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6" r:id="rId5"/>
    <p:sldId id="260" r:id="rId6"/>
    <p:sldId id="267" r:id="rId7"/>
    <p:sldId id="268" r:id="rId8"/>
    <p:sldId id="261" r:id="rId9"/>
    <p:sldId id="269" r:id="rId10"/>
    <p:sldId id="270" r:id="rId11"/>
    <p:sldId id="275" r:id="rId12"/>
    <p:sldId id="276" r:id="rId13"/>
    <p:sldId id="277" r:id="rId14"/>
    <p:sldId id="278" r:id="rId15"/>
    <p:sldId id="279" r:id="rId16"/>
    <p:sldId id="280" r:id="rId17"/>
    <p:sldId id="281" r:id="rId18"/>
    <p:sldId id="282" r:id="rId19"/>
    <p:sldId id="283" r:id="rId20"/>
    <p:sldId id="284" r:id="rId21"/>
    <p:sldId id="272" r:id="rId22"/>
    <p:sldId id="285" r:id="rId23"/>
    <p:sldId id="286" r:id="rId24"/>
    <p:sldId id="287" r:id="rId25"/>
    <p:sldId id="273" r:id="rId26"/>
    <p:sldId id="288" r:id="rId27"/>
    <p:sldId id="289" r:id="rId28"/>
    <p:sldId id="290" r:id="rId29"/>
    <p:sldId id="291" r:id="rId30"/>
    <p:sldId id="292" r:id="rId31"/>
    <p:sldId id="293" r:id="rId32"/>
    <p:sldId id="274" r:id="rId33"/>
    <p:sldId id="294" r:id="rId34"/>
    <p:sldId id="295" r:id="rId35"/>
    <p:sldId id="296" r:id="rId36"/>
    <p:sldId id="297" r:id="rId37"/>
    <p:sldId id="298" r:id="rId38"/>
    <p:sldId id="299" r:id="rId39"/>
    <p:sldId id="300" r:id="rId40"/>
    <p:sldId id="305" r:id="rId41"/>
    <p:sldId id="306" r:id="rId42"/>
    <p:sldId id="307" r:id="rId43"/>
    <p:sldId id="301" r:id="rId44"/>
    <p:sldId id="309" r:id="rId45"/>
    <p:sldId id="310" r:id="rId46"/>
    <p:sldId id="311" r:id="rId47"/>
    <p:sldId id="312" r:id="rId48"/>
    <p:sldId id="313" r:id="rId49"/>
    <p:sldId id="314" r:id="rId50"/>
    <p:sldId id="315" r:id="rId51"/>
    <p:sldId id="316" r:id="rId52"/>
    <p:sldId id="263" r:id="rId53"/>
    <p:sldId id="262" r:id="rId54"/>
  </p:sldIdLst>
  <p:sldSz cx="9144000" cy="6858000" type="screen4x3"/>
  <p:notesSz cx="6858000" cy="9144000"/>
  <p:custDataLst>
    <p:tags r:id="rId5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54" autoAdjust="0"/>
    <p:restoredTop sz="94660"/>
  </p:normalViewPr>
  <p:slideViewPr>
    <p:cSldViewPr>
      <p:cViewPr varScale="1">
        <p:scale>
          <a:sx n="101" d="100"/>
          <a:sy n="101" d="100"/>
        </p:scale>
        <p:origin x="109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63BAAB1A-D8E1-4809-B4E8-160EF05457C9}" type="datetimeFigureOut">
              <a:rPr lang="ru-RU" smtClean="0"/>
              <a:t>04.12.2024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6"/>
            <a:ext cx="457200" cy="441325"/>
          </a:xfrm>
        </p:spPr>
        <p:txBody>
          <a:bodyPr/>
          <a:lstStyle/>
          <a:p>
            <a:fld id="{CC81670F-8AA8-4E08-AB96-E162205DAE39}" type="slidenum">
              <a:rPr lang="ru-RU" smtClean="0"/>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81670F-8AA8-4E08-AB96-E162205DAE39}" type="slidenum">
              <a:rPr lang="ru-RU" smtClean="0"/>
              <a:t>‹#›</a:t>
            </a:fld>
            <a:endParaRPr lang="ru-RU"/>
          </a:p>
        </p:txBody>
      </p:sp>
      <p:sp>
        <p:nvSpPr>
          <p:cNvPr id="8" name="Прямая соединительная линия 7"/>
          <p:cNvSpPr>
            <a:spLocks noChangeShapeType="1"/>
          </p:cNvSpPr>
          <p:nvPr/>
        </p:nvSpPr>
        <p:spPr bwMode="auto">
          <a:xfrm flipV="1">
            <a:off x="4563082"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20"/>
            <a:ext cx="457200" cy="441325"/>
          </a:xfrm>
        </p:spPr>
        <p:txBody>
          <a:bodyPr/>
          <a:lstStyle>
            <a:lvl1pPr algn="ctr">
              <a:defRPr/>
            </a:lvl1pPr>
          </a:lstStyle>
          <a:p>
            <a:fld id="{CC81670F-8AA8-4E08-AB96-E162205DAE39}"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3BAAB1A-D8E1-4809-B4E8-160EF05457C9}" type="datetimeFigureOut">
              <a:rPr lang="ru-RU" smtClean="0"/>
              <a:t>04.12.2024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4"/>
            <a:ext cx="457200" cy="441325"/>
          </a:xfrm>
        </p:spPr>
        <p:txBody>
          <a:bodyPr/>
          <a:lstStyle/>
          <a:p>
            <a:fld id="{CC81670F-8AA8-4E08-AB96-E162205DAE3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C81670F-8AA8-4E08-AB96-E162205DAE3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1" name="Прямоугольник 20"/>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p>
            <a:fld id="{CC81670F-8AA8-4E08-AB96-E162205DAE39}"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81670F-8AA8-4E08-AB96-E162205DAE3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5"/>
            <a:ext cx="457200" cy="441325"/>
          </a:xfrm>
        </p:spPr>
        <p:txBody>
          <a:bodyPr/>
          <a:lstStyle/>
          <a:p>
            <a:fld id="{CC81670F-8AA8-4E08-AB96-E162205DAE39}"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5"/>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4"/>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81670F-8AA8-4E08-AB96-E162205DAE39}"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Финансы домохозяйств</a:t>
            </a:r>
            <a:endParaRPr lang="ru-RU" dirty="0"/>
          </a:p>
        </p:txBody>
      </p:sp>
      <p:sp>
        <p:nvSpPr>
          <p:cNvPr id="2" name="Заголовок 1"/>
          <p:cNvSpPr>
            <a:spLocks noGrp="1"/>
          </p:cNvSpPr>
          <p:nvPr>
            <p:ph type="ctrTitle"/>
          </p:nvPr>
        </p:nvSpPr>
        <p:spPr/>
        <p:txBody>
          <a:bodyPr/>
          <a:lstStyle/>
          <a:p>
            <a:r>
              <a:rPr lang="ru-RU" dirty="0" smtClean="0"/>
              <a:t>финансы</a:t>
            </a:r>
            <a:endParaRPr lang="ru-RU" dirty="0"/>
          </a:p>
        </p:txBody>
      </p:sp>
    </p:spTree>
    <p:extLst>
      <p:ext uri="{BB962C8B-B14F-4D97-AF65-F5344CB8AC3E}">
        <p14:creationId xmlns:p14="http://schemas.microsoft.com/office/powerpoint/2010/main" val="200489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Сферы финансов</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Традиционно в экономической </a:t>
            </a:r>
            <a:r>
              <a:rPr lang="ru-RU" dirty="0" smtClean="0"/>
              <a:t>литературе </a:t>
            </a:r>
            <a:r>
              <a:rPr lang="ru-RU" dirty="0"/>
              <a:t>рассматриваются и глубоко освещаются </a:t>
            </a:r>
            <a:r>
              <a:rPr lang="ru-RU" dirty="0" smtClean="0"/>
              <a:t>точки </a:t>
            </a:r>
            <a:r>
              <a:rPr lang="ru-RU" dirty="0"/>
              <a:t>зрения ученых на такие сферы системы </a:t>
            </a:r>
            <a:r>
              <a:rPr lang="ru-RU" dirty="0" smtClean="0"/>
              <a:t>финансов</a:t>
            </a:r>
            <a:r>
              <a:rPr lang="ru-RU" dirty="0"/>
              <a:t>, как государственные (публичные) </a:t>
            </a:r>
            <a:r>
              <a:rPr lang="ru-RU" dirty="0" smtClean="0"/>
              <a:t>финансы </a:t>
            </a:r>
            <a:r>
              <a:rPr lang="ru-RU" dirty="0"/>
              <a:t>и финансы организаций (</a:t>
            </a:r>
            <a:r>
              <a:rPr lang="ru-RU" dirty="0" smtClean="0"/>
              <a:t>корпоративные финансы</a:t>
            </a:r>
            <a:r>
              <a:rPr lang="ru-RU" dirty="0"/>
              <a:t>). Так, государственные финансы </a:t>
            </a:r>
            <a:r>
              <a:rPr lang="ru-RU" dirty="0" smtClean="0"/>
              <a:t>призваны </a:t>
            </a:r>
            <a:r>
              <a:rPr lang="ru-RU" dirty="0"/>
              <a:t>обеспечивать перераспределение </a:t>
            </a:r>
            <a:r>
              <a:rPr lang="ru-RU" dirty="0" smtClean="0"/>
              <a:t>финансовых </a:t>
            </a:r>
            <a:r>
              <a:rPr lang="ru-RU" dirty="0"/>
              <a:t>ресурсов между регионами, </a:t>
            </a:r>
            <a:r>
              <a:rPr lang="ru-RU" dirty="0" smtClean="0"/>
              <a:t>отраслями хозяйства</a:t>
            </a:r>
            <a:r>
              <a:rPr lang="ru-RU" dirty="0"/>
              <a:t>, социальными группами населения.</a:t>
            </a:r>
          </a:p>
          <a:p>
            <a:r>
              <a:rPr lang="ru-RU" dirty="0"/>
              <a:t>Финансы организаций обслуживают </a:t>
            </a:r>
            <a:r>
              <a:rPr lang="ru-RU" dirty="0" smtClean="0"/>
              <a:t>материальное </a:t>
            </a:r>
            <a:r>
              <a:rPr lang="ru-RU" dirty="0"/>
              <a:t>производство, создание и </a:t>
            </a:r>
            <a:r>
              <a:rPr lang="ru-RU" dirty="0" smtClean="0"/>
              <a:t>распределение </a:t>
            </a:r>
            <a:r>
              <a:rPr lang="ru-RU" dirty="0"/>
              <a:t>внутри организации и </a:t>
            </a:r>
            <a:r>
              <a:rPr lang="ru-RU" dirty="0" smtClean="0"/>
              <a:t>перераспределение в </a:t>
            </a:r>
            <a:r>
              <a:rPr lang="ru-RU" dirty="0"/>
              <a:t>бюджет и внебюджетные фонды части ВВП.</a:t>
            </a:r>
          </a:p>
        </p:txBody>
      </p:sp>
    </p:spTree>
    <p:extLst>
      <p:ext uri="{BB962C8B-B14F-4D97-AF65-F5344CB8AC3E}">
        <p14:creationId xmlns:p14="http://schemas.microsoft.com/office/powerpoint/2010/main" val="3283312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smtClean="0"/>
              <a:t>Актуальность изучения персональных финансов</a:t>
            </a:r>
            <a:endParaRPr lang="ru-RU" dirty="0"/>
          </a:p>
        </p:txBody>
      </p:sp>
      <p:sp>
        <p:nvSpPr>
          <p:cNvPr id="3" name="Объект 2"/>
          <p:cNvSpPr>
            <a:spLocks noGrp="1"/>
          </p:cNvSpPr>
          <p:nvPr>
            <p:ph sz="quarter" idx="1"/>
          </p:nvPr>
        </p:nvSpPr>
        <p:spPr/>
        <p:txBody>
          <a:bodyPr/>
          <a:lstStyle/>
          <a:p>
            <a:r>
              <a:rPr lang="ru-RU" dirty="0"/>
              <a:t>Большая часть </a:t>
            </a:r>
            <a:r>
              <a:rPr lang="ru-RU" dirty="0" smtClean="0"/>
              <a:t>создаваемого </a:t>
            </a:r>
            <a:r>
              <a:rPr lang="ru-RU" dirty="0"/>
              <a:t>внутреннего валового продукта в виде </a:t>
            </a:r>
            <a:r>
              <a:rPr lang="ru-RU" dirty="0" smtClean="0"/>
              <a:t>товаров </a:t>
            </a:r>
            <a:r>
              <a:rPr lang="ru-RU" dirty="0"/>
              <a:t>и услуг идет в сферу личного </a:t>
            </a:r>
            <a:r>
              <a:rPr lang="ru-RU" dirty="0" smtClean="0"/>
              <a:t>потребления</a:t>
            </a:r>
            <a:r>
              <a:rPr lang="ru-RU" dirty="0"/>
              <a:t>, спрос на которые определяется </a:t>
            </a:r>
            <a:r>
              <a:rPr lang="ru-RU" dirty="0" smtClean="0"/>
              <a:t>доходами населения</a:t>
            </a:r>
            <a:r>
              <a:rPr lang="ru-RU" dirty="0"/>
              <a:t>. В то же время уровень и </a:t>
            </a:r>
            <a:r>
              <a:rPr lang="ru-RU" dirty="0" smtClean="0"/>
              <a:t>качество жизни </a:t>
            </a:r>
            <a:r>
              <a:rPr lang="ru-RU" dirty="0"/>
              <a:t>населения влияет и на величину </a:t>
            </a:r>
            <a:r>
              <a:rPr lang="ru-RU" dirty="0" smtClean="0"/>
              <a:t>сбережений</a:t>
            </a:r>
            <a:r>
              <a:rPr lang="ru-RU" dirty="0"/>
              <a:t>, которые в виде денежных средств </a:t>
            </a:r>
            <a:r>
              <a:rPr lang="ru-RU" dirty="0" smtClean="0"/>
              <a:t>поступают </a:t>
            </a:r>
            <a:r>
              <a:rPr lang="ru-RU" dirty="0"/>
              <a:t>в финансово-кредитные </a:t>
            </a:r>
            <a:r>
              <a:rPr lang="ru-RU" dirty="0" smtClean="0"/>
              <a:t>учреждения страны</a:t>
            </a:r>
            <a:r>
              <a:rPr lang="ru-RU" dirty="0"/>
              <a:t>, превращаясь в ссудный капитал.</a:t>
            </a:r>
          </a:p>
        </p:txBody>
      </p:sp>
    </p:spTree>
    <p:extLst>
      <p:ext uri="{BB962C8B-B14F-4D97-AF65-F5344CB8AC3E}">
        <p14:creationId xmlns:p14="http://schemas.microsoft.com/office/powerpoint/2010/main" val="2798827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личных финансов</a:t>
            </a:r>
            <a:endParaRPr lang="ru-RU" dirty="0"/>
          </a:p>
        </p:txBody>
      </p:sp>
      <p:sp>
        <p:nvSpPr>
          <p:cNvPr id="3" name="Объект 2"/>
          <p:cNvSpPr>
            <a:spLocks noGrp="1"/>
          </p:cNvSpPr>
          <p:nvPr>
            <p:ph sz="quarter" idx="1"/>
          </p:nvPr>
        </p:nvSpPr>
        <p:spPr/>
        <p:txBody>
          <a:bodyPr/>
          <a:lstStyle/>
          <a:p>
            <a:r>
              <a:rPr lang="ru-RU" dirty="0"/>
              <a:t>под выражениями финансы «физических лиц», «населения», «личные финансы» будем понимать одно и то же и использовать термин «финансы домашних хозяйств» (домохозяйств). В свою очередь домашнее хозяйство представляет собой группу лиц (за исключением домашних хозяйств, состоящих из одного лица), совместно проживающих, имеющих общий бюджет и принимающих экономические решения. </a:t>
            </a:r>
          </a:p>
        </p:txBody>
      </p:sp>
    </p:spTree>
    <p:extLst>
      <p:ext uri="{BB962C8B-B14F-4D97-AF65-F5344CB8AC3E}">
        <p14:creationId xmlns:p14="http://schemas.microsoft.com/office/powerpoint/2010/main" val="3191205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Финансы домохозяйств</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денежные отношения по поводу распределения стоимости общественного продукта и формирования доходов и расходов </a:t>
            </a:r>
            <a:r>
              <a:rPr lang="ru-RU" dirty="0" smtClean="0"/>
              <a:t>населения (</a:t>
            </a:r>
            <a:r>
              <a:rPr lang="ru-RU" dirty="0" err="1" smtClean="0"/>
              <a:t>Дадашев</a:t>
            </a:r>
            <a:r>
              <a:rPr lang="ru-RU" dirty="0" smtClean="0"/>
              <a:t> А.З., Черник Д.Г.)</a:t>
            </a:r>
          </a:p>
          <a:p>
            <a:r>
              <a:rPr lang="ru-RU" dirty="0"/>
              <a:t>совокупность денежных отношений по поводу формирования, распределения и использования целевых фондов денежных средств, в которые вступает домашнее хозяйство и его отдельные участники в процессе своей социально-экономической </a:t>
            </a:r>
            <a:r>
              <a:rPr lang="ru-RU" dirty="0" smtClean="0"/>
              <a:t>деятельности (Ковалев В.В.)</a:t>
            </a:r>
          </a:p>
          <a:p>
            <a:r>
              <a:rPr lang="ru-RU" dirty="0"/>
              <a:t>отношения по поводу образования, распределения и использования денежных средств </a:t>
            </a:r>
            <a:r>
              <a:rPr lang="ru-RU" dirty="0" smtClean="0"/>
              <a:t>граждан (</a:t>
            </a:r>
            <a:r>
              <a:rPr lang="ru-RU" dirty="0" err="1" smtClean="0"/>
              <a:t>Дриго</a:t>
            </a:r>
            <a:r>
              <a:rPr lang="ru-RU" dirty="0" smtClean="0"/>
              <a:t> М.Ф.)</a:t>
            </a:r>
            <a:endParaRPr lang="ru-RU" dirty="0"/>
          </a:p>
        </p:txBody>
      </p:sp>
    </p:spTree>
    <p:extLst>
      <p:ext uri="{BB962C8B-B14F-4D97-AF65-F5344CB8AC3E}">
        <p14:creationId xmlns:p14="http://schemas.microsoft.com/office/powerpoint/2010/main" val="3365211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Финансы домохозяйств</a:t>
            </a:r>
            <a:endParaRPr lang="ru-RU" dirty="0"/>
          </a:p>
        </p:txBody>
      </p:sp>
      <p:sp>
        <p:nvSpPr>
          <p:cNvPr id="3" name="Объект 2"/>
          <p:cNvSpPr>
            <a:spLocks noGrp="1"/>
          </p:cNvSpPr>
          <p:nvPr>
            <p:ph sz="quarter" idx="1"/>
          </p:nvPr>
        </p:nvSpPr>
        <p:spPr/>
        <p:txBody>
          <a:bodyPr>
            <a:normAutofit fontScale="92500" lnSpcReduction="10000"/>
          </a:bodyPr>
          <a:lstStyle/>
          <a:p>
            <a:r>
              <a:rPr lang="ru-RU" dirty="0"/>
              <a:t>отношения между экономическими субъектами по поводу формирования и использования денежных фондов физических </a:t>
            </a:r>
            <a:r>
              <a:rPr lang="ru-RU" dirty="0" smtClean="0"/>
              <a:t>лиц (Фетисова Т.В.)</a:t>
            </a:r>
          </a:p>
          <a:p>
            <a:r>
              <a:rPr lang="ru-RU" dirty="0" smtClean="0"/>
              <a:t>экономические </a:t>
            </a:r>
            <a:r>
              <a:rPr lang="ru-RU" dirty="0"/>
              <a:t>денежные отношения по формированию и использованию фондов денежных средств в целях обеспечения материальных и социальных условий жизни членов хозяйства и их </a:t>
            </a:r>
            <a:r>
              <a:rPr lang="ru-RU" dirty="0" smtClean="0"/>
              <a:t>воспроизводства (Поляк Г.Б.)</a:t>
            </a:r>
          </a:p>
          <a:p>
            <a:r>
              <a:rPr lang="ru-RU" dirty="0"/>
              <a:t>совокупность денежных отношений, складывающихся по поводу формирования и использования семейных </a:t>
            </a:r>
            <a:r>
              <a:rPr lang="ru-RU" dirty="0" smtClean="0"/>
              <a:t>бюджетов (Бабич А.М., Павлова Л.Н.)</a:t>
            </a:r>
            <a:endParaRPr lang="ru-RU" dirty="0"/>
          </a:p>
        </p:txBody>
      </p:sp>
    </p:spTree>
    <p:extLst>
      <p:ext uri="{BB962C8B-B14F-4D97-AF65-F5344CB8AC3E}">
        <p14:creationId xmlns:p14="http://schemas.microsoft.com/office/powerpoint/2010/main" val="1561339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Финансы домохозяйств</a:t>
            </a:r>
            <a:endParaRPr lang="ru-RU" dirty="0"/>
          </a:p>
        </p:txBody>
      </p:sp>
      <p:sp>
        <p:nvSpPr>
          <p:cNvPr id="3" name="Объект 2"/>
          <p:cNvSpPr>
            <a:spLocks noGrp="1"/>
          </p:cNvSpPr>
          <p:nvPr>
            <p:ph sz="quarter" idx="1"/>
          </p:nvPr>
        </p:nvSpPr>
        <p:spPr/>
        <p:txBody>
          <a:bodyPr/>
          <a:lstStyle/>
          <a:p>
            <a:r>
              <a:rPr lang="ru-RU" dirty="0" smtClean="0"/>
              <a:t>Совокупность денежных </a:t>
            </a:r>
            <a:r>
              <a:rPr lang="ru-RU" dirty="0"/>
              <a:t>отношений по поводу </a:t>
            </a:r>
            <a:r>
              <a:rPr lang="ru-RU" dirty="0" smtClean="0"/>
              <a:t>образования, распределения </a:t>
            </a:r>
            <a:r>
              <a:rPr lang="ru-RU" dirty="0"/>
              <a:t>и использования фондов </a:t>
            </a:r>
            <a:r>
              <a:rPr lang="ru-RU" dirty="0" smtClean="0"/>
              <a:t>денежных </a:t>
            </a:r>
            <a:r>
              <a:rPr lang="ru-RU" dirty="0"/>
              <a:t>средств домашних хозяйств или </a:t>
            </a:r>
            <a:r>
              <a:rPr lang="ru-RU" dirty="0" smtClean="0"/>
              <a:t>отдельных его </a:t>
            </a:r>
            <a:r>
              <a:rPr lang="ru-RU" dirty="0"/>
              <a:t>членов с целью финансирования их </a:t>
            </a:r>
            <a:r>
              <a:rPr lang="ru-RU" dirty="0" smtClean="0"/>
              <a:t>жизнедеятельности </a:t>
            </a:r>
            <a:r>
              <a:rPr lang="ru-RU" dirty="0"/>
              <a:t>и удовлетворения потребностей.</a:t>
            </a:r>
          </a:p>
        </p:txBody>
      </p:sp>
    </p:spTree>
    <p:extLst>
      <p:ext uri="{BB962C8B-B14F-4D97-AF65-F5344CB8AC3E}">
        <p14:creationId xmlns:p14="http://schemas.microsoft.com/office/powerpoint/2010/main" val="3023095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Финансовые отношения домохозяйств</a:t>
            </a:r>
            <a:endParaRPr lang="ru-RU" dirty="0"/>
          </a:p>
        </p:txBody>
      </p:sp>
      <p:sp>
        <p:nvSpPr>
          <p:cNvPr id="3" name="Объект 2"/>
          <p:cNvSpPr>
            <a:spLocks noGrp="1"/>
          </p:cNvSpPr>
          <p:nvPr>
            <p:ph sz="quarter" idx="1"/>
          </p:nvPr>
        </p:nvSpPr>
        <p:spPr/>
        <p:txBody>
          <a:bodyPr>
            <a:normAutofit fontScale="92500" lnSpcReduction="20000"/>
          </a:bodyPr>
          <a:lstStyle/>
          <a:p>
            <a:r>
              <a:rPr lang="ru-RU" dirty="0" smtClean="0"/>
              <a:t>1</a:t>
            </a:r>
            <a:r>
              <a:rPr lang="ru-RU" dirty="0"/>
              <a:t>) финансовые отношения внутри </a:t>
            </a:r>
            <a:r>
              <a:rPr lang="ru-RU" dirty="0" smtClean="0"/>
              <a:t>домохозяйства</a:t>
            </a:r>
            <a:r>
              <a:rPr lang="ru-RU" dirty="0"/>
              <a:t>, т. е. между членами семьи, </a:t>
            </a:r>
            <a:r>
              <a:rPr lang="ru-RU" dirty="0" smtClean="0"/>
              <a:t>родственниками</a:t>
            </a:r>
            <a:r>
              <a:rPr lang="ru-RU" dirty="0"/>
              <a:t>, совместно проживающими и </a:t>
            </a:r>
            <a:r>
              <a:rPr lang="ru-RU" dirty="0" smtClean="0"/>
              <a:t>ведущими </a:t>
            </a:r>
            <a:r>
              <a:rPr lang="ru-RU" dirty="0"/>
              <a:t>общее хозяйство;</a:t>
            </a:r>
          </a:p>
          <a:p>
            <a:r>
              <a:rPr lang="ru-RU" dirty="0"/>
              <a:t>2) финансовые отношения между </a:t>
            </a:r>
            <a:r>
              <a:rPr lang="ru-RU" dirty="0" smtClean="0"/>
              <a:t>членами домохозяйства </a:t>
            </a:r>
            <a:r>
              <a:rPr lang="ru-RU" dirty="0"/>
              <a:t>и государства при уплате </a:t>
            </a:r>
            <a:r>
              <a:rPr lang="ru-RU" dirty="0" smtClean="0"/>
              <a:t>налогов</a:t>
            </a:r>
            <a:r>
              <a:rPr lang="ru-RU" dirty="0"/>
              <a:t>, получения субсидий, социальных </a:t>
            </a:r>
            <a:r>
              <a:rPr lang="ru-RU" dirty="0" smtClean="0"/>
              <a:t>трансфертов</a:t>
            </a:r>
            <a:r>
              <a:rPr lang="ru-RU" dirty="0"/>
              <a:t>;</a:t>
            </a:r>
          </a:p>
          <a:p>
            <a:r>
              <a:rPr lang="ru-RU" dirty="0"/>
              <a:t>3) финансовые отношения между </a:t>
            </a:r>
            <a:r>
              <a:rPr lang="ru-RU" dirty="0" smtClean="0"/>
              <a:t>гражданами </a:t>
            </a:r>
            <a:r>
              <a:rPr lang="ru-RU" dirty="0"/>
              <a:t>и хозяйствующими субъектами при </a:t>
            </a:r>
            <a:r>
              <a:rPr lang="ru-RU" dirty="0" smtClean="0"/>
              <a:t>получении </a:t>
            </a:r>
            <a:r>
              <a:rPr lang="ru-RU" dirty="0"/>
              <a:t>заработной платы, осуществлении </a:t>
            </a:r>
            <a:r>
              <a:rPr lang="ru-RU" dirty="0" smtClean="0"/>
              <a:t>инвестиций </a:t>
            </a:r>
            <a:r>
              <a:rPr lang="ru-RU" dirty="0"/>
              <a:t>и т. п.;</a:t>
            </a:r>
          </a:p>
          <a:p>
            <a:r>
              <a:rPr lang="ru-RU" dirty="0"/>
              <a:t>4) финансовые отношения с </a:t>
            </a:r>
            <a:r>
              <a:rPr lang="ru-RU" dirty="0" smtClean="0"/>
              <a:t>учреждениями </a:t>
            </a:r>
            <a:r>
              <a:rPr lang="ru-RU" dirty="0"/>
              <a:t>финансово-кредитной сферы при </a:t>
            </a:r>
            <a:r>
              <a:rPr lang="ru-RU" dirty="0" smtClean="0"/>
              <a:t>получении </a:t>
            </a:r>
            <a:r>
              <a:rPr lang="ru-RU" dirty="0"/>
              <a:t>кредитов, вложении денежных средств </a:t>
            </a:r>
            <a:r>
              <a:rPr lang="ru-RU" dirty="0" smtClean="0"/>
              <a:t>в финансовые </a:t>
            </a:r>
            <a:r>
              <a:rPr lang="ru-RU" dirty="0"/>
              <a:t>инструменты и т. д.</a:t>
            </a:r>
          </a:p>
        </p:txBody>
      </p:sp>
    </p:spTree>
    <p:extLst>
      <p:ext uri="{BB962C8B-B14F-4D97-AF65-F5344CB8AC3E}">
        <p14:creationId xmlns:p14="http://schemas.microsoft.com/office/powerpoint/2010/main" val="1286785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Признаки финансов домохозяйств</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Во-первых, возникающие отношения имеют исключительно денежный характер. Если по каким-либо причинам имеет место замена денежного эквивалента товарным, то ни о каких финансовых отношениях не может быть речи. Данный признак не противоречит основному признаку финансов и объединяет его с категориями государственных и корпоративных финансов. </a:t>
            </a:r>
            <a:endParaRPr lang="ru-RU" dirty="0" smtClean="0"/>
          </a:p>
          <a:p>
            <a:r>
              <a:rPr lang="ru-RU" dirty="0" smtClean="0"/>
              <a:t>Во-вторых</a:t>
            </a:r>
            <a:r>
              <a:rPr lang="ru-RU" dirty="0"/>
              <a:t>, финансовые отношения носят распределительный характер, поскольку </a:t>
            </a:r>
            <a:r>
              <a:rPr lang="ru-RU" dirty="0" smtClean="0"/>
              <a:t>поступающие </a:t>
            </a:r>
            <a:r>
              <a:rPr lang="ru-RU" dirty="0"/>
              <a:t>в распоряжение домохозяйства денежные средства от одних участников в последующем распределяются и перераспределяются между всеми членами домашнего хозяйства. </a:t>
            </a:r>
          </a:p>
        </p:txBody>
      </p:sp>
    </p:spTree>
    <p:extLst>
      <p:ext uri="{BB962C8B-B14F-4D97-AF65-F5344CB8AC3E}">
        <p14:creationId xmlns:p14="http://schemas.microsoft.com/office/powerpoint/2010/main" val="4133658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Признаки финансов домохозяйств</a:t>
            </a:r>
            <a:endParaRPr lang="ru-RU" dirty="0"/>
          </a:p>
        </p:txBody>
      </p:sp>
      <p:sp>
        <p:nvSpPr>
          <p:cNvPr id="3" name="Объект 2"/>
          <p:cNvSpPr>
            <a:spLocks noGrp="1"/>
          </p:cNvSpPr>
          <p:nvPr>
            <p:ph sz="quarter" idx="1"/>
          </p:nvPr>
        </p:nvSpPr>
        <p:spPr>
          <a:xfrm>
            <a:off x="301752" y="1527048"/>
            <a:ext cx="8503920" cy="4854280"/>
          </a:xfrm>
        </p:spPr>
        <p:txBody>
          <a:bodyPr>
            <a:normAutofit fontScale="70000" lnSpcReduction="20000"/>
          </a:bodyPr>
          <a:lstStyle/>
          <a:p>
            <a:r>
              <a:rPr lang="ru-RU" dirty="0" smtClean="0"/>
              <a:t>В-третьих</a:t>
            </a:r>
            <a:r>
              <a:rPr lang="ru-RU" dirty="0"/>
              <a:t>, эти отношения имеют условно фондовый характер. </a:t>
            </a:r>
            <a:endParaRPr lang="ru-RU" dirty="0" smtClean="0"/>
          </a:p>
          <a:p>
            <a:r>
              <a:rPr lang="ru-RU" dirty="0" smtClean="0"/>
              <a:t>С </a:t>
            </a:r>
            <a:r>
              <a:rPr lang="ru-RU" dirty="0"/>
              <a:t>одной стороны, размер и направления использования фонда денежных средств никем и ничем не регламентируются, т. е. не имеют юридической силы. Домашнее хозяйство самостоятельно принимает решение о необходимости и источниках формирования финансовых ресурсов, их величине и целевом назначении. </a:t>
            </a:r>
            <a:endParaRPr lang="ru-RU" dirty="0" smtClean="0"/>
          </a:p>
          <a:p>
            <a:r>
              <a:rPr lang="ru-RU" dirty="0" smtClean="0"/>
              <a:t>С </a:t>
            </a:r>
            <a:r>
              <a:rPr lang="ru-RU" dirty="0"/>
              <a:t>другой стороны, </a:t>
            </a:r>
            <a:r>
              <a:rPr lang="ru-RU" dirty="0" smtClean="0"/>
              <a:t>поступающие </a:t>
            </a:r>
            <a:r>
              <a:rPr lang="ru-RU" dirty="0"/>
              <a:t>в распоряжение домохозяйств денежные средства все же образуют некий денежный фонд, который имеет общие для большинства домохозяйств целевые направления использования: текущее потребление в целях обеспечения жизнедеятельности, сбережения, инвестирование средств и т. п. </a:t>
            </a:r>
            <a:endParaRPr lang="ru-RU" dirty="0" smtClean="0"/>
          </a:p>
          <a:p>
            <a:r>
              <a:rPr lang="ru-RU" dirty="0" smtClean="0"/>
              <a:t>Разница </a:t>
            </a:r>
            <a:r>
              <a:rPr lang="ru-RU" dirty="0"/>
              <a:t>при этом заключается в том, что размер и конкретные направления расходования средств отличаются в рамках отдельно взятого домохозяйства не на основе утвержденного регламента, а на основе жизненного опыта. В домашних хозяйствах финансовые решения принимаются исходя не только из экономических целей (рост доходов домохозяйств, экономия затрат), но и социальных (интеллектуальное развитие детей, получение образования, путешествия и т. п.). </a:t>
            </a:r>
          </a:p>
        </p:txBody>
      </p:sp>
    </p:spTree>
    <p:extLst>
      <p:ext uri="{BB962C8B-B14F-4D97-AF65-F5344CB8AC3E}">
        <p14:creationId xmlns:p14="http://schemas.microsoft.com/office/powerpoint/2010/main" val="598221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fontScale="85000" lnSpcReduction="20000"/>
          </a:bodyPr>
          <a:lstStyle/>
          <a:p>
            <a:r>
              <a:rPr lang="ru-RU" dirty="0"/>
              <a:t>В формировании и управлении финансами семьи существует много аспектов, над которыми человек обычно не задумывается. Основным принципом современного общества является страх потери финансовой независимости, которая является характеристикой не только устойчивости к финансовым потрясениям, но и способностью грамотно распоряжаться своими финансами. </a:t>
            </a:r>
            <a:endParaRPr lang="ru-RU" dirty="0" smtClean="0"/>
          </a:p>
          <a:p>
            <a:r>
              <a:rPr lang="ru-RU" dirty="0" smtClean="0"/>
              <a:t>Для </a:t>
            </a:r>
            <a:r>
              <a:rPr lang="ru-RU" dirty="0"/>
              <a:t>того чтобы индивиду подняться на более высокий социальный уровень, нужен иной порядок личных финансов, более высокий, чем тот, который был у него до этого. При этом необходимо подчеркнуть, что материально обеспеченный индивид будет стремиться создавать вокруг себя иную социальную среду, в которой он будет чувствовать себя более комфортно, чем на нижестоящем уровне.</a:t>
            </a:r>
          </a:p>
        </p:txBody>
      </p:sp>
    </p:spTree>
    <p:extLst>
      <p:ext uri="{BB962C8B-B14F-4D97-AF65-F5344CB8AC3E}">
        <p14:creationId xmlns:p14="http://schemas.microsoft.com/office/powerpoint/2010/main" val="23771610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fontScale="92500" lnSpcReduction="20000"/>
          </a:bodyPr>
          <a:lstStyle/>
          <a:p>
            <a:r>
              <a:rPr lang="ru-RU" dirty="0"/>
              <a:t>В зависимости от модели управления финансами семьи и отношениями, которые складываются внутри домашнего хозяйства, формирование семейного экономического статуса зависит от финансовой грамотности и финансового поведения всех ее членов, от того, как и кем принимаются решения по вопросам распределения денежных средств внутри семьи, какая роль отводится каждому из супругов в этом процессе и </a:t>
            </a:r>
            <a:r>
              <a:rPr lang="ru-RU" dirty="0" smtClean="0"/>
              <a:t>т.д.</a:t>
            </a:r>
          </a:p>
          <a:p>
            <a:r>
              <a:rPr lang="ru-RU" dirty="0"/>
              <a:t>Грамотный менеджмент и понимание правильного размещения свободных финансовых ресурсов позволяют по-иному взглянуть на семейный бюджет и организовать оптимальное движение денежных средств как внутри домашнего хозяйства, так и во вне.</a:t>
            </a:r>
          </a:p>
        </p:txBody>
      </p:sp>
    </p:spTree>
    <p:extLst>
      <p:ext uri="{BB962C8B-B14F-4D97-AF65-F5344CB8AC3E}">
        <p14:creationId xmlns:p14="http://schemas.microsoft.com/office/powerpoint/2010/main" val="2088252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fontScale="92500" lnSpcReduction="20000"/>
          </a:bodyPr>
          <a:lstStyle/>
          <a:p>
            <a:r>
              <a:rPr lang="ru-RU" dirty="0"/>
              <a:t>Семейная финансовая политика также может соотноситься со сложившимися традиционными или же с появившимися современными моделями организации финансового менеджмента, основанными на различных формах управления семейным бюджетом и ограниченными в своем диапазоне определенными экономическими отношениями социальных групп, входящих в состав домашнего хозяйства. Модели </a:t>
            </a:r>
            <a:r>
              <a:rPr lang="ru-RU" dirty="0" err="1"/>
              <a:t>домохозяйственных</a:t>
            </a:r>
            <a:r>
              <a:rPr lang="ru-RU" dirty="0"/>
              <a:t> решений включают в себя не только общее, национальное содержание, позволяющее оценивать движение ресурсов и показатели экономического развития, но и анализ внутренних сил, оценивающий различную степень автономии домохозяйства от доминантной экономики </a:t>
            </a:r>
          </a:p>
        </p:txBody>
      </p:sp>
    </p:spTree>
    <p:extLst>
      <p:ext uri="{BB962C8B-B14F-4D97-AF65-F5344CB8AC3E}">
        <p14:creationId xmlns:p14="http://schemas.microsoft.com/office/powerpoint/2010/main" val="8840269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fontScale="92500" lnSpcReduction="10000"/>
          </a:bodyPr>
          <a:lstStyle/>
          <a:p>
            <a:r>
              <a:rPr lang="ru-RU" dirty="0"/>
              <a:t>Исследования, посвященные изучению </a:t>
            </a:r>
            <a:r>
              <a:rPr lang="ru-RU" u="sng" dirty="0" err="1"/>
              <a:t>типологизации</a:t>
            </a:r>
            <a:r>
              <a:rPr lang="ru-RU" dirty="0"/>
              <a:t> моделей управления финансами семьи, определили большой разброс используемых </a:t>
            </a:r>
            <a:r>
              <a:rPr lang="ru-RU" i="1" dirty="0"/>
              <a:t>вариантов и форм управления</a:t>
            </a:r>
            <a:r>
              <a:rPr lang="ru-RU" dirty="0"/>
              <a:t>: от общего бюджета, объединяющего финансовые ресурсы всех членов семьи, до независимых бюджетов членов семьи, входящих в ее состав. Финансовые отношения, которые складываются среди членов домашнего хозяйства, связанные с контролем поступающих денежных средств, а также с их распределением и перераспределением, различаются в зависимости от степени управления семейным бюджетом и влияния на его формирование</a:t>
            </a:r>
          </a:p>
        </p:txBody>
      </p:sp>
    </p:spTree>
    <p:extLst>
      <p:ext uri="{BB962C8B-B14F-4D97-AF65-F5344CB8AC3E}">
        <p14:creationId xmlns:p14="http://schemas.microsoft.com/office/powerpoint/2010/main" val="2596633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fontScale="77500" lnSpcReduction="20000"/>
          </a:bodyPr>
          <a:lstStyle/>
          <a:p>
            <a:r>
              <a:rPr lang="ru-RU" dirty="0"/>
              <a:t>При рассмотрении составляющих элементов бюджета домашнего хозяйства необходимо учитывать степень распределения власти в семье и свободу доступа как к общим, так и к индивидуальным финансовым ресурсам, а также характеристики финансового поведения членов домашнего хозяйства. Это связано с тем, что формы и методы управления финансами домашних хозяйств обычно сильно отличаются друг от друга, и деньги внутри семьи не обезличены и, как правило, принадлежат тому члену семьи, который является основным добытчиком – кормильцем, т.е. не меняют своего собственника. Если рассматривать бюджет семьи, то более корректно будет говорить о системе бюджетов в рамках единого семейного бюджета, так как каждый из ее членов будет вести индивидуальный учет своих доходов и расходов, вне зависимости от того, какой вид управления финансами характерен для данного домашнего хозяйства (различные виды индивидуальных фондов). </a:t>
            </a:r>
          </a:p>
        </p:txBody>
      </p:sp>
    </p:spTree>
    <p:extLst>
      <p:ext uri="{BB962C8B-B14F-4D97-AF65-F5344CB8AC3E}">
        <p14:creationId xmlns:p14="http://schemas.microsoft.com/office/powerpoint/2010/main" val="824108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a:bodyPr>
          <a:lstStyle/>
          <a:p>
            <a:r>
              <a:rPr lang="ru-RU" dirty="0"/>
              <a:t>семейный бюджет не может полностью характеризовать домашнее хозяйство в целом, и описывает только внешнюю материальную сторону жизни (состав семьи, квартирные условия, приход и расход), но практически только он пока является единственной формой описания экономических условий, описывающих жизнь семьи. В бюджете семьи аккумулируются поступления доходов всех членов семьи, которые используются как на общие цели, так и на личные потребности каждого.</a:t>
            </a:r>
          </a:p>
        </p:txBody>
      </p:sp>
    </p:spTree>
    <p:extLst>
      <p:ext uri="{BB962C8B-B14F-4D97-AF65-F5344CB8AC3E}">
        <p14:creationId xmlns:p14="http://schemas.microsoft.com/office/powerpoint/2010/main" val="3251527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a:bodyPr>
          <a:lstStyle/>
          <a:p>
            <a:r>
              <a:rPr lang="ru-RU" dirty="0"/>
              <a:t>принятие решений в распределении семейного бюджета является результатом объединения различных предпочтений и концентрируются на том, как происходит объединение и реализация этих предпочтений: </a:t>
            </a:r>
            <a:endParaRPr lang="ru-RU" dirty="0" smtClean="0"/>
          </a:p>
          <a:p>
            <a:r>
              <a:rPr lang="ru-RU" dirty="0" smtClean="0"/>
              <a:t>на </a:t>
            </a:r>
            <a:r>
              <a:rPr lang="ru-RU" dirty="0"/>
              <a:t>основе консенсуса; </a:t>
            </a:r>
            <a:endParaRPr lang="ru-RU" dirty="0" smtClean="0"/>
          </a:p>
          <a:p>
            <a:r>
              <a:rPr lang="ru-RU" dirty="0" smtClean="0"/>
              <a:t>способом</a:t>
            </a:r>
            <a:r>
              <a:rPr lang="ru-RU" dirty="0"/>
              <a:t>, принятым в кооперативах; </a:t>
            </a:r>
            <a:endParaRPr lang="ru-RU" dirty="0" smtClean="0"/>
          </a:p>
          <a:p>
            <a:r>
              <a:rPr lang="ru-RU" dirty="0" smtClean="0"/>
              <a:t>рыночного </a:t>
            </a:r>
            <a:r>
              <a:rPr lang="ru-RU" dirty="0"/>
              <a:t>равновесия внутри домохозяйства и </a:t>
            </a:r>
            <a:r>
              <a:rPr lang="ru-RU" dirty="0" smtClean="0"/>
              <a:t>т.д.</a:t>
            </a:r>
            <a:endParaRPr lang="ru-RU" dirty="0"/>
          </a:p>
        </p:txBody>
      </p:sp>
    </p:spTree>
    <p:extLst>
      <p:ext uri="{BB962C8B-B14F-4D97-AF65-F5344CB8AC3E}">
        <p14:creationId xmlns:p14="http://schemas.microsoft.com/office/powerpoint/2010/main" val="4135623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lnSpcReduction="10000"/>
          </a:bodyPr>
          <a:lstStyle/>
          <a:p>
            <a:r>
              <a:rPr lang="ru-RU" dirty="0"/>
              <a:t>Существуют «унитарные» и «коллективные» модели процессов принятия решений в домохозяйстве. </a:t>
            </a:r>
            <a:endParaRPr lang="ru-RU" dirty="0" smtClean="0"/>
          </a:p>
          <a:p>
            <a:r>
              <a:rPr lang="ru-RU" dirty="0" smtClean="0"/>
              <a:t>Унитарные </a:t>
            </a:r>
            <a:r>
              <a:rPr lang="ru-RU" dirty="0"/>
              <a:t>модели рассматривают домохозяйство как единое образование, принимающее согласованное решение, и предлагают различные механизмы распределения благосостояния и управления его бюджетом. Они предполагают существование исходной функции обеспечения благосостояния, которая заставляет объединять все ресурсы, включая труд, продовольствие и другие </a:t>
            </a:r>
            <a:r>
              <a:rPr lang="ru-RU" dirty="0" smtClean="0"/>
              <a:t>блага.</a:t>
            </a:r>
            <a:endParaRPr lang="ru-RU" dirty="0"/>
          </a:p>
        </p:txBody>
      </p:sp>
    </p:spTree>
    <p:extLst>
      <p:ext uri="{BB962C8B-B14F-4D97-AF65-F5344CB8AC3E}">
        <p14:creationId xmlns:p14="http://schemas.microsoft.com/office/powerpoint/2010/main" val="3315295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a:xfrm>
            <a:off x="301752" y="1527048"/>
            <a:ext cx="8503920" cy="4854280"/>
          </a:xfrm>
        </p:spPr>
        <p:txBody>
          <a:bodyPr>
            <a:normAutofit/>
          </a:bodyPr>
          <a:lstStyle/>
          <a:p>
            <a:r>
              <a:rPr lang="ru-RU" dirty="0"/>
              <a:t>Коллективные модели принятия решений о распределении семейного бюджета бывают «кооперативные» и «некооперативные». Кооперативные модели рассматривают формирование домохозяйства (или семьи) как кооперативное предприятие, а принятие решений – как типичную проблему оптимизации прибылей от брака для обоих партнеров; ограничением при этом является общий доход </a:t>
            </a:r>
            <a:r>
              <a:rPr lang="ru-RU" dirty="0" smtClean="0"/>
              <a:t>супругов.</a:t>
            </a:r>
            <a:endParaRPr lang="ru-RU" dirty="0"/>
          </a:p>
        </p:txBody>
      </p:sp>
    </p:spTree>
    <p:extLst>
      <p:ext uri="{BB962C8B-B14F-4D97-AF65-F5344CB8AC3E}">
        <p14:creationId xmlns:p14="http://schemas.microsoft.com/office/powerpoint/2010/main" val="61579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534400" cy="758952"/>
          </a:xfrm>
        </p:spPr>
        <p:txBody>
          <a:bodyPr>
            <a:normAutofit fontScale="90000"/>
          </a:bodyPr>
          <a:lstStyle/>
          <a:p>
            <a:r>
              <a:rPr lang="ru-RU" dirty="0"/>
              <a:t>в составе бюджета домохозяйства могут формироваться различные фонды: </a:t>
            </a:r>
          </a:p>
        </p:txBody>
      </p:sp>
      <p:sp>
        <p:nvSpPr>
          <p:cNvPr id="3" name="Объект 2"/>
          <p:cNvSpPr>
            <a:spLocks noGrp="1"/>
          </p:cNvSpPr>
          <p:nvPr>
            <p:ph sz="quarter" idx="1"/>
          </p:nvPr>
        </p:nvSpPr>
        <p:spPr/>
        <p:txBody>
          <a:bodyPr>
            <a:normAutofit/>
          </a:bodyPr>
          <a:lstStyle/>
          <a:p>
            <a:r>
              <a:rPr lang="ru-RU" dirty="0" smtClean="0"/>
              <a:t>индивидуальный</a:t>
            </a:r>
            <a:r>
              <a:rPr lang="ru-RU" dirty="0"/>
              <a:t>, предназначенный для отдельных членов семьи и используемый на приобретение различных товаров; </a:t>
            </a:r>
            <a:endParaRPr lang="ru-RU" dirty="0" smtClean="0"/>
          </a:p>
          <a:p>
            <a:r>
              <a:rPr lang="ru-RU" dirty="0" smtClean="0"/>
              <a:t>совместный</a:t>
            </a:r>
            <a:r>
              <a:rPr lang="ru-RU" dirty="0"/>
              <a:t>, предназначенный для покупки товаров общего пользования; </a:t>
            </a:r>
            <a:endParaRPr lang="ru-RU" dirty="0" smtClean="0"/>
          </a:p>
          <a:p>
            <a:r>
              <a:rPr lang="ru-RU" dirty="0" smtClean="0"/>
              <a:t>фонд </a:t>
            </a:r>
            <a:r>
              <a:rPr lang="ru-RU" dirty="0"/>
              <a:t>накопления и обеспечения (резервный фонд), используемый для будущих капитальных расходов или формирования первоначального капитала для коммерческой </a:t>
            </a:r>
            <a:r>
              <a:rPr lang="ru-RU" dirty="0" smtClean="0"/>
              <a:t>деятельности.</a:t>
            </a:r>
            <a:endParaRPr lang="ru-RU" dirty="0"/>
          </a:p>
        </p:txBody>
      </p:sp>
    </p:spTree>
    <p:extLst>
      <p:ext uri="{BB962C8B-B14F-4D97-AF65-F5344CB8AC3E}">
        <p14:creationId xmlns:p14="http://schemas.microsoft.com/office/powerpoint/2010/main" val="256662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Формирование финансовых отношений внутри домашнего хозяйства затрагивает широкий круг вопросов при обсуждении и распределении участия всех его членов в формировании финансового благополучия семьи</a:t>
            </a:r>
            <a:r>
              <a:rPr lang="ru-RU" dirty="0" smtClean="0"/>
              <a:t>.</a:t>
            </a:r>
          </a:p>
          <a:p>
            <a:r>
              <a:rPr lang="ru-RU" dirty="0"/>
              <a:t>Хотя при формировании доходной части семейного бюджета может быть заложено много «подводных камней», к примеру, должен ли один из супругов, если его заработная плата выше, чем у другого, отдавать ее полностью в общий бюджет или он может оставить себе «заначку» на свои личные расходы. В случае появления непредвиденных доходов имеет ли смысл ставить в известность остальных членов семьи или нет.</a:t>
            </a:r>
          </a:p>
        </p:txBody>
      </p:sp>
    </p:spTree>
    <p:extLst>
      <p:ext uri="{BB962C8B-B14F-4D97-AF65-F5344CB8AC3E}">
        <p14:creationId xmlns:p14="http://schemas.microsoft.com/office/powerpoint/2010/main" val="1741792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p:txBody>
          <a:bodyPr>
            <a:normAutofit fontScale="92500" lnSpcReduction="10000"/>
          </a:bodyPr>
          <a:lstStyle/>
          <a:p>
            <a:r>
              <a:rPr lang="ru-RU" dirty="0"/>
              <a:t>В то же время с формированием расходной части семейного бюджета возникает много вопросов. Как и кто будет распределять деньги в семье? В том случае если семья при управлении финансами выбирает общий бюджет, кто будет ими распоряжаться, кто-то один или каждый имеет право в зависимости от внесенных денег на какую-то свою, индивидуальную часть. Кто будет решать, какую часть семейных денег потратить на приобретение продуктов питания, – жена, так как считается, что женщина «хранительница очага», или муж, если он основной добытчик</a:t>
            </a:r>
          </a:p>
        </p:txBody>
      </p:sp>
    </p:spTree>
    <p:extLst>
      <p:ext uri="{BB962C8B-B14F-4D97-AF65-F5344CB8AC3E}">
        <p14:creationId xmlns:p14="http://schemas.microsoft.com/office/powerpoint/2010/main" val="763857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p:txBody>
          <a:bodyPr>
            <a:normAutofit/>
          </a:bodyPr>
          <a:lstStyle/>
          <a:p>
            <a:r>
              <a:rPr lang="ru-RU" dirty="0"/>
              <a:t>материальное положение и уровень жизни семьи наиболее наглядно характеризуются ее бюджетом, который в значительной степени определяется экономическим, в частности потребительским, ее поведением, а также поведением отдельных ее членов. Внутри бюджета домашнего хозяйства происходит перераспределение поступающих доходов среди всех членов семьи, даже в том случае, если основной добытчик денежных средств один.</a:t>
            </a:r>
          </a:p>
        </p:txBody>
      </p:sp>
    </p:spTree>
    <p:extLst>
      <p:ext uri="{BB962C8B-B14F-4D97-AF65-F5344CB8AC3E}">
        <p14:creationId xmlns:p14="http://schemas.microsoft.com/office/powerpoint/2010/main" val="414534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Модели управления персональными финансами</a:t>
            </a:r>
            <a:endParaRPr lang="ru-RU" dirty="0"/>
          </a:p>
        </p:txBody>
      </p:sp>
      <p:sp>
        <p:nvSpPr>
          <p:cNvPr id="3" name="Объект 2"/>
          <p:cNvSpPr>
            <a:spLocks noGrp="1"/>
          </p:cNvSpPr>
          <p:nvPr>
            <p:ph sz="quarter" idx="1"/>
          </p:nvPr>
        </p:nvSpPr>
        <p:spPr/>
        <p:txBody>
          <a:bodyPr>
            <a:normAutofit/>
          </a:bodyPr>
          <a:lstStyle/>
          <a:p>
            <a:r>
              <a:rPr lang="ru-RU" dirty="0" smtClean="0"/>
              <a:t>В зависимости от того как организованы внутрисемейные денежные отношения по поводу формирования и использования фондов различные исследователи выделяют различные модели управления персональными финансами.</a:t>
            </a:r>
          </a:p>
          <a:p>
            <a:endParaRPr lang="ru-RU" dirty="0"/>
          </a:p>
        </p:txBody>
      </p:sp>
    </p:spTree>
    <p:extLst>
      <p:ext uri="{BB962C8B-B14F-4D97-AF65-F5344CB8AC3E}">
        <p14:creationId xmlns:p14="http://schemas.microsoft.com/office/powerpoint/2010/main" val="35665517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fontScale="85000" lnSpcReduction="10000"/>
          </a:bodyPr>
          <a:lstStyle/>
          <a:p>
            <a:r>
              <a:rPr lang="ru-RU" dirty="0"/>
              <a:t>Функции персональных финансов отражают наиболее глубинные, содержательные стороны существования этой категории, характеризуют ту «работу», которую они выполняют в реальной действительности. Первоочередной функцией персональных финансов является </a:t>
            </a:r>
            <a:r>
              <a:rPr lang="ru-RU" i="1" u="sng" dirty="0"/>
              <a:t>функция жизнеобеспечения</a:t>
            </a:r>
            <a:r>
              <a:rPr lang="ru-RU" dirty="0"/>
              <a:t>. Именно она мотивирует индивида к вступлению в финансовые отношения для удовлетворения жизненных нужд. Современное состояние и развитие товарно-денежных отношений не позволяет обеспечить жизнь человека без достаточных финансовых ресурсов. Это определяет особую роль персональных финансов в общественном воспроизводстве – создание платежеспособного спроса в целях обеспечения текущего и будущего потребления.</a:t>
            </a:r>
          </a:p>
        </p:txBody>
      </p:sp>
    </p:spTree>
    <p:extLst>
      <p:ext uri="{BB962C8B-B14F-4D97-AF65-F5344CB8AC3E}">
        <p14:creationId xmlns:p14="http://schemas.microsoft.com/office/powerpoint/2010/main" val="2574308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fontScale="85000" lnSpcReduction="20000"/>
          </a:bodyPr>
          <a:lstStyle/>
          <a:p>
            <a:r>
              <a:rPr lang="ru-RU" dirty="0"/>
              <a:t>Конечной целью человеческой деятельности всегда является удовлетворение желаний самого действующего человека. Единственной мерой удовлетворения является индивидуальная субъективная оценка, не одинаковая у разных людей и у одного и того же человека в разные периоды жизни. Только сам человек может определить, что ему нужно для счастья, никто другой не в состоянии этого </a:t>
            </a:r>
            <a:r>
              <a:rPr lang="ru-RU" dirty="0" smtClean="0"/>
              <a:t>установить. </a:t>
            </a:r>
          </a:p>
          <a:p>
            <a:r>
              <a:rPr lang="ru-RU" dirty="0"/>
              <a:t>Соответственно потребность индивида как чувство необходимости в чем-либо является внутренним стимулом финансовой активности. Для обеспечения оптимального финансирования жизненных потребностей индивиду приходится принимать различные финансовые решения, которые зависят от личностных характеристик и понимания персональных финансовых целей. </a:t>
            </a:r>
          </a:p>
        </p:txBody>
      </p:sp>
    </p:spTree>
    <p:extLst>
      <p:ext uri="{BB962C8B-B14F-4D97-AF65-F5344CB8AC3E}">
        <p14:creationId xmlns:p14="http://schemas.microsoft.com/office/powerpoint/2010/main" val="32057940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fontScale="92500" lnSpcReduction="10000"/>
          </a:bodyPr>
          <a:lstStyle/>
          <a:p>
            <a:r>
              <a:rPr lang="ru-RU" dirty="0"/>
              <a:t>Но, чтобы заставить человека участвовать в финансовых отношениях, недостаточно осознания потребности и постановки цели как желаемого результата. Необходимо третье условие: ожидание того, что целенаправленное финансовое поведение способно удовлетворить насущную потребность. Если это условие не выполняется, то персональная финансовая деятельность невозможна. Соответственно, понимание того, что персональные финансовые ресурсы выступают средством удовлетворения определенных жизненных благ, мотивирует индивида действовать в целях их получения. </a:t>
            </a:r>
          </a:p>
        </p:txBody>
      </p:sp>
    </p:spTree>
    <p:extLst>
      <p:ext uri="{BB962C8B-B14F-4D97-AF65-F5344CB8AC3E}">
        <p14:creationId xmlns:p14="http://schemas.microsoft.com/office/powerpoint/2010/main" val="3032794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fontScale="85000" lnSpcReduction="10000"/>
          </a:bodyPr>
          <a:lstStyle/>
          <a:p>
            <a:r>
              <a:rPr lang="ru-RU" dirty="0"/>
              <a:t>В настоящее время мотивационная составляющая является основополагающей в развитии персональных финансов. </a:t>
            </a:r>
            <a:r>
              <a:rPr lang="ru-RU" i="1" dirty="0"/>
              <a:t>Функция жизнеобеспечения </a:t>
            </a:r>
            <a:r>
              <a:rPr lang="ru-RU" dirty="0"/>
              <a:t>стимулирует человека к трудовой деятельности, эффективному управлению ресурсами, социальной адаптации. Результатом является активное финансовое поведение индивида, которое способствует не только росту его благосостояния, но и через механизм наследования, благотворительности, налогообложения повышает финансовые возможности других членов общества. Таким образом, функция жизнеобеспечения персональных финансов проявляется в стремлении индивида удовлетворить жизненные потребности посредством персональных финансовых ресурсов.</a:t>
            </a:r>
          </a:p>
        </p:txBody>
      </p:sp>
    </p:spTree>
    <p:extLst>
      <p:ext uri="{BB962C8B-B14F-4D97-AF65-F5344CB8AC3E}">
        <p14:creationId xmlns:p14="http://schemas.microsoft.com/office/powerpoint/2010/main" val="12894628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lnSpcReduction="10000"/>
          </a:bodyPr>
          <a:lstStyle/>
          <a:p>
            <a:r>
              <a:rPr lang="ru-RU" dirty="0"/>
              <a:t>В рамках принимаемых индивидом финансовых решений определяются структура источников персональных финансовых ресурсов, уровень и качественная характеристика собственных и заемных источников финансирования жизнедеятельности. Механизм формирования персональных финансовых ресурсов раскрывает </a:t>
            </a:r>
            <a:r>
              <a:rPr lang="ru-RU" i="1" dirty="0"/>
              <a:t>ресурсообразующая функция </a:t>
            </a:r>
            <a:r>
              <a:rPr lang="ru-RU" dirty="0"/>
              <a:t>персональных финансов, которая выражается в систематическом формировании необходимого количества персональных финансовых ресурсов. </a:t>
            </a:r>
          </a:p>
        </p:txBody>
      </p:sp>
    </p:spTree>
    <p:extLst>
      <p:ext uri="{BB962C8B-B14F-4D97-AF65-F5344CB8AC3E}">
        <p14:creationId xmlns:p14="http://schemas.microsoft.com/office/powerpoint/2010/main" val="1161323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a:bodyPr>
          <a:lstStyle/>
          <a:p>
            <a:r>
              <a:rPr lang="ru-RU" dirty="0"/>
              <a:t>Однако, учитывая, что официальные доходы и другие денежные поступления населения имеют в основном персональный характер, </a:t>
            </a:r>
            <a:r>
              <a:rPr lang="ru-RU" i="1" dirty="0"/>
              <a:t>функция</a:t>
            </a:r>
            <a:r>
              <a:rPr lang="ru-RU" dirty="0"/>
              <a:t> </a:t>
            </a:r>
            <a:r>
              <a:rPr lang="ru-RU" i="1" dirty="0"/>
              <a:t>формирования ресурсов </a:t>
            </a:r>
            <a:r>
              <a:rPr lang="ru-RU" dirty="0"/>
              <a:t>применительно к персональным финансам конкретизирует </a:t>
            </a:r>
            <a:r>
              <a:rPr lang="ru-RU" dirty="0" err="1"/>
              <a:t>ресурсополучателя</a:t>
            </a:r>
            <a:r>
              <a:rPr lang="ru-RU" dirty="0"/>
              <a:t> и/или </a:t>
            </a:r>
            <a:r>
              <a:rPr lang="ru-RU" dirty="0" err="1" smtClean="0"/>
              <a:t>ресурсораспорядителя</a:t>
            </a:r>
            <a:r>
              <a:rPr lang="ru-RU" dirty="0" smtClean="0"/>
              <a:t>.</a:t>
            </a:r>
            <a:endParaRPr lang="ru-RU" dirty="0"/>
          </a:p>
        </p:txBody>
      </p:sp>
    </p:spTree>
    <p:extLst>
      <p:ext uri="{BB962C8B-B14F-4D97-AF65-F5344CB8AC3E}">
        <p14:creationId xmlns:p14="http://schemas.microsoft.com/office/powerpoint/2010/main" val="41737506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p:txBody>
          <a:bodyPr>
            <a:normAutofit lnSpcReduction="10000"/>
          </a:bodyPr>
          <a:lstStyle/>
          <a:p>
            <a:r>
              <a:rPr lang="ru-RU" dirty="0"/>
              <a:t>В самом общем виде финансовые ресурсы индивида можно разделить на две группы: собственные и заемные. Собственными финансовыми ресурсами индивида являются текущие и потенциально возможные денежные средства, находящиеся в его собственности и используемые в целях его функционирования. Источниками собственных финансовых ресурсов индивида могут выступать различные виды поступлений денежных средств. В теории и практике финансов встречаются различные подходы для их классификации. </a:t>
            </a:r>
          </a:p>
        </p:txBody>
      </p:sp>
    </p:spTree>
    <p:extLst>
      <p:ext uri="{BB962C8B-B14F-4D97-AF65-F5344CB8AC3E}">
        <p14:creationId xmlns:p14="http://schemas.microsoft.com/office/powerpoint/2010/main" val="2319623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классификация источников собственных финансовых ресурсов индивида</a:t>
            </a:r>
          </a:p>
        </p:txBody>
      </p:sp>
      <p:sp>
        <p:nvSpPr>
          <p:cNvPr id="3" name="Объект 2"/>
          <p:cNvSpPr>
            <a:spLocks noGrp="1"/>
          </p:cNvSpPr>
          <p:nvPr>
            <p:ph sz="quarter" idx="1"/>
          </p:nvPr>
        </p:nvSpPr>
        <p:spPr/>
        <p:txBody>
          <a:bodyPr/>
          <a:lstStyle/>
          <a:p>
            <a:r>
              <a:rPr lang="ru-RU" dirty="0"/>
              <a:t>Первая группа включает доходы от трудовой деятельности индивида, которые можно назвать активным доходом, это: </a:t>
            </a:r>
            <a:endParaRPr lang="ru-RU" dirty="0" smtClean="0"/>
          </a:p>
          <a:p>
            <a:r>
              <a:rPr lang="ru-RU" dirty="0" smtClean="0"/>
              <a:t>1</a:t>
            </a:r>
            <a:r>
              <a:rPr lang="ru-RU" dirty="0"/>
              <a:t>) оплата труда по найму, включая заработную плату и другие выплаты денежных средств наемным работникам от работодателей; </a:t>
            </a:r>
            <a:endParaRPr lang="ru-RU" dirty="0" smtClean="0"/>
          </a:p>
          <a:p>
            <a:r>
              <a:rPr lang="ru-RU" dirty="0" smtClean="0"/>
              <a:t>2</a:t>
            </a:r>
            <a:r>
              <a:rPr lang="ru-RU" dirty="0"/>
              <a:t>) доход от самостоятельной трудовой деятельности, в том числе предпринимательской, интеллектуальной, домашнего хозяйства и др. </a:t>
            </a:r>
          </a:p>
        </p:txBody>
      </p:sp>
    </p:spTree>
    <p:extLst>
      <p:ext uri="{BB962C8B-B14F-4D97-AF65-F5344CB8AC3E}">
        <p14:creationId xmlns:p14="http://schemas.microsoft.com/office/powerpoint/2010/main" val="34311106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классификация источников собственных финансовых ресурсов индивида</a:t>
            </a:r>
          </a:p>
        </p:txBody>
      </p:sp>
      <p:sp>
        <p:nvSpPr>
          <p:cNvPr id="3" name="Объект 2"/>
          <p:cNvSpPr>
            <a:spLocks noGrp="1"/>
          </p:cNvSpPr>
          <p:nvPr>
            <p:ph sz="quarter" idx="1"/>
          </p:nvPr>
        </p:nvSpPr>
        <p:spPr/>
        <p:txBody>
          <a:bodyPr/>
          <a:lstStyle/>
          <a:p>
            <a:r>
              <a:rPr lang="ru-RU" dirty="0"/>
              <a:t>Вторая группа содержит доходы (поступления) от финансовой деятельности или пассивный доход, в том числе</a:t>
            </a:r>
            <a:r>
              <a:rPr lang="ru-RU" dirty="0" smtClean="0"/>
              <a:t>:</a:t>
            </a:r>
          </a:p>
          <a:p>
            <a:r>
              <a:rPr lang="ru-RU" dirty="0"/>
              <a:t>1) доход от инвестиций, включая доход от аренды и продажи движимого и недвижимого имущества, от реализации валютных и иных ценностей, проценты по вкладам и ценным бумагам и др.; </a:t>
            </a:r>
            <a:endParaRPr lang="ru-RU" dirty="0" smtClean="0"/>
          </a:p>
          <a:p>
            <a:r>
              <a:rPr lang="ru-RU" dirty="0" smtClean="0"/>
              <a:t>2</a:t>
            </a:r>
            <a:r>
              <a:rPr lang="ru-RU" dirty="0"/>
              <a:t>) страховые выплаты в рамках негосударственного страхования и др.</a:t>
            </a:r>
          </a:p>
        </p:txBody>
      </p:sp>
    </p:spTree>
    <p:extLst>
      <p:ext uri="{BB962C8B-B14F-4D97-AF65-F5344CB8AC3E}">
        <p14:creationId xmlns:p14="http://schemas.microsoft.com/office/powerpoint/2010/main" val="26651431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классификация источников собственных финансовых ресурсов индивида</a:t>
            </a:r>
          </a:p>
        </p:txBody>
      </p:sp>
      <p:sp>
        <p:nvSpPr>
          <p:cNvPr id="3" name="Объект 2"/>
          <p:cNvSpPr>
            <a:spLocks noGrp="1"/>
          </p:cNvSpPr>
          <p:nvPr>
            <p:ph sz="quarter" idx="1"/>
          </p:nvPr>
        </p:nvSpPr>
        <p:spPr/>
        <p:txBody>
          <a:bodyPr>
            <a:normAutofit fontScale="92500" lnSpcReduction="20000"/>
          </a:bodyPr>
          <a:lstStyle/>
          <a:p>
            <a:r>
              <a:rPr lang="ru-RU" dirty="0"/>
              <a:t>К третьей группе относятся безвозмездные поступления или привлеченный доход, включающие поступления денежных средств, не связанные с конкретной деятельностью индивида, а возникающие в связи с его определенной ролью или статусом в институциональной среде: </a:t>
            </a:r>
            <a:endParaRPr lang="ru-RU" dirty="0" smtClean="0"/>
          </a:p>
          <a:p>
            <a:r>
              <a:rPr lang="ru-RU" dirty="0" smtClean="0"/>
              <a:t>1</a:t>
            </a:r>
            <a:r>
              <a:rPr lang="ru-RU" dirty="0"/>
              <a:t>) безвозмездные поступления от государства, в том числе пенсии, стипендии, пособия и др.; </a:t>
            </a:r>
            <a:endParaRPr lang="ru-RU" dirty="0" smtClean="0"/>
          </a:p>
          <a:p>
            <a:r>
              <a:rPr lang="ru-RU" dirty="0" smtClean="0"/>
              <a:t>2</a:t>
            </a:r>
            <a:r>
              <a:rPr lang="ru-RU" dirty="0"/>
              <a:t>) безвозмездные поступления от организаций (материальная помощь, благотворительность и др.); </a:t>
            </a:r>
            <a:endParaRPr lang="ru-RU" dirty="0" smtClean="0"/>
          </a:p>
          <a:p>
            <a:r>
              <a:rPr lang="ru-RU" dirty="0" smtClean="0"/>
              <a:t>3</a:t>
            </a:r>
            <a:r>
              <a:rPr lang="ru-RU" dirty="0"/>
              <a:t>) безвозмездные поступления от индивидов (наследство, алименты, подарки и др.), как от родственников, так и третьих лиц.</a:t>
            </a:r>
          </a:p>
        </p:txBody>
      </p:sp>
    </p:spTree>
    <p:extLst>
      <p:ext uri="{BB962C8B-B14F-4D97-AF65-F5344CB8AC3E}">
        <p14:creationId xmlns:p14="http://schemas.microsoft.com/office/powerpoint/2010/main" val="1326020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smtClean="0"/>
              <a:t>Структура финансовых ресурсов индивида в зависимости от жизненного цикла</a:t>
            </a:r>
            <a:endParaRPr lang="ru-RU" dirty="0"/>
          </a:p>
        </p:txBody>
      </p:sp>
      <p:pic>
        <p:nvPicPr>
          <p:cNvPr id="4" name="Объект 3"/>
          <p:cNvPicPr>
            <a:picLocks noGrp="1"/>
          </p:cNvPicPr>
          <p:nvPr>
            <p:ph sz="quarter" idx="1"/>
          </p:nvPr>
        </p:nvPicPr>
        <p:blipFill rotWithShape="1">
          <a:blip r:embed="rId2"/>
          <a:srcRect l="6250" t="31497" r="59936" b="21024"/>
          <a:stretch/>
        </p:blipFill>
        <p:spPr bwMode="auto">
          <a:xfrm>
            <a:off x="323527" y="1556792"/>
            <a:ext cx="8482335" cy="46085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80513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Заемные финансовые ресурсы</a:t>
            </a:r>
            <a:endParaRPr lang="ru-RU" dirty="0"/>
          </a:p>
        </p:txBody>
      </p:sp>
      <p:sp>
        <p:nvSpPr>
          <p:cNvPr id="3" name="Объект 2"/>
          <p:cNvSpPr>
            <a:spLocks noGrp="1"/>
          </p:cNvSpPr>
          <p:nvPr>
            <p:ph sz="quarter" idx="1"/>
          </p:nvPr>
        </p:nvSpPr>
        <p:spPr>
          <a:xfrm>
            <a:off x="301752" y="1527048"/>
            <a:ext cx="8503920" cy="4854280"/>
          </a:xfrm>
        </p:spPr>
        <p:txBody>
          <a:bodyPr>
            <a:normAutofit fontScale="85000" lnSpcReduction="20000"/>
          </a:bodyPr>
          <a:lstStyle/>
          <a:p>
            <a:r>
              <a:rPr lang="ru-RU" dirty="0"/>
              <a:t>Заемными финансовыми ресурсами индивида являются текущие и потенциально возможные денежные средства, находящиеся в его распоряжении на условиях срочности и возвратности и используемые в целях его функционирования. Источниками заемных финансовых ресурсов индивида являются: </a:t>
            </a:r>
            <a:endParaRPr lang="ru-RU" dirty="0" smtClean="0"/>
          </a:p>
          <a:p>
            <a:r>
              <a:rPr lang="ru-RU" dirty="0" smtClean="0"/>
              <a:t>– </a:t>
            </a:r>
            <a:r>
              <a:rPr lang="ru-RU" dirty="0"/>
              <a:t>кредиты банковских и небанковских кредитных организаций; </a:t>
            </a:r>
            <a:endParaRPr lang="ru-RU" dirty="0" smtClean="0"/>
          </a:p>
          <a:p>
            <a:r>
              <a:rPr lang="ru-RU" dirty="0" smtClean="0"/>
              <a:t>– </a:t>
            </a:r>
            <a:r>
              <a:rPr lang="ru-RU" dirty="0"/>
              <a:t>займы микрофинансовых организаций; </a:t>
            </a:r>
            <a:endParaRPr lang="ru-RU" dirty="0" smtClean="0"/>
          </a:p>
          <a:p>
            <a:r>
              <a:rPr lang="ru-RU" dirty="0" smtClean="0"/>
              <a:t>– </a:t>
            </a:r>
            <a:r>
              <a:rPr lang="ru-RU" dirty="0"/>
              <a:t>займы от частных лиц; </a:t>
            </a:r>
            <a:endParaRPr lang="ru-RU" dirty="0" smtClean="0"/>
          </a:p>
          <a:p>
            <a:r>
              <a:rPr lang="ru-RU" dirty="0" smtClean="0"/>
              <a:t>– </a:t>
            </a:r>
            <a:r>
              <a:rPr lang="ru-RU" dirty="0"/>
              <a:t>другие поступления денежных средств, находящиеся в распоряжении индивида на условиях срочности и возвратности. </a:t>
            </a:r>
            <a:endParaRPr lang="ru-RU" dirty="0" smtClean="0"/>
          </a:p>
          <a:p>
            <a:r>
              <a:rPr lang="ru-RU" dirty="0" smtClean="0"/>
              <a:t>Большинство </a:t>
            </a:r>
            <a:r>
              <a:rPr lang="ru-RU" dirty="0"/>
              <a:t>заемных средств предоставляется на платной основе.</a:t>
            </a:r>
          </a:p>
        </p:txBody>
      </p:sp>
    </p:spTree>
    <p:extLst>
      <p:ext uri="{BB962C8B-B14F-4D97-AF65-F5344CB8AC3E}">
        <p14:creationId xmlns:p14="http://schemas.microsoft.com/office/powerpoint/2010/main" val="22664174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fontScale="92500" lnSpcReduction="20000"/>
          </a:bodyPr>
          <a:lstStyle/>
          <a:p>
            <a:r>
              <a:rPr lang="ru-RU" dirty="0"/>
              <a:t>Учитывая сказанное, </a:t>
            </a:r>
            <a:r>
              <a:rPr lang="ru-RU" i="1" dirty="0" err="1"/>
              <a:t>ресурсообразующую</a:t>
            </a:r>
            <a:r>
              <a:rPr lang="ru-RU" i="1" dirty="0"/>
              <a:t> функцию </a:t>
            </a:r>
            <a:r>
              <a:rPr lang="ru-RU" dirty="0"/>
              <a:t>персональных финансов можно охарактеризовать как принятие индивидом финансовых решений по поводу источников формирования, объема и качества персональных финансовых ресурсов, обеспечивающих определенный уровень жизни. Условно эти финансовые решения можно разделить на следующие группы: </a:t>
            </a:r>
            <a:endParaRPr lang="ru-RU" dirty="0" smtClean="0"/>
          </a:p>
          <a:p>
            <a:r>
              <a:rPr lang="ru-RU" dirty="0" smtClean="0"/>
              <a:t>1</a:t>
            </a:r>
            <a:r>
              <a:rPr lang="ru-RU" dirty="0"/>
              <a:t>) решения о необходимом объеме финансовых ресурсов; </a:t>
            </a:r>
            <a:endParaRPr lang="ru-RU" dirty="0" smtClean="0"/>
          </a:p>
          <a:p>
            <a:r>
              <a:rPr lang="ru-RU" dirty="0" smtClean="0"/>
              <a:t>2</a:t>
            </a:r>
            <a:r>
              <a:rPr lang="ru-RU" dirty="0"/>
              <a:t>) решения об источниках формирования собственных финансовых ресурсов; </a:t>
            </a:r>
            <a:endParaRPr lang="ru-RU" dirty="0" smtClean="0"/>
          </a:p>
          <a:p>
            <a:r>
              <a:rPr lang="ru-RU" dirty="0" smtClean="0"/>
              <a:t>3</a:t>
            </a:r>
            <a:r>
              <a:rPr lang="ru-RU" dirty="0"/>
              <a:t>) решения о необходимости привлечения заемных средств и их источниках.</a:t>
            </a:r>
          </a:p>
        </p:txBody>
      </p:sp>
    </p:spTree>
    <p:extLst>
      <p:ext uri="{BB962C8B-B14F-4D97-AF65-F5344CB8AC3E}">
        <p14:creationId xmlns:p14="http://schemas.microsoft.com/office/powerpoint/2010/main" val="9631184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lnSpcReduction="10000"/>
          </a:bodyPr>
          <a:lstStyle/>
          <a:p>
            <a:r>
              <a:rPr lang="ru-RU" dirty="0"/>
              <a:t>Человеческий индивид как полноценный субъект финансовых отношений стремится к оптимизации использования персональных финансовых ресурсов для создания финансовых условий роста уровня и качества жизни. </a:t>
            </a:r>
            <a:r>
              <a:rPr lang="ru-RU" i="1" u="sng" dirty="0"/>
              <a:t>Распределительная функция </a:t>
            </a:r>
            <a:r>
              <a:rPr lang="ru-RU" dirty="0"/>
              <a:t>выражается в плановом и фактическом распределении персональных финансовых ресурсов по целям, субъектам и во времени. Распределение по целям предполагает ранжирование финансовых целей и определение необходимого объема финансовых ресурсов для их достижения. </a:t>
            </a:r>
          </a:p>
        </p:txBody>
      </p:sp>
    </p:spTree>
    <p:extLst>
      <p:ext uri="{BB962C8B-B14F-4D97-AF65-F5344CB8AC3E}">
        <p14:creationId xmlns:p14="http://schemas.microsoft.com/office/powerpoint/2010/main" val="38917643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lnSpcReduction="10000"/>
          </a:bodyPr>
          <a:lstStyle/>
          <a:p>
            <a:r>
              <a:rPr lang="ru-RU" dirty="0" smtClean="0"/>
              <a:t>В </a:t>
            </a:r>
            <a:r>
              <a:rPr lang="ru-RU" dirty="0"/>
              <a:t>соответствии с иерархией жизненных потребностей человека можно выделить две базовые цели – обеспечение пищей, жильем, одеждой всей семьи и защита ее от финансовых последствий потери здоровья, болезни и травм. Финансовые ресурсы в первую очередь направляются для удовлетворения данных потребностей. Однако в процессе распределения могут варьироваться стоимость и структура продуктов, товаров и услуг в зависимости от размера доходов, приемлемого уровня жизни и других факторов</a:t>
            </a:r>
          </a:p>
        </p:txBody>
      </p:sp>
    </p:spTree>
    <p:extLst>
      <p:ext uri="{BB962C8B-B14F-4D97-AF65-F5344CB8AC3E}">
        <p14:creationId xmlns:p14="http://schemas.microsoft.com/office/powerpoint/2010/main" val="1651411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Примерное распределение финансовых</a:t>
            </a:r>
            <a:br>
              <a:rPr lang="ru-RU" dirty="0"/>
            </a:br>
            <a:r>
              <a:rPr lang="ru-RU" dirty="0"/>
              <a:t>целей в течение жизненного цикла индивида </a:t>
            </a:r>
          </a:p>
        </p:txBody>
      </p:sp>
      <p:pic>
        <p:nvPicPr>
          <p:cNvPr id="4" name="Объект 3"/>
          <p:cNvPicPr>
            <a:picLocks noGrp="1"/>
          </p:cNvPicPr>
          <p:nvPr>
            <p:ph sz="quarter" idx="1"/>
          </p:nvPr>
        </p:nvPicPr>
        <p:blipFill rotWithShape="1">
          <a:blip r:embed="rId2"/>
          <a:srcRect l="16057" t="32067" r="29269" b="28472"/>
          <a:stretch/>
        </p:blipFill>
        <p:spPr bwMode="auto">
          <a:xfrm>
            <a:off x="395536" y="1628800"/>
            <a:ext cx="8504238" cy="34525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291902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fontScale="85000" lnSpcReduction="20000"/>
          </a:bodyPr>
          <a:lstStyle/>
          <a:p>
            <a:r>
              <a:rPr lang="ru-RU" dirty="0" smtClean="0"/>
              <a:t>В результате </a:t>
            </a:r>
            <a:r>
              <a:rPr lang="ru-RU" dirty="0"/>
              <a:t>реализации распределительной функции персональных </a:t>
            </a:r>
            <a:r>
              <a:rPr lang="ru-RU" dirty="0" smtClean="0"/>
              <a:t>финансов в </a:t>
            </a:r>
            <a:r>
              <a:rPr lang="ru-RU" dirty="0"/>
              <a:t>целях оптимизации финансирования </a:t>
            </a:r>
            <a:r>
              <a:rPr lang="ru-RU" dirty="0" smtClean="0"/>
              <a:t>жизненных потребностей </a:t>
            </a:r>
            <a:r>
              <a:rPr lang="ru-RU" dirty="0"/>
              <a:t>в текущем и будущем периодах индивид принимает следующие финансовые решения</a:t>
            </a:r>
            <a:r>
              <a:rPr lang="ru-RU" dirty="0" smtClean="0"/>
              <a:t>:</a:t>
            </a:r>
          </a:p>
          <a:p>
            <a:r>
              <a:rPr lang="ru-RU" dirty="0" smtClean="0"/>
              <a:t>определение </a:t>
            </a:r>
            <a:r>
              <a:rPr lang="ru-RU" dirty="0"/>
              <a:t>оптимального соотношения потребления и накопления персональных финансовых ресурсов</a:t>
            </a:r>
            <a:r>
              <a:rPr lang="ru-RU" dirty="0" smtClean="0"/>
              <a:t>;</a:t>
            </a:r>
          </a:p>
          <a:p>
            <a:r>
              <a:rPr lang="ru-RU" dirty="0" smtClean="0"/>
              <a:t>определение </a:t>
            </a:r>
            <a:r>
              <a:rPr lang="ru-RU" dirty="0"/>
              <a:t>объемов резервного и инвестиционного фондов</a:t>
            </a:r>
            <a:r>
              <a:rPr lang="ru-RU" dirty="0" smtClean="0"/>
              <a:t>;</a:t>
            </a:r>
          </a:p>
          <a:p>
            <a:r>
              <a:rPr lang="ru-RU" dirty="0" smtClean="0"/>
              <a:t>обеспечение </a:t>
            </a:r>
            <a:r>
              <a:rPr lang="ru-RU" dirty="0"/>
              <a:t>положительного эффекта финансового рычага при управлении </a:t>
            </a:r>
            <a:r>
              <a:rPr lang="ru-RU" dirty="0" smtClean="0"/>
              <a:t>структурой персональных </a:t>
            </a:r>
            <a:r>
              <a:rPr lang="ru-RU" dirty="0"/>
              <a:t>финансовых ресурсов</a:t>
            </a:r>
            <a:r>
              <a:rPr lang="ru-RU" dirty="0" smtClean="0"/>
              <a:t>;</a:t>
            </a:r>
          </a:p>
          <a:p>
            <a:r>
              <a:rPr lang="ru-RU" dirty="0" smtClean="0"/>
              <a:t>учет </a:t>
            </a:r>
            <a:r>
              <a:rPr lang="ru-RU" dirty="0" err="1"/>
              <a:t>рискообразующих</a:t>
            </a:r>
            <a:r>
              <a:rPr lang="ru-RU" dirty="0"/>
              <a:t> факторов и стремление</a:t>
            </a:r>
            <a:br>
              <a:rPr lang="ru-RU" dirty="0"/>
            </a:br>
            <a:r>
              <a:rPr lang="ru-RU" dirty="0"/>
              <a:t>к минимизации персональных рисков и </a:t>
            </a:r>
            <a:r>
              <a:rPr lang="ru-RU" dirty="0" smtClean="0"/>
              <a:t>др.</a:t>
            </a:r>
            <a:r>
              <a:rPr lang="ru-RU" dirty="0"/>
              <a:t/>
            </a:r>
            <a:br>
              <a:rPr lang="ru-RU" dirty="0"/>
            </a:br>
            <a:endParaRPr lang="ru-RU" dirty="0"/>
          </a:p>
        </p:txBody>
      </p:sp>
    </p:spTree>
    <p:extLst>
      <p:ext uri="{BB962C8B-B14F-4D97-AF65-F5344CB8AC3E}">
        <p14:creationId xmlns:p14="http://schemas.microsoft.com/office/powerpoint/2010/main" val="27344244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Распределение персональных финансов</a:t>
            </a:r>
            <a:endParaRPr lang="ru-RU" dirty="0"/>
          </a:p>
        </p:txBody>
      </p:sp>
      <p:pic>
        <p:nvPicPr>
          <p:cNvPr id="4" name="Объект 3"/>
          <p:cNvPicPr>
            <a:picLocks noGrp="1"/>
          </p:cNvPicPr>
          <p:nvPr>
            <p:ph sz="quarter" idx="1"/>
          </p:nvPr>
        </p:nvPicPr>
        <p:blipFill rotWithShape="1">
          <a:blip r:embed="rId2"/>
          <a:srcRect l="8878" t="20650" r="40695" b="29646"/>
          <a:stretch/>
        </p:blipFill>
        <p:spPr bwMode="auto">
          <a:xfrm>
            <a:off x="430628" y="1527175"/>
            <a:ext cx="8246231"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517302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lnSpcReduction="10000"/>
          </a:bodyPr>
          <a:lstStyle/>
          <a:p>
            <a:r>
              <a:rPr lang="ru-RU" dirty="0"/>
              <a:t>Следующая функция, присущая персональным финансам, </a:t>
            </a:r>
            <a:r>
              <a:rPr lang="ru-RU" i="1" dirty="0"/>
              <a:t>контрольная</a:t>
            </a:r>
            <a:r>
              <a:rPr lang="ru-RU" dirty="0"/>
              <a:t>. Контроль непосредственно сопровождает распределение финансовых ресурсов индивида, обеспечивая эффективность данного процесса. Основная масса контрольных полномочий в управлении персональными финансами лежит на самом индивиде. От степени эффективности персонального финансового контроля зависят объем денежных доходов индивида и его благосостояние в целом. Финансовый самоконтроль можно разделить на предварительный, текущий и последующий. </a:t>
            </a:r>
          </a:p>
        </p:txBody>
      </p:sp>
    </p:spTree>
    <p:extLst>
      <p:ext uri="{BB962C8B-B14F-4D97-AF65-F5344CB8AC3E}">
        <p14:creationId xmlns:p14="http://schemas.microsoft.com/office/powerpoint/2010/main" val="12430674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4926288"/>
          </a:xfrm>
        </p:spPr>
        <p:txBody>
          <a:bodyPr>
            <a:normAutofit/>
          </a:bodyPr>
          <a:lstStyle/>
          <a:p>
            <a:r>
              <a:rPr lang="ru-RU" i="1" dirty="0"/>
              <a:t>Регулирующая функция </a:t>
            </a:r>
            <a:r>
              <a:rPr lang="ru-RU" dirty="0"/>
              <a:t>персональных финансов</a:t>
            </a:r>
            <a:br>
              <a:rPr lang="ru-RU" dirty="0"/>
            </a:br>
            <a:r>
              <a:rPr lang="ru-RU" dirty="0"/>
              <a:t>связана с воздействием на финансовую </a:t>
            </a:r>
            <a:r>
              <a:rPr lang="ru-RU" dirty="0" smtClean="0"/>
              <a:t>деятельность индивидов </a:t>
            </a:r>
            <a:r>
              <a:rPr lang="ru-RU" dirty="0"/>
              <a:t>действующего законодательства, </a:t>
            </a:r>
            <a:r>
              <a:rPr lang="ru-RU" dirty="0" smtClean="0"/>
              <a:t>норм, правил</a:t>
            </a:r>
            <a:r>
              <a:rPr lang="ru-RU" dirty="0"/>
              <a:t>, стандартов, в том числе </a:t>
            </a:r>
            <a:r>
              <a:rPr lang="ru-RU" dirty="0" smtClean="0"/>
              <a:t>неформальных предписаний</a:t>
            </a:r>
            <a:r>
              <a:rPr lang="ru-RU" dirty="0"/>
              <a:t>, ограничивающих свободу индивида </a:t>
            </a:r>
            <a:r>
              <a:rPr lang="ru-RU" dirty="0" smtClean="0"/>
              <a:t>в целях </a:t>
            </a:r>
            <a:r>
              <a:rPr lang="ru-RU" dirty="0"/>
              <a:t>общественного развития. В сфере персональных финансов данная функция проявляется в двух</a:t>
            </a:r>
            <a:br>
              <a:rPr lang="ru-RU" dirty="0"/>
            </a:br>
            <a:r>
              <a:rPr lang="ru-RU" dirty="0"/>
              <a:t>аспектах. </a:t>
            </a:r>
            <a:br>
              <a:rPr lang="ru-RU" dirty="0"/>
            </a:br>
            <a:endParaRPr lang="ru-RU" dirty="0"/>
          </a:p>
        </p:txBody>
      </p:sp>
    </p:spTree>
    <p:extLst>
      <p:ext uri="{BB962C8B-B14F-4D97-AF65-F5344CB8AC3E}">
        <p14:creationId xmlns:p14="http://schemas.microsoft.com/office/powerpoint/2010/main" val="41182468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301752" y="1527048"/>
            <a:ext cx="8503920" cy="5070304"/>
          </a:xfrm>
        </p:spPr>
        <p:txBody>
          <a:bodyPr>
            <a:normAutofit fontScale="62500" lnSpcReduction="20000"/>
          </a:bodyPr>
          <a:lstStyle/>
          <a:p>
            <a:r>
              <a:rPr lang="ru-RU" sz="2800" dirty="0">
                <a:solidFill>
                  <a:srgbClr val="231F20"/>
                </a:solidFill>
                <a:latin typeface="TimesNewRomanPSMT"/>
              </a:rPr>
              <a:t>Во-первых, через финансовую дисциплину индивида, т.е. </a:t>
            </a:r>
            <a:r>
              <a:rPr lang="ru-RU" sz="2800" dirty="0">
                <a:solidFill>
                  <a:srgbClr val="231F20"/>
                </a:solidFill>
                <a:latin typeface="TimesNewRomanPS-ItalicMT"/>
              </a:rPr>
              <a:t>реализацию прав и </a:t>
            </a:r>
            <a:r>
              <a:rPr lang="ru-RU" sz="2800" dirty="0" smtClean="0">
                <a:solidFill>
                  <a:srgbClr val="231F20"/>
                </a:solidFill>
                <a:latin typeface="TimesNewRomanPS-ItalicMT"/>
              </a:rPr>
              <a:t>подчинение обязанностям</a:t>
            </a:r>
            <a:r>
              <a:rPr lang="ru-RU" sz="2800" dirty="0">
                <a:solidFill>
                  <a:srgbClr val="231F20"/>
                </a:solidFill>
                <a:latin typeface="TimesNewRomanPS-ItalicMT"/>
              </a:rPr>
              <a:t>, содержащимся в правовых </a:t>
            </a:r>
            <a:r>
              <a:rPr lang="ru-RU" sz="2800" dirty="0" smtClean="0">
                <a:solidFill>
                  <a:srgbClr val="231F20"/>
                </a:solidFill>
                <a:latin typeface="TimesNewRomanPS-ItalicMT"/>
              </a:rPr>
              <a:t>актах, а </a:t>
            </a:r>
            <a:r>
              <a:rPr lang="ru-RU" sz="2800" dirty="0">
                <a:solidFill>
                  <a:srgbClr val="231F20"/>
                </a:solidFill>
                <a:latin typeface="TimesNewRomanPS-ItalicMT"/>
              </a:rPr>
              <a:t>также в иных нормативных и </a:t>
            </a:r>
            <a:r>
              <a:rPr lang="ru-RU" sz="2800" dirty="0" smtClean="0">
                <a:solidFill>
                  <a:srgbClr val="231F20"/>
                </a:solidFill>
                <a:latin typeface="TimesNewRomanPS-ItalicMT"/>
              </a:rPr>
              <a:t>индивидуальных предписаниях </a:t>
            </a:r>
            <a:r>
              <a:rPr lang="ru-RU" sz="2800" dirty="0">
                <a:solidFill>
                  <a:srgbClr val="231F20"/>
                </a:solidFill>
                <a:latin typeface="TimesNewRomanPS-ItalicMT"/>
              </a:rPr>
              <a:t>в целях упорядочения процесса управления персональными финансами. </a:t>
            </a:r>
            <a:endParaRPr lang="ru-RU" sz="2800" dirty="0" smtClean="0">
              <a:solidFill>
                <a:srgbClr val="231F20"/>
              </a:solidFill>
              <a:latin typeface="TimesNewRomanPS-ItalicMT"/>
            </a:endParaRPr>
          </a:p>
          <a:p>
            <a:r>
              <a:rPr lang="ru-RU" sz="2800" dirty="0" smtClean="0">
                <a:solidFill>
                  <a:srgbClr val="231F20"/>
                </a:solidFill>
                <a:latin typeface="TimesNewRomanPS-ItalicMT"/>
              </a:rPr>
              <a:t>Во-вторых</a:t>
            </a:r>
            <a:r>
              <a:rPr lang="ru-RU" sz="2800" dirty="0">
                <a:solidFill>
                  <a:srgbClr val="231F20"/>
                </a:solidFill>
                <a:latin typeface="TimesNewRomanPS-ItalicMT"/>
              </a:rPr>
              <a:t>, в соответствии с индивидуальными личностно-нравственными особенностями индивида, </a:t>
            </a:r>
            <a:r>
              <a:rPr lang="ru-RU" sz="2800" dirty="0" smtClean="0">
                <a:solidFill>
                  <a:srgbClr val="231F20"/>
                </a:solidFill>
                <a:latin typeface="TimesNewRomanPS-ItalicMT"/>
              </a:rPr>
              <a:t>определенными традициями</a:t>
            </a:r>
            <a:r>
              <a:rPr lang="ru-RU" sz="2800" dirty="0">
                <a:solidFill>
                  <a:srgbClr val="231F20"/>
                </a:solidFill>
                <a:latin typeface="TimesNewRomanPS-ItalicMT"/>
              </a:rPr>
              <a:t>, воспитанием, характером, </a:t>
            </a:r>
            <a:r>
              <a:rPr lang="ru-RU" sz="2800" dirty="0" smtClean="0">
                <a:solidFill>
                  <a:srgbClr val="231F20"/>
                </a:solidFill>
                <a:latin typeface="TimesNewRomanPS-ItalicMT"/>
              </a:rPr>
              <a:t>психикой и </a:t>
            </a:r>
            <a:r>
              <a:rPr lang="ru-RU" sz="2800" dirty="0">
                <a:solidFill>
                  <a:srgbClr val="231F20"/>
                </a:solidFill>
                <a:latin typeface="TimesNewRomanPS-ItalicMT"/>
              </a:rPr>
              <a:t>другими факторами, формирующими личность</a:t>
            </a:r>
            <a:br>
              <a:rPr lang="ru-RU" sz="2800" dirty="0">
                <a:solidFill>
                  <a:srgbClr val="231F20"/>
                </a:solidFill>
                <a:latin typeface="TimesNewRomanPS-ItalicMT"/>
              </a:rPr>
            </a:br>
            <a:r>
              <a:rPr lang="ru-RU" sz="2800" dirty="0">
                <a:solidFill>
                  <a:srgbClr val="231F20"/>
                </a:solidFill>
                <a:latin typeface="TimesNewRomanPS-ItalicMT"/>
              </a:rPr>
              <a:t>человека. </a:t>
            </a:r>
            <a:endParaRPr lang="ru-RU" sz="2800" dirty="0" smtClean="0">
              <a:solidFill>
                <a:srgbClr val="231F20"/>
              </a:solidFill>
              <a:latin typeface="TimesNewRomanPS-ItalicMT"/>
            </a:endParaRPr>
          </a:p>
          <a:p>
            <a:r>
              <a:rPr lang="ru-RU" sz="2800" dirty="0" smtClean="0">
                <a:solidFill>
                  <a:srgbClr val="231F20"/>
                </a:solidFill>
                <a:latin typeface="TimesNewRomanPS-ItalicMT"/>
              </a:rPr>
              <a:t>Причем </a:t>
            </a:r>
            <a:r>
              <a:rPr lang="ru-RU" sz="2800" dirty="0">
                <a:solidFill>
                  <a:srgbClr val="231F20"/>
                </a:solidFill>
                <a:latin typeface="TimesNewRomanPS-ItalicMT"/>
              </a:rPr>
              <a:t>именно в сфере персональных финансов, в отличие от общественных, корпоративных финансов и финансов домохозяйств, </a:t>
            </a:r>
            <a:r>
              <a:rPr lang="ru-RU" sz="2800" dirty="0" smtClean="0">
                <a:solidFill>
                  <a:srgbClr val="231F20"/>
                </a:solidFill>
                <a:latin typeface="TimesNewRomanPS-ItalicMT"/>
              </a:rPr>
              <a:t>решающее воздействие </a:t>
            </a:r>
            <a:r>
              <a:rPr lang="ru-RU" sz="2800" dirty="0">
                <a:solidFill>
                  <a:srgbClr val="231F20"/>
                </a:solidFill>
                <a:latin typeface="TimesNewRomanPS-ItalicMT"/>
              </a:rPr>
              <a:t>на процесс финансового регулирования</a:t>
            </a:r>
            <a:br>
              <a:rPr lang="ru-RU" sz="2800" dirty="0">
                <a:solidFill>
                  <a:srgbClr val="231F20"/>
                </a:solidFill>
                <a:latin typeface="TimesNewRomanPS-ItalicMT"/>
              </a:rPr>
            </a:br>
            <a:r>
              <a:rPr lang="ru-RU" sz="2800" dirty="0">
                <a:solidFill>
                  <a:srgbClr val="231F20"/>
                </a:solidFill>
                <a:latin typeface="TimesNewRomanPS-ItalicMT"/>
              </a:rPr>
              <a:t>оказывают личностные особенности </a:t>
            </a:r>
            <a:r>
              <a:rPr lang="ru-RU" sz="2800" dirty="0" smtClean="0">
                <a:solidFill>
                  <a:srgbClr val="231F20"/>
                </a:solidFill>
                <a:latin typeface="TimesNewRomanPS-ItalicMT"/>
              </a:rPr>
              <a:t>индивида. При </a:t>
            </a:r>
            <a:r>
              <a:rPr lang="ru-RU" sz="2800" dirty="0">
                <a:solidFill>
                  <a:srgbClr val="231F20"/>
                </a:solidFill>
                <a:latin typeface="TimesNewRomanPS-ItalicMT"/>
              </a:rPr>
              <a:t>этом, если контрольная функция </a:t>
            </a:r>
            <a:r>
              <a:rPr lang="ru-RU" sz="2800" dirty="0" smtClean="0">
                <a:solidFill>
                  <a:srgbClr val="231F20"/>
                </a:solidFill>
                <a:latin typeface="TimesNewRomanPS-ItalicMT"/>
              </a:rPr>
              <a:t>персональных финансов </a:t>
            </a:r>
            <a:r>
              <a:rPr lang="ru-RU" sz="2800" dirty="0">
                <a:solidFill>
                  <a:srgbClr val="231F20"/>
                </a:solidFill>
                <a:latin typeface="TimesNewRomanPS-ItalicMT"/>
              </a:rPr>
              <a:t>реализуется посредством </a:t>
            </a:r>
            <a:r>
              <a:rPr lang="ru-RU" sz="2800" dirty="0" smtClean="0">
                <a:solidFill>
                  <a:srgbClr val="231F20"/>
                </a:solidFill>
                <a:latin typeface="TimesNewRomanPS-ItalicMT"/>
              </a:rPr>
              <a:t>субъективной оценки </a:t>
            </a:r>
            <a:r>
              <a:rPr lang="ru-RU" sz="2800" dirty="0">
                <a:solidFill>
                  <a:srgbClr val="231F20"/>
                </a:solidFill>
                <a:latin typeface="TimesNewRomanPS-ItalicMT"/>
              </a:rPr>
              <a:t>самого индивида, то регулирующая функция</a:t>
            </a:r>
            <a:br>
              <a:rPr lang="ru-RU" sz="2800" dirty="0">
                <a:solidFill>
                  <a:srgbClr val="231F20"/>
                </a:solidFill>
                <a:latin typeface="TimesNewRomanPS-ItalicMT"/>
              </a:rPr>
            </a:br>
            <a:r>
              <a:rPr lang="ru-RU" sz="2800" dirty="0">
                <a:solidFill>
                  <a:srgbClr val="231F20"/>
                </a:solidFill>
                <a:latin typeface="TimesNewRomanPS-ItalicMT"/>
              </a:rPr>
              <a:t>демонстрирует воздействие </a:t>
            </a:r>
            <a:r>
              <a:rPr lang="ru-RU" sz="2800" dirty="0" smtClean="0">
                <a:solidFill>
                  <a:srgbClr val="231F20"/>
                </a:solidFill>
                <a:latin typeface="TimesNewRomanPS-ItalicMT"/>
              </a:rPr>
              <a:t>институциональной среды </a:t>
            </a:r>
            <a:r>
              <a:rPr lang="ru-RU" sz="2800" dirty="0">
                <a:solidFill>
                  <a:srgbClr val="231F20"/>
                </a:solidFill>
                <a:latin typeface="TimesNewRomanPS-ItalicMT"/>
              </a:rPr>
              <a:t>на персональные финансы. </a:t>
            </a:r>
            <a:r>
              <a:rPr lang="ru-RU" sz="2800" dirty="0" smtClean="0">
                <a:solidFill>
                  <a:srgbClr val="231F20"/>
                </a:solidFill>
                <a:latin typeface="TimesNewRomanPS-ItalicMT"/>
              </a:rPr>
              <a:t>Следовательно, регулирующая </a:t>
            </a:r>
            <a:r>
              <a:rPr lang="ru-RU" sz="2800" dirty="0">
                <a:solidFill>
                  <a:srgbClr val="231F20"/>
                </a:solidFill>
                <a:latin typeface="TimesNewRomanPS-ItalicMT"/>
              </a:rPr>
              <a:t>функция персональных </a:t>
            </a:r>
            <a:r>
              <a:rPr lang="ru-RU" sz="2800" dirty="0" smtClean="0">
                <a:solidFill>
                  <a:srgbClr val="231F20"/>
                </a:solidFill>
                <a:latin typeface="TimesNewRomanPS-ItalicMT"/>
              </a:rPr>
              <a:t>финансов выражается </a:t>
            </a:r>
            <a:r>
              <a:rPr lang="ru-RU" sz="2800" dirty="0">
                <a:solidFill>
                  <a:srgbClr val="231F20"/>
                </a:solidFill>
                <a:latin typeface="TimesNewRomanPS-ItalicMT"/>
              </a:rPr>
              <a:t>в действии </a:t>
            </a:r>
            <a:r>
              <a:rPr lang="ru-RU" sz="2800" dirty="0">
                <a:solidFill>
                  <a:srgbClr val="231F20"/>
                </a:solidFill>
                <a:latin typeface="TimesNewRomanPSMT"/>
              </a:rPr>
              <a:t>социальных норм на финансовое поведение </a:t>
            </a:r>
            <a:r>
              <a:rPr lang="ru-RU" sz="2800" dirty="0" smtClean="0">
                <a:solidFill>
                  <a:srgbClr val="231F20"/>
                </a:solidFill>
                <a:latin typeface="TimesNewRomanPSMT"/>
              </a:rPr>
              <a:t>индивида</a:t>
            </a:r>
            <a:r>
              <a:rPr lang="ru-RU" dirty="0" smtClean="0"/>
              <a:t>.</a:t>
            </a:r>
            <a:r>
              <a:rPr lang="ru-RU" dirty="0"/>
              <a:t/>
            </a:r>
            <a:br>
              <a:rPr lang="ru-RU" dirty="0"/>
            </a:br>
            <a:endParaRPr lang="ru-RU" dirty="0"/>
          </a:p>
        </p:txBody>
      </p:sp>
    </p:spTree>
    <p:extLst>
      <p:ext uri="{BB962C8B-B14F-4D97-AF65-F5344CB8AC3E}">
        <p14:creationId xmlns:p14="http://schemas.microsoft.com/office/powerpoint/2010/main" val="13609422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200" i="1" dirty="0" smtClean="0"/>
              <a:t>Воспроизводственная функция </a:t>
            </a:r>
            <a:r>
              <a:rPr lang="ru-RU" sz="2200" dirty="0" smtClean="0"/>
              <a:t>персональных </a:t>
            </a:r>
            <a:r>
              <a:rPr lang="ru-RU" sz="2200" dirty="0"/>
              <a:t>финансов реализуется </a:t>
            </a:r>
            <a:r>
              <a:rPr lang="ru-RU" sz="2200" dirty="0" smtClean="0"/>
              <a:t>посредством  финансового </a:t>
            </a:r>
            <a:r>
              <a:rPr lang="ru-RU" sz="2200" dirty="0"/>
              <a:t>обеспечения текущего потребления</a:t>
            </a:r>
            <a:br>
              <a:rPr lang="ru-RU" sz="2200" dirty="0"/>
            </a:br>
            <a:r>
              <a:rPr lang="ru-RU" sz="2200" dirty="0"/>
              <a:t>жизненных благ для воспроизводства человеческого</a:t>
            </a:r>
            <a:br>
              <a:rPr lang="ru-RU" sz="2200" dirty="0"/>
            </a:br>
            <a:r>
              <a:rPr lang="ru-RU" sz="2200" dirty="0"/>
              <a:t>капитала в обществе. При этом нельзя ограничиваться в данном случае только </a:t>
            </a:r>
            <a:r>
              <a:rPr lang="ru-RU" sz="2200" dirty="0" smtClean="0"/>
              <a:t>воспроизводством человеческого </a:t>
            </a:r>
            <a:r>
              <a:rPr lang="ru-RU" sz="2200" dirty="0"/>
              <a:t>капитала самого индивида, так </a:t>
            </a:r>
            <a:r>
              <a:rPr lang="ru-RU" sz="2200" dirty="0" smtClean="0"/>
              <a:t>как персональные </a:t>
            </a:r>
            <a:r>
              <a:rPr lang="ru-RU" sz="2200" dirty="0"/>
              <a:t>трансферты, источником которых выступают финансовые ресурсы индивида, непрерывно движутся как между родственниками, так и </a:t>
            </a:r>
            <a:r>
              <a:rPr lang="ru-RU" sz="2200" dirty="0" smtClean="0"/>
              <a:t>вне родственных </a:t>
            </a:r>
            <a:r>
              <a:rPr lang="ru-RU" sz="2200" dirty="0"/>
              <a:t>связей. И отсутствует </a:t>
            </a:r>
            <a:r>
              <a:rPr lang="ru-RU" sz="2200" dirty="0" smtClean="0"/>
              <a:t>определенная закономерность </a:t>
            </a:r>
            <a:r>
              <a:rPr lang="ru-RU" sz="2200" dirty="0"/>
              <a:t>в направлении движения трансфертов, они могут направляться как от </a:t>
            </a:r>
            <a:r>
              <a:rPr lang="ru-RU" sz="2200" dirty="0" smtClean="0"/>
              <a:t>старшего поколения </a:t>
            </a:r>
            <a:r>
              <a:rPr lang="ru-RU" sz="2200" dirty="0"/>
              <a:t>к младшему, так и </a:t>
            </a:r>
            <a:r>
              <a:rPr lang="ru-RU" sz="2200" dirty="0" smtClean="0"/>
              <a:t>наоборот.</a:t>
            </a:r>
            <a:r>
              <a:rPr lang="ru-RU" sz="2200" dirty="0"/>
              <a:t/>
            </a:r>
            <a:br>
              <a:rPr lang="ru-RU" sz="2200" dirty="0"/>
            </a:br>
            <a:endParaRPr lang="ru-RU" sz="2200" dirty="0"/>
          </a:p>
        </p:txBody>
      </p:sp>
    </p:spTree>
    <p:extLst>
      <p:ext uri="{BB962C8B-B14F-4D97-AF65-F5344CB8AC3E}">
        <p14:creationId xmlns:p14="http://schemas.microsoft.com/office/powerpoint/2010/main" val="37732881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400" i="1" dirty="0"/>
              <a:t>Сберегательная функция </a:t>
            </a:r>
            <a:r>
              <a:rPr lang="ru-RU" sz="2400" dirty="0"/>
              <a:t>персональных финансов определена жизненным циклом индивида,</a:t>
            </a:r>
            <a:br>
              <a:rPr lang="ru-RU" sz="2400" dirty="0"/>
            </a:br>
            <a:r>
              <a:rPr lang="ru-RU" sz="2400" dirty="0"/>
              <a:t>его жизненными целями и реализуется путем формирования сбережений индивида. Сберегательный</a:t>
            </a:r>
            <a:br>
              <a:rPr lang="ru-RU" sz="2400" dirty="0"/>
            </a:br>
            <a:r>
              <a:rPr lang="ru-RU" sz="2400" dirty="0"/>
              <a:t>процесс основан на принятии сберегательных решений, представляющих собой предпочтение определенной комбинации целей, действий и способов</a:t>
            </a:r>
            <a:br>
              <a:rPr lang="ru-RU" sz="2400" dirty="0"/>
            </a:br>
            <a:r>
              <a:rPr lang="ru-RU" sz="2400" dirty="0"/>
              <a:t>использования временно свободных персональных</a:t>
            </a:r>
            <a:br>
              <a:rPr lang="ru-RU" sz="2400" dirty="0"/>
            </a:br>
            <a:r>
              <a:rPr lang="ru-RU" sz="2400" dirty="0"/>
              <a:t>финансовых ресурсов. В результате принимаемых</a:t>
            </a:r>
            <a:br>
              <a:rPr lang="ru-RU" sz="2400" dirty="0"/>
            </a:br>
            <a:r>
              <a:rPr lang="ru-RU" sz="2400" dirty="0"/>
              <a:t>решений определяются норма сбережений, форма</a:t>
            </a:r>
            <a:br>
              <a:rPr lang="ru-RU" sz="2400" dirty="0"/>
            </a:br>
            <a:r>
              <a:rPr lang="ru-RU" sz="2400" dirty="0"/>
              <a:t>сбережения и инвестиционные инструменты с</a:t>
            </a:r>
            <a:br>
              <a:rPr lang="ru-RU" sz="2400" dirty="0"/>
            </a:br>
            <a:r>
              <a:rPr lang="ru-RU" sz="2400" dirty="0"/>
              <a:t>учетом риска и доходности, а также срок вложения</a:t>
            </a:r>
            <a:br>
              <a:rPr lang="ru-RU" sz="2400" dirty="0"/>
            </a:br>
            <a:r>
              <a:rPr lang="ru-RU" sz="2400" dirty="0"/>
              <a:t>временно свободных денежных средств </a:t>
            </a:r>
            <a:r>
              <a:rPr lang="ru-RU" sz="2400" dirty="0" smtClean="0"/>
              <a:t>.</a:t>
            </a:r>
            <a:r>
              <a:rPr lang="ru-RU" sz="2400" dirty="0"/>
              <a:t/>
            </a:r>
            <a:br>
              <a:rPr lang="ru-RU" sz="2400" dirty="0"/>
            </a:br>
            <a:endParaRPr lang="ru-RU" sz="2200" dirty="0"/>
          </a:p>
        </p:txBody>
      </p:sp>
    </p:spTree>
    <p:extLst>
      <p:ext uri="{BB962C8B-B14F-4D97-AF65-F5344CB8AC3E}">
        <p14:creationId xmlns:p14="http://schemas.microsoft.com/office/powerpoint/2010/main" val="1048644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400" dirty="0"/>
              <a:t>Можно выделить несколько классификаций</a:t>
            </a:r>
            <a:br>
              <a:rPr lang="ru-RU" sz="2400" dirty="0"/>
            </a:br>
            <a:r>
              <a:rPr lang="ru-RU" sz="2400" dirty="0"/>
              <a:t>персональных сбережений. В зависимости от цели</a:t>
            </a:r>
            <a:br>
              <a:rPr lang="ru-RU" sz="2400" dirty="0"/>
            </a:br>
            <a:r>
              <a:rPr lang="ru-RU" sz="2400" dirty="0"/>
              <a:t>сбережения делятся на пенсионные, страховые, капитальные (связанные приобретением имущества) и</a:t>
            </a:r>
            <a:br>
              <a:rPr lang="ru-RU" sz="2400" dirty="0"/>
            </a:br>
            <a:r>
              <a:rPr lang="ru-RU" sz="2400" dirty="0"/>
              <a:t>направленные для будущего поколения (наследство,</a:t>
            </a:r>
            <a:br>
              <a:rPr lang="ru-RU" sz="2400" dirty="0"/>
            </a:br>
            <a:r>
              <a:rPr lang="ru-RU" sz="2400" dirty="0"/>
              <a:t>обучение детей). В зависимости от формы сбережения могут быть наличные денежные, безналичные</a:t>
            </a:r>
            <a:br>
              <a:rPr lang="ru-RU" sz="2400" dirty="0"/>
            </a:br>
            <a:r>
              <a:rPr lang="ru-RU" sz="2400" dirty="0"/>
              <a:t>денежные, драгоценные металлы, ценные бумаги,</a:t>
            </a:r>
            <a:br>
              <a:rPr lang="ru-RU" sz="2400" dirty="0"/>
            </a:br>
            <a:r>
              <a:rPr lang="ru-RU" sz="2400" dirty="0"/>
              <a:t>антиквариат, имущество.</a:t>
            </a:r>
            <a:br>
              <a:rPr lang="ru-RU" sz="2400" dirty="0"/>
            </a:br>
            <a:endParaRPr lang="ru-RU" sz="2200" dirty="0"/>
          </a:p>
        </p:txBody>
      </p:sp>
    </p:spTree>
    <p:extLst>
      <p:ext uri="{BB962C8B-B14F-4D97-AF65-F5344CB8AC3E}">
        <p14:creationId xmlns:p14="http://schemas.microsoft.com/office/powerpoint/2010/main" val="41378506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400" dirty="0" smtClean="0"/>
              <a:t>Сберегательные </a:t>
            </a:r>
            <a:r>
              <a:rPr lang="ru-RU" sz="2400" dirty="0"/>
              <a:t>установки индивида </a:t>
            </a:r>
            <a:r>
              <a:rPr lang="ru-RU" sz="2400" dirty="0" smtClean="0"/>
              <a:t>имеют свои </a:t>
            </a:r>
            <a:r>
              <a:rPr lang="ru-RU" sz="2400" dirty="0"/>
              <a:t>особенности на разных этапах его жизненного</a:t>
            </a:r>
            <a:br>
              <a:rPr lang="ru-RU" sz="2400" dirty="0"/>
            </a:br>
            <a:r>
              <a:rPr lang="ru-RU" sz="2400" dirty="0"/>
              <a:t>цикла. В начале трудовой деятельности, как правило, накопления отсутствуют или незначительны. С</a:t>
            </a:r>
            <a:br>
              <a:rPr lang="ru-RU" sz="2400" dirty="0"/>
            </a:br>
            <a:r>
              <a:rPr lang="ru-RU" sz="2400" dirty="0"/>
              <a:t>ростом доходов могут формироваться накопления</a:t>
            </a:r>
            <a:br>
              <a:rPr lang="ru-RU" sz="2400" dirty="0"/>
            </a:br>
            <a:r>
              <a:rPr lang="ru-RU" sz="2400" dirty="0"/>
              <a:t>для улучшения условий жизни (на покупку квартиры, автомобиля, обеспечение семьи), в </a:t>
            </a:r>
            <a:r>
              <a:rPr lang="ru-RU" sz="2400" dirty="0" err="1"/>
              <a:t>предпенсионный</a:t>
            </a:r>
            <a:r>
              <a:rPr lang="ru-RU" sz="2400" dirty="0"/>
              <a:t> период наблюдаются </a:t>
            </a:r>
            <a:r>
              <a:rPr lang="ru-RU" sz="2400" dirty="0" smtClean="0"/>
              <a:t>интенсивные накопления </a:t>
            </a:r>
            <a:r>
              <a:rPr lang="ru-RU" sz="2400" dirty="0"/>
              <a:t>для пенсионного обеспечения. </a:t>
            </a:r>
            <a:r>
              <a:rPr lang="ru-RU" sz="2400" dirty="0" smtClean="0"/>
              <a:t>Однако данные </a:t>
            </a:r>
            <a:r>
              <a:rPr lang="ru-RU" sz="2400" dirty="0"/>
              <a:t>закономерности достаточно условны в </a:t>
            </a:r>
            <a:r>
              <a:rPr lang="ru-RU" sz="2400" dirty="0" smtClean="0"/>
              <a:t>силу индивидуальных </a:t>
            </a:r>
            <a:r>
              <a:rPr lang="ru-RU" sz="2400" dirty="0"/>
              <a:t>непредсказуемых предпочтений и</a:t>
            </a:r>
            <a:br>
              <a:rPr lang="ru-RU" sz="2400" dirty="0"/>
            </a:br>
            <a:r>
              <a:rPr lang="ru-RU" sz="2400" dirty="0"/>
              <a:t>ожиданий человека. </a:t>
            </a:r>
            <a:br>
              <a:rPr lang="ru-RU" sz="2400" dirty="0"/>
            </a:br>
            <a:endParaRPr lang="ru-RU" sz="2200" dirty="0"/>
          </a:p>
        </p:txBody>
      </p:sp>
    </p:spTree>
    <p:extLst>
      <p:ext uri="{BB962C8B-B14F-4D97-AF65-F5344CB8AC3E}">
        <p14:creationId xmlns:p14="http://schemas.microsoft.com/office/powerpoint/2010/main" val="11554282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000" dirty="0"/>
              <a:t>Персональные инвестиции напрямую </a:t>
            </a:r>
            <a:r>
              <a:rPr lang="ru-RU" sz="2000" dirty="0" smtClean="0"/>
              <a:t>зависят от </a:t>
            </a:r>
            <a:r>
              <a:rPr lang="ru-RU" sz="2000" dirty="0"/>
              <a:t>реализации сберегательной функции персональных финансов и представляют собой вложения индивида в целях получения дополнительного </a:t>
            </a:r>
            <a:r>
              <a:rPr lang="ru-RU" sz="2000" dirty="0" smtClean="0"/>
              <a:t>дохода.  Обращение </a:t>
            </a:r>
            <a:r>
              <a:rPr lang="ru-RU" sz="2000" dirty="0"/>
              <a:t>сбережений индивида в инвестиции,</a:t>
            </a:r>
            <a:br>
              <a:rPr lang="ru-RU" sz="2000" dirty="0"/>
            </a:br>
            <a:r>
              <a:rPr lang="ru-RU" sz="2000" dirty="0"/>
              <a:t>формирование персонального </a:t>
            </a:r>
            <a:r>
              <a:rPr lang="ru-RU" sz="2000" dirty="0" smtClean="0"/>
              <a:t>инвестиционного портфеля </a:t>
            </a:r>
            <a:r>
              <a:rPr lang="ru-RU" sz="2000" dirty="0"/>
              <a:t>раскрывает </a:t>
            </a:r>
            <a:r>
              <a:rPr lang="ru-RU" sz="2000" i="1" dirty="0"/>
              <a:t>инвестиционная </a:t>
            </a:r>
            <a:r>
              <a:rPr lang="ru-RU" sz="2000" i="1" dirty="0" smtClean="0"/>
              <a:t>функция </a:t>
            </a:r>
            <a:r>
              <a:rPr lang="ru-RU" sz="2000" dirty="0" smtClean="0"/>
              <a:t>персональных </a:t>
            </a:r>
            <a:r>
              <a:rPr lang="ru-RU" sz="2000" dirty="0"/>
              <a:t>финансов. Именно получение дополнительного дохода в виде процента, ренты и т. </a:t>
            </a:r>
            <a:r>
              <a:rPr lang="ru-RU" sz="2000" dirty="0" smtClean="0"/>
              <a:t>п. отличает </a:t>
            </a:r>
            <a:r>
              <a:rPr lang="ru-RU" sz="2000" dirty="0"/>
              <a:t>сбережения индивида от его инвестиций.</a:t>
            </a:r>
            <a:br>
              <a:rPr lang="ru-RU" sz="2000" dirty="0"/>
            </a:br>
            <a:r>
              <a:rPr lang="ru-RU" sz="2000" dirty="0"/>
              <a:t>Вместе с тем функция сбережения может </a:t>
            </a:r>
            <a:r>
              <a:rPr lang="ru-RU" sz="2000" dirty="0" smtClean="0"/>
              <a:t>временно или </a:t>
            </a:r>
            <a:r>
              <a:rPr lang="ru-RU" sz="2000" dirty="0"/>
              <a:t>безвозвратно трансформироваться в инвестиционную функцию в зависимости от целей </a:t>
            </a:r>
            <a:r>
              <a:rPr lang="ru-RU" sz="2000" dirty="0" smtClean="0"/>
              <a:t>индивида и </a:t>
            </a:r>
            <a:r>
              <a:rPr lang="ru-RU" sz="2000" dirty="0"/>
              <a:t>финансовой ситуации. Например, </a:t>
            </a:r>
            <a:r>
              <a:rPr lang="ru-RU" sz="2000" dirty="0" smtClean="0"/>
              <a:t>недвижимость может </a:t>
            </a:r>
            <a:r>
              <a:rPr lang="ru-RU" sz="2000" dirty="0"/>
              <a:t>рассматриваться как накопленное </a:t>
            </a:r>
            <a:r>
              <a:rPr lang="ru-RU" sz="2000" dirty="0" smtClean="0"/>
              <a:t>имущество для </a:t>
            </a:r>
            <a:r>
              <a:rPr lang="ru-RU" sz="2000" dirty="0"/>
              <a:t>будущего поколения или улучшения </a:t>
            </a:r>
            <a:r>
              <a:rPr lang="ru-RU" sz="2000" dirty="0" smtClean="0"/>
              <a:t>условий жизни</a:t>
            </a:r>
            <a:r>
              <a:rPr lang="ru-RU" sz="2000" dirty="0"/>
              <a:t>, но при необходимости и как источник получения дополнительного дохода, например </a:t>
            </a:r>
            <a:r>
              <a:rPr lang="ru-RU" sz="2000" dirty="0" smtClean="0"/>
              <a:t>при сдаче </a:t>
            </a:r>
            <a:r>
              <a:rPr lang="ru-RU" sz="2000" dirty="0"/>
              <a:t>ее в аренду </a:t>
            </a:r>
            <a:r>
              <a:rPr lang="ru-RU" sz="2000" dirty="0" smtClean="0"/>
              <a:t>.</a:t>
            </a:r>
            <a:r>
              <a:rPr lang="ru-RU" sz="2400" dirty="0"/>
              <a:t/>
            </a:r>
            <a:br>
              <a:rPr lang="ru-RU" sz="2400" dirty="0"/>
            </a:br>
            <a:endParaRPr lang="ru-RU" sz="2200" dirty="0"/>
          </a:p>
        </p:txBody>
      </p:sp>
    </p:spTree>
    <p:extLst>
      <p:ext uri="{BB962C8B-B14F-4D97-AF65-F5344CB8AC3E}">
        <p14:creationId xmlns:p14="http://schemas.microsoft.com/office/powerpoint/2010/main" val="3405391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Функции персональных финансов</a:t>
            </a:r>
            <a:endParaRPr lang="ru-RU" dirty="0"/>
          </a:p>
        </p:txBody>
      </p:sp>
      <p:sp>
        <p:nvSpPr>
          <p:cNvPr id="3" name="Объект 2"/>
          <p:cNvSpPr>
            <a:spLocks noGrp="1"/>
          </p:cNvSpPr>
          <p:nvPr>
            <p:ph sz="quarter" idx="1"/>
          </p:nvPr>
        </p:nvSpPr>
        <p:spPr>
          <a:xfrm>
            <a:off x="179512" y="1412776"/>
            <a:ext cx="8503920" cy="5070304"/>
          </a:xfrm>
        </p:spPr>
        <p:txBody>
          <a:bodyPr>
            <a:noAutofit/>
          </a:bodyPr>
          <a:lstStyle/>
          <a:p>
            <a:r>
              <a:rPr lang="ru-RU" sz="2000" dirty="0"/>
              <a:t>Стимулирующая функция персональных финансов проявляется в максимизации денежных доходов</a:t>
            </a:r>
            <a:br>
              <a:rPr lang="ru-RU" sz="2000" dirty="0"/>
            </a:br>
            <a:r>
              <a:rPr lang="ru-RU" sz="2000" dirty="0"/>
              <a:t>индивида для обеспечения более высокого уровня</a:t>
            </a:r>
            <a:br>
              <a:rPr lang="ru-RU" sz="2000" dirty="0"/>
            </a:br>
            <a:r>
              <a:rPr lang="ru-RU" sz="2000" dirty="0"/>
              <a:t>жизни и саморазвития. В данном случае мотивация</a:t>
            </a:r>
            <a:br>
              <a:rPr lang="ru-RU" sz="2000" dirty="0"/>
            </a:br>
            <a:r>
              <a:rPr lang="ru-RU" sz="2000" dirty="0"/>
              <a:t>индивида обусловлена стремлением к удовлетворению возрастающих индивидуальных потребностей.</a:t>
            </a:r>
            <a:br>
              <a:rPr lang="ru-RU" sz="2000" dirty="0"/>
            </a:br>
            <a:r>
              <a:rPr lang="ru-RU" sz="2000" dirty="0"/>
              <a:t>При этом, если функция жизнеобеспечения направлена на финансирование определенного уровня жизни,</a:t>
            </a:r>
            <a:br>
              <a:rPr lang="ru-RU" sz="2000" dirty="0"/>
            </a:br>
            <a:r>
              <a:rPr lang="ru-RU" sz="2000" dirty="0"/>
              <a:t>то стимулирующая функция показывает постоянное</a:t>
            </a:r>
            <a:br>
              <a:rPr lang="ru-RU" sz="2000" dirty="0"/>
            </a:br>
            <a:r>
              <a:rPr lang="ru-RU" sz="2000" dirty="0"/>
              <a:t>стремление к росту уровня и качества жизни и соответственно к увеличению персональных финансовых</a:t>
            </a:r>
            <a:br>
              <a:rPr lang="ru-RU" sz="2000" dirty="0"/>
            </a:br>
            <a:r>
              <a:rPr lang="ru-RU" sz="2000" dirty="0"/>
              <a:t>ресурсов. Это определяется безграничностью человеческих потребностей в современном мире и расширяющимися возможностями их удовлетворения. </a:t>
            </a:r>
            <a:br>
              <a:rPr lang="ru-RU" sz="2000" dirty="0"/>
            </a:br>
            <a:endParaRPr lang="ru-RU" sz="2200" dirty="0"/>
          </a:p>
        </p:txBody>
      </p:sp>
    </p:spTree>
    <p:extLst>
      <p:ext uri="{BB962C8B-B14F-4D97-AF65-F5344CB8AC3E}">
        <p14:creationId xmlns:p14="http://schemas.microsoft.com/office/powerpoint/2010/main" val="21610982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Система персонального финансового менеджмента</a:t>
            </a:r>
            <a:endParaRPr lang="ru-RU" dirty="0"/>
          </a:p>
        </p:txBody>
      </p:sp>
      <p:pic>
        <p:nvPicPr>
          <p:cNvPr id="4" name="Объект 3"/>
          <p:cNvPicPr>
            <a:picLocks noGrp="1"/>
          </p:cNvPicPr>
          <p:nvPr>
            <p:ph sz="quarter" idx="1"/>
          </p:nvPr>
        </p:nvPicPr>
        <p:blipFill rotWithShape="1">
          <a:blip r:embed="rId2"/>
          <a:srcRect l="29488" t="29060" r="8811" b="11966"/>
          <a:stretch/>
        </p:blipFill>
        <p:spPr bwMode="auto">
          <a:xfrm>
            <a:off x="899592" y="1412776"/>
            <a:ext cx="7416824" cy="48245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78850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Модель организации персональных финансов</a:t>
            </a:r>
            <a:endParaRPr lang="ru-RU" dirty="0"/>
          </a:p>
        </p:txBody>
      </p:sp>
      <p:pic>
        <p:nvPicPr>
          <p:cNvPr id="4" name="Объект 3"/>
          <p:cNvPicPr>
            <a:picLocks noGrp="1"/>
          </p:cNvPicPr>
          <p:nvPr>
            <p:ph sz="quarter" idx="1"/>
          </p:nvPr>
        </p:nvPicPr>
        <p:blipFill rotWithShape="1">
          <a:blip r:embed="rId2"/>
          <a:srcRect l="28687" t="22009" r="7369" b="15812"/>
          <a:stretch/>
        </p:blipFill>
        <p:spPr bwMode="auto">
          <a:xfrm>
            <a:off x="755576" y="1527174"/>
            <a:ext cx="7776864" cy="49261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215326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c529a7c6abacfbf62faa349377bdef35f3419"/>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298</TotalTime>
  <Words>3115</Words>
  <Application>Microsoft Office PowerPoint</Application>
  <PresentationFormat>Экран (4:3)</PresentationFormat>
  <Paragraphs>144</Paragraphs>
  <Slides>53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53</vt:i4>
      </vt:variant>
    </vt:vector>
  </HeadingPairs>
  <TitlesOfParts>
    <vt:vector size="59" baseType="lpstr">
      <vt:lpstr>Georgia</vt:lpstr>
      <vt:lpstr>TimesNewRomanPS-ItalicMT</vt:lpstr>
      <vt:lpstr>TimesNewRomanPSMT</vt:lpstr>
      <vt:lpstr>Wingdings</vt:lpstr>
      <vt:lpstr>Wingdings 2</vt:lpstr>
      <vt:lpstr>Официальная</vt:lpstr>
      <vt:lpstr>финансы</vt:lpstr>
      <vt:lpstr>Сферы финансов</vt:lpstr>
      <vt:lpstr>Актуальность изучения персональных финансов</vt:lpstr>
      <vt:lpstr>Понятие личных финансов</vt:lpstr>
      <vt:lpstr>Финансы домохозяйств</vt:lpstr>
      <vt:lpstr>Финансы домохозяйств</vt:lpstr>
      <vt:lpstr>Финансы домохозяйств</vt:lpstr>
      <vt:lpstr>Финансовые отношения домохозяйств</vt:lpstr>
      <vt:lpstr>Признаки финансов домохозяйств</vt:lpstr>
      <vt:lpstr>Признаки финансов домохозяйств</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в составе бюджета домохозяйства могут формироваться различные фонды: </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Модели управления персональными финансами</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классификация источников собственных финансовых ресурсов индивида</vt:lpstr>
      <vt:lpstr>классификация источников собственных финансовых ресурсов индивида</vt:lpstr>
      <vt:lpstr>классификация источников собственных финансовых ресурсов индивида</vt:lpstr>
      <vt:lpstr>Структура финансовых ресурсов индивида в зависимости от жизненного цикла</vt:lpstr>
      <vt:lpstr>Заемные финансовые ресурсы</vt:lpstr>
      <vt:lpstr>Функции персональных финансов</vt:lpstr>
      <vt:lpstr>Функции персональных финансов</vt:lpstr>
      <vt:lpstr>Функции персональных финансов</vt:lpstr>
      <vt:lpstr>Примерное распределение финансовых целей в течение жизненного цикла индивида </vt:lpstr>
      <vt:lpstr>Функции персональных финансов</vt:lpstr>
      <vt:lpstr>Распределение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Функции персональных финансов</vt:lpstr>
      <vt:lpstr>Система персонального финансового менеджмента</vt:lpstr>
      <vt:lpstr>Модель организации персональных финансов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Alex</dc:creator>
  <cp:lastModifiedBy>Tatyana</cp:lastModifiedBy>
  <cp:revision>34</cp:revision>
  <dcterms:created xsi:type="dcterms:W3CDTF">2017-12-12T14:10:04Z</dcterms:created>
  <dcterms:modified xsi:type="dcterms:W3CDTF">2024-12-04T11:10:49Z</dcterms:modified>
</cp:coreProperties>
</file>