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  <p:sldMasterId id="2147483781" r:id="rId2"/>
  </p:sldMasterIdLst>
  <p:sldIdLst>
    <p:sldId id="256" r:id="rId3"/>
    <p:sldId id="281" r:id="rId4"/>
    <p:sldId id="294" r:id="rId5"/>
    <p:sldId id="295" r:id="rId6"/>
    <p:sldId id="296" r:id="rId7"/>
    <p:sldId id="301" r:id="rId8"/>
    <p:sldId id="297" r:id="rId9"/>
    <p:sldId id="298" r:id="rId10"/>
    <p:sldId id="260" r:id="rId11"/>
    <p:sldId id="293" r:id="rId12"/>
    <p:sldId id="262" r:id="rId13"/>
    <p:sldId id="263" r:id="rId14"/>
    <p:sldId id="270" r:id="rId15"/>
    <p:sldId id="271" r:id="rId16"/>
    <p:sldId id="282" r:id="rId17"/>
    <p:sldId id="285" r:id="rId18"/>
    <p:sldId id="288" r:id="rId19"/>
    <p:sldId id="289" r:id="rId20"/>
    <p:sldId id="286" r:id="rId21"/>
    <p:sldId id="299" r:id="rId22"/>
    <p:sldId id="302" r:id="rId23"/>
    <p:sldId id="303" r:id="rId24"/>
    <p:sldId id="304" r:id="rId25"/>
    <p:sldId id="306" r:id="rId26"/>
    <p:sldId id="307" r:id="rId27"/>
    <p:sldId id="308" r:id="rId28"/>
    <p:sldId id="309" r:id="rId29"/>
    <p:sldId id="315" r:id="rId30"/>
    <p:sldId id="314" r:id="rId31"/>
    <p:sldId id="313" r:id="rId32"/>
    <p:sldId id="312" r:id="rId33"/>
    <p:sldId id="311" r:id="rId34"/>
    <p:sldId id="310" r:id="rId35"/>
    <p:sldId id="319" r:id="rId36"/>
    <p:sldId id="318" r:id="rId37"/>
    <p:sldId id="317" r:id="rId38"/>
    <p:sldId id="316" r:id="rId39"/>
    <p:sldId id="320" r:id="rId40"/>
    <p:sldId id="321" r:id="rId41"/>
    <p:sldId id="322" r:id="rId42"/>
    <p:sldId id="325" r:id="rId43"/>
    <p:sldId id="324" r:id="rId44"/>
    <p:sldId id="300" r:id="rId45"/>
  </p:sldIdLst>
  <p:sldSz cx="9144000" cy="6858000" type="screen4x3"/>
  <p:notesSz cx="6834188" cy="99790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29" autoAdjust="0"/>
  </p:normalViewPr>
  <p:slideViewPr>
    <p:cSldViewPr>
      <p:cViewPr varScale="1">
        <p:scale>
          <a:sx n="80" d="100"/>
          <a:sy n="80" d="100"/>
        </p:scale>
        <p:origin x="-11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50179" name="Freeform 3"/>
            <p:cNvSpPr>
              <a:spLocks/>
            </p:cNvSpPr>
            <p:nvPr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50180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50181" name="Freeform 5"/>
              <p:cNvSpPr>
                <a:spLocks/>
              </p:cNvSpPr>
              <p:nvPr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2" name="Freeform 6"/>
              <p:cNvSpPr>
                <a:spLocks/>
              </p:cNvSpPr>
              <p:nvPr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3" name="Freeform 7"/>
              <p:cNvSpPr>
                <a:spLocks/>
              </p:cNvSpPr>
              <p:nvPr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4" name="Freeform 8"/>
              <p:cNvSpPr>
                <a:spLocks/>
              </p:cNvSpPr>
              <p:nvPr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5" name="Freeform 9"/>
              <p:cNvSpPr>
                <a:spLocks/>
              </p:cNvSpPr>
              <p:nvPr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6" name="Freeform 10"/>
              <p:cNvSpPr>
                <a:spLocks/>
              </p:cNvSpPr>
              <p:nvPr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7" name="Freeform 11"/>
              <p:cNvSpPr>
                <a:spLocks/>
              </p:cNvSpPr>
              <p:nvPr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8" name="Freeform 12"/>
              <p:cNvSpPr>
                <a:spLocks/>
              </p:cNvSpPr>
              <p:nvPr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9" name="Freeform 13"/>
              <p:cNvSpPr>
                <a:spLocks/>
              </p:cNvSpPr>
              <p:nvPr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0" name="Freeform 14"/>
              <p:cNvSpPr>
                <a:spLocks/>
              </p:cNvSpPr>
              <p:nvPr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1" name="Freeform 15"/>
              <p:cNvSpPr>
                <a:spLocks/>
              </p:cNvSpPr>
              <p:nvPr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2" name="Freeform 16"/>
              <p:cNvSpPr>
                <a:spLocks/>
              </p:cNvSpPr>
              <p:nvPr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3" name="Freeform 17"/>
              <p:cNvSpPr>
                <a:spLocks/>
              </p:cNvSpPr>
              <p:nvPr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4" name="Freeform 18"/>
              <p:cNvSpPr>
                <a:spLocks/>
              </p:cNvSpPr>
              <p:nvPr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5" name="Freeform 19"/>
              <p:cNvSpPr>
                <a:spLocks/>
              </p:cNvSpPr>
              <p:nvPr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6" name="Freeform 20"/>
              <p:cNvSpPr>
                <a:spLocks/>
              </p:cNvSpPr>
              <p:nvPr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7" name="Freeform 21"/>
              <p:cNvSpPr>
                <a:spLocks/>
              </p:cNvSpPr>
              <p:nvPr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8" name="Freeform 22"/>
              <p:cNvSpPr>
                <a:spLocks/>
              </p:cNvSpPr>
              <p:nvPr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9" name="Freeform 23"/>
              <p:cNvSpPr>
                <a:spLocks/>
              </p:cNvSpPr>
              <p:nvPr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0" name="Freeform 24"/>
              <p:cNvSpPr>
                <a:spLocks/>
              </p:cNvSpPr>
              <p:nvPr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1" name="Freeform 25"/>
              <p:cNvSpPr>
                <a:spLocks/>
              </p:cNvSpPr>
              <p:nvPr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2" name="Freeform 26"/>
              <p:cNvSpPr>
                <a:spLocks/>
              </p:cNvSpPr>
              <p:nvPr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3" name="Freeform 27"/>
              <p:cNvSpPr>
                <a:spLocks/>
              </p:cNvSpPr>
              <p:nvPr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4" name="Freeform 28"/>
              <p:cNvSpPr>
                <a:spLocks/>
              </p:cNvSpPr>
              <p:nvPr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5" name="Freeform 29"/>
              <p:cNvSpPr>
                <a:spLocks/>
              </p:cNvSpPr>
              <p:nvPr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0206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50207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08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09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0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1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2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3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4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5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6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7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8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9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0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1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0222" name="Group 46"/>
              <p:cNvGrpSpPr>
                <a:grpSpLocks/>
              </p:cNvGrpSpPr>
              <p:nvPr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50223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4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0225" name="Group 49"/>
              <p:cNvGrpSpPr>
                <a:grpSpLocks/>
              </p:cNvGrpSpPr>
              <p:nvPr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50226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7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8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9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0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1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2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3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4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50235" name="Freeform 59"/>
              <p:cNvSpPr>
                <a:spLocks/>
              </p:cNvSpPr>
              <p:nvPr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6" name="Freeform 60"/>
              <p:cNvSpPr>
                <a:spLocks/>
              </p:cNvSpPr>
              <p:nvPr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7" name="Freeform 61"/>
              <p:cNvSpPr>
                <a:spLocks/>
              </p:cNvSpPr>
              <p:nvPr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8" name="Freeform 62"/>
              <p:cNvSpPr>
                <a:spLocks/>
              </p:cNvSpPr>
              <p:nvPr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9" name="Freeform 63"/>
              <p:cNvSpPr>
                <a:spLocks/>
              </p:cNvSpPr>
              <p:nvPr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0" name="Freeform 64"/>
              <p:cNvSpPr>
                <a:spLocks/>
              </p:cNvSpPr>
              <p:nvPr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1" name="Freeform 65"/>
              <p:cNvSpPr>
                <a:spLocks/>
              </p:cNvSpPr>
              <p:nvPr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2" name="Freeform 66"/>
              <p:cNvSpPr>
                <a:spLocks/>
              </p:cNvSpPr>
              <p:nvPr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0243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0244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0245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C5F5A13D-B322-4F6F-A12D-FB164272BCD2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0246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0247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CA3B8C3-2E56-4EFD-8127-77A7E4337D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841719-0163-4EBC-B797-BC4E55BD4E14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2D45A-A7DE-4670-AB91-180C22ED50F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058C67-CBE9-4A5B-84B5-35F5D5E153B4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994C57-E7F3-49B2-BF74-D1ED1F57E46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9946DE-45F1-4276-8A89-E548C9F873D0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8F8904-7ECA-4191-B731-EDA64BEB7C5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B430F4-62BD-4A1F-A515-DD4E1D86511E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0CECE1-8586-4692-9375-D3294FB6C6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8F086F-7445-40C4-8C78-C4DD6F2D6EA9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F9CDE9-F71F-4AB2-AC83-611072FC50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3701793-9098-420A-AB72-765D1089905E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F25EC7-B500-4030-BA26-11EB2173226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3E2314-F7A5-4467-9C8B-82E05712AAFA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169AC-9EF3-42F4-B841-49B0B68953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45DE91-1BB6-4F5E-9A17-5F439039CAB5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253B01-3422-4D0D-9ECA-2530C6C2827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FB9B55-0CBA-40AF-B551-F762DB9ABDCB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58A79-C14D-4A26-B150-14A2D1E5F9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3050"/>
            <a:ext cx="2055813" cy="58229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8212" cy="58229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8C85B3-C77B-48DA-8D6C-6637A0F07E08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BF78B6-7EDF-4BDA-8E6D-C9F2506A352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Прямоугольник 16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Прямоугольник 17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Прямоугольник 18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Дата 25"/>
          <p:cNvSpPr>
            <a:spLocks noGrp="1"/>
          </p:cNvSpPr>
          <p:nvPr>
            <p:ph type="dt" sz="half" idx="10"/>
          </p:nvPr>
        </p:nvSpPr>
        <p:spPr>
          <a:xfrm>
            <a:off x="6586538" y="612775"/>
            <a:ext cx="957262" cy="457200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6405ED9-6764-4082-A0A3-E48767FD7916}" type="datetimeFigureOut">
              <a:rPr lang="en-US"/>
              <a:pPr>
                <a:defRPr/>
              </a:pPr>
              <a:t>9/3/2018</a:t>
            </a:fld>
            <a:endParaRPr lang="en-US"/>
          </a:p>
        </p:txBody>
      </p:sp>
      <p:sp>
        <p:nvSpPr>
          <p:cNvPr id="21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4F0BF16-E683-492C-9FB7-C23C309474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9" name="Скругленный прямоугольник 8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6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828AA-4A05-4589-8FCF-A7F40CD62A12}" type="datetimeFigureOut">
              <a:rPr lang="en-US"/>
              <a:pPr>
                <a:defRPr/>
              </a:pPr>
              <a:t>9/3/2018</a:t>
            </a:fld>
            <a:endParaRPr lang="en-US"/>
          </a:p>
        </p:txBody>
      </p:sp>
      <p:sp>
        <p:nvSpPr>
          <p:cNvPr id="17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87BB3-F962-4711-BCCC-99E2BDA603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63529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49155" name="Freeform 3"/>
            <p:cNvSpPr>
              <a:spLocks/>
            </p:cNvSpPr>
            <p:nvPr userDrawn="1"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49156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49157" name="Freeform 5"/>
              <p:cNvSpPr>
                <a:spLocks/>
              </p:cNvSpPr>
              <p:nvPr userDrawn="1"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58" name="Freeform 6"/>
              <p:cNvSpPr>
                <a:spLocks/>
              </p:cNvSpPr>
              <p:nvPr userDrawn="1"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59" name="Freeform 7"/>
              <p:cNvSpPr>
                <a:spLocks/>
              </p:cNvSpPr>
              <p:nvPr userDrawn="1"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0" name="Freeform 8"/>
              <p:cNvSpPr>
                <a:spLocks/>
              </p:cNvSpPr>
              <p:nvPr userDrawn="1"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1" name="Freeform 9"/>
              <p:cNvSpPr>
                <a:spLocks/>
              </p:cNvSpPr>
              <p:nvPr userDrawn="1"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2" name="Freeform 10"/>
              <p:cNvSpPr>
                <a:spLocks/>
              </p:cNvSpPr>
              <p:nvPr userDrawn="1"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3" name="Freeform 11"/>
              <p:cNvSpPr>
                <a:spLocks/>
              </p:cNvSpPr>
              <p:nvPr userDrawn="1"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4" name="Freeform 12"/>
              <p:cNvSpPr>
                <a:spLocks/>
              </p:cNvSpPr>
              <p:nvPr userDrawn="1"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5" name="Freeform 13"/>
              <p:cNvSpPr>
                <a:spLocks/>
              </p:cNvSpPr>
              <p:nvPr userDrawn="1"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6" name="Freeform 14"/>
              <p:cNvSpPr>
                <a:spLocks/>
              </p:cNvSpPr>
              <p:nvPr userDrawn="1"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7" name="Freeform 15"/>
              <p:cNvSpPr>
                <a:spLocks/>
              </p:cNvSpPr>
              <p:nvPr userDrawn="1"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8" name="Freeform 16"/>
              <p:cNvSpPr>
                <a:spLocks/>
              </p:cNvSpPr>
              <p:nvPr userDrawn="1"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9" name="Freeform 17"/>
              <p:cNvSpPr>
                <a:spLocks/>
              </p:cNvSpPr>
              <p:nvPr userDrawn="1"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0" name="Freeform 18"/>
              <p:cNvSpPr>
                <a:spLocks/>
              </p:cNvSpPr>
              <p:nvPr userDrawn="1"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1" name="Freeform 19"/>
              <p:cNvSpPr>
                <a:spLocks/>
              </p:cNvSpPr>
              <p:nvPr userDrawn="1"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2" name="Freeform 20"/>
              <p:cNvSpPr>
                <a:spLocks/>
              </p:cNvSpPr>
              <p:nvPr userDrawn="1"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3" name="Freeform 21"/>
              <p:cNvSpPr>
                <a:spLocks/>
              </p:cNvSpPr>
              <p:nvPr userDrawn="1"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4" name="Freeform 22"/>
              <p:cNvSpPr>
                <a:spLocks/>
              </p:cNvSpPr>
              <p:nvPr userDrawn="1"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5" name="Freeform 23"/>
              <p:cNvSpPr>
                <a:spLocks/>
              </p:cNvSpPr>
              <p:nvPr userDrawn="1"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6" name="Freeform 24"/>
              <p:cNvSpPr>
                <a:spLocks/>
              </p:cNvSpPr>
              <p:nvPr userDrawn="1"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7" name="Freeform 25"/>
              <p:cNvSpPr>
                <a:spLocks/>
              </p:cNvSpPr>
              <p:nvPr userDrawn="1"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8" name="Freeform 26"/>
              <p:cNvSpPr>
                <a:spLocks/>
              </p:cNvSpPr>
              <p:nvPr userDrawn="1"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9" name="Freeform 27"/>
              <p:cNvSpPr>
                <a:spLocks/>
              </p:cNvSpPr>
              <p:nvPr userDrawn="1"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0" name="Freeform 28"/>
              <p:cNvSpPr>
                <a:spLocks/>
              </p:cNvSpPr>
              <p:nvPr userDrawn="1"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1" name="Freeform 29"/>
              <p:cNvSpPr>
                <a:spLocks/>
              </p:cNvSpPr>
              <p:nvPr userDrawn="1"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49182" name="Group 30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49183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4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5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6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7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8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9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0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1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2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3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4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5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6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7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9198" name="Group 46"/>
              <p:cNvGrpSpPr>
                <a:grpSpLocks/>
              </p:cNvGrpSpPr>
              <p:nvPr userDrawn="1"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49199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0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9201" name="Group 49"/>
              <p:cNvGrpSpPr>
                <a:grpSpLocks/>
              </p:cNvGrpSpPr>
              <p:nvPr userDrawn="1"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49202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3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4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5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6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7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8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9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10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49211" name="Freeform 59"/>
              <p:cNvSpPr>
                <a:spLocks/>
              </p:cNvSpPr>
              <p:nvPr userDrawn="1"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2" name="Freeform 60"/>
              <p:cNvSpPr>
                <a:spLocks/>
              </p:cNvSpPr>
              <p:nvPr userDrawn="1"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3" name="Freeform 61"/>
              <p:cNvSpPr>
                <a:spLocks/>
              </p:cNvSpPr>
              <p:nvPr userDrawn="1"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4" name="Freeform 62"/>
              <p:cNvSpPr>
                <a:spLocks/>
              </p:cNvSpPr>
              <p:nvPr userDrawn="1"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5" name="Freeform 63"/>
              <p:cNvSpPr>
                <a:spLocks/>
              </p:cNvSpPr>
              <p:nvPr userDrawn="1"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6" name="Freeform 64"/>
              <p:cNvSpPr>
                <a:spLocks/>
              </p:cNvSpPr>
              <p:nvPr userDrawn="1"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7" name="Freeform 65"/>
              <p:cNvSpPr>
                <a:spLocks/>
              </p:cNvSpPr>
              <p:nvPr userDrawn="1"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8" name="Freeform 66"/>
              <p:cNvSpPr>
                <a:spLocks/>
              </p:cNvSpPr>
              <p:nvPr userDrawn="1"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49219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9220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DF9D3398-E569-41A2-AD0C-06BE06630312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49221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2050"/>
            <a:ext cx="2895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9222" name="Rectangle 7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307065BD-F3C7-47B0-B26F-78371879786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9223" name="Rectangle 7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26425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1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112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0" name="Дата 2"/>
          <p:cNvSpPr>
            <a:spLocks noGrp="1"/>
          </p:cNvSpPr>
          <p:nvPr>
            <p:ph type="dt" sz="half" idx="2"/>
          </p:nvPr>
        </p:nvSpPr>
        <p:spPr>
          <a:xfrm>
            <a:off x="6583363" y="612775"/>
            <a:ext cx="957262" cy="457200"/>
          </a:xfrm>
          <a:prstGeom prst="rect">
            <a:avLst/>
          </a:prstGeom>
        </p:spPr>
        <p:txBody>
          <a:bodyPr vert="horz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47C668C8-8D9C-44BC-B0CC-55AA744A81EA}" type="datetimeFigureOut">
              <a:rPr lang="en-US"/>
              <a:pPr>
                <a:defRPr/>
              </a:pPr>
              <a:t>9/3/2018</a:t>
            </a:fld>
            <a:endParaRPr lang="en-US"/>
          </a:p>
        </p:txBody>
      </p:sp>
      <p:sp>
        <p:nvSpPr>
          <p:cNvPr id="21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>
              <a:defRPr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6BDFAB6-2915-49EE-9CD2-AA719AD257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6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0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1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2.w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5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76200" y="3124200"/>
            <a:ext cx="8839200" cy="1470025"/>
          </a:xfrm>
        </p:spPr>
        <p:txBody>
          <a:bodyPr anchor="b" anchorCtr="0"/>
          <a:lstStyle/>
          <a:p>
            <a:r>
              <a:rPr lang="ru-RU" sz="4800" dirty="0" smtClean="0">
                <a:solidFill>
                  <a:schemeClr val="tx1"/>
                </a:solidFill>
              </a:rPr>
              <a:t/>
            </a:r>
            <a:br>
              <a:rPr lang="ru-RU" sz="4800" dirty="0" smtClean="0">
                <a:solidFill>
                  <a:schemeClr val="tx1"/>
                </a:solidFill>
              </a:rPr>
            </a:br>
            <a:r>
              <a:rPr lang="ru-RU" sz="4800" dirty="0">
                <a:solidFill>
                  <a:schemeClr val="tx1"/>
                </a:solidFill>
              </a:rPr>
              <a:t/>
            </a:r>
            <a:br>
              <a:rPr lang="ru-RU" sz="4800" dirty="0">
                <a:solidFill>
                  <a:schemeClr val="tx1"/>
                </a:solidFill>
              </a:rPr>
            </a:br>
            <a:r>
              <a:rPr lang="ru-RU" sz="4800" dirty="0" smtClean="0">
                <a:solidFill>
                  <a:schemeClr val="tx1"/>
                </a:solidFill>
              </a:rPr>
              <a:t/>
            </a:r>
            <a:br>
              <a:rPr lang="ru-RU" sz="4800" dirty="0" smtClean="0">
                <a:solidFill>
                  <a:schemeClr val="tx1"/>
                </a:solidFill>
              </a:rPr>
            </a:br>
            <a:r>
              <a:rPr lang="ru-RU" sz="4800" dirty="0">
                <a:solidFill>
                  <a:schemeClr val="tx1"/>
                </a:solidFill>
              </a:rPr>
              <a:t/>
            </a:r>
            <a:br>
              <a:rPr lang="ru-RU" sz="4800" dirty="0">
                <a:solidFill>
                  <a:schemeClr val="tx1"/>
                </a:solidFill>
              </a:rPr>
            </a:br>
            <a:r>
              <a:rPr lang="ru-RU" sz="4800" dirty="0" smtClean="0">
                <a:solidFill>
                  <a:schemeClr val="tx1"/>
                </a:solidFill>
              </a:rPr>
              <a:t/>
            </a:r>
            <a:br>
              <a:rPr lang="ru-RU" sz="4800" dirty="0" smtClean="0">
                <a:solidFill>
                  <a:schemeClr val="tx1"/>
                </a:solidFill>
              </a:rPr>
            </a:br>
            <a:r>
              <a:rPr lang="ru-RU" sz="4800" dirty="0">
                <a:solidFill>
                  <a:schemeClr val="tx1"/>
                </a:solidFill>
              </a:rPr>
              <a:t/>
            </a:r>
            <a:br>
              <a:rPr lang="ru-RU" sz="4800" dirty="0">
                <a:solidFill>
                  <a:schemeClr val="tx1"/>
                </a:solidFill>
              </a:rPr>
            </a:br>
            <a:r>
              <a:rPr lang="ru-RU" sz="4800" b="1" dirty="0">
                <a:effectLst/>
              </a:rPr>
              <a:t>Способы изучения стохастических (корреляционных) связей </a:t>
            </a:r>
            <a:r>
              <a:rPr lang="ru-RU" sz="4800" dirty="0">
                <a:effectLst/>
              </a:rPr>
              <a:t/>
            </a:r>
            <a:br>
              <a:rPr lang="ru-RU" sz="4800" dirty="0">
                <a:effectLst/>
              </a:rPr>
            </a:br>
            <a:r>
              <a:rPr lang="ru-RU" sz="4800" b="1" dirty="0">
                <a:effectLst/>
              </a:rPr>
              <a:t>в экономическом </a:t>
            </a:r>
            <a:r>
              <a:rPr lang="ru-RU" sz="4800" b="1" dirty="0" smtClean="0">
                <a:effectLst/>
              </a:rPr>
              <a:t>анализе</a:t>
            </a: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512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52400" y="4876800"/>
            <a:ext cx="4951412" cy="1524000"/>
          </a:xfrm>
        </p:spPr>
        <p:txBody>
          <a:bodyPr/>
          <a:lstStyle/>
          <a:p>
            <a:pPr marL="63500" indent="0">
              <a:buFont typeface="Arial" charset="0"/>
              <a:buNone/>
            </a:pPr>
            <a:r>
              <a:rPr lang="ru-RU" sz="2800" dirty="0" smtClean="0">
                <a:solidFill>
                  <a:schemeClr val="tx2"/>
                </a:solidFill>
              </a:rPr>
              <a:t>Самарина Н.С. </a:t>
            </a:r>
            <a:endParaRPr lang="ru-RU" sz="2800" dirty="0">
              <a:solidFill>
                <a:schemeClr val="tx2"/>
              </a:solidFill>
            </a:endParaRPr>
          </a:p>
          <a:p>
            <a:pPr marL="63500" indent="0">
              <a:buFont typeface="Arial" charset="0"/>
              <a:buNone/>
            </a:pPr>
            <a:r>
              <a:rPr lang="ru-RU" sz="2800" dirty="0">
                <a:solidFill>
                  <a:schemeClr val="tx2"/>
                </a:solidFill>
              </a:rPr>
              <a:t>Кафедра </a:t>
            </a:r>
            <a:r>
              <a:rPr lang="ru-RU" sz="2800" dirty="0" smtClean="0">
                <a:solidFill>
                  <a:schemeClr val="tx2"/>
                </a:solidFill>
              </a:rPr>
              <a:t>Экономика и управление</a:t>
            </a:r>
            <a:endParaRPr lang="ru-RU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228600"/>
            <a:ext cx="85344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В экономических явлениях наиболее часто встречаются стохастические зависимости, которые отличаются приблизительностью, неопределенностью. Они проявляются только в среднем по значительному количеству объектов. При этом каждой величине факторного показателя может соответствовать несколько значений результативного показателя. В зависимости от того, насколько оптимально сочетаются разные факторы, будет неодинаковой степень воздействия каждого из них на величину результативного показателя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1263" y="425322"/>
            <a:ext cx="84582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Взаимосвязь между исследуемыми факторами и результативным показателем проявится, если взять для исследования большое количество наблюдений и сравнить их значения. Тогда в соответствии с законом больших чисел влияние других факторов на результативный показатель нейтрализуется. Это дает возможность установить связь, соотношения между изучаемыми явлениями</a:t>
            </a:r>
          </a:p>
        </p:txBody>
      </p:sp>
    </p:spTree>
    <p:extLst>
      <p:ext uri="{BB962C8B-B14F-4D97-AF65-F5344CB8AC3E}">
        <p14:creationId xmlns:p14="http://schemas.microsoft.com/office/powerpoint/2010/main" val="3722042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533400"/>
            <a:ext cx="8305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Следовательно, </a:t>
            </a:r>
            <a:r>
              <a:rPr lang="ru-RU" sz="3600" b="1" i="1" dirty="0"/>
              <a:t>корреляционная (стохастическая) связь – это неполная, вероятная зависимость между показателями, которая проявляется только в массе наблюдений</a:t>
            </a:r>
            <a:r>
              <a:rPr lang="ru-RU" sz="3600" dirty="0" smtClean="0"/>
              <a:t>.</a:t>
            </a:r>
          </a:p>
          <a:p>
            <a:pPr algn="ctr"/>
            <a:endParaRPr lang="ru-RU" sz="3600" dirty="0" smtClean="0"/>
          </a:p>
          <a:p>
            <a:pPr algn="ctr"/>
            <a:r>
              <a:rPr lang="ru-RU" sz="3600" dirty="0" smtClean="0"/>
              <a:t>Различают </a:t>
            </a:r>
            <a:r>
              <a:rPr lang="ru-RU" sz="3600" dirty="0"/>
              <a:t>парную и множественную корреляцию</a:t>
            </a:r>
          </a:p>
        </p:txBody>
      </p:sp>
    </p:spTree>
    <p:extLst>
      <p:ext uri="{BB962C8B-B14F-4D97-AF65-F5344CB8AC3E}">
        <p14:creationId xmlns:p14="http://schemas.microsoft.com/office/powerpoint/2010/main" val="230209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91790" y="228600"/>
            <a:ext cx="8610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i="1" dirty="0"/>
              <a:t>Парная корреляция</a:t>
            </a:r>
            <a:r>
              <a:rPr lang="ru-RU" sz="4000" dirty="0"/>
              <a:t> – это связь между двумя показателями, один из которых является факторным, а другой – результативным. </a:t>
            </a:r>
          </a:p>
          <a:p>
            <a:pPr algn="ctr"/>
            <a:endParaRPr lang="ru-RU" sz="4000" i="1" dirty="0" smtClean="0"/>
          </a:p>
          <a:p>
            <a:pPr algn="ctr"/>
            <a:r>
              <a:rPr lang="ru-RU" sz="4000" i="1" dirty="0" smtClean="0"/>
              <a:t>Множественная </a:t>
            </a:r>
            <a:r>
              <a:rPr lang="ru-RU" sz="4000" i="1" dirty="0"/>
              <a:t>корреляция </a:t>
            </a:r>
            <a:r>
              <a:rPr lang="ru-RU" sz="4000" dirty="0"/>
              <a:t>возникает от взаимодействия нескольких факторов с результативным показателем.</a:t>
            </a:r>
          </a:p>
        </p:txBody>
      </p:sp>
    </p:spTree>
    <p:extLst>
      <p:ext uri="{BB962C8B-B14F-4D97-AF65-F5344CB8AC3E}">
        <p14:creationId xmlns:p14="http://schemas.microsoft.com/office/powerpoint/2010/main" val="3196897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19525" y="152400"/>
            <a:ext cx="86106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Для определения степени влияния каждого фактора на уровень результативного показателя применяются способы </a:t>
            </a:r>
            <a:r>
              <a:rPr lang="ru-RU" sz="3200" i="1" u="sng" dirty="0"/>
              <a:t>корреляционного, дисперсионного, компонентного, дискриминантного, современного многомерного факторного анализа</a:t>
            </a:r>
            <a:r>
              <a:rPr lang="ru-RU" sz="3200" dirty="0"/>
              <a:t>.</a:t>
            </a:r>
          </a:p>
          <a:p>
            <a:pPr algn="ctr"/>
            <a:r>
              <a:rPr lang="ru-RU" sz="3200" dirty="0"/>
              <a:t>Наиболее широкое применение в экономическом анализе хозяйственной деятельности нашли приемы корреляционного анализа, которые позволяют количественно выразить взаимосвязь между показателями.</a:t>
            </a:r>
          </a:p>
        </p:txBody>
      </p:sp>
    </p:spTree>
    <p:extLst>
      <p:ext uri="{BB962C8B-B14F-4D97-AF65-F5344CB8AC3E}">
        <p14:creationId xmlns:p14="http://schemas.microsoft.com/office/powerpoint/2010/main" val="3538738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1000" y="457200"/>
            <a:ext cx="8534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/>
              <a:t>Необходимые </a:t>
            </a:r>
            <a:r>
              <a:rPr lang="ru-RU" sz="3200" b="1" u="sng" dirty="0" smtClean="0"/>
              <a:t>условия </a:t>
            </a:r>
            <a:r>
              <a:rPr lang="ru-RU" sz="3200" b="1" u="sng" dirty="0"/>
              <a:t>применения корреляционного анализа</a:t>
            </a:r>
            <a:r>
              <a:rPr lang="ru-RU" sz="3200" dirty="0"/>
              <a:t>:</a:t>
            </a:r>
          </a:p>
          <a:p>
            <a:endParaRPr lang="ru-RU" sz="3200" dirty="0" smtClean="0"/>
          </a:p>
          <a:p>
            <a:r>
              <a:rPr lang="ru-RU" sz="3200" dirty="0" smtClean="0"/>
              <a:t>1</a:t>
            </a:r>
            <a:r>
              <a:rPr lang="ru-RU" sz="3200" dirty="0"/>
              <a:t>. Наличие достаточно большого количества наблюдений о величине исследуемых факторных и результативных показателей (в динамике или за текущий год по совокупности однородных объектов).</a:t>
            </a:r>
          </a:p>
          <a:p>
            <a:endParaRPr lang="ru-RU" sz="3200" dirty="0" smtClean="0"/>
          </a:p>
          <a:p>
            <a:r>
              <a:rPr lang="ru-RU" sz="3200" dirty="0" smtClean="0"/>
              <a:t>2</a:t>
            </a:r>
            <a:r>
              <a:rPr lang="ru-RU" sz="3200" dirty="0"/>
              <a:t>. Исследуемые факторы должны иметь количественное измерение и отражение в тех или иных источниках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172370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55613" y="37766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5613" y="533400"/>
            <a:ext cx="838358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Одной из основных задач корреляционного анализа является определение влияния факторов на величину результативного показателя (в абсолютном измерении). </a:t>
            </a:r>
            <a:endParaRPr lang="ru-RU" sz="3200" dirty="0" smtClean="0"/>
          </a:p>
          <a:p>
            <a:pPr algn="ctr"/>
            <a:r>
              <a:rPr lang="ru-RU" sz="3200" dirty="0" smtClean="0"/>
              <a:t>Для </a:t>
            </a:r>
            <a:r>
              <a:rPr lang="ru-RU" sz="3200" dirty="0"/>
              <a:t>решения этой задачи подбирается соответствующий тип математического уравнения, которое наилучшим образом отражает характер изучаемой связи. От правильного выбора уравнения регрессии зависит ход решения задачи и результаты расчетов.</a:t>
            </a:r>
          </a:p>
        </p:txBody>
      </p:sp>
    </p:spTree>
    <p:extLst>
      <p:ext uri="{BB962C8B-B14F-4D97-AF65-F5344CB8AC3E}">
        <p14:creationId xmlns:p14="http://schemas.microsoft.com/office/powerpoint/2010/main" val="2906196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81000" y="381000"/>
            <a:ext cx="8534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Корреляционный анализ состоит из нескольких этапов.</a:t>
            </a:r>
          </a:p>
          <a:p>
            <a:r>
              <a:rPr lang="ru-RU" sz="3200" b="1" i="1" u="sng" dirty="0"/>
              <a:t>На первом этапе</a:t>
            </a:r>
            <a:r>
              <a:rPr lang="ru-RU" sz="3200" u="sng" dirty="0"/>
              <a:t> </a:t>
            </a:r>
            <a:r>
              <a:rPr lang="ru-RU" sz="3200" dirty="0"/>
              <a:t>определяются факторы, которые оказывают воздействие на изучаемый показатель, и отбираются наиболее существенные для корреляционного анализа. Отбор факторов для корреляционного анализа является очень важным моментом в экономическом анализе. От того, насколько правильно сделан отбор факторов, зависит точность выводов по итогам анализа.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246185"/>
            <a:ext cx="86106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u="sng" dirty="0"/>
              <a:t>При этом необходимо придерживаться следующих правил</a:t>
            </a:r>
            <a:r>
              <a:rPr lang="ru-RU" sz="3200" dirty="0" smtClean="0"/>
              <a:t>: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3200" dirty="0"/>
              <a:t>факторы должны находиться в причинно-следственной связи с результативным показателем;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3200" dirty="0"/>
              <a:t>необходимо отбирать самые значимые факторы, которые оказывают решительное воздействие на результативный показатель;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3200" dirty="0"/>
              <a:t>факторы должны быть количественно измеримы, то есть иметь единицу измерения, и информация о них должна содержаться в учете или отчетности</a:t>
            </a:r>
            <a:r>
              <a:rPr lang="ru-RU" sz="3200" dirty="0" smtClean="0"/>
              <a:t>;</a:t>
            </a:r>
            <a:endParaRPr lang="ru-RU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" y="152400"/>
            <a:ext cx="8763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800" dirty="0"/>
              <a:t>в корреляционную модель линейного типа не рекомендуется включать факторы, связь которых с результативным показателем имеет криволинейный характер;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2800" dirty="0" smtClean="0"/>
              <a:t>не </a:t>
            </a:r>
            <a:r>
              <a:rPr lang="ru-RU" sz="2800" dirty="0"/>
              <a:t>рекомендуется включать в корреляционную модель взаимосвязанные факторы (если парный коэффициент корреляции между двумя факторами больше 0,85, то по правилам корреляционного анализа один из них необходимо исключать, иначе это приведет к искажению результатов анализа);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2800" dirty="0"/>
              <a:t>нежелательно включать в корреляционную модель факторы, связь которых с результативным показателем носит функциональный характер.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62708" y="685800"/>
            <a:ext cx="83058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Большую помощь при отборе факторов для корреляционной модели </a:t>
            </a:r>
            <a:r>
              <a:rPr lang="ru-RU" sz="3200" dirty="0" smtClean="0"/>
              <a:t>оказывают:</a:t>
            </a:r>
          </a:p>
          <a:p>
            <a:pPr algn="ctr"/>
            <a:endParaRPr lang="ru-RU" sz="3200" dirty="0" smtClean="0"/>
          </a:p>
          <a:p>
            <a:pPr marL="457200" indent="-457200" algn="just">
              <a:buFont typeface="Arial" pitchFamily="34" charset="0"/>
              <a:buChar char="•"/>
            </a:pPr>
            <a:r>
              <a:rPr lang="ru-RU" sz="3200" dirty="0" smtClean="0"/>
              <a:t>аналитические </a:t>
            </a:r>
            <a:r>
              <a:rPr lang="ru-RU" sz="3200" dirty="0"/>
              <a:t>группировки, </a:t>
            </a:r>
            <a:endParaRPr lang="ru-RU" sz="32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ru-RU" sz="3200" dirty="0" smtClean="0"/>
              <a:t>способ </a:t>
            </a:r>
            <a:r>
              <a:rPr lang="ru-RU" sz="3200" dirty="0"/>
              <a:t>сравнения параллельных и динамических рядов, </a:t>
            </a:r>
            <a:endParaRPr lang="ru-RU" sz="3200" dirty="0" smtClean="0"/>
          </a:p>
          <a:p>
            <a:pPr marL="457200" indent="-457200" algn="just">
              <a:buFont typeface="Arial" pitchFamily="34" charset="0"/>
              <a:buChar char="•"/>
            </a:pPr>
            <a:r>
              <a:rPr lang="ru-RU" sz="3200" dirty="0" smtClean="0"/>
              <a:t>линейные </a:t>
            </a:r>
            <a:r>
              <a:rPr lang="ru-RU" sz="3200" dirty="0"/>
              <a:t>графики. </a:t>
            </a:r>
            <a:endParaRPr lang="ru-RU" sz="3200" dirty="0" smtClean="0"/>
          </a:p>
          <a:p>
            <a:pPr algn="ctr"/>
            <a:endParaRPr lang="ru-RU" sz="3200" dirty="0" smtClean="0"/>
          </a:p>
          <a:p>
            <a:pPr algn="ctr"/>
            <a:r>
              <a:rPr lang="ru-RU" sz="3200" dirty="0" smtClean="0"/>
              <a:t>С </a:t>
            </a:r>
            <a:r>
              <a:rPr lang="ru-RU" sz="3200" dirty="0"/>
              <a:t>их помощью можно определить наличие, направление и форму зависимости между изучаемыми показателями.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1000" y="228600"/>
            <a:ext cx="84582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На </a:t>
            </a:r>
            <a:r>
              <a:rPr lang="ru-RU" sz="3200" b="1" i="1" dirty="0"/>
              <a:t>втором этапе</a:t>
            </a:r>
            <a:r>
              <a:rPr lang="ru-RU" sz="3200" dirty="0"/>
              <a:t> собирается исходная информация по каждому факторному и результативному показателю. Она должна быть проверена на точность, однородность и соответствие закону нормального распределения.</a:t>
            </a:r>
          </a:p>
          <a:p>
            <a:pPr algn="ctr"/>
            <a:r>
              <a:rPr lang="ru-RU" sz="3200" dirty="0"/>
              <a:t>В первую очередь необходимо убедиться в достоверности информации, насколько она соответствует объективной действительности. Использование недостоверной, неточной информации приведет к неправильным результатам анализа и неправильным выводам.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7727" y="152400"/>
            <a:ext cx="8458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i="1" dirty="0" smtClean="0"/>
          </a:p>
          <a:p>
            <a:pPr algn="ctr"/>
            <a:endParaRPr lang="ru-RU" sz="32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03589" y="228600"/>
            <a:ext cx="84582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u="sng" dirty="0"/>
              <a:t>Одно из условий корреляционного анализа </a:t>
            </a:r>
            <a:r>
              <a:rPr lang="ru-RU" sz="3200" dirty="0"/>
              <a:t>– однородность исследуемой информации относительно распределения ее около среднего уровня. Если в совокупности имеются группы объектов, которые значительно отличаются от среднего уровня, то это говорит о неоднородности исходной информации.</a:t>
            </a:r>
          </a:p>
          <a:p>
            <a:pPr algn="ctr"/>
            <a:r>
              <a:rPr lang="ru-RU" sz="3200" u="sng" dirty="0"/>
              <a:t>Критериями однородности информации служат</a:t>
            </a:r>
            <a:r>
              <a:rPr lang="ru-RU" sz="3200" dirty="0"/>
              <a:t> среднеквадратическое отклонение и коэффициент вариации, которые рассчитываются по каждому факторному и результативному показателю.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9481733"/>
              </p:ext>
            </p:extLst>
          </p:nvPr>
        </p:nvGraphicFramePr>
        <p:xfrm>
          <a:off x="3200400" y="2286000"/>
          <a:ext cx="235426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8" name="Формула" r:id="rId3" imgW="2361960" imgH="990360" progId="Equation.3">
                  <p:embed/>
                </p:oleObj>
              </mc:Choice>
              <mc:Fallback>
                <p:oleObj name="Формула" r:id="rId3" imgW="2361960" imgH="99036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2286000"/>
                        <a:ext cx="2354263" cy="98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2978879"/>
              </p:ext>
            </p:extLst>
          </p:nvPr>
        </p:nvGraphicFramePr>
        <p:xfrm>
          <a:off x="3886200" y="5486400"/>
          <a:ext cx="1790700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name="Формула" r:id="rId5" imgW="1790640" imgH="647640" progId="Equation.3">
                  <p:embed/>
                </p:oleObj>
              </mc:Choice>
              <mc:Fallback>
                <p:oleObj name="Формула" r:id="rId5" imgW="1790640" imgH="64764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5486400"/>
                        <a:ext cx="1790700" cy="654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72208" y="317718"/>
            <a:ext cx="8458200" cy="181588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Среднеквадратическое отклонение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показывает абсолютное отклонение индивидуальных значений от среднеарифметической. Оно определяется по формуле: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54623" y="3429000"/>
            <a:ext cx="8458200" cy="181588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Коэффициент вариации</a:t>
            </a:r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показывает относительную меру отклонения отдельных значений от среднеарифметической. Он рассчитывается по формуле: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1676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533400"/>
            <a:ext cx="84582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Чем больше коэффициент вариации, тем относительно больший разброс и меньшая выравненность изучаемых объектов. Изменчивость вариационного ряда принято считать незначительной, если вариация не превышает 10%, средней – если составляет 10-12%, значительной – когда она больше 20%, но не превышает 33%. Если же вариация выше 33%, то это говорит о неоднородности информации и необходимости исключения нетипичных наблюдений, которые обычно бывают в первых и последних ранжированных рядах выборки.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" y="762000"/>
            <a:ext cx="8229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Следующее требование к исходной информации – подчинение ее закону нормального распределения. Для количественной оценки степени отклонения информации от нормального распределения служат отношение показателя асимметрии к ее ошибке и отношение показателя эксцесса к его ошибке.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0" y="457200"/>
          <a:ext cx="104775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1" name="Формула" r:id="rId3" imgW="101468" imgH="177569" progId="Equation.3">
                  <p:embed/>
                </p:oleObj>
              </mc:Choice>
              <mc:Fallback>
                <p:oleObj name="Формула" r:id="rId3" imgW="101468" imgH="177569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104775" cy="180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1045796"/>
              </p:ext>
            </p:extLst>
          </p:nvPr>
        </p:nvGraphicFramePr>
        <p:xfrm>
          <a:off x="2430463" y="1966913"/>
          <a:ext cx="20955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2" name="Формула" r:id="rId5" imgW="2095200" imgH="1041120" progId="Equation.3">
                  <p:embed/>
                </p:oleObj>
              </mc:Choice>
              <mc:Fallback>
                <p:oleObj name="Формула" r:id="rId5" imgW="2095200" imgH="104112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0463" y="1966913"/>
                        <a:ext cx="2095500" cy="1047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9843393"/>
              </p:ext>
            </p:extLst>
          </p:nvPr>
        </p:nvGraphicFramePr>
        <p:xfrm>
          <a:off x="5410200" y="2133600"/>
          <a:ext cx="1300162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3" name="Формула" r:id="rId7" imgW="1307880" imgH="736560" progId="Equation.3">
                  <p:embed/>
                </p:oleObj>
              </mc:Choice>
              <mc:Fallback>
                <p:oleObj name="Формула" r:id="rId7" imgW="1307880" imgH="73656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2133600"/>
                        <a:ext cx="1300162" cy="742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7270681"/>
              </p:ext>
            </p:extLst>
          </p:nvPr>
        </p:nvGraphicFramePr>
        <p:xfrm>
          <a:off x="1447800" y="4724400"/>
          <a:ext cx="2141537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4" name="Формула" r:id="rId9" imgW="2133360" imgH="1041120" progId="Equation.3">
                  <p:embed/>
                </p:oleObj>
              </mc:Choice>
              <mc:Fallback>
                <p:oleObj name="Формула" r:id="rId9" imgW="2133360" imgH="104112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724400"/>
                        <a:ext cx="2141537" cy="1049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4957304"/>
              </p:ext>
            </p:extLst>
          </p:nvPr>
        </p:nvGraphicFramePr>
        <p:xfrm>
          <a:off x="5791200" y="4953000"/>
          <a:ext cx="1447800" cy="74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5" name="Формула" r:id="rId11" imgW="1447560" imgH="736560" progId="Equation.3">
                  <p:embed/>
                </p:oleObj>
              </mc:Choice>
              <mc:Fallback>
                <p:oleObj name="Формула" r:id="rId11" imgW="1447560" imgH="73656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4953000"/>
                        <a:ext cx="1447800" cy="741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266700" y="262920"/>
            <a:ext cx="86106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Показатель асимметрии (А) и его ошибка (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рассчитываются по следующим формулам: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0" y="104775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5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266700" y="3276600"/>
            <a:ext cx="87249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Показатель эксцесса (Е) и его ошибка (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en-US" sz="32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рассчитываются следующим образом: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0" y="22860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16169" y="685800"/>
            <a:ext cx="8382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u="sng" dirty="0"/>
              <a:t>В симметричном распределении</a:t>
            </a:r>
            <a:r>
              <a:rPr lang="ru-RU" sz="3200" dirty="0"/>
              <a:t> </a:t>
            </a:r>
            <a:r>
              <a:rPr lang="ru-RU" sz="3200" b="1" i="1" dirty="0"/>
              <a:t>А </a:t>
            </a:r>
            <a:r>
              <a:rPr lang="ru-RU" sz="3200" b="1" dirty="0"/>
              <a:t>= 0</a:t>
            </a:r>
            <a:r>
              <a:rPr lang="ru-RU" sz="3200" dirty="0"/>
              <a:t>. Отличие от нуля указывает на наличие асимметрии в распределении данных около средней величины. Отрицательная асимметрия свидетельствует о том, что преобладают данные с большими значениями, а с меньшими значениями встречаются реже. Положительная асимметрия показывает, что чаще встречаются данные с небольшими значениями.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554" y="533400"/>
            <a:ext cx="84582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u="sng" dirty="0"/>
              <a:t>В нормальном распределении </a:t>
            </a:r>
            <a:r>
              <a:rPr lang="ru-RU" sz="3200" dirty="0"/>
              <a:t>показатель эксцесса </a:t>
            </a:r>
            <a:r>
              <a:rPr lang="ru-RU" sz="3200" b="1" i="1" dirty="0"/>
              <a:t>Е</a:t>
            </a:r>
            <a:r>
              <a:rPr lang="ru-RU" sz="3200" b="1" dirty="0"/>
              <a:t> = 0</a:t>
            </a:r>
            <a:r>
              <a:rPr lang="ru-RU" sz="3200" dirty="0"/>
              <a:t>. Если </a:t>
            </a:r>
            <a:r>
              <a:rPr lang="ru-RU" sz="3200" b="1" i="1" dirty="0"/>
              <a:t>Е</a:t>
            </a:r>
            <a:r>
              <a:rPr lang="ru-RU" sz="3200" b="1" dirty="0"/>
              <a:t> &gt; 0</a:t>
            </a:r>
            <a:r>
              <a:rPr lang="ru-RU" sz="3200" dirty="0"/>
              <a:t>, то данные густо сгруппированы около средней, образуя </a:t>
            </a:r>
            <a:r>
              <a:rPr lang="ru-RU" sz="3200" dirty="0" err="1"/>
              <a:t>островершинность</a:t>
            </a:r>
            <a:r>
              <a:rPr lang="ru-RU" sz="3200" dirty="0"/>
              <a:t>. Если </a:t>
            </a:r>
            <a:r>
              <a:rPr lang="ru-RU" sz="3200" b="1" i="1" dirty="0"/>
              <a:t>Е</a:t>
            </a:r>
            <a:r>
              <a:rPr lang="ru-RU" sz="3200" b="1" dirty="0"/>
              <a:t> &lt; 0</a:t>
            </a:r>
            <a:r>
              <a:rPr lang="ru-RU" sz="3200" dirty="0"/>
              <a:t>, то кривая распределения будет плосковершинной. Однако когда отношения </a:t>
            </a:r>
            <a:r>
              <a:rPr lang="ru-RU" sz="3200" i="1" dirty="0"/>
              <a:t>А</a:t>
            </a:r>
            <a:r>
              <a:rPr lang="ru-RU" sz="3200" dirty="0"/>
              <a:t>/</a:t>
            </a:r>
            <a:r>
              <a:rPr lang="en-US" sz="3200" i="1" dirty="0"/>
              <a:t>m</a:t>
            </a:r>
            <a:r>
              <a:rPr lang="en-US" sz="3200" i="1" baseline="-25000" dirty="0"/>
              <a:t>a</a:t>
            </a:r>
            <a:r>
              <a:rPr lang="ru-RU" sz="3200" dirty="0"/>
              <a:t> и </a:t>
            </a:r>
            <a:r>
              <a:rPr lang="ru-RU" sz="3200" i="1" dirty="0"/>
              <a:t>Е</a:t>
            </a:r>
            <a:r>
              <a:rPr lang="ru-RU" sz="3200" dirty="0"/>
              <a:t>/</a:t>
            </a:r>
            <a:r>
              <a:rPr lang="en-US" sz="3200" i="1" dirty="0"/>
              <a:t>m</a:t>
            </a:r>
            <a:r>
              <a:rPr lang="ru-RU" sz="3200" i="1" baseline="-25000" dirty="0"/>
              <a:t>е</a:t>
            </a:r>
            <a:r>
              <a:rPr lang="ru-RU" sz="3200" dirty="0"/>
              <a:t> меньше 3, то асимметрия и эксцесс не имеют существенного значения, и исследуемая информация соответствует закону нормального распределения. Следовательно, ее можно использовать для корреляционного анализа.</a:t>
            </a:r>
          </a:p>
        </p:txBody>
      </p:sp>
    </p:spTree>
    <p:extLst>
      <p:ext uri="{BB962C8B-B14F-4D97-AF65-F5344CB8AC3E}">
        <p14:creationId xmlns:p14="http://schemas.microsoft.com/office/powerpoint/2010/main" val="19464140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" y="685800"/>
            <a:ext cx="83058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На </a:t>
            </a:r>
            <a:r>
              <a:rPr lang="ru-RU" sz="3200" b="1" i="1" dirty="0"/>
              <a:t>третьем этапе</a:t>
            </a:r>
            <a:r>
              <a:rPr lang="ru-RU" sz="3200" dirty="0"/>
              <a:t> моделируется связь между факторами и результативным показателем, то есть подбирается и обосновывается математическое уравнение, которое наиболее точно выражает сущность исследуемой зависимости. Для его обоснования используются те же приемы, что и для установления наличия связи: аналитические группировки,  линейные графики и др.</a:t>
            </a:r>
          </a:p>
        </p:txBody>
      </p:sp>
    </p:spTree>
    <p:extLst>
      <p:ext uri="{BB962C8B-B14F-4D97-AF65-F5344CB8AC3E}">
        <p14:creationId xmlns:p14="http://schemas.microsoft.com/office/powerpoint/2010/main" val="12927291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0662" y="381000"/>
            <a:ext cx="86106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Наиболее простым уравнением, которое характеризует прямолинейную зависимость между двумя показателями, является уравнение прямой:</a:t>
            </a:r>
          </a:p>
          <a:p>
            <a:r>
              <a:rPr lang="ru-RU" sz="2800" dirty="0"/>
              <a:t> </a:t>
            </a:r>
          </a:p>
          <a:p>
            <a:pPr algn="ctr"/>
            <a:r>
              <a:rPr lang="en-US" sz="3600" b="1" dirty="0" err="1"/>
              <a:t>Y</a:t>
            </a:r>
            <a:r>
              <a:rPr lang="en-US" sz="3600" b="1" baseline="-25000" dirty="0" err="1"/>
              <a:t>x</a:t>
            </a:r>
            <a:r>
              <a:rPr lang="ru-RU" sz="3600" b="1" dirty="0"/>
              <a:t> = </a:t>
            </a:r>
            <a:r>
              <a:rPr lang="en-US" sz="3600" b="1" dirty="0"/>
              <a:t>a</a:t>
            </a:r>
            <a:r>
              <a:rPr lang="ru-RU" sz="3600" b="1" dirty="0"/>
              <a:t> + </a:t>
            </a:r>
            <a:r>
              <a:rPr lang="en-US" sz="3600" b="1" dirty="0" err="1"/>
              <a:t>bx</a:t>
            </a:r>
            <a:r>
              <a:rPr lang="ru-RU" sz="2800" b="1" dirty="0"/>
              <a:t>,</a:t>
            </a:r>
            <a:endParaRPr lang="ru-RU" sz="2800" dirty="0"/>
          </a:p>
          <a:p>
            <a:r>
              <a:rPr lang="ru-RU" sz="2800" dirty="0"/>
              <a:t> </a:t>
            </a:r>
          </a:p>
          <a:p>
            <a:r>
              <a:rPr lang="ru-RU" sz="2800" dirty="0"/>
              <a:t>где х – факторный показатель;</a:t>
            </a:r>
          </a:p>
          <a:p>
            <a:r>
              <a:rPr lang="ru-RU" sz="2800" dirty="0"/>
              <a:t>      </a:t>
            </a:r>
            <a:r>
              <a:rPr lang="en-US" sz="2800" dirty="0"/>
              <a:t>Y</a:t>
            </a:r>
            <a:r>
              <a:rPr lang="ru-RU" sz="2800" dirty="0"/>
              <a:t> – результативный показатель;</a:t>
            </a:r>
          </a:p>
          <a:p>
            <a:r>
              <a:rPr lang="ru-RU" sz="2800" dirty="0"/>
              <a:t>       а – свободный член уравнения при х = 0;</a:t>
            </a:r>
          </a:p>
          <a:p>
            <a:r>
              <a:rPr lang="ru-RU" sz="2800" dirty="0"/>
              <a:t>       </a:t>
            </a:r>
            <a:r>
              <a:rPr lang="en-US" sz="2800" dirty="0"/>
              <a:t>b</a:t>
            </a:r>
            <a:r>
              <a:rPr lang="ru-RU" sz="2800" dirty="0"/>
              <a:t> – коэффициент регрессии при факторном показателе, характеризующий уровень влияния каждого фактора на результативный показатель в абсолютном выражении.</a:t>
            </a:r>
          </a:p>
        </p:txBody>
      </p:sp>
    </p:spTree>
    <p:extLst>
      <p:ext uri="{BB962C8B-B14F-4D97-AF65-F5344CB8AC3E}">
        <p14:creationId xmlns:p14="http://schemas.microsoft.com/office/powerpoint/2010/main" val="3416061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381000"/>
            <a:ext cx="8763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Данное уравнение описывает такую связь между двумя признаками, при которой с изменением факторного показателя на определенную величину наблюдается равномерное возрастание или убывание значений результативного показателя. </a:t>
            </a:r>
          </a:p>
          <a:p>
            <a:pPr algn="ctr"/>
            <a:r>
              <a:rPr lang="ru-RU" sz="2800" dirty="0"/>
              <a:t>Если связь между результативным и факторными показателями носит криволинейный характер, то может быть использована степенная, логарифмическая, параболическая, гиперболическая и другие функции.</a:t>
            </a:r>
          </a:p>
          <a:p>
            <a:pPr algn="ctr"/>
            <a:r>
              <a:rPr lang="ru-RU" sz="2800" dirty="0"/>
              <a:t>В случаях, когда трудно обосновать форму зависимости, решение задачи можно провести по разным моделям и сравнить полученные результаты.</a:t>
            </a:r>
          </a:p>
        </p:txBody>
      </p:sp>
    </p:spTree>
    <p:extLst>
      <p:ext uri="{BB962C8B-B14F-4D97-AF65-F5344CB8AC3E}">
        <p14:creationId xmlns:p14="http://schemas.microsoft.com/office/powerpoint/2010/main" val="19226902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533400"/>
            <a:ext cx="8153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На </a:t>
            </a:r>
            <a:r>
              <a:rPr lang="ru-RU" sz="3200" b="1" i="1" dirty="0"/>
              <a:t>четвертом этапе</a:t>
            </a:r>
            <a:r>
              <a:rPr lang="ru-RU" sz="3200" dirty="0"/>
              <a:t> проводится расчет основных показателей связи корреляционного анализа: уравнение связи, коэффициенты корреляции, детерминации, эластичности и др</a:t>
            </a:r>
            <a:r>
              <a:rPr lang="ru-RU" sz="3200" dirty="0" smtClean="0"/>
              <a:t>.</a:t>
            </a:r>
          </a:p>
          <a:p>
            <a:pPr algn="ctr"/>
            <a:endParaRPr lang="ru-RU" sz="3200" dirty="0" smtClean="0"/>
          </a:p>
          <a:p>
            <a:pPr algn="ctr"/>
            <a:r>
              <a:rPr lang="ru-RU" sz="3200" dirty="0" smtClean="0"/>
              <a:t>Расчет </a:t>
            </a:r>
            <a:r>
              <a:rPr lang="ru-RU" sz="3200" dirty="0"/>
              <a:t>уравнения связи (</a:t>
            </a:r>
            <a:r>
              <a:rPr lang="en-US" sz="3200" dirty="0" err="1"/>
              <a:t>Y</a:t>
            </a:r>
            <a:r>
              <a:rPr lang="en-US" sz="3200" baseline="-25000" dirty="0" err="1"/>
              <a:t>x</a:t>
            </a:r>
            <a:r>
              <a:rPr lang="ru-RU" sz="3200" dirty="0"/>
              <a:t> = </a:t>
            </a:r>
            <a:r>
              <a:rPr lang="en-US" sz="3200" dirty="0"/>
              <a:t>a</a:t>
            </a:r>
            <a:r>
              <a:rPr lang="ru-RU" sz="3200" dirty="0"/>
              <a:t> + </a:t>
            </a:r>
            <a:r>
              <a:rPr lang="en-US" sz="3200" dirty="0" err="1"/>
              <a:t>bx</a:t>
            </a:r>
            <a:r>
              <a:rPr lang="ru-RU" sz="3200" dirty="0"/>
              <a:t>) сводится к определению параметров </a:t>
            </a:r>
            <a:r>
              <a:rPr lang="ru-RU" sz="3200" i="1" dirty="0"/>
              <a:t>а</a:t>
            </a:r>
            <a:r>
              <a:rPr lang="ru-RU" sz="3200" dirty="0"/>
              <a:t> и </a:t>
            </a:r>
            <a:r>
              <a:rPr lang="en-US" sz="3200" i="1" dirty="0"/>
              <a:t>b</a:t>
            </a:r>
            <a:r>
              <a:rPr lang="ru-RU" sz="3200" i="1" dirty="0"/>
              <a:t>.</a:t>
            </a:r>
            <a:r>
              <a:rPr lang="ru-RU" sz="3200" dirty="0"/>
              <a:t> Значения коэффициентов </a:t>
            </a:r>
            <a:r>
              <a:rPr lang="ru-RU" sz="3200" i="1" dirty="0"/>
              <a:t>а</a:t>
            </a:r>
            <a:r>
              <a:rPr lang="ru-RU" sz="3200" dirty="0"/>
              <a:t> и </a:t>
            </a:r>
            <a:r>
              <a:rPr lang="en-US" sz="3200" i="1" dirty="0"/>
              <a:t>b</a:t>
            </a:r>
            <a:r>
              <a:rPr lang="ru-RU" sz="3200" dirty="0"/>
              <a:t> находят из системы уравнений, полученных по способу наименьших квадратов. </a:t>
            </a:r>
          </a:p>
        </p:txBody>
      </p:sp>
    </p:spTree>
    <p:extLst>
      <p:ext uri="{BB962C8B-B14F-4D97-AF65-F5344CB8AC3E}">
        <p14:creationId xmlns:p14="http://schemas.microsoft.com/office/powerpoint/2010/main" val="2001541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81000" y="609600"/>
            <a:ext cx="84582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В данном случае система уравнений имеет следующий вид</a:t>
            </a:r>
            <a:r>
              <a:rPr lang="ru-RU" sz="3200" dirty="0" smtClean="0"/>
              <a:t>:</a:t>
            </a:r>
          </a:p>
          <a:p>
            <a:endParaRPr lang="ru-RU" sz="3200" dirty="0" smtClean="0"/>
          </a:p>
          <a:p>
            <a:pPr algn="ctr"/>
            <a:r>
              <a:rPr lang="en-US" sz="3200" b="1" dirty="0" err="1"/>
              <a:t>na</a:t>
            </a:r>
            <a:r>
              <a:rPr lang="ru-RU" sz="3200" b="1" dirty="0"/>
              <a:t> + </a:t>
            </a:r>
            <a:r>
              <a:rPr lang="en-US" sz="3200" b="1" dirty="0" err="1"/>
              <a:t>bΣx</a:t>
            </a:r>
            <a:r>
              <a:rPr lang="ru-RU" sz="3200" b="1" dirty="0"/>
              <a:t> = </a:t>
            </a:r>
            <a:r>
              <a:rPr lang="en-US" sz="3200" b="1" dirty="0" err="1"/>
              <a:t>Σy</a:t>
            </a:r>
            <a:r>
              <a:rPr lang="ru-RU" sz="3200" b="1" dirty="0"/>
              <a:t>;</a:t>
            </a:r>
            <a:endParaRPr lang="ru-RU" sz="3200" dirty="0"/>
          </a:p>
          <a:p>
            <a:pPr algn="ctr"/>
            <a:r>
              <a:rPr lang="en-US" sz="3200" b="1" dirty="0" err="1" smtClean="0"/>
              <a:t>aΣx</a:t>
            </a:r>
            <a:r>
              <a:rPr lang="ru-RU" sz="3200" b="1" dirty="0" smtClean="0"/>
              <a:t> </a:t>
            </a:r>
            <a:r>
              <a:rPr lang="ru-RU" sz="3200" b="1" dirty="0"/>
              <a:t>+ </a:t>
            </a:r>
            <a:r>
              <a:rPr lang="en-US" sz="3200" b="1" dirty="0" err="1"/>
              <a:t>bΣx</a:t>
            </a:r>
            <a:r>
              <a:rPr lang="ru-RU" sz="3200" b="1" baseline="30000" dirty="0"/>
              <a:t>2</a:t>
            </a:r>
            <a:r>
              <a:rPr lang="ru-RU" sz="3200" b="1" dirty="0"/>
              <a:t> = </a:t>
            </a:r>
            <a:r>
              <a:rPr lang="en-US" sz="3200" b="1" dirty="0" err="1"/>
              <a:t>Σxy</a:t>
            </a:r>
            <a:r>
              <a:rPr lang="ru-RU" sz="3200" b="1" dirty="0"/>
              <a:t>,</a:t>
            </a:r>
            <a:endParaRPr lang="ru-RU" sz="3200" dirty="0"/>
          </a:p>
          <a:p>
            <a:endParaRPr lang="ru-RU" sz="3200" dirty="0" smtClean="0"/>
          </a:p>
          <a:p>
            <a:r>
              <a:rPr lang="ru-RU" sz="3200" dirty="0" smtClean="0"/>
              <a:t>где </a:t>
            </a:r>
            <a:r>
              <a:rPr lang="en-US" sz="3200" dirty="0"/>
              <a:t>n </a:t>
            </a:r>
            <a:r>
              <a:rPr lang="ru-RU" sz="3200" dirty="0"/>
              <a:t>- количество наблюдений. </a:t>
            </a:r>
          </a:p>
          <a:p>
            <a:endParaRPr lang="ru-RU" sz="3200" dirty="0" smtClean="0"/>
          </a:p>
          <a:p>
            <a:r>
              <a:rPr lang="ru-RU" sz="3200" dirty="0" smtClean="0"/>
              <a:t>Значения </a:t>
            </a:r>
            <a:r>
              <a:rPr lang="en-US" sz="3200" dirty="0" err="1"/>
              <a:t>Σx</a:t>
            </a:r>
            <a:r>
              <a:rPr lang="ru-RU" sz="3200" dirty="0"/>
              <a:t>, </a:t>
            </a:r>
            <a:r>
              <a:rPr lang="en-US" sz="3200" dirty="0" err="1"/>
              <a:t>Σy</a:t>
            </a:r>
            <a:r>
              <a:rPr lang="ru-RU" sz="3200" dirty="0"/>
              <a:t>, </a:t>
            </a:r>
            <a:r>
              <a:rPr lang="en-US" sz="3200" dirty="0" err="1"/>
              <a:t>Σxy</a:t>
            </a:r>
            <a:r>
              <a:rPr lang="ru-RU" sz="3200" dirty="0"/>
              <a:t>, </a:t>
            </a:r>
            <a:r>
              <a:rPr lang="en-US" sz="3200" dirty="0" err="1"/>
              <a:t>Σx</a:t>
            </a:r>
            <a:r>
              <a:rPr lang="ru-RU" sz="3200" baseline="30000" dirty="0"/>
              <a:t>2</a:t>
            </a:r>
            <a:r>
              <a:rPr lang="ru-RU" sz="3200" dirty="0"/>
              <a:t> рассчитываются на основании фактических исходных данных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sp>
        <p:nvSpPr>
          <p:cNvPr id="7" name="Левая фигурная скобка 6"/>
          <p:cNvSpPr/>
          <p:nvPr/>
        </p:nvSpPr>
        <p:spPr>
          <a:xfrm>
            <a:off x="2362200" y="2209800"/>
            <a:ext cx="536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4352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533400"/>
            <a:ext cx="807720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По такому же принципу решается уравнение связи при криволинейной зависимости между изучаемыми явлениями. Если при увеличении одного показателя значения другого возрастают до определенного уровня, а потом начинают снижаться, то для записи такой зависимости лучше всего подходит парабола второго порядка:</a:t>
            </a:r>
          </a:p>
          <a:p>
            <a:pPr algn="ctr"/>
            <a:r>
              <a:rPr lang="ru-RU" sz="3200" dirty="0"/>
              <a:t> </a:t>
            </a:r>
          </a:p>
          <a:p>
            <a:pPr algn="ctr"/>
            <a:r>
              <a:rPr lang="en-US" sz="3600" b="1" dirty="0" err="1"/>
              <a:t>Y</a:t>
            </a:r>
            <a:r>
              <a:rPr lang="en-US" sz="3600" b="1" baseline="-25000" dirty="0" err="1"/>
              <a:t>x</a:t>
            </a:r>
            <a:r>
              <a:rPr lang="ru-RU" sz="3600" b="1" dirty="0"/>
              <a:t> = </a:t>
            </a:r>
            <a:r>
              <a:rPr lang="en-US" sz="3600" b="1" dirty="0"/>
              <a:t>a</a:t>
            </a:r>
            <a:r>
              <a:rPr lang="ru-RU" sz="3600" b="1" dirty="0"/>
              <a:t> + </a:t>
            </a:r>
            <a:r>
              <a:rPr lang="en-US" sz="3600" b="1" dirty="0" err="1"/>
              <a:t>bx</a:t>
            </a:r>
            <a:r>
              <a:rPr lang="ru-RU" sz="3600" b="1" dirty="0"/>
              <a:t> + </a:t>
            </a:r>
            <a:r>
              <a:rPr lang="en-US" sz="3600" b="1" dirty="0"/>
              <a:t>cx</a:t>
            </a:r>
            <a:r>
              <a:rPr lang="ru-RU" sz="3600" b="1" baseline="30000" dirty="0" smtClean="0"/>
              <a:t>2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9438993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39969" y="533400"/>
            <a:ext cx="8610600" cy="181588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соответствии с требованиями метода наименьших квадратов для определения параметров 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необходимо решить следующую систему уравнений: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8834650"/>
              </p:ext>
            </p:extLst>
          </p:nvPr>
        </p:nvGraphicFramePr>
        <p:xfrm>
          <a:off x="1981200" y="2743200"/>
          <a:ext cx="4973637" cy="204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Формула" r:id="rId3" imgW="4965480" imgH="2057400" progId="Equation.3">
                  <p:embed/>
                </p:oleObj>
              </mc:Choice>
              <mc:Fallback>
                <p:oleObj name="Формула" r:id="rId3" imgW="4965480" imgH="2057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743200"/>
                        <a:ext cx="4973637" cy="2049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04800" y="5131713"/>
            <a:ext cx="86106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Значения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Σx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Σy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Σxy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Σx</a:t>
            </a:r>
            <a:r>
              <a:rPr kumimoji="0" lang="ru-RU" sz="28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Σx</a:t>
            </a:r>
            <a:r>
              <a:rPr kumimoji="0" lang="ru-RU" sz="28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Σx</a:t>
            </a:r>
            <a:r>
              <a:rPr kumimoji="0" lang="ru-RU" sz="28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Σx</a:t>
            </a:r>
            <a:r>
              <a:rPr kumimoji="0" lang="ru-RU" sz="28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рассчитываются на основании фактических исходных данных.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0504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50520" y="152400"/>
            <a:ext cx="8458200" cy="501675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Также в экономическом анализе хозяйственной деятельности для записи криволинейных зависимостей используется гипербола: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1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1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en-US" sz="3200" b="1" i="0" u="none" strike="noStrike" cap="none" normalizeH="0" baseline="-3000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+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1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1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Для определения ее параметров необходимо решить следующую систему уравнений: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1802238"/>
              </p:ext>
            </p:extLst>
          </p:nvPr>
        </p:nvGraphicFramePr>
        <p:xfrm>
          <a:off x="3962400" y="4648200"/>
          <a:ext cx="3506788" cy="2018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Формула" r:id="rId3" imgW="3657600" imgH="2108160" progId="Equation.3">
                  <p:embed/>
                </p:oleObj>
              </mc:Choice>
              <mc:Fallback>
                <p:oleObj name="Формула" r:id="rId3" imgW="3657600" imgH="210816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4648200"/>
                        <a:ext cx="3506788" cy="20186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71334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302359"/>
            <a:ext cx="85344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Гипербола описывает такую зависимость между двумя показателями, когда при увеличении одной переменной значения другой увеличиваются до определенного уровня, а потом прирост снижается, например, зависимость урожайности от количества внесенного удобрения, продуктивности животных от уровня их кормления, себестоимости продукции от объема производства и т.д.</a:t>
            </a:r>
          </a:p>
          <a:p>
            <a:r>
              <a:rPr lang="ru-RU" sz="2800" dirty="0"/>
              <a:t>При более сложном характере зависимости между изучаемыми явлениями используются более сложные параболы, а также </a:t>
            </a:r>
            <a:r>
              <a:rPr lang="ru-RU" sz="2800" dirty="0" err="1"/>
              <a:t>квадратические</a:t>
            </a:r>
            <a:r>
              <a:rPr lang="ru-RU" sz="2800" dirty="0"/>
              <a:t>, степенные, показательные и другие функции.</a:t>
            </a:r>
          </a:p>
        </p:txBody>
      </p:sp>
    </p:spTree>
    <p:extLst>
      <p:ext uri="{BB962C8B-B14F-4D97-AF65-F5344CB8AC3E}">
        <p14:creationId xmlns:p14="http://schemas.microsoft.com/office/powerpoint/2010/main" val="20346999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600" y="152400"/>
            <a:ext cx="8798169" cy="267765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Для измерения тесноты связи между факторными и результативными показателями исчисляется коэффициент корреляции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В случае прямолинейной формы связи между изучаемыми показателями он рассчитывается по следующей формуле: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9270182"/>
              </p:ext>
            </p:extLst>
          </p:nvPr>
        </p:nvGraphicFramePr>
        <p:xfrm>
          <a:off x="1981200" y="2865225"/>
          <a:ext cx="4978400" cy="212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Формула" r:id="rId3" imgW="4978080" imgH="2120760" progId="Equation.3">
                  <p:embed/>
                </p:oleObj>
              </mc:Choice>
              <mc:Fallback>
                <p:oleObj name="Формула" r:id="rId3" imgW="4978080" imgH="212076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865225"/>
                        <a:ext cx="4978400" cy="212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81000" y="5213865"/>
            <a:ext cx="8458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Коэффициент корреляции может принимать значения от 0 до 1. Чем ближе его величина к 1, тем более тесная связь между изучаемыми явлениями, и наоборот.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9315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3373447"/>
              </p:ext>
            </p:extLst>
          </p:nvPr>
        </p:nvGraphicFramePr>
        <p:xfrm>
          <a:off x="2895600" y="3448512"/>
          <a:ext cx="2705100" cy="1455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1" name="Формула" r:id="rId3" imgW="2705040" imgH="1447560" progId="Equation.3">
                  <p:embed/>
                </p:oleObj>
              </mc:Choice>
              <mc:Fallback>
                <p:oleObj name="Формула" r:id="rId3" imgW="2705040" imgH="14475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448512"/>
                        <a:ext cx="2705100" cy="1455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4696950"/>
              </p:ext>
            </p:extLst>
          </p:nvPr>
        </p:nvGraphicFramePr>
        <p:xfrm>
          <a:off x="1143000" y="5105400"/>
          <a:ext cx="2501900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2" name="Формула" r:id="rId5" imgW="2501640" imgH="1193760" progId="Equation.3">
                  <p:embed/>
                </p:oleObj>
              </mc:Choice>
              <mc:Fallback>
                <p:oleObj name="Формула" r:id="rId5" imgW="2501640" imgH="119376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5105400"/>
                        <a:ext cx="2501900" cy="1193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2501557"/>
              </p:ext>
            </p:extLst>
          </p:nvPr>
        </p:nvGraphicFramePr>
        <p:xfrm>
          <a:off x="4595446" y="4800600"/>
          <a:ext cx="2911475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3" name="Формула" r:id="rId7" imgW="2920680" imgH="1587240" progId="Equation.3">
                  <p:embed/>
                </p:oleObj>
              </mc:Choice>
              <mc:Fallback>
                <p:oleObj name="Формула" r:id="rId7" imgW="2920680" imgH="158724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5446" y="4800600"/>
                        <a:ext cx="2911475" cy="158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28246" y="304800"/>
            <a:ext cx="8534400" cy="310854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Если коэффициент корреляции возвести в квадрат,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получим коэффициент детерминации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Что касается измерения тесноты связи при криволинейной форме зависимости, то здесь используется корреляционное отношение, формула которого имеет следующий вид: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1362075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291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600" y="5217458"/>
            <a:ext cx="7817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/>
              <a:t>где</a:t>
            </a:r>
          </a:p>
        </p:txBody>
      </p:sp>
    </p:spTree>
    <p:extLst>
      <p:ext uri="{BB962C8B-B14F-4D97-AF65-F5344CB8AC3E}">
        <p14:creationId xmlns:p14="http://schemas.microsoft.com/office/powerpoint/2010/main" val="9532683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0292" y="1066800"/>
            <a:ext cx="8001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Эта формула является универсальной. Ее можно применять для исчисления коэффициента корреляции при любой форме зависимости. Однако для его нахождения требуется предварительное решение уравнения регрессии и расчет по нему теоретических (выравненных) значений результативного показателя для каждого наблюдения исследуемой выборки.</a:t>
            </a:r>
          </a:p>
        </p:txBody>
      </p:sp>
    </p:spTree>
    <p:extLst>
      <p:ext uri="{BB962C8B-B14F-4D97-AF65-F5344CB8AC3E}">
        <p14:creationId xmlns:p14="http://schemas.microsoft.com/office/powerpoint/2010/main" val="14996275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609600"/>
            <a:ext cx="82296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/>
              <a:t>Пятый этап – статистическая оценка и практическое использование результатов корреляционного анализа</a:t>
            </a:r>
            <a:r>
              <a:rPr lang="ru-RU" sz="2800" dirty="0"/>
              <a:t>.</a:t>
            </a:r>
          </a:p>
          <a:p>
            <a:endParaRPr lang="ru-RU" sz="2800" dirty="0" smtClean="0"/>
          </a:p>
          <a:p>
            <a:r>
              <a:rPr lang="ru-RU" sz="2800" dirty="0" smtClean="0"/>
              <a:t>Чтобы </a:t>
            </a:r>
            <a:r>
              <a:rPr lang="ru-RU" sz="2800" dirty="0"/>
              <a:t>убедиться в надежности показателей связи и правомерности их использования для практической цели, необходимо дать им статистическую оценку. Для этого </a:t>
            </a:r>
            <a:r>
              <a:rPr lang="ru-RU" sz="2800" dirty="0" smtClean="0"/>
              <a:t>используются: </a:t>
            </a:r>
            <a:r>
              <a:rPr lang="ru-RU" sz="2800" dirty="0"/>
              <a:t>критерий Стьюдента (</a:t>
            </a:r>
            <a:r>
              <a:rPr lang="en-US" sz="2800" dirty="0"/>
              <a:t>t</a:t>
            </a:r>
            <a:r>
              <a:rPr lang="ru-RU" sz="2800" dirty="0"/>
              <a:t>), критерий Фишера (</a:t>
            </a:r>
            <a:r>
              <a:rPr lang="en-US" sz="2800" dirty="0"/>
              <a:t>F</a:t>
            </a:r>
            <a:r>
              <a:rPr lang="ru-RU" sz="2800" dirty="0"/>
              <a:t>-отношение), средняя ошибка аппроксимации (ε), коэффициенты множественной корреляции (</a:t>
            </a:r>
            <a:r>
              <a:rPr lang="en-US" sz="2800" dirty="0"/>
              <a:t>R</a:t>
            </a:r>
            <a:r>
              <a:rPr lang="ru-RU" sz="2800" dirty="0"/>
              <a:t>) и детерминации (</a:t>
            </a:r>
            <a:r>
              <a:rPr lang="en-US" sz="2800" dirty="0"/>
              <a:t>D</a:t>
            </a:r>
            <a:r>
              <a:rPr lang="ru-RU" sz="28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0301683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3904942"/>
              </p:ext>
            </p:extLst>
          </p:nvPr>
        </p:nvGraphicFramePr>
        <p:xfrm>
          <a:off x="3810000" y="1828800"/>
          <a:ext cx="1157287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7" name="Формула" r:id="rId3" imgW="1168200" imgH="876240" progId="Equation.3">
                  <p:embed/>
                </p:oleObj>
              </mc:Choice>
              <mc:Fallback>
                <p:oleObj name="Формула" r:id="rId3" imgW="1168200" imgH="8762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1828800"/>
                        <a:ext cx="1157287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296789"/>
              </p:ext>
            </p:extLst>
          </p:nvPr>
        </p:nvGraphicFramePr>
        <p:xfrm>
          <a:off x="3124200" y="4280595"/>
          <a:ext cx="2146300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Формула" r:id="rId5" imgW="2145960" imgH="1155600" progId="Equation.3">
                  <p:embed/>
                </p:oleObj>
              </mc:Choice>
              <mc:Fallback>
                <p:oleObj name="Формула" r:id="rId5" imgW="2145960" imgH="1155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280595"/>
                        <a:ext cx="2146300" cy="1155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81000" y="228600"/>
            <a:ext cx="8458200" cy="138499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Надежность коэффициентов корреляции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которая зависит от объема исследуемой выборки данных, проверяется по критерию Стьюдента: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81000" y="2895600"/>
            <a:ext cx="86106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1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где σ</a:t>
            </a:r>
            <a:r>
              <a:rPr kumimoji="0" lang="en-US" sz="28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среднеквадратическая ошибка коэффициента корреляции, которая определяется по формуле: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5455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0646" y="152400"/>
            <a:ext cx="83058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Если расчетное значение </a:t>
            </a:r>
            <a:r>
              <a:rPr lang="en-US" sz="2800" i="1" dirty="0"/>
              <a:t>t</a:t>
            </a:r>
            <a:r>
              <a:rPr lang="ru-RU" sz="2800" dirty="0"/>
              <a:t> выше табличного, то можно сделать заключение о том, что величина коэффициента корреляции является значимой. Табличные значения </a:t>
            </a:r>
            <a:r>
              <a:rPr lang="en-US" sz="2800" i="1" dirty="0"/>
              <a:t>t</a:t>
            </a:r>
            <a:r>
              <a:rPr lang="ru-RU" sz="2800" dirty="0"/>
              <a:t> находят по таблице значений критериев Стьюдента. При этом учитываются количество степеней свободы (</a:t>
            </a:r>
            <a:r>
              <a:rPr lang="en-US" sz="2800" dirty="0"/>
              <a:t>V</a:t>
            </a:r>
            <a:r>
              <a:rPr lang="ru-RU" sz="2800" dirty="0"/>
              <a:t> = </a:t>
            </a:r>
            <a:r>
              <a:rPr lang="en-US" sz="2800" dirty="0"/>
              <a:t>n</a:t>
            </a:r>
            <a:r>
              <a:rPr lang="ru-RU" sz="2800" dirty="0"/>
              <a:t> – 1) и уровень доверительной вероятности (в экономических расчетах обычно 0,05 или 0,01).</a:t>
            </a:r>
          </a:p>
          <a:p>
            <a:pPr algn="ctr"/>
            <a:endParaRPr lang="ru-RU" sz="2800" i="1" dirty="0" smtClean="0"/>
          </a:p>
          <a:p>
            <a:pPr algn="ctr"/>
            <a:r>
              <a:rPr lang="ru-RU" sz="2800" i="1" dirty="0" smtClean="0"/>
              <a:t>Надежность </a:t>
            </a:r>
            <a:r>
              <a:rPr lang="ru-RU" sz="2800" i="1" dirty="0"/>
              <a:t>уравнения связи</a:t>
            </a:r>
            <a:r>
              <a:rPr lang="ru-RU" sz="2800" dirty="0"/>
              <a:t> оценивается с помощью критерия Фишера, расчетная величина которого оценивается с табличным значением. Если </a:t>
            </a:r>
            <a:r>
              <a:rPr lang="ru-RU" sz="2800" dirty="0" err="1"/>
              <a:t>F</a:t>
            </a:r>
            <a:r>
              <a:rPr lang="ru-RU" sz="2800" baseline="-25000" dirty="0" err="1"/>
              <a:t>расч</a:t>
            </a:r>
            <a:r>
              <a:rPr lang="ru-RU" sz="2800" dirty="0"/>
              <a:t> &gt; </a:t>
            </a:r>
            <a:r>
              <a:rPr lang="ru-RU" sz="2800" dirty="0" err="1"/>
              <a:t>F</a:t>
            </a:r>
            <a:r>
              <a:rPr lang="ru-RU" sz="2800" baseline="-25000" dirty="0" err="1"/>
              <a:t>табл</a:t>
            </a:r>
            <a:r>
              <a:rPr lang="ru-RU" sz="2800" dirty="0"/>
              <a:t>, то гипотеза об отсутствии связи между исследуемыми показателями отвергается.</a:t>
            </a:r>
          </a:p>
        </p:txBody>
      </p:sp>
    </p:spTree>
    <p:extLst>
      <p:ext uri="{BB962C8B-B14F-4D97-AF65-F5344CB8AC3E}">
        <p14:creationId xmlns:p14="http://schemas.microsoft.com/office/powerpoint/2010/main" val="16080219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3400" y="609600"/>
            <a:ext cx="83058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Для </a:t>
            </a:r>
            <a:r>
              <a:rPr lang="ru-RU" sz="3200" b="1" i="1" dirty="0"/>
              <a:t>оценки точности </a:t>
            </a:r>
            <a:r>
              <a:rPr lang="ru-RU" sz="3200" i="1" dirty="0"/>
              <a:t>уравнения связи</a:t>
            </a:r>
            <a:r>
              <a:rPr lang="ru-RU" sz="3200" dirty="0"/>
              <a:t> рассчитывается средняя ошибка аппроксимации. Чем меньше теоретическая линия регрессии (рассчитанная по уравнению) отклоняется от фактической (эмпирической), тем меньше ее величина. А это свидетельствует о правильности подбора формы уравнения связи. В экономических расчетах допускаемая погрешность находится в пределах 5-8%. </a:t>
            </a:r>
          </a:p>
        </p:txBody>
      </p:sp>
    </p:spTree>
    <p:extLst>
      <p:ext uri="{BB962C8B-B14F-4D97-AF65-F5344CB8AC3E}">
        <p14:creationId xmlns:p14="http://schemas.microsoft.com/office/powerpoint/2010/main" val="31616224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152400"/>
            <a:ext cx="850509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О </a:t>
            </a:r>
            <a:r>
              <a:rPr lang="ru-RU" sz="2800" b="1" i="1" dirty="0"/>
              <a:t>полноте уравнения </a:t>
            </a:r>
            <a:r>
              <a:rPr lang="ru-RU" sz="2800" i="1" dirty="0"/>
              <a:t>связи</a:t>
            </a:r>
            <a:r>
              <a:rPr lang="ru-RU" sz="2800" dirty="0"/>
              <a:t> можно судить по коэффициентам множественной детерминации. Если его значение близко к 1, значит, в корреляционную модель удалось включить наиболее существенные факторы, на долю которых приходится основная вариация результативного показателя</a:t>
            </a:r>
            <a:r>
              <a:rPr lang="ru-RU" sz="2800" dirty="0" smtClean="0"/>
              <a:t>.</a:t>
            </a:r>
            <a:r>
              <a:rPr lang="ru-RU" sz="2800" dirty="0"/>
              <a:t> </a:t>
            </a:r>
            <a:endParaRPr lang="ru-RU" sz="2800" dirty="0" smtClean="0"/>
          </a:p>
          <a:p>
            <a:pPr algn="ctr"/>
            <a:r>
              <a:rPr lang="ru-RU" sz="2800" dirty="0" smtClean="0"/>
              <a:t>Исходя </a:t>
            </a:r>
            <a:r>
              <a:rPr lang="ru-RU" sz="2800" dirty="0"/>
              <a:t>из выше изложенного, данное уравнение можно </a:t>
            </a:r>
            <a:r>
              <a:rPr lang="ru-RU" sz="2800" u="sng" dirty="0"/>
              <a:t>использовать для практических целей</a:t>
            </a:r>
            <a:r>
              <a:rPr lang="ru-RU" sz="2800" dirty="0"/>
              <a:t>, а именно:</a:t>
            </a:r>
          </a:p>
          <a:p>
            <a:pPr lvl="0"/>
            <a:r>
              <a:rPr lang="ru-RU" sz="2800" dirty="0" smtClean="0"/>
              <a:t>- для </a:t>
            </a:r>
            <a:r>
              <a:rPr lang="ru-RU" sz="2800" dirty="0"/>
              <a:t>расчета влияния факторов на прирост результативного показателя;</a:t>
            </a:r>
          </a:p>
          <a:p>
            <a:pPr lvl="0"/>
            <a:r>
              <a:rPr lang="ru-RU" sz="2800" dirty="0" smtClean="0"/>
              <a:t>- подсчета </a:t>
            </a:r>
            <a:r>
              <a:rPr lang="ru-RU" sz="2800" dirty="0"/>
              <a:t>резервов повышения уровня исследуемого показателя;</a:t>
            </a:r>
          </a:p>
          <a:p>
            <a:pPr lvl="0"/>
            <a:r>
              <a:rPr lang="ru-RU" sz="2800" dirty="0" smtClean="0"/>
              <a:t>- планирования </a:t>
            </a:r>
            <a:r>
              <a:rPr lang="ru-RU" sz="2800" dirty="0"/>
              <a:t>и прогнозирования его величины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852911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9600" y="1295400"/>
            <a:ext cx="77724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i="1" dirty="0"/>
              <a:t>Влияние каждого фактора </a:t>
            </a:r>
            <a:r>
              <a:rPr lang="ru-RU" sz="3200" dirty="0"/>
              <a:t>на прирост (отклонение от плана) результативного показателя рассчитывается следующим образом:</a:t>
            </a:r>
          </a:p>
          <a:p>
            <a:r>
              <a:rPr lang="ru-RU" sz="3200" b="1" dirty="0"/>
              <a:t> </a:t>
            </a:r>
            <a:endParaRPr lang="ru-RU" sz="3200" dirty="0"/>
          </a:p>
          <a:p>
            <a:pPr algn="ctr"/>
            <a:r>
              <a:rPr lang="ru-RU" sz="4000" b="1" dirty="0"/>
              <a:t>ΔY</a:t>
            </a:r>
            <a:r>
              <a:rPr lang="en-US" sz="4000" b="1" baseline="-25000" dirty="0"/>
              <a:t>xi</a:t>
            </a:r>
            <a:r>
              <a:rPr lang="ru-RU" sz="4000" b="1" dirty="0"/>
              <a:t> = </a:t>
            </a:r>
            <a:r>
              <a:rPr lang="en-US" sz="4000" b="1" dirty="0"/>
              <a:t>b</a:t>
            </a:r>
            <a:r>
              <a:rPr lang="en-US" sz="4000" b="1" baseline="-25000" dirty="0"/>
              <a:t>i</a:t>
            </a:r>
            <a:r>
              <a:rPr lang="en-US" sz="4000" b="1" dirty="0"/>
              <a:t> x </a:t>
            </a:r>
            <a:r>
              <a:rPr lang="en-US" sz="4000" b="1" dirty="0" err="1"/>
              <a:t>Δx</a:t>
            </a:r>
            <a:r>
              <a:rPr lang="en-US" sz="4000" b="1" baseline="-25000" dirty="0" err="1"/>
              <a:t>i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0257779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8200" y="533400"/>
            <a:ext cx="7543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Допустим, что уровень </a:t>
            </a:r>
            <a:r>
              <a:rPr lang="ru-RU" sz="3200" dirty="0" err="1"/>
              <a:t>материалоотдачи</a:t>
            </a:r>
            <a:r>
              <a:rPr lang="ru-RU" sz="3200" dirty="0"/>
              <a:t> в анализируемой организации по плану – 2,5 руб., фактически – 2,4 руб., рентабельность повышается на 3,65% при увеличении </a:t>
            </a:r>
            <a:r>
              <a:rPr lang="ru-RU" sz="3200" dirty="0" err="1"/>
              <a:t>материалоотдачи</a:t>
            </a:r>
            <a:r>
              <a:rPr lang="ru-RU" sz="3200" dirty="0"/>
              <a:t> на 1 руб. Из-за этого уровень рентабельности продукции ниже планового на 0,365%:</a:t>
            </a:r>
          </a:p>
          <a:p>
            <a:pPr algn="ctr"/>
            <a:r>
              <a:rPr lang="ru-RU" sz="3200" dirty="0"/>
              <a:t> </a:t>
            </a:r>
          </a:p>
          <a:p>
            <a:pPr algn="ctr"/>
            <a:r>
              <a:rPr lang="ru-RU" sz="3600" dirty="0"/>
              <a:t>ΔY</a:t>
            </a:r>
            <a:r>
              <a:rPr lang="en-US" sz="3600" baseline="-25000" dirty="0"/>
              <a:t>xi</a:t>
            </a:r>
            <a:r>
              <a:rPr lang="ru-RU" sz="3600" dirty="0"/>
              <a:t> = 3,65 х (2,4-2,5) = 0,365%</a:t>
            </a:r>
          </a:p>
        </p:txBody>
      </p:sp>
    </p:spTree>
    <p:extLst>
      <p:ext uri="{BB962C8B-B14F-4D97-AF65-F5344CB8AC3E}">
        <p14:creationId xmlns:p14="http://schemas.microsoft.com/office/powerpoint/2010/main" val="21914787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228600"/>
            <a:ext cx="85344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Аналогичным образом </a:t>
            </a:r>
            <a:r>
              <a:rPr lang="ru-RU" sz="2800" i="1" dirty="0"/>
              <a:t>подсчитывают резервы роста результативного показателя</a:t>
            </a:r>
            <a:r>
              <a:rPr lang="ru-RU" sz="2800" dirty="0"/>
              <a:t>. Для этого планируемый прирост факторного показателя умножают на соответствующий ему коэффициент регрессии в уравнении связи:</a:t>
            </a:r>
          </a:p>
          <a:p>
            <a:r>
              <a:rPr lang="ru-RU" sz="2800" dirty="0"/>
              <a:t> </a:t>
            </a:r>
          </a:p>
          <a:p>
            <a:pPr algn="ctr"/>
            <a:r>
              <a:rPr lang="ru-RU" sz="3600" b="1" dirty="0"/>
              <a:t>P↑Y = </a:t>
            </a:r>
            <a:r>
              <a:rPr lang="ru-RU" sz="3600" b="1" dirty="0" err="1"/>
              <a:t>P↑</a:t>
            </a:r>
            <a:r>
              <a:rPr lang="ru-RU" sz="3600" b="1" i="1" dirty="0" err="1"/>
              <a:t>х</a:t>
            </a:r>
            <a:r>
              <a:rPr lang="en-US" sz="3600" b="1" baseline="-25000" dirty="0" err="1"/>
              <a:t>i</a:t>
            </a:r>
            <a:r>
              <a:rPr lang="en-US" sz="3600" b="1" dirty="0"/>
              <a:t> x </a:t>
            </a:r>
            <a:r>
              <a:rPr lang="en-US" sz="3600" b="1" i="1" dirty="0"/>
              <a:t>b</a:t>
            </a:r>
            <a:r>
              <a:rPr lang="en-US" sz="3600" b="1" baseline="-25000" dirty="0"/>
              <a:t>i</a:t>
            </a:r>
            <a:endParaRPr lang="ru-RU" sz="3600" dirty="0"/>
          </a:p>
          <a:p>
            <a:r>
              <a:rPr lang="ru-RU" sz="2800" dirty="0"/>
              <a:t> </a:t>
            </a:r>
          </a:p>
          <a:p>
            <a:r>
              <a:rPr lang="ru-RU" sz="2800" dirty="0"/>
              <a:t>Предположим, что в следующем году намечается рост </a:t>
            </a:r>
            <a:r>
              <a:rPr lang="ru-RU" sz="2800" dirty="0" err="1"/>
              <a:t>материалоотдачи</a:t>
            </a:r>
            <a:r>
              <a:rPr lang="ru-RU" sz="2800" dirty="0"/>
              <a:t> с 2,4 до 2,7 руб. за счет этого рентабельность повысится на </a:t>
            </a:r>
          </a:p>
          <a:p>
            <a:r>
              <a:rPr lang="ru-RU" sz="2800" dirty="0"/>
              <a:t> </a:t>
            </a:r>
          </a:p>
          <a:p>
            <a:pPr algn="ctr"/>
            <a:r>
              <a:rPr lang="ru-RU" sz="3600" dirty="0"/>
              <a:t>P↑Y</a:t>
            </a:r>
            <a:r>
              <a:rPr lang="en-US" sz="3600" baseline="-25000" dirty="0"/>
              <a:t>xi</a:t>
            </a:r>
            <a:r>
              <a:rPr lang="ru-RU" sz="3600" dirty="0"/>
              <a:t> = (2,7-2,4) х 3,65 = 1,1</a:t>
            </a:r>
            <a:r>
              <a:rPr lang="ru-RU" sz="3600" dirty="0" smtClean="0"/>
              <a:t>%</a:t>
            </a:r>
            <a:r>
              <a:rPr lang="ru-RU" sz="2800" dirty="0" smtClean="0"/>
              <a:t>.</a:t>
            </a:r>
            <a:r>
              <a:rPr lang="ru-RU" sz="2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9148783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8585" y="457200"/>
            <a:ext cx="8229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Подобные расчеты делаются по каждому фактору с последующим обобщением результатов анализа.</a:t>
            </a:r>
          </a:p>
          <a:p>
            <a:pPr algn="ctr"/>
            <a:endParaRPr lang="ru-RU" sz="3200" dirty="0" smtClean="0"/>
          </a:p>
          <a:p>
            <a:pPr algn="ctr"/>
            <a:r>
              <a:rPr lang="ru-RU" sz="3200" dirty="0" smtClean="0"/>
              <a:t>Результаты </a:t>
            </a:r>
            <a:r>
              <a:rPr lang="ru-RU" sz="3200" dirty="0"/>
              <a:t>многофакторного регрессионного анализа могут быть также </a:t>
            </a:r>
            <a:r>
              <a:rPr lang="ru-RU" sz="3200" dirty="0" smtClean="0"/>
              <a:t>использованы </a:t>
            </a:r>
            <a:r>
              <a:rPr lang="ru-RU" sz="3200" dirty="0"/>
              <a:t>для планирования и прогнозирования уровня результативного показателя. С этой целью необходимо в полученное уравнение связи подставить плановый (прогнозный) уровень факторных показателей.</a:t>
            </a:r>
          </a:p>
        </p:txBody>
      </p:sp>
    </p:spTree>
    <p:extLst>
      <p:ext uri="{BB962C8B-B14F-4D97-AF65-F5344CB8AC3E}">
        <p14:creationId xmlns:p14="http://schemas.microsoft.com/office/powerpoint/2010/main" val="31913827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363915"/>
            <a:ext cx="8534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Таким образом, многофакторный корреляционный анализ имеет важную практическую значимость. Это проявляется в том, что значительно углубляется факторный анализ, устанавливаются место и роль каждого фактора в формировании уровня исследуемых показателей и как результат – точнее обосновываются планы и управленческие решения, объективнее оцениваются итоги деятельности предприятий и полнее определяются внутрихозяйственные резервы.</a:t>
            </a:r>
          </a:p>
        </p:txBody>
      </p:sp>
    </p:spTree>
    <p:extLst>
      <p:ext uri="{BB962C8B-B14F-4D97-AF65-F5344CB8AC3E}">
        <p14:creationId xmlns:p14="http://schemas.microsoft.com/office/powerpoint/2010/main" val="22566512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2"/>
          <p:cNvSpPr txBox="1">
            <a:spLocks noGrp="1" noChangeArrowheads="1" noChangeShapeType="1" noTextEdit="1"/>
          </p:cNvSpPr>
          <p:nvPr>
            <p:ph idx="1"/>
          </p:nvPr>
        </p:nvSpPr>
        <p:spPr bwMode="auto">
          <a:xfrm>
            <a:off x="533400" y="1066800"/>
            <a:ext cx="8226425" cy="4497387"/>
          </a:xfrm>
          <a:prstGeom prst="rect">
            <a:avLst/>
          </a:prstGeom>
        </p:spPr>
        <p:txBody>
          <a:bodyPr wrap="none" numCol="1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ctr">
              <a:defRPr/>
            </a:pPr>
            <a:r>
              <a:rPr lang="ru-RU" sz="3600" kern="10" spc="-36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спасибо   за  внимание</a:t>
            </a:r>
            <a:endParaRPr lang="ru-RU" sz="3600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0834905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 с тенью">
  <a:themeElements>
    <a:clrScheme name="Сетка с тенью 4">
      <a:dk1>
        <a:srgbClr val="6B6B99"/>
      </a:dk1>
      <a:lt1>
        <a:srgbClr val="EAEAEA"/>
      </a:lt1>
      <a:dk2>
        <a:srgbClr val="666699"/>
      </a:dk2>
      <a:lt2>
        <a:srgbClr val="CCECFF"/>
      </a:lt2>
      <a:accent1>
        <a:srgbClr val="00CC66"/>
      </a:accent1>
      <a:accent2>
        <a:srgbClr val="54547A"/>
      </a:accent2>
      <a:accent3>
        <a:srgbClr val="B8B8CA"/>
      </a:accent3>
      <a:accent4>
        <a:srgbClr val="C8C8C8"/>
      </a:accent4>
      <a:accent5>
        <a:srgbClr val="AAE2B8"/>
      </a:accent5>
      <a:accent6>
        <a:srgbClr val="4B4B6E"/>
      </a:accent6>
      <a:hlink>
        <a:srgbClr val="65B2FF"/>
      </a:hlink>
      <a:folHlink>
        <a:srgbClr val="9900FF"/>
      </a:folHlink>
    </a:clrScheme>
    <a:fontScheme name="Сетка с тень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етка с тенью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4_Городская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690</TotalTime>
  <Words>2018</Words>
  <Application>Microsoft Office PowerPoint</Application>
  <PresentationFormat>Экран (4:3)</PresentationFormat>
  <Paragraphs>125</Paragraphs>
  <Slides>43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6" baseType="lpstr">
      <vt:lpstr>Сетка с тенью</vt:lpstr>
      <vt:lpstr>4_Городская</vt:lpstr>
      <vt:lpstr>Формула</vt:lpstr>
      <vt:lpstr>      Способы изучения стохастических (корреляционных) связей  в экономическом анализе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Статистика основных средств</dc:title>
  <dc:creator>Юлия Хомик</dc:creator>
  <cp:lastModifiedBy>Samarina</cp:lastModifiedBy>
  <cp:revision>74</cp:revision>
  <dcterms:created xsi:type="dcterms:W3CDTF">2008-10-30T09:59:59Z</dcterms:created>
  <dcterms:modified xsi:type="dcterms:W3CDTF">2018-09-03T11:42:55Z</dcterms:modified>
</cp:coreProperties>
</file>