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8" r:id="rId2"/>
    <p:sldId id="295" r:id="rId3"/>
    <p:sldId id="296" r:id="rId4"/>
    <p:sldId id="332" r:id="rId5"/>
    <p:sldId id="333" r:id="rId6"/>
    <p:sldId id="337" r:id="rId7"/>
    <p:sldId id="343" r:id="rId8"/>
    <p:sldId id="336" r:id="rId9"/>
    <p:sldId id="335" r:id="rId10"/>
    <p:sldId id="334" r:id="rId11"/>
    <p:sldId id="342" r:id="rId12"/>
    <p:sldId id="341" r:id="rId13"/>
    <p:sldId id="347" r:id="rId14"/>
    <p:sldId id="339" r:id="rId15"/>
    <p:sldId id="338" r:id="rId16"/>
    <p:sldId id="346" r:id="rId17"/>
    <p:sldId id="345" r:id="rId18"/>
    <p:sldId id="344" r:id="rId19"/>
    <p:sldId id="352" r:id="rId20"/>
    <p:sldId id="351" r:id="rId21"/>
    <p:sldId id="350" r:id="rId22"/>
    <p:sldId id="298" r:id="rId23"/>
    <p:sldId id="271" r:id="rId24"/>
  </p:sldIdLst>
  <p:sldSz cx="9144000" cy="6858000" type="screen4x3"/>
  <p:notesSz cx="6858000" cy="9144000"/>
  <p:custDataLst>
    <p:tags r:id="rId27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00CC"/>
    <a:srgbClr val="B2B2B2"/>
    <a:srgbClr val="33CC33"/>
    <a:srgbClr val="FFCC00"/>
    <a:srgbClr val="00DCDC"/>
    <a:srgbClr val="0064EB"/>
    <a:srgbClr val="3333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13" autoAdjust="0"/>
    <p:restoredTop sz="84502" autoAdjust="0"/>
  </p:normalViewPr>
  <p:slideViewPr>
    <p:cSldViewPr snapToGrid="0">
      <p:cViewPr varScale="1">
        <p:scale>
          <a:sx n="116" d="100"/>
          <a:sy n="116" d="100"/>
        </p:scale>
        <p:origin x="1812" y="96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5FDE15-6177-4CE3-9356-F1A8AA943A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6831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77B536-6C4C-43EB-9A4A-1F2BB5DC04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58647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444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938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082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763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34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95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63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60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63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644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253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374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848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27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110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9776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0446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8497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4307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9878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2699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4843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431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034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289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534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09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53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5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0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838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18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2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25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225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3741"/>
            </a:gs>
            <a:gs pos="100000">
              <a:srgbClr val="230FA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6381750"/>
            <a:ext cx="8794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5"/>
          <p:cNvSpPr>
            <a:spLocks noChangeArrowheads="1"/>
          </p:cNvSpPr>
          <p:nvPr/>
        </p:nvSpPr>
        <p:spPr bwMode="auto">
          <a:xfrm>
            <a:off x="0" y="0"/>
            <a:ext cx="9144000" cy="2009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334963" y="2797175"/>
            <a:ext cx="8496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FFFF00"/>
                </a:solidFill>
              </a:rPr>
              <a:t>ТЕМА </a:t>
            </a:r>
            <a:r>
              <a:rPr lang="en-US" altLang="ru-RU" sz="4000" b="1" dirty="0" smtClean="0">
                <a:solidFill>
                  <a:srgbClr val="FFFF00"/>
                </a:solidFill>
              </a:rPr>
              <a:t>4</a:t>
            </a:r>
            <a:endParaRPr lang="ru-RU" altLang="ru-RU" sz="4000" b="1" dirty="0">
              <a:solidFill>
                <a:srgbClr val="FFFF00"/>
              </a:solidFill>
            </a:endParaRPr>
          </a:p>
        </p:txBody>
      </p:sp>
      <p:sp>
        <p:nvSpPr>
          <p:cNvPr id="4100" name="Text Box 8"/>
          <p:cNvSpPr txBox="1">
            <a:spLocks noChangeArrowheads="1"/>
          </p:cNvSpPr>
          <p:nvPr/>
        </p:nvSpPr>
        <p:spPr bwMode="auto">
          <a:xfrm>
            <a:off x="323850" y="0"/>
            <a:ext cx="8532813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Рынок ценных бумаг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380301 Экономика: Финансы и кредит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Кафедра Экономики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Канд. экон. наук, доцент Корень Андрей Владимирович</a:t>
            </a:r>
          </a:p>
        </p:txBody>
      </p:sp>
      <p:sp>
        <p:nvSpPr>
          <p:cNvPr id="4101" name="Text Box 13"/>
          <p:cNvSpPr txBox="1">
            <a:spLocks noChangeArrowheads="1"/>
          </p:cNvSpPr>
          <p:nvPr/>
        </p:nvSpPr>
        <p:spPr bwMode="auto">
          <a:xfrm>
            <a:off x="360363" y="3727450"/>
            <a:ext cx="84963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</a:rPr>
              <a:t>Внебиржевые ценные бумаги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МАТЕРИАЛ ДЛЯ ВОССТАНОВЛЕНИЯ ЗНАНИЙ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65A32DB-FEB2-40BC-9197-4B0829BC66D6}" type="slidenum">
              <a:rPr lang="ru-RU" altLang="ru-RU">
                <a:solidFill>
                  <a:schemeClr val="bg1"/>
                </a:solidFill>
              </a:rPr>
              <a:pPr eaLnBrk="1" hangingPunct="1"/>
              <a:t>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50850" y="133032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1. Долевые ценные бумаги: акции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2. Долговые ценные бумаги: облигации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3. Производные ценные бумаги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u="sng" dirty="0">
                <a:solidFill>
                  <a:srgbClr val="FFFF00"/>
                </a:solidFill>
              </a:rPr>
              <a:t>Тема 4. Внебиржевые ценные бумаги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5. Организация работы рынка ценных бумаг 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6. Рынок ценных бумаг и его участники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7. Эмитенты и инвесторы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КЛЮЧЕВЫЕ ПОНЯТИЯ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770BE7E-9136-4286-84E0-69D04F589B7A}" type="slidenum">
              <a:rPr lang="ru-RU" altLang="ru-RU">
                <a:solidFill>
                  <a:schemeClr val="bg1"/>
                </a:solidFill>
              </a:rPr>
              <a:pPr eaLnBrk="1" hangingPunct="1"/>
              <a:t>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Перечень основных терминов и понятий дисциплины приведен в среде Moodle в электронном </a:t>
            </a:r>
            <a:r>
              <a:rPr lang="ru-RU" altLang="ru-RU" sz="2400" dirty="0" smtClean="0">
                <a:solidFill>
                  <a:schemeClr val="bg1"/>
                </a:solidFill>
              </a:rPr>
              <a:t>курсе: </a:t>
            </a:r>
          </a:p>
          <a:p>
            <a:pPr marL="0" indent="0" eaLnBrk="1" hangingPunct="1">
              <a:spcBef>
                <a:spcPct val="10000"/>
              </a:spcBef>
              <a:buClr>
                <a:srgbClr val="FFFF00"/>
              </a:buClr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 </a:t>
            </a:r>
            <a:r>
              <a:rPr lang="ru-RU" altLang="ru-RU" sz="2400" dirty="0" smtClean="0">
                <a:solidFill>
                  <a:schemeClr val="bg1"/>
                </a:solidFill>
              </a:rPr>
              <a:t>  «Рынок ценных бумаг, </a:t>
            </a:r>
            <a:r>
              <a:rPr lang="en-US" altLang="ru-RU" sz="2400" dirty="0" smtClean="0">
                <a:solidFill>
                  <a:schemeClr val="bg1"/>
                </a:solidFill>
              </a:rPr>
              <a:t>5856</a:t>
            </a:r>
            <a:r>
              <a:rPr lang="ru-RU" altLang="ru-RU" sz="2400" dirty="0" smtClean="0">
                <a:solidFill>
                  <a:schemeClr val="bg1"/>
                </a:solidFill>
              </a:rPr>
              <a:t>»</a:t>
            </a: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r>
              <a:rPr lang="en-US" altLang="ru-RU" sz="2400" dirty="0">
                <a:solidFill>
                  <a:srgbClr val="FFFF00"/>
                </a:solidFill>
              </a:rPr>
              <a:t>http://edu.vvsu.ru/mod/glossary/view.php?id=48315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378" y="308962"/>
            <a:ext cx="906162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 b="1" dirty="0" smtClean="0">
                <a:solidFill>
                  <a:srgbClr val="0000CC"/>
                </a:solidFill>
              </a:rPr>
              <a:t>Виды внебиржевых ценных бумаг</a:t>
            </a:r>
            <a:endParaRPr lang="en-US" altLang="ru-RU" sz="28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4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01957" y="143471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 smtClean="0">
                <a:solidFill>
                  <a:schemeClr val="bg1"/>
                </a:solidFill>
              </a:rPr>
              <a:t>Вексель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 smtClean="0">
                <a:solidFill>
                  <a:schemeClr val="bg1"/>
                </a:solidFill>
              </a:rPr>
              <a:t>Банковский </a:t>
            </a:r>
            <a:r>
              <a:rPr lang="ru-RU" altLang="ru-RU" sz="3200" dirty="0">
                <a:solidFill>
                  <a:schemeClr val="bg1"/>
                </a:solidFill>
              </a:rPr>
              <a:t>сертификат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>
                <a:solidFill>
                  <a:schemeClr val="bg1"/>
                </a:solidFill>
              </a:rPr>
              <a:t>Чек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>
                <a:solidFill>
                  <a:schemeClr val="bg1"/>
                </a:solidFill>
              </a:rPr>
              <a:t>Коносамент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>
                <a:solidFill>
                  <a:schemeClr val="bg1"/>
                </a:solidFill>
              </a:rPr>
              <a:t>Складское свидетельство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 smtClean="0">
                <a:solidFill>
                  <a:schemeClr val="bg1"/>
                </a:solidFill>
              </a:rPr>
              <a:t>Закладная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 smtClean="0">
                <a:solidFill>
                  <a:schemeClr val="bg1"/>
                </a:solidFill>
              </a:rPr>
              <a:t>Форвард</a:t>
            </a:r>
            <a:endParaRPr lang="ru-RU" altLang="ru-RU" sz="3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02611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378" y="308962"/>
            <a:ext cx="906162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 b="1" dirty="0" smtClean="0">
                <a:solidFill>
                  <a:srgbClr val="0000CC"/>
                </a:solidFill>
              </a:rPr>
              <a:t>1.Вексель</a:t>
            </a:r>
            <a:endParaRPr lang="en-US" altLang="ru-RU" sz="28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5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800" dirty="0">
                <a:solidFill>
                  <a:schemeClr val="bg1"/>
                </a:solidFill>
              </a:rPr>
              <a:t>Это письменное долговое обязательство строго установленной формы, удостоверяющее безусловное обязательство одной стороны уплатить в установленный срок определенную денежную сумму другой стороне и право последней требовать этой уплаты.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71428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378" y="308962"/>
            <a:ext cx="906162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 b="1" dirty="0" smtClean="0">
                <a:solidFill>
                  <a:srgbClr val="0000CC"/>
                </a:solidFill>
              </a:rPr>
              <a:t>Особенности</a:t>
            </a:r>
            <a:endParaRPr lang="en-US" altLang="ru-RU" sz="28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6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Исторически ВЕКСЕЛЬ – первая форма ценной бумаги в хозяйственной </a:t>
            </a:r>
            <a:r>
              <a:rPr lang="ru-RU" altLang="ru-RU" sz="2400" dirty="0" smtClean="0">
                <a:solidFill>
                  <a:schemeClr val="bg1"/>
                </a:solidFill>
              </a:rPr>
              <a:t>жизни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ВЕКСЕЛЬ является действенным рыночным инструментом, обеспечивающим исполнение обязательств и возврат </a:t>
            </a:r>
            <a:r>
              <a:rPr lang="ru-RU" altLang="ru-RU" sz="2400" dirty="0" smtClean="0">
                <a:solidFill>
                  <a:schemeClr val="bg1"/>
                </a:solidFill>
              </a:rPr>
              <a:t>долгов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С развитием товарно-денежных отношений ВЕКСЕЛЬ превращается в универсальный кредитно-расчетный инструмент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19016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042086" y="263610"/>
            <a:ext cx="7257536" cy="53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4000" b="1" dirty="0" smtClean="0">
                <a:solidFill>
                  <a:srgbClr val="0000CC"/>
                </a:solidFill>
              </a:rPr>
              <a:t>Вид векселя</a:t>
            </a:r>
            <a:endParaRPr lang="en-US" altLang="ru-RU" sz="40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7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102" y="1290551"/>
            <a:ext cx="3842174" cy="53587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89793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378" y="308962"/>
            <a:ext cx="906162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 b="1">
                <a:solidFill>
                  <a:srgbClr val="0000CC"/>
                </a:solidFill>
              </a:rPr>
              <a:t>Особенности векселя </a:t>
            </a:r>
            <a:endParaRPr lang="en-US" altLang="ru-RU" sz="28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8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Особенности векселя как ценной бумаги </a:t>
            </a:r>
            <a:br>
              <a:rPr lang="ru-RU" altLang="ru-RU" sz="2400" dirty="0">
                <a:solidFill>
                  <a:schemeClr val="bg1"/>
                </a:solidFill>
              </a:rPr>
            </a:br>
            <a:r>
              <a:rPr lang="ru-RU" altLang="ru-RU" sz="2400" dirty="0">
                <a:solidFill>
                  <a:schemeClr val="bg1"/>
                </a:solidFill>
              </a:rPr>
              <a:t>(в отличии от долговой расписки</a:t>
            </a:r>
            <a:r>
              <a:rPr lang="ru-RU" altLang="ru-RU" sz="2400" dirty="0" smtClean="0">
                <a:solidFill>
                  <a:schemeClr val="bg1"/>
                </a:solidFill>
              </a:rPr>
              <a:t>):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chemeClr val="bg1"/>
                </a:solidFill>
              </a:rPr>
              <a:t>Вексель </a:t>
            </a:r>
            <a:r>
              <a:rPr lang="ru-RU" altLang="ru-RU" sz="2400" dirty="0">
                <a:solidFill>
                  <a:schemeClr val="bg1"/>
                </a:solidFill>
              </a:rPr>
              <a:t>абстрактный денежный документ (нет ссылок о причинах его появления)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Предметом вексельного обязательства могут быть только деньги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Бесспорность и безусловность векселя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Векселю свойственна обращаемость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Лица, связанные с движением векселя, несут солидарную ответственность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34897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378" y="308962"/>
            <a:ext cx="906162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 b="1" dirty="0" smtClean="0">
                <a:solidFill>
                  <a:srgbClr val="0000CC"/>
                </a:solidFill>
              </a:rPr>
              <a:t>Защита векселедержателя</a:t>
            </a:r>
            <a:endParaRPr lang="en-US" altLang="ru-RU" sz="28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9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chemeClr val="bg1"/>
                </a:solidFill>
              </a:rPr>
              <a:t>При отказе принять вексель к платежу или при его неоплате в срок предусматривается обращение в судебные органы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chemeClr val="bg1"/>
                </a:solidFill>
              </a:rPr>
              <a:t>Обращение к нотариусу для засвидетельствования подписи на векселе не требуется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chemeClr val="bg1"/>
                </a:solidFill>
              </a:rPr>
              <a:t>Законодательством не допускается выписка коммерческого векселя на предъявителя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chemeClr val="bg1"/>
                </a:solidFill>
              </a:rPr>
              <a:t>Вексель не является эмиссионной ценной бумагой 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chemeClr val="bg1"/>
                </a:solidFill>
              </a:rPr>
              <a:t>Вексельная строгость (реквизиты векселя определены Законом)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279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378" y="308962"/>
            <a:ext cx="906162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 b="1" dirty="0" smtClean="0">
                <a:solidFill>
                  <a:srgbClr val="0000CC"/>
                </a:solidFill>
              </a:rPr>
              <a:t>Реквизиты векселя</a:t>
            </a:r>
            <a:endParaRPr lang="en-US" altLang="ru-RU" sz="28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10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31838" indent="-457200" algn="just" eaLnBrk="1" hangingPunct="1">
              <a:spcBef>
                <a:spcPct val="10000"/>
              </a:spcBef>
              <a:buFont typeface="+mj-lt"/>
              <a:buAutoNum type="arabicPeriod"/>
            </a:pPr>
            <a:r>
              <a:rPr lang="ru-RU" altLang="ru-RU" sz="2200" dirty="0">
                <a:solidFill>
                  <a:schemeClr val="bg1"/>
                </a:solidFill>
              </a:rPr>
              <a:t>Наименование «вексель», включенное в текст документа</a:t>
            </a:r>
          </a:p>
          <a:p>
            <a:pPr marL="731838" indent="-457200" algn="just" eaLnBrk="1" hangingPunct="1">
              <a:spcBef>
                <a:spcPct val="10000"/>
              </a:spcBef>
              <a:buFont typeface="+mj-lt"/>
              <a:buAutoNum type="arabicPeriod"/>
            </a:pPr>
            <a:r>
              <a:rPr lang="ru-RU" altLang="ru-RU" sz="2200" dirty="0">
                <a:solidFill>
                  <a:schemeClr val="bg1"/>
                </a:solidFill>
              </a:rPr>
              <a:t>Простое и ничем не обусловленное предложение уплатить определенную сумму</a:t>
            </a:r>
          </a:p>
          <a:p>
            <a:pPr marL="731838" indent="-457200" algn="just" eaLnBrk="1" hangingPunct="1">
              <a:spcBef>
                <a:spcPct val="10000"/>
              </a:spcBef>
              <a:buFont typeface="+mj-lt"/>
              <a:buAutoNum type="arabicPeriod"/>
            </a:pPr>
            <a:r>
              <a:rPr lang="ru-RU" altLang="ru-RU" sz="2200" dirty="0">
                <a:solidFill>
                  <a:schemeClr val="bg1"/>
                </a:solidFill>
              </a:rPr>
              <a:t>Наименование и адрес того, кто должен платить (плательщика-трассата</a:t>
            </a:r>
            <a:r>
              <a:rPr lang="ru-RU" altLang="ru-RU" sz="2200" dirty="0" smtClean="0">
                <a:solidFill>
                  <a:schemeClr val="bg1"/>
                </a:solidFill>
              </a:rPr>
              <a:t>)</a:t>
            </a:r>
          </a:p>
          <a:p>
            <a:pPr marL="731838" indent="-457200" algn="just" eaLnBrk="1" hangingPunct="1">
              <a:spcBef>
                <a:spcPct val="10000"/>
              </a:spcBef>
              <a:buFont typeface="+mj-lt"/>
              <a:buAutoNum type="arabicPeriod"/>
            </a:pPr>
            <a:r>
              <a:rPr lang="ru-RU" altLang="ru-RU" sz="2200" dirty="0" smtClean="0">
                <a:solidFill>
                  <a:schemeClr val="bg1"/>
                </a:solidFill>
              </a:rPr>
              <a:t>Наименование </a:t>
            </a:r>
            <a:r>
              <a:rPr lang="ru-RU" altLang="ru-RU" sz="2200" dirty="0">
                <a:solidFill>
                  <a:schemeClr val="bg1"/>
                </a:solidFill>
              </a:rPr>
              <a:t>получателя платежа (ремитента), которому или по приказу которого должен быть совершен платеж</a:t>
            </a:r>
          </a:p>
          <a:p>
            <a:pPr marL="731838" indent="-457200" algn="just" eaLnBrk="1" hangingPunct="1">
              <a:spcBef>
                <a:spcPct val="10000"/>
              </a:spcBef>
              <a:buFont typeface="+mj-lt"/>
              <a:buAutoNum type="arabicPeriod"/>
            </a:pPr>
            <a:r>
              <a:rPr lang="ru-RU" altLang="ru-RU" sz="2200" dirty="0" smtClean="0">
                <a:solidFill>
                  <a:schemeClr val="bg1"/>
                </a:solidFill>
              </a:rPr>
              <a:t>Указание </a:t>
            </a:r>
            <a:r>
              <a:rPr lang="ru-RU" altLang="ru-RU" sz="2200" dirty="0">
                <a:solidFill>
                  <a:schemeClr val="bg1"/>
                </a:solidFill>
              </a:rPr>
              <a:t>срока платежа</a:t>
            </a:r>
          </a:p>
          <a:p>
            <a:pPr marL="731838" indent="-457200" algn="just" eaLnBrk="1" hangingPunct="1">
              <a:spcBef>
                <a:spcPct val="10000"/>
              </a:spcBef>
              <a:buFont typeface="+mj-lt"/>
              <a:buAutoNum type="arabicPeriod"/>
            </a:pPr>
            <a:r>
              <a:rPr lang="ru-RU" altLang="ru-RU" sz="2200" dirty="0" smtClean="0">
                <a:solidFill>
                  <a:schemeClr val="bg1"/>
                </a:solidFill>
              </a:rPr>
              <a:t>Указание </a:t>
            </a:r>
            <a:r>
              <a:rPr lang="ru-RU" altLang="ru-RU" sz="2200" dirty="0">
                <a:solidFill>
                  <a:schemeClr val="bg1"/>
                </a:solidFill>
              </a:rPr>
              <a:t>места совершения платежа</a:t>
            </a:r>
          </a:p>
          <a:p>
            <a:pPr marL="731838" indent="-457200" algn="just" eaLnBrk="1" hangingPunct="1">
              <a:spcBef>
                <a:spcPct val="10000"/>
              </a:spcBef>
              <a:buFont typeface="+mj-lt"/>
              <a:buAutoNum type="arabicPeriod"/>
            </a:pPr>
            <a:r>
              <a:rPr lang="ru-RU" altLang="ru-RU" sz="2200" dirty="0" smtClean="0">
                <a:solidFill>
                  <a:schemeClr val="bg1"/>
                </a:solidFill>
              </a:rPr>
              <a:t>Указание </a:t>
            </a:r>
            <a:r>
              <a:rPr lang="ru-RU" altLang="ru-RU" sz="2200" dirty="0">
                <a:solidFill>
                  <a:schemeClr val="bg1"/>
                </a:solidFill>
              </a:rPr>
              <a:t>даты и места составления векселя</a:t>
            </a:r>
          </a:p>
          <a:p>
            <a:pPr marL="731838" indent="-457200" algn="just" eaLnBrk="1" hangingPunct="1">
              <a:spcBef>
                <a:spcPct val="10000"/>
              </a:spcBef>
              <a:buFont typeface="+mj-lt"/>
              <a:buAutoNum type="arabicPeriod"/>
            </a:pPr>
            <a:r>
              <a:rPr lang="ru-RU" altLang="ru-RU" sz="2200" dirty="0" smtClean="0">
                <a:solidFill>
                  <a:schemeClr val="bg1"/>
                </a:solidFill>
              </a:rPr>
              <a:t>Наименование </a:t>
            </a:r>
            <a:r>
              <a:rPr lang="ru-RU" altLang="ru-RU" sz="2200" dirty="0">
                <a:solidFill>
                  <a:schemeClr val="bg1"/>
                </a:solidFill>
              </a:rPr>
              <a:t>и подпись векселедателя (трассанта)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91593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378" y="121358"/>
            <a:ext cx="906162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 b="1">
                <a:solidFill>
                  <a:srgbClr val="0000CC"/>
                </a:solidFill>
              </a:rPr>
              <a:t>Классификация векселей в зависимости от их экономической сущности:</a:t>
            </a:r>
            <a:endParaRPr lang="en-US" altLang="ru-RU" sz="28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11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>
                <a:solidFill>
                  <a:schemeClr val="bg1"/>
                </a:solidFill>
              </a:rPr>
              <a:t>Коммерческие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>
                <a:solidFill>
                  <a:schemeClr val="bg1"/>
                </a:solidFill>
              </a:rPr>
              <a:t>Финансовые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>
                <a:solidFill>
                  <a:schemeClr val="bg1"/>
                </a:solidFill>
              </a:rPr>
              <a:t>Фиктивные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3200" dirty="0">
                <a:solidFill>
                  <a:schemeClr val="bg1"/>
                </a:solidFill>
              </a:rPr>
              <a:t>Банковские</a:t>
            </a:r>
            <a:endParaRPr lang="ru-RU" altLang="ru-RU" sz="3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29412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378" y="121358"/>
            <a:ext cx="906162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 b="1">
                <a:solidFill>
                  <a:srgbClr val="0000CC"/>
                </a:solidFill>
              </a:rPr>
              <a:t>В зависимости от плательщика по векселю векселя подразделяются на:</a:t>
            </a:r>
            <a:endParaRPr lang="en-US" altLang="ru-RU" sz="28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573427"/>
            <a:ext cx="8496300" cy="4659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800" dirty="0" smtClean="0">
                <a:solidFill>
                  <a:schemeClr val="bg1"/>
                </a:solidFill>
              </a:rPr>
              <a:t>Простые</a:t>
            </a:r>
          </a:p>
          <a:p>
            <a:pPr indent="0" algn="just" eaLnBrk="1" hangingPunct="1">
              <a:spcBef>
                <a:spcPct val="10000"/>
              </a:spcBef>
            </a:pPr>
            <a:r>
              <a:rPr lang="ru-RU" altLang="ru-RU" sz="2800" dirty="0" smtClean="0">
                <a:solidFill>
                  <a:schemeClr val="bg1"/>
                </a:solidFill>
              </a:rPr>
              <a:t> </a:t>
            </a:r>
            <a:endParaRPr lang="ru-RU" altLang="ru-RU" sz="28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800" dirty="0">
                <a:solidFill>
                  <a:schemeClr val="bg1"/>
                </a:solidFill>
              </a:rPr>
              <a:t>Переводные </a:t>
            </a:r>
            <a:endParaRPr lang="ru-RU" altLang="ru-RU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71227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378" y="308962"/>
            <a:ext cx="906162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 b="1" dirty="0" smtClean="0">
                <a:solidFill>
                  <a:srgbClr val="0000CC"/>
                </a:solidFill>
              </a:rPr>
              <a:t>2. Банковский сертификат</a:t>
            </a:r>
            <a:endParaRPr lang="en-US" altLang="ru-RU" sz="28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Это единственный вид ценной бумаги, выпускать которую имеет право только коммерческий банк</a:t>
            </a:r>
            <a:r>
              <a:rPr lang="ru-RU" altLang="ru-RU" sz="2400" dirty="0" smtClean="0">
                <a:solidFill>
                  <a:schemeClr val="bg1"/>
                </a:solidFill>
              </a:rPr>
              <a:t>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Существует в двух видах: депозитный сертификат и сберегательный сертификат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99873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675503" y="255373"/>
            <a:ext cx="7850660" cy="70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3200" b="1" dirty="0" smtClean="0">
                <a:solidFill>
                  <a:srgbClr val="0000CC"/>
                </a:solidFill>
              </a:rPr>
              <a:t>Виды сертификатов</a:t>
            </a:r>
            <a:endParaRPr lang="en-US" altLang="ru-RU" sz="32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14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rgbClr val="FFFF00"/>
                </a:solidFill>
              </a:rPr>
              <a:t>Депозитный сертификат </a:t>
            </a:r>
            <a:r>
              <a:rPr lang="ru-RU" altLang="ru-RU" sz="2400" dirty="0">
                <a:solidFill>
                  <a:schemeClr val="bg1"/>
                </a:solidFill>
              </a:rPr>
              <a:t>– ценная бумага, удостоверяющая сумму вклада, внесенного в банк юр. лицом , и его права на получение в этом банке или его филиалах по истечении установленного срока суммы вклада и причитающихся по нему процентов.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rgbClr val="FFFF00"/>
                </a:solidFill>
              </a:rPr>
              <a:t>Сберегательный сертификат </a:t>
            </a:r>
            <a:r>
              <a:rPr lang="ru-RU" altLang="ru-RU" sz="2400" dirty="0">
                <a:solidFill>
                  <a:schemeClr val="bg1"/>
                </a:solidFill>
              </a:rPr>
              <a:t>– ценная бумага, удостоверяющая сумму вклада, внесенного в банк гражданином , и его права на получение в этом банке или его филиалах по истечении установленного срока суммы вклада и причитающихся по нему процентов.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2107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378" y="308962"/>
            <a:ext cx="906162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 b="1" dirty="0" smtClean="0">
                <a:solidFill>
                  <a:srgbClr val="0000CC"/>
                </a:solidFill>
              </a:rPr>
              <a:t>Особенности</a:t>
            </a:r>
            <a:endParaRPr lang="en-US" altLang="ru-RU" sz="28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15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FFFF00"/>
                </a:solidFill>
              </a:rPr>
              <a:t>Юридическая основа: </a:t>
            </a:r>
            <a:r>
              <a:rPr lang="ru-RU" altLang="ru-RU" sz="2000" dirty="0">
                <a:solidFill>
                  <a:schemeClr val="bg1"/>
                </a:solidFill>
              </a:rPr>
              <a:t>договор банковского вклада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FFFF00"/>
                </a:solidFill>
              </a:rPr>
              <a:t>Форма существования: </a:t>
            </a:r>
            <a:r>
              <a:rPr lang="ru-RU" altLang="ru-RU" sz="2000" dirty="0">
                <a:solidFill>
                  <a:schemeClr val="bg1"/>
                </a:solidFill>
              </a:rPr>
              <a:t>документарная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FFFF00"/>
                </a:solidFill>
              </a:rPr>
              <a:t>Срок существования: </a:t>
            </a:r>
            <a:r>
              <a:rPr lang="ru-RU" altLang="ru-RU" sz="2000" dirty="0">
                <a:solidFill>
                  <a:schemeClr val="bg1"/>
                </a:solidFill>
              </a:rPr>
              <a:t>депозитный – до 1 года; сберегательный – до 3 лет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FFFF00"/>
                </a:solidFill>
              </a:rPr>
              <a:t>Форма владения: </a:t>
            </a:r>
            <a:r>
              <a:rPr lang="ru-RU" altLang="ru-RU" sz="2000" dirty="0">
                <a:solidFill>
                  <a:schemeClr val="bg1"/>
                </a:solidFill>
              </a:rPr>
              <a:t>именная и на предъявителя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FFFF00"/>
                </a:solidFill>
              </a:rPr>
              <a:t>Обязательные реквизиты: </a:t>
            </a:r>
            <a:r>
              <a:rPr lang="ru-RU" altLang="ru-RU" sz="2000" dirty="0">
                <a:solidFill>
                  <a:schemeClr val="bg1"/>
                </a:solidFill>
              </a:rPr>
              <a:t>наименование «депозитный (или сберегательный) сертификат; указание на причину выдачи сертификата (внесение депозита или вклада); дата внесения; размер депозита или вклада; безусловное обязательство банка вернуть сумму; дата востребования суммы; ставка процента за пользование депозитом или вкладом; сумма причитающихся процентов; наименование и адрес банка-эмитента, а для именного сертификата – наименование вкладчика; подписи двух лиц, уполномоченных банком, скрепленные печатью банка.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FFFF00"/>
                </a:solidFill>
              </a:rPr>
              <a:t>Условия выпуска: </a:t>
            </a:r>
            <a:r>
              <a:rPr lang="ru-RU" altLang="ru-RU" sz="2000" dirty="0">
                <a:solidFill>
                  <a:schemeClr val="bg1"/>
                </a:solidFill>
              </a:rPr>
              <a:t>эмиссионная ценная бумага.</a:t>
            </a:r>
            <a:endParaRPr lang="ru-RU" altLang="ru-RU" sz="20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65061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378" y="308962"/>
            <a:ext cx="906162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 b="1" dirty="0" smtClean="0">
                <a:solidFill>
                  <a:srgbClr val="0000CC"/>
                </a:solidFill>
              </a:rPr>
              <a:t>3.Чек</a:t>
            </a:r>
            <a:endParaRPr lang="en-US" altLang="ru-RU" sz="28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16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FFFF00"/>
                </a:solidFill>
              </a:rPr>
              <a:t>Чек </a:t>
            </a:r>
            <a:r>
              <a:rPr lang="ru-RU" altLang="ru-RU" sz="2000" dirty="0">
                <a:solidFill>
                  <a:schemeClr val="bg1"/>
                </a:solidFill>
              </a:rPr>
              <a:t>– это ценная бумага, содержащая ничем не обусловленное распоряжение чекодателя банку произвести платеж указанной в нем суммы чекодержателю.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FFFF00"/>
                </a:solidFill>
              </a:rPr>
              <a:t>Обязательные реквизиты: </a:t>
            </a:r>
            <a:r>
              <a:rPr lang="ru-RU" altLang="ru-RU" sz="2000" dirty="0">
                <a:solidFill>
                  <a:schemeClr val="bg1"/>
                </a:solidFill>
              </a:rPr>
              <a:t>наименование «чек»; поручение плательщику (банку) выплатить определенную сумму денег; наименование плательщика и реквизиты счета, с которого должен быть произведен платеж; валюта платежа; дата и место составления чека; подпись чекодателя.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FFFF00"/>
                </a:solidFill>
              </a:rPr>
              <a:t>Форма существования: </a:t>
            </a:r>
            <a:r>
              <a:rPr lang="ru-RU" altLang="ru-RU" sz="2000" dirty="0">
                <a:solidFill>
                  <a:schemeClr val="bg1"/>
                </a:solidFill>
              </a:rPr>
              <a:t>документарная.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FFFF00"/>
                </a:solidFill>
              </a:rPr>
              <a:t>Срок существования: </a:t>
            </a:r>
            <a:r>
              <a:rPr lang="ru-RU" altLang="ru-RU" sz="2000" dirty="0">
                <a:solidFill>
                  <a:schemeClr val="bg1"/>
                </a:solidFill>
              </a:rPr>
              <a:t>до 10 дней (в РФ)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FFFF00"/>
                </a:solidFill>
              </a:rPr>
              <a:t>Форма владения: </a:t>
            </a:r>
            <a:r>
              <a:rPr lang="ru-RU" altLang="ru-RU" sz="2000" dirty="0">
                <a:solidFill>
                  <a:schemeClr val="bg1"/>
                </a:solidFill>
              </a:rPr>
              <a:t>именная, на предъявителя, ордерная.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FFFF00"/>
                </a:solidFill>
              </a:rPr>
              <a:t>Порядок обращения: </a:t>
            </a:r>
            <a:r>
              <a:rPr lang="ru-RU" altLang="ru-RU" sz="2000" dirty="0">
                <a:solidFill>
                  <a:schemeClr val="bg1"/>
                </a:solidFill>
              </a:rPr>
              <a:t>на предъявителя – путем вручения; именной – передаче не подлежит; ордерный – путем индоссамента.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FFFF00"/>
                </a:solidFill>
              </a:rPr>
              <a:t>Виды чеков: </a:t>
            </a:r>
            <a:r>
              <a:rPr lang="ru-RU" altLang="ru-RU" sz="2000" dirty="0">
                <a:solidFill>
                  <a:schemeClr val="bg1"/>
                </a:solidFill>
              </a:rPr>
              <a:t>расчетный (для б/н); денежный (для получения наличных)</a:t>
            </a:r>
            <a:endParaRPr lang="ru-RU" altLang="ru-RU" sz="20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54912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378" y="308962"/>
            <a:ext cx="906162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 b="1" dirty="0" smtClean="0">
                <a:solidFill>
                  <a:srgbClr val="0000CC"/>
                </a:solidFill>
              </a:rPr>
              <a:t>4.Коносамент</a:t>
            </a:r>
            <a:endParaRPr lang="en-US" altLang="ru-RU" sz="28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17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bg1"/>
                </a:solidFill>
              </a:rPr>
              <a:t>Коносамент – это документ стандартной формы, принятой в международной практике, на перевозку груза, который удостоверяет его погрузку, перевозку и право на получение.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bg1"/>
                </a:solidFill>
              </a:rPr>
              <a:t>Коносамент используется при перевозке грузов в международном сообщении и представляет собой ценную бумагу, которая удостоверяет право владения перевозимым грузом, товаром. 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bg1"/>
                </a:solidFill>
              </a:rPr>
              <a:t>Формы коносамента: на предъявителя; именной; ордерный (с помощью индоссамента)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bg1"/>
                </a:solidFill>
              </a:rPr>
              <a:t>Коносамент является документом, в котором никакие изменения невозможны.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bg1"/>
                </a:solidFill>
              </a:rPr>
              <a:t>Основные реквизиты: наименование судна; наименование фирмы-перевозчика; место приема груза; наименование отправителя; наименование получателя; наименование груза и его главные характеристики; время и место выдачи коносамента; подпись капитана судна.</a:t>
            </a:r>
            <a:endParaRPr lang="ru-RU" altLang="ru-RU" sz="20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39148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378" y="308962"/>
            <a:ext cx="906162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 b="1" dirty="0" smtClean="0">
                <a:solidFill>
                  <a:srgbClr val="0000CC"/>
                </a:solidFill>
              </a:rPr>
              <a:t>5.Складское </a:t>
            </a:r>
            <a:r>
              <a:rPr lang="ru-RU" altLang="ru-RU" sz="2800" b="1" dirty="0">
                <a:solidFill>
                  <a:srgbClr val="0000CC"/>
                </a:solidFill>
              </a:rPr>
              <a:t>свидетельство </a:t>
            </a:r>
            <a:endParaRPr lang="en-US" altLang="ru-RU" sz="28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18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FFFF00"/>
                </a:solidFill>
              </a:rPr>
              <a:t>Складское свидетельство </a:t>
            </a:r>
            <a:r>
              <a:rPr lang="ru-RU" altLang="ru-RU" dirty="0">
                <a:solidFill>
                  <a:schemeClr val="bg1"/>
                </a:solidFill>
              </a:rPr>
              <a:t>– это ценная бумага, удостоверяющая принятие товара на хранение по договору складского хранения.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FFFF00"/>
                </a:solidFill>
              </a:rPr>
              <a:t>Форма существования: </a:t>
            </a:r>
            <a:r>
              <a:rPr lang="ru-RU" altLang="ru-RU" dirty="0">
                <a:solidFill>
                  <a:schemeClr val="bg1"/>
                </a:solidFill>
              </a:rPr>
              <a:t>документарная.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FFFF00"/>
                </a:solidFill>
              </a:rPr>
              <a:t>Срок существования: </a:t>
            </a:r>
            <a:r>
              <a:rPr lang="ru-RU" altLang="ru-RU" dirty="0">
                <a:solidFill>
                  <a:schemeClr val="bg1"/>
                </a:solidFill>
              </a:rPr>
              <a:t>срок хранения товара на складе.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FFFF00"/>
                </a:solidFill>
              </a:rPr>
              <a:t>Форма владения: </a:t>
            </a:r>
            <a:r>
              <a:rPr lang="ru-RU" altLang="ru-RU" dirty="0">
                <a:solidFill>
                  <a:schemeClr val="bg1"/>
                </a:solidFill>
              </a:rPr>
              <a:t>на предъявителя (простое); именное (двойное).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FFFF00"/>
                </a:solidFill>
              </a:rPr>
              <a:t>Обязательные реквизиты: </a:t>
            </a:r>
            <a:r>
              <a:rPr lang="ru-RU" altLang="ru-RU" dirty="0">
                <a:solidFill>
                  <a:schemeClr val="bg1"/>
                </a:solidFill>
              </a:rPr>
              <a:t>наименование и место нахождение склада; номер по реестру склада; наименование и место нахождение товаровладельца (для именного); наименование и количество хранимого товара; срок хранения; размер и порядок оплаты за хранение; дата выдачи; подписи и печати склада.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FFFF00"/>
                </a:solidFill>
              </a:rPr>
              <a:t>Особенности двойного складского свидетельства: </a:t>
            </a:r>
            <a:r>
              <a:rPr lang="ru-RU" altLang="ru-RU" dirty="0">
                <a:solidFill>
                  <a:schemeClr val="bg1"/>
                </a:solidFill>
              </a:rPr>
              <a:t>состоит из двух частей – складского и залогового свидетельства (варранта), которые могут быть отделены друг от друга, и каждое по отдельности есть ценная бумага. Выдача товара производится только в обмен на обе его части.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FFFF00"/>
                </a:solidFill>
              </a:rPr>
              <a:t>Порядок обращения: </a:t>
            </a:r>
            <a:r>
              <a:rPr lang="ru-RU" altLang="ru-RU" dirty="0">
                <a:solidFill>
                  <a:schemeClr val="bg1"/>
                </a:solidFill>
              </a:rPr>
              <a:t>простое – путем вручения; двойное – по индоссаменту.</a:t>
            </a:r>
            <a:endParaRPr lang="ru-RU" altLang="ru-RU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14567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378" y="308962"/>
            <a:ext cx="906162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 b="1" dirty="0" smtClean="0">
                <a:solidFill>
                  <a:srgbClr val="0000CC"/>
                </a:solidFill>
              </a:rPr>
              <a:t>Закладная</a:t>
            </a:r>
            <a:endParaRPr lang="en-US" altLang="ru-RU" sz="28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19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1600" dirty="0">
                <a:solidFill>
                  <a:srgbClr val="FFFF00"/>
                </a:solidFill>
              </a:rPr>
              <a:t>Закладная </a:t>
            </a:r>
            <a:r>
              <a:rPr lang="ru-RU" altLang="ru-RU" sz="1600" dirty="0">
                <a:solidFill>
                  <a:schemeClr val="bg1"/>
                </a:solidFill>
              </a:rPr>
              <a:t>– это именная ценная бумага, удостоверяющая права ее владельца в соответствии с договором об ипотеке на получение денежного обязательства или указанного в нем имущества.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1600" dirty="0">
                <a:solidFill>
                  <a:srgbClr val="FFFF00"/>
                </a:solidFill>
              </a:rPr>
              <a:t>Юридическая основа: </a:t>
            </a:r>
            <a:r>
              <a:rPr lang="ru-RU" altLang="ru-RU" sz="1600" dirty="0">
                <a:solidFill>
                  <a:schemeClr val="bg1"/>
                </a:solidFill>
              </a:rPr>
              <a:t>договор об ипотеке.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1600" dirty="0">
                <a:solidFill>
                  <a:srgbClr val="FFFF00"/>
                </a:solidFill>
              </a:rPr>
              <a:t>Форма </a:t>
            </a:r>
            <a:r>
              <a:rPr lang="ru-RU" altLang="ru-RU" sz="1600" dirty="0" smtClean="0">
                <a:solidFill>
                  <a:srgbClr val="FFFF00"/>
                </a:solidFill>
              </a:rPr>
              <a:t>существования: </a:t>
            </a:r>
            <a:r>
              <a:rPr lang="ru-RU" altLang="ru-RU" sz="1600" dirty="0" smtClean="0">
                <a:solidFill>
                  <a:schemeClr val="bg1"/>
                </a:solidFill>
              </a:rPr>
              <a:t>документарная</a:t>
            </a:r>
            <a:r>
              <a:rPr lang="ru-RU" altLang="ru-RU" sz="1600" dirty="0">
                <a:solidFill>
                  <a:schemeClr val="bg1"/>
                </a:solidFill>
              </a:rPr>
              <a:t>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1600" dirty="0">
                <a:solidFill>
                  <a:srgbClr val="FFFF00"/>
                </a:solidFill>
              </a:rPr>
              <a:t>Срок существования: </a:t>
            </a:r>
            <a:r>
              <a:rPr lang="ru-RU" altLang="ru-RU" sz="1600" dirty="0">
                <a:solidFill>
                  <a:schemeClr val="bg1"/>
                </a:solidFill>
              </a:rPr>
              <a:t>в соответствии с договором об ипотеке.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1600" dirty="0">
                <a:solidFill>
                  <a:srgbClr val="FFFF00"/>
                </a:solidFill>
              </a:rPr>
              <a:t>Форма владения: </a:t>
            </a:r>
            <a:r>
              <a:rPr lang="ru-RU" altLang="ru-RU" sz="1600" dirty="0">
                <a:solidFill>
                  <a:schemeClr val="bg1"/>
                </a:solidFill>
              </a:rPr>
              <a:t>именная.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1600" dirty="0">
                <a:solidFill>
                  <a:srgbClr val="FFFF00"/>
                </a:solidFill>
              </a:rPr>
              <a:t>Обязательные реквизиты: </a:t>
            </a:r>
            <a:r>
              <a:rPr lang="ru-RU" altLang="ru-RU" sz="1600" dirty="0">
                <a:solidFill>
                  <a:schemeClr val="bg1"/>
                </a:solidFill>
              </a:rPr>
              <a:t>наименование «закладная»; имя залогодателя и его адрес; имя первоначального залогодержателя и его адрес; название денежного обязательства, обеспечиваемого ипотекой; имя должника и его адрес (если он не залогодатель); размер суммы обязательства, включая проценты, или порядок ее определения; срок уплаты суммы обязательства; описание имущества, передаваемого в залог, его местонахождение и денежная оценка; наименование права, на основании которого производится сделка, и регистрация права в соответствующих органах; наличие прав третьих лиц на закладываемое имущество; подписи залогодателя и должника; время и место нотариального удостоверения договора и сведения о его гос. регистрации </a:t>
            </a:r>
            <a:endParaRPr lang="ru-RU" altLang="ru-RU" sz="16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06543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378" y="308962"/>
            <a:ext cx="906162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 b="1" dirty="0" smtClean="0">
                <a:solidFill>
                  <a:srgbClr val="0000CC"/>
                </a:solidFill>
              </a:rPr>
              <a:t>Объём закладной</a:t>
            </a:r>
            <a:endParaRPr lang="en-US" altLang="ru-RU" sz="28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20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chemeClr val="bg1"/>
                </a:solidFill>
              </a:rPr>
              <a:t>Закладная может быть более «объемной» ценной бумагой, т.к. кроме добавочного листа (аллонжа) для осуществления индоссаментов она может иметь неограниченное число приложений, т.е. других документов, в которых указываются условия ипотеки или права по закладной, повторяющие положения договора об ипотеке или развивающие их. </a:t>
            </a:r>
            <a:endParaRPr lang="ru-RU" altLang="ru-RU" sz="2400" dirty="0" smtClean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chemeClr val="bg1"/>
                </a:solidFill>
              </a:rPr>
              <a:t>Все </a:t>
            </a:r>
            <a:r>
              <a:rPr lang="ru-RU" altLang="ru-RU" sz="2400" dirty="0">
                <a:solidFill>
                  <a:schemeClr val="bg1"/>
                </a:solidFill>
              </a:rPr>
              <a:t>добавочные листы и приложения являются частью закладной</a:t>
            </a:r>
            <a:r>
              <a:rPr lang="ru-RU" altLang="ru-RU" sz="2400" dirty="0" smtClean="0">
                <a:solidFill>
                  <a:schemeClr val="bg1"/>
                </a:solidFill>
              </a:rPr>
              <a:t>.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26094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378" y="308962"/>
            <a:ext cx="906162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800" b="1" dirty="0" smtClean="0">
                <a:solidFill>
                  <a:srgbClr val="0000CC"/>
                </a:solidFill>
              </a:rPr>
              <a:t>Выпуск и обращение</a:t>
            </a:r>
            <a:endParaRPr lang="en-US" altLang="ru-RU" sz="2800" b="1" dirty="0" smtClean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565C25-CE9D-4ADC-A4EF-081EEDAF8C64}" type="slidenum">
              <a:rPr lang="ru-RU" altLang="ru-RU">
                <a:solidFill>
                  <a:schemeClr val="bg1"/>
                </a:solidFill>
              </a:rPr>
              <a:pPr eaLnBrk="1" hangingPunct="1"/>
              <a:t>21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26670" y="1359243"/>
            <a:ext cx="8496300" cy="487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rgbClr val="FFFF00"/>
                </a:solidFill>
              </a:rPr>
              <a:t>Условия выпуска: </a:t>
            </a:r>
            <a:r>
              <a:rPr lang="ru-RU" altLang="ru-RU" sz="2400" dirty="0">
                <a:solidFill>
                  <a:schemeClr val="bg1"/>
                </a:solidFill>
              </a:rPr>
              <a:t>выпуск закладной неразрывно связан с наличием договора об ипотеке.</a:t>
            </a:r>
          </a:p>
          <a:p>
            <a:pPr marL="617538" indent="-342900" algn="just"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rgbClr val="FFFF00"/>
                </a:solidFill>
              </a:rPr>
              <a:t>Порядок обращения: </a:t>
            </a:r>
            <a:r>
              <a:rPr lang="ru-RU" altLang="ru-RU" sz="2400" dirty="0">
                <a:solidFill>
                  <a:schemeClr val="bg1"/>
                </a:solidFill>
              </a:rPr>
              <a:t>по индоссаменту, т.е. путем совершения на ней (или на добавочном листе) передаточной надписи и передачи ее новому владельцу. Никаких ограничений по передаче закладной нет. </a:t>
            </a: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15557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284163" y="277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ВОПРОСЫ ДЛЯ САМОПРОВЕРКИ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2F505EA-C9F9-47E1-ADA6-8975620363E7}" type="slidenum">
              <a:rPr lang="ru-RU" altLang="ru-RU">
                <a:solidFill>
                  <a:schemeClr val="bg1"/>
                </a:solidFill>
              </a:rPr>
              <a:pPr eaLnBrk="1" hangingPunct="1"/>
              <a:t>22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49250" y="1074738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>
                <a:solidFill>
                  <a:schemeClr val="bg1"/>
                </a:solidFill>
              </a:rPr>
              <a:t>Для проверки степени усвоения знаний возможно прохождение интерактивного модуля  вопросов для самопроверки в среде Moodle по соответствующей теме учебного курса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E425FE-18A4-406A-8F22-BA5382F201EC}" type="slidenum">
              <a:rPr lang="ru-RU" altLang="ru-RU">
                <a:solidFill>
                  <a:schemeClr val="bg1"/>
                </a:solidFill>
              </a:rPr>
              <a:pPr eaLnBrk="1" hangingPunct="1"/>
              <a:t>23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323850" y="3860800"/>
            <a:ext cx="84963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>
                <a:solidFill>
                  <a:schemeClr val="bg1"/>
                </a:solidFill>
              </a:rPr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30&quot;&gt;&lt;property id=&quot;20148&quot; value=&quot;5&quot;/&gt;&lt;property id=&quot;20300&quot; value=&quot;Slide 2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3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4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5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6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7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8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0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1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2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3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5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6&quot;/&gt;&lt;property id=&quot;20307&quot; value=&quot;271&quot;/&gt;&lt;property id=&quot;20309&quot; value=&quot;-1&quot;/&gt;&lt;/object&gt;&lt;object type=&quot;3&quot; unique_id=&quot;11959&quot;&gt;&lt;property id=&quot;20148&quot; value=&quot;5&quot;/&gt;&lt;property id=&quot;20300&quot; value=&quot;Slide 9&quot;/&gt;&lt;property id=&quot;20307&quot; value=&quot;272&quot;/&gt;&lt;/object&gt;&lt;object type=&quot;3&quot; unique_id=&quot;11978&quot;&gt;&lt;property id=&quot;20148&quot; value=&quot;5&quot;/&gt;&lt;property id=&quot;20300&quot; value=&quot;Slide 14&quot;/&gt;&lt;property id=&quot;20307&quot; value=&quot;273&quot;/&gt;&lt;/object&gt;&lt;/object&gt;&lt;/object&gt;&lt;/database&gt;"/>
  <p:tag name="FLASHSPRING_BG_AUDIO_DURATION_TAG" val="0.0000000"/>
  <p:tag name="ISPRING_SCORM_RATE_SLIDES" val="1"/>
  <p:tag name="ISPRING_SCORM_RATE_QUIZZES" val="0"/>
  <p:tag name="ISPRING_SCORM_PASSING_SCORE" val="100.0000000000"/>
  <p:tag name="ISPRING_UUID" val="{69FE0B99-A217-43EB-87DE-A498FA55920D}"/>
  <p:tag name="ISPRING_RESOURCE_FOLDER" val="D:\Documents\Дисциплины\Moodle-2014\Moodle-2013\Лекции\Lect-1\"/>
  <p:tag name="ISPRING_PRESENTATION_PATH" val="D:\Documents\Дисциплины\Moodle-2014\Moodle-2013\Лекции\Lect-1.ppt"/>
  <p:tag name="ISPRING_PRESENTATION_INFO" val="&lt;?xml version=&quot;1.0&quot; encoding=&quot;UTF-8&quot; standalone=&quot;no&quot; ?&gt;&#10;&lt;presentation&gt;&#10;&#10;  &lt;slides&gt;&#10;    &lt;slide duration=&quot;22450&quot; id=&quot;{84E56C29-299E-4501-9EC0-81A4D7F7E17F}&quot; pptId=&quot;258&quot; transitionDuration=&quot;0&quot;/&gt;&#10;    &lt;slide duration=&quot;17400&quot; id=&quot;{1AA3389F-3F1E-4748-83B2-144567DBA6F3}&quot; pptId=&quot;295&quot; transitionDuration=&quot;0&quot;/&gt;&#10;    &lt;slide duration=&quot;10370&quot; id=&quot;{1192DB6F-104E-4A32-835D-41FA9BFCF2FF}&quot; pptId=&quot;296&quot; transitionDuration=&quot;0&quot;/&gt;&#10;    &lt;slide duration=&quot;35660&quot; id=&quot;{EE3523DE-8D50-422A-90D7-989E329C026C}&quot; pptId=&quot;274&quot; transitionDuration=&quot;0&quot;/&gt;&#10;    &lt;slide duration=&quot;43700&quot; id=&quot;{47383AD8-91AA-4A15-9AE1-53430DCC3018}&quot; pptId=&quot;302&quot; transitionDuration=&quot;0&quot;/&gt;&#10;    &lt;slide duration=&quot;19840&quot; id=&quot;{B4B1DDAA-AE5D-4334-A8E5-30C195AEC98B}&quot; pptId=&quot;273&quot; transitionDuration=&quot;0&quot;/&gt;&#10;    &lt;slide duration=&quot;19230&quot; id=&quot;{A5FF5ADF-F88B-461F-A107-514095062BB1}&quot; pptId=&quot;301&quot; transitionDuration=&quot;0&quot;/&gt;&#10;    &lt;slide duration=&quot;46990&quot; id=&quot;{AF48154C-6821-425F-BCD6-D3D06CF1A4D3}&quot; pptId=&quot;285&quot; transitionDuration=&quot;0&quot;/&gt;&#10;    &lt;slide duration=&quot;60240&quot; id=&quot;{338E0625-1B65-4DD8-A4F8-2D55431A6DEC}&quot; pptId=&quot;284&quot; transitionDuration=&quot;0&quot;/&gt;&#10;    &lt;slide duration=&quot;50600&quot; id=&quot;{D07AB3D1-97D5-4968-AFFB-70E3072ED7C6}&quot; pptId=&quot;286&quot; transitionDuration=&quot;0&quot;/&gt;&#10;    &lt;slide duration=&quot;63780&quot; id=&quot;{63E7F3E2-5A6B-4ACD-BB09-05E3075BD0FF}&quot; pptId=&quot;287&quot; transitionDuration=&quot;0&quot;/&gt;&#10;    &lt;slide duration=&quot;18020&quot; id=&quot;{33E9A703-6554-410B-B097-7E1D5B7F63E9}&quot; pptId=&quot;288&quot; transitionDuration=&quot;0&quot;/&gt;&#10;    &lt;slide duration=&quot;18480&quot; id=&quot;{36EBDD29-B7C6-4B5C-BE6B-88E7451159C8}&quot; pptId=&quot;303&quot; transitionDuration=&quot;0&quot;/&gt;&#10;    &lt;slide duration=&quot;49700&quot; id=&quot;{99CBD65B-4DC4-4827-A32A-8ECC1E5CFDBD}&quot; pptId=&quot;289&quot; transitionDuration=&quot;0&quot;/&gt;&#10;    &lt;slide duration=&quot;32000&quot; id=&quot;{3C88915E-0BCF-46B6-97BC-5D23C7E0481C}&quot; pptId=&quot;299&quot; transitionDuration=&quot;0&quot;/&gt;&#10;    &lt;slide duration=&quot;42670&quot; id=&quot;{BE8F9F46-7B0E-4DC9-88EE-B04EB81E95C6}&quot; pptId=&quot;290&quot; transitionDuration=&quot;0&quot;/&gt;&#10;    &lt;slide duration=&quot;24830&quot; id=&quot;{FBF5C8A9-072F-452F-A284-C9DC686BF85D}&quot; pptId=&quot;293&quot; transitionDuration=&quot;0&quot;/&gt;&#10;    &lt;slide duration=&quot;9150&quot; id=&quot;{4195A1E5-9B74-4F52-9F2A-8C921E8B896F}&quot; pptId=&quot;298&quot; transitionDuration=&quot;0&quot;/&gt;&#10;    &lt;slide duration=&quot;8450&quot; id=&quot;{3864E923-F8D7-4305-9B14-BCCCB81AA296}&quot; pptId=&quot;271&quot; transitionDuration=&quot;0&quot;/&gt;&#10;  &lt;/slides&gt;&#10;&#10;  &lt;narration&gt;&#10;    &lt;audioTracks&gt;&#10;      &lt;audioTrack duration=&quot;22450&quot; muted=&quot;false&quot; slideId=&quot;{84E56C29-299E-4501-9EC0-81A4D7F7E17F}&quot; startTime=&quot;0&quot; stepIndex=&quot;0&quot; volume=&quot;1&quot;&gt;&#10;        &lt;file modifyTime=&quot;2014-06-01T06:02:19&quot; size=&quot;3960224&quot;&gt;&#10;          &lt;path full=&quot;D:\Documents\Дисциплины\Moodle-2014\Moodle-2013\Лекции\Lect-1\audio\Sun Jun 01 17-01-56 2014.wav&quot; relative=&quot;Lect-1\audio\Sun Jun 01 17-01-56 2014.wav&quot; resource=&quot;Sun Jun 01 17-01-56 2014.wav&quot;/&gt;&#10;        &lt;/file&gt;&#10;        &lt;audio channels=&quot;2&quot; sampleRate=&quot;44100&quot;/&gt;&#10;      &lt;/audioTrack&gt;&#10;      &lt;audioTrack duration=&quot;17400&quot; muted=&quot;false&quot; slideId=&quot;{1AA3389F-3F1E-4748-83B2-144567DBA6F3}&quot; startTime=&quot;0&quot; stepIndex=&quot;0&quot; volume=&quot;1&quot;&gt;&#10;        &lt;file modifyTime=&quot;2014-06-01T06:03:07&quot; size=&quot;3069404&quot;&gt;&#10;          &lt;path full=&quot;D:\Documents\Дисциплины\Moodle-2014\Moodle-2013\Лекции\Lect-1\audio\Sun Jun 01 17-02-49 2014.wav&quot; relative=&quot;Lect-1\audio\Sun Jun 01 17-02-49 2014.wav&quot; resource=&quot;Sun Jun 01 17-02-49 2014.wav&quot;/&gt;&#10;        &lt;/file&gt;&#10;        &lt;audio channels=&quot;2&quot; sampleRate=&quot;44100&quot;/&gt;&#10;      &lt;/audioTrack&gt;&#10;      &lt;audioTrack duration=&quot;10370&quot; muted=&quot;false&quot; slideId=&quot;{1192DB6F-104E-4A32-835D-41FA9BFCF2FF}&quot; startTime=&quot;0&quot; stepIndex=&quot;0&quot; volume=&quot;1&quot;&gt;&#10;        &lt;file modifyTime=&quot;2014-06-01T06:03:28&quot; size=&quot;1829312&quot;&gt;&#10;          &lt;path full=&quot;D:\Documents\Дисциплины\Moodle-2014\Moodle-2013\Лекции\Lect-1\audio\Sun Jun 01 17-03-17 2014.wav&quot; relative=&quot;Lect-1\audio\Sun Jun 01 17-03-17 2014.wav&quot; resource=&quot;Sun Jun 01 17-03-17 2014.wav&quot;/&gt;&#10;        &lt;/file&gt;&#10;        &lt;audio channels=&quot;2&quot; sampleRate=&quot;44100&quot;/&gt;&#10;      &lt;/audioTrack&gt;&#10;      &lt;audioTrack duration=&quot;35660&quot; muted=&quot;false&quot; slideId=&quot;{EE3523DE-8D50-422A-90D7-989E329C026C}&quot; startTime=&quot;0&quot; stepIndex=&quot;0&quot; volume=&quot;1&quot;&gt;&#10;        &lt;file modifyTime=&quot;2014-06-01T06:04:23&quot; size=&quot;6290468&quot;&gt;&#10;          &lt;path full=&quot;D:\Documents\Дисциплины\Moodle-2014\Moodle-2013\Лекции\Lect-1\audio\Sun Jun 01 17-03-47 2014.wav&quot; relative=&quot;Lect-1\audio\Sun Jun 01 17-03-47 2014.wav&quot; resource=&quot;Sun Jun 01 17-03-47 2014.wav&quot;/&gt;&#10;        &lt;/file&gt;&#10;        &lt;audio channels=&quot;2&quot; sampleRate=&quot;44100&quot;/&gt;&#10;      &lt;/audioTrack&gt;&#10;      &lt;audioTrack duration=&quot;43700&quot; muted=&quot;false&quot; slideId=&quot;{47383AD8-91AA-4A15-9AE1-53430DCC3018}&quot; startTime=&quot;0&quot; stepIndex=&quot;0&quot; volume=&quot;1&quot;&gt;&#10;        &lt;file modifyTime=&quot;2014-06-01T06:06:59&quot; size=&quot;7708724&quot;&gt;&#10;          &lt;path full=&quot;D:\Documents\Дисциплины\Moodle-2014\Moodle-2013\Лекции\Lect-1\audio\Sun Jun 01 17-06-15 2014.wav&quot; relative=&quot;Lect-1\audio\Sun Jun 01 17-06-15 2014.wav&quot; resource=&quot;Sun Jun 01 17-06-15 2014.wav&quot;/&gt;&#10;        &lt;/file&gt;&#10;        &lt;audio channels=&quot;2&quot; sampleRate=&quot;44100&quot;/&gt;&#10;      &lt;/audioTrack&gt;&#10;      &lt;audioTrack duration=&quot;19840&quot; muted=&quot;false&quot; slideId=&quot;{B4B1DDAA-AE5D-4334-A8E5-30C195AEC98B}&quot; startTime=&quot;0&quot; stepIndex=&quot;0&quot; volume=&quot;1&quot;&gt;&#10;        &lt;file modifyTime=&quot;2014-06-01T06:08:14&quot; size=&quot;3499820&quot;&gt;&#10;          &lt;path full=&quot;D:\Documents\Дисциплины\Moodle-2014\Moodle-2013\Лекции\Lect-1\audio\Sun Jun 01 17-07-54 2014.wav&quot; relative=&quot;Lect-1\audio\Sun Jun 01 17-07-54 2014.wav&quot; resource=&quot;Sun Jun 01 17-07-54 2014.wav&quot;/&gt;&#10;        &lt;/file&gt;&#10;        &lt;audio channels=&quot;2&quot; sampleRate=&quot;44100&quot;/&gt;&#10;      &lt;/audioTrack&gt;&#10;      &lt;audioTrack duration=&quot;19230&quot; muted=&quot;false&quot; slideId=&quot;{A5FF5ADF-F88B-461F-A107-514095062BB1}&quot; startTime=&quot;0&quot; stepIndex=&quot;0&quot; volume=&quot;1&quot;&gt;&#10;        &lt;file modifyTime=&quot;2014-06-01T06:08:46&quot; size=&quot;3392216&quot;&gt;&#10;          &lt;path full=&quot;D:\Documents\Дисциплины\Moodle-2014\Moodle-2013\Лекции\Lect-1\audio\Sun Jun 01 17-08-26 2014.wav&quot; relative=&quot;Lect-1\audio\Sun Jun 01 17-08-26 2014.wav&quot; resource=&quot;Sun Jun 01 17-08-26 2014.wav&quot;/&gt;&#10;        &lt;/file&gt;&#10;        &lt;audio channels=&quot;2&quot; sampleRate=&quot;44100&quot;/&gt;&#10;      &lt;/audioTrack&gt;&#10;      &lt;audioTrack duration=&quot;46990&quot; muted=&quot;false&quot; slideId=&quot;{AF48154C-6821-425F-BCD6-D3D06CF1A4D3}&quot; startTime=&quot;0&quot; stepIndex=&quot;0&quot; volume=&quot;1&quot;&gt;&#10;        &lt;file modifyTime=&quot;2014-06-01T06:09:56&quot; size=&quot;8289080&quot;&gt;&#10;          &lt;path full=&quot;D:\Documents\Дисциплины\Moodle-2014\Moodle-2013\Лекции\Lect-1\audio\Sun Jun 01 17-09-09 2014.wav&quot; relative=&quot;Lect-1\audio\Sun Jun 01 17-09-09 2014.wav&quot; resource=&quot;Sun Jun 01 17-09-09 2014.wav&quot;/&gt;&#10;        &lt;/file&gt;&#10;        &lt;audio channels=&quot;2&quot; sampleRate=&quot;44100&quot;/&gt;&#10;      &lt;/audioTrack&gt;&#10;      &lt;audioTrack duration=&quot;60240&quot; muted=&quot;false&quot; slideId=&quot;{338E0625-1B65-4DD8-A4F8-2D55431A6DEC}&quot; startTime=&quot;0&quot; stepIndex=&quot;0&quot; volume=&quot;1&quot;&gt;&#10;        &lt;file modifyTime=&quot;2014-06-01T06:11:55&quot; size=&quot;10626380&quot;&gt;&#10;          &lt;path full=&quot;D:\Documents\Дисциплины\Moodle-2014\Moodle-2013\Лекции\Lect-1\audio\Sun Jun 01 17-10-54 2014.wav&quot; relative=&quot;Lect-1\audio\Sun Jun 01 17-10-54 2014.wav&quot; resource=&quot;Sun Jun 01 17-10-54 2014.wav&quot;/&gt;&#10;        &lt;/file&gt;&#10;        &lt;audio channels=&quot;2&quot; sampleRate=&quot;44100&quot;/&gt;&#10;      &lt;/audioTrack&gt;&#10;      &lt;audioTrack duration=&quot;50600&quot; muted=&quot;false&quot; slideId=&quot;{D07AB3D1-97D5-4968-AFFB-70E3072ED7C6}&quot; startTime=&quot;0&quot; stepIndex=&quot;0&quot; volume=&quot;1&quot;&gt;&#10;        &lt;file modifyTime=&quot;2014-06-01T06:13:00&quot; size=&quot;8925884&quot;&gt;&#10;          &lt;path full=&quot;D:\Documents\Дисциплины\Moodle-2014\Moodle-2013\Лекции\Lect-1\audio\Sun Jun 01 17-12-09 2014.wav&quot; relative=&quot;Lect-1\audio\Sun Jun 01 17-12-09 2014.wav&quot; resource=&quot;Sun Jun 01 17-12-09 2014.wav&quot;/&gt;&#10;        &lt;/file&gt;&#10;        &lt;audio channels=&quot;2&quot; sampleRate=&quot;44100&quot;/&gt;&#10;      &lt;/audioTrack&gt;&#10;      &lt;audioTrack duration=&quot;63780&quot; muted=&quot;false&quot; slideId=&quot;{63E7F3E2-5A6B-4ACD-BB09-05E3075BD0FF}&quot; startTime=&quot;0&quot; stepIndex=&quot;0&quot; volume=&quot;1&quot;&gt;&#10;        &lt;file modifyTime=&quot;2014-06-01T06:14:56&quot; size=&quot;11250836&quot;&gt;&#10;          &lt;path full=&quot;D:\Documents\Дисциплины\Moodle-2014\Moodle-2013\Лекции\Lect-1\audio\Sun Jun 01 17-13-52 2014.wav&quot; relative=&quot;Lect-1\audio\Sun Jun 01 17-13-52 2014.wav&quot; resource=&quot;Sun Jun 01 17-13-52 2014.wav&quot;/&gt;&#10;        &lt;/file&gt;&#10;        &lt;audio channels=&quot;2&quot; sampleRate=&quot;44100&quot;/&gt;&#10;      &lt;/audioTrack&gt;&#10;      &lt;audioTrack duration=&quot;18020&quot; muted=&quot;false&quot; slideId=&quot;{33E9A703-6554-410B-B097-7E1D5B7F63E9}&quot; startTime=&quot;0&quot; stepIndex=&quot;0&quot; volume=&quot;1&quot;&gt;&#10;        &lt;file modifyTime=&quot;2014-06-01T06:15:58&quot; size=&quot;3178772&quot;&gt;&#10;          &lt;path full=&quot;D:\Documents\Дисциплины\Moodle-2014\Moodle-2013\Лекции\Lect-1\audio\Sun Jun 01 17-15-39 2014.wav&quot; relative=&quot;Lect-1\audio\Sun Jun 01 17-15-39 2014.wav&quot; resource=&quot;Sun Jun 01 17-15-39 2014.wav&quot;/&gt;&#10;        &lt;/file&gt;&#10;        &lt;audio channels=&quot;2&quot; sampleRate=&quot;44100&quot;/&gt;&#10;      &lt;/audioTrack&gt;&#10;      &lt;audioTrack duration=&quot;18480&quot; muted=&quot;false&quot; slideId=&quot;{36EBDD29-B7C6-4B5C-BE6B-88E7451159C8}&quot; startTime=&quot;0&quot; stepIndex=&quot;0&quot; volume=&quot;1&quot;&gt;&#10;        &lt;file modifyTime=&quot;2014-06-01T06:16:34&quot; size=&quot;3259916&quot;&gt;&#10;          &lt;path full=&quot;D:\Documents\Дисциплины\Moodle-2014\Moodle-2013\Лекции\Lect-1\audio\Sun Jun 01 17-16-15 2014.wav&quot; relative=&quot;Lect-1\audio\Sun Jun 01 17-16-15 2014.wav&quot; resource=&quot;Sun Jun 01 17-16-15 2014.wav&quot;/&gt;&#10;        &lt;/file&gt;&#10;        &lt;audio channels=&quot;2&quot; sampleRate=&quot;44100&quot;/&gt;&#10;      &lt;/audioTrack&gt;&#10;      &lt;audioTrack duration=&quot;49700&quot; muted=&quot;false&quot; slideId=&quot;{99CBD65B-4DC4-4827-A32A-8ECC1E5CFDBD}&quot; startTime=&quot;0&quot; stepIndex=&quot;0&quot; volume=&quot;1&quot;&gt;&#10;        &lt;file modifyTime=&quot;2014-06-01T06:17:36&quot; size=&quot;8767124&quot;&gt;&#10;          &lt;path full=&quot;D:\Documents\Дисциплины\Moodle-2014\Moodle-2013\Лекции\Lect-1\audio\Sun Jun 01 17-16-46 2014.wav&quot; relative=&quot;Lect-1\audio\Sun Jun 01 17-16-46 2014.wav&quot; resource=&quot;Sun Jun 01 17-16-46 2014.wav&quot;/&gt;&#10;        &lt;/file&gt;&#10;        &lt;audio channels=&quot;2&quot; sampleRate=&quot;44100&quot;/&gt;&#10;      &lt;/audioTrack&gt;&#10;      &lt;audioTrack duration=&quot;32000&quot; muted=&quot;false&quot; slideId=&quot;{3C88915E-0BCF-46B6-97BC-5D23C7E0481C}&quot; startTime=&quot;0&quot; stepIndex=&quot;0&quot; volume=&quot;1&quot;&gt;&#10;        &lt;file modifyTime=&quot;2014-06-01T06:22:00&quot; size=&quot;5644844&quot;&gt;&#10;          &lt;path full=&quot;D:\Documents\Дисциплины\Moodle-2014\Moodle-2013\Лекции\Lect-1\audio\Sun Jun 01 17-21-27 2014.wav&quot; relative=&quot;Lect-1\audio\Sun Jun 01 17-21-27 2014.wav&quot; resource=&quot;Sun Jun 01 17-21-27 2014.wav&quot;/&gt;&#10;        &lt;/file&gt;&#10;        &lt;audio channels=&quot;2&quot; sampleRate=&quot;44100&quot;/&gt;&#10;      &lt;/audioTrack&gt;&#10;      &lt;audioTrack duration=&quot;42670&quot; muted=&quot;false&quot; slideId=&quot;{BE8F9F46-7B0E-4DC9-88EE-B04EB81E95C6}&quot; startTime=&quot;0&quot; stepIndex=&quot;0&quot; volume=&quot;1&quot;&gt;&#10;        &lt;file modifyTime=&quot;2014-06-01T06:22:58&quot; size=&quot;7527032&quot;&gt;&#10;          &lt;path full=&quot;D:\Documents\Дисциплины\Moodle-2014\Moodle-2013\Лекции\Lect-1\audio\Sun Jun 01 17-22-15 2014.wav&quot; relative=&quot;Lect-1\audio\Sun Jun 01 17-22-15 2014.wav&quot; resource=&quot;Sun Jun 01 17-22-15 2014.wav&quot;/&gt;&#10;        &lt;/file&gt;&#10;        &lt;audio channels=&quot;2&quot; sampleRate=&quot;44100&quot;/&gt;&#10;      &lt;/audioTrack&gt;&#10;      &lt;audioTrack duration=&quot;24830&quot; muted=&quot;false&quot; slideId=&quot;{FBF5C8A9-072F-452F-A284-C9DC686BF85D}&quot; startTime=&quot;0&quot; stepIndex=&quot;0&quot; volume=&quot;1&quot;&gt;&#10;        &lt;file modifyTime=&quot;2014-06-01T06:23:38&quot; size=&quot;4380056&quot;&gt;&#10;          &lt;path full=&quot;D:\Documents\Дисциплины\Moodle-2014\Moodle-2013\Лекции\Lect-1\audio\Sun Jun 01 17-23-13 2014.wav&quot; relative=&quot;Lect-1\audio\Sun Jun 01 17-23-13 2014.wav&quot; resource=&quot;Sun Jun 01 17-23-13 2014.wav&quot;/&gt;&#10;        &lt;/file&gt;&#10;        &lt;audio channels=&quot;2&quot; sampleRate=&quot;44100&quot;/&gt;&#10;      &lt;/audioTrack&gt;&#10;      &lt;audioTrack duration=&quot;9150&quot; muted=&quot;false&quot; slideId=&quot;{4195A1E5-9B74-4F52-9F2A-8C921E8B896F}&quot; startTime=&quot;0&quot; stepIndex=&quot;0&quot; volume=&quot;1&quot;&gt;&#10;        &lt;file modifyTime=&quot;2014-06-01T06:24:18&quot; size=&quot;1614104&quot;&gt;&#10;          &lt;path full=&quot;D:\Documents\Дисциплины\Moodle-2014\Moodle-2013\Лекции\Lect-1\audio\Sun Jun 01 17-24-09 2014.wav&quot; relative=&quot;Lect-1\audio\Sun Jun 01 17-24-09 2014.wav&quot; resource=&quot;Sun Jun 01 17-24-09 2014.wav&quot;/&gt;&#10;        &lt;/file&gt;&#10;        &lt;audio channels=&quot;2&quot; sampleRate=&quot;44100&quot;/&gt;&#10;      &lt;/audioTrack&gt;&#10;      &lt;audioTrack duration=&quot;8450&quot; muted=&quot;false&quot; slideId=&quot;{3864E923-F8D7-4305-9B14-BCCCB81AA296}&quot; startTime=&quot;0&quot; stepIndex=&quot;0&quot; volume=&quot;1&quot;&gt;&#10;        &lt;file modifyTime=&quot;2014-06-01T06:25:55&quot; size=&quot;1490624&quot;&gt;&#10;          &lt;path full=&quot;D:\Documents\Дисциплины\Moodle-2014\Moodle-2013\Лекции\Lect-1\audio\Sun Jun 01 17-25-46 2014.wav&quot; relative=&quot;Lect-1\audio\Sun Jun 01 17-25-46 2014.wav&quot; resource=&quot;Sun Jun 01 17-25-46 2014.wav&quot;/&gt;&#10;        &lt;/file&gt;&#10;        &lt;audio channels=&quot;2&quot; sampleRate=&quot;44100&quot;/&gt;&#10;      &lt;/audioTrack&gt;&#10;    &lt;/audioTracks&gt;&#10;  &lt;/narration&gt;&#10;&#10;&lt;/presentation&gt;&#10;"/>
  <p:tag name="ISPRING_RESOURCE_PATHS_HASH_2" val="63bfb924d5dc5c1737db4eb19968e542c61ed7"/>
  <p:tag name="ISPRING_PRESENTER_PHOTO_0" val="jpeg|/9j/4AAQSkZJRgABAQEAZABkAAD/2wBDAAEBAQEBAQEBAQEBAQEBAQEBAQEBAQEBAQEBAQEBAQEB&#10;AQEBAQEBAQEBAQEBAQEBAQEBAQEBAQEBAQEBAQEBAQH/2wBDAQEBAQEBAQEBAQEBAQEBAQEBAQEB&#10;AQEBAQEBAQEBAQEBAQEBAQEBAQEBAQEBAQEBAQEBAQEBAQEBAQEBAQEBAQH/wgARCACxAJQDASIA&#10;AhEBAxEB/8QAHgAAAAYDAQEAAAAAAAAAAAAAAAMEBQYHAggJAQr/xAAaAQABBQEAAAAAAAAAAAAA&#10;AAABAAIDBAUG/9oADAMBAAIQAxAAAAHtPkSJ7hvmGCRvqWJJTg/kZpNnXPpJy+WF0kr/AFDFfPLt&#10;u2brLnTFwXq6j0kPad6V6icMAgk8KxCMJxb0m3i7ttzPx9HGsui1rZO3xuK6vt2pm8r7C6M1dE6E&#10;dbeEW3MkHacxEbu5SjIjNI8YAJCX4UFizObAW6c6D9BNSef3drZlDpzm7zi5pnbUgQw+dV9VOlzz&#10;JrQ0MboGpblO1iLjEihFQCwxNxXpKRUPktega8VE9SrluspOr51Wdi1tbI6klCsV1bOplvS1JnZh&#10;76/P27VN6ve5paamMT1gLDE3EgpNZKvndVRy6t2WXBOW6+5GiMvlmwonOo0ukV6yeJo7MD6hYb/V&#10;Kx1iBXucssOTHNcqHgYmhsVR4tZa0nMGis1REbBr7KvZySrIhk9Nc051JlulPsbEIXJIalyXxCbB&#10;6DkHRY2LZ6a09IcHLQSA+Jsp7dG5miEpiqfAqstXlrWOwFlx+kcXf2we9eFLdS0iqg3kmpwncXmL&#10;bfS8VvUrbVTpHE1CraFoKEZrtDo/poD2B075Dx4Q7O6upfVW7P7F6J9jtOzxRtvYS1ud6mFb1v0b&#10;6LmPnw1JzSVqG7O7fE/1sn1Bu3zB7iKx3DHPAJ3F9EaSKJCdegBSIXZrjO23Xj5+PpT1X/Onu7C2&#10;GBv0j6dy/Sa27j2c3r82E3FMED1DeqRcQ3hzmckI4A8IzWIp3bUi5hdPo4+cnsLcdrrZehUxae9/&#10;GDvD8xVwxDElBnRHlFOIRpQJKXBGAEac5E1y05rdnJP6cAs9g9d3AmzDEi6Q9guEm9GikgPJxKga&#10;q8T4pG4F4gqAmARSUBoSv4DneJgAj3UACbLALQl1BANmJAEERXoCcV6AmeACQ//EAC8QAAAGAgED&#10;AwQBAwUAAAAAAAABAgMEBQYRBxASIRMUMQgVIkEWIDM1FyQ0NkL/2gAIAQEAAQUC/o2NjY7HNa0O&#10;1YNKklsbG/6S6bGxsbF1e11BDyTnS8fFnm91ZPu2b7y49taxV1PIeSwFUPMuXIXjma1eQI2NjfUu&#10;myGwahZ2kOog5/mNjk1m7FKYUmulNmTKx6bndHacSqBPOIrHbG7eXg+VpuGBvrvqZhStDnx+ainj&#10;R/uDtHhUNiOWJ1ZJm4FVSii8U16Ff6XVhJtOL+1Cm51XL4vvDss5JWxsbGwQ2DCg4sc0t+vjGGV/&#10;+/jGRJaNKyQSTPQd7NOkQ5Bp45OcI1UZ3MSMEfQgQPooPK8cqbexrFY6nJMdGww0giQ14bTsPMIM&#10;pG0pzHucLhqO0U8jBb6ECBmDChKcHIZ9+PUMUodVZX1lFNeb5rAcoMwXaIvMsKnbZ5UvZDsPL0Tk&#10;5fF763hdpftSMECBAuhh5WkyXNFk8d558o5e1OlU1YxcdWiPiVO4zbZzSuSrR+nyNgNQrhqwtoXu&#10;abAXpMGAQIwQIF0MSleJjh6yZqUu6jSEktTEWSk4cZoUxLdlWzRnM+z1Mg2IECImTqQvCFWKLIgQ&#10;IENDYM/EpYmqMT1t9rT/AKjcaYvcl5w4zWTWkGxq8mu7q6bldpO2jRFGW45IpENBPTY/ZGNhxYlL&#10;EwxMSSh2MtN9xEfuE+k/EbUzFYTXNylNOkcZIqamDaMQo7MRojBeQXVatE4sSD2JIlIISi/ByZoS&#10;WJUhbK3IjsVmydOC85BbVNSZUDPp1aAQIECBBxYWYfD4lC0mxK2LW2iranYro0pLeM1pg8cisif7&#10;SGqqL3Mp3J5mGZd5IyMEYI+hBagow+YePw+RrPk/No9vKwnHF5fw5Bu7OsmfyOeQLJLNSGGrGwew&#10;LGW5hfVFOadn8Ocjt5NWEYIwXQjClBSxYSGYMa+5kwWqLI+XsqvzP4+nOWcjC864/ay2LBdsoD7R&#10;IU3g+AuXBemhtPPd0VvyXDlzIEnHOe84p14/z5g9qIMuJZxSBGYv+esVrhcc4cg2QsZ0u0kLUZhv&#10;57h9NE/smRdrGdSePbO8wLBKSY24YmSmYUaZOft5SSLbv9xKlJFdZzqiTRc957WqhfUZjK46lmYM&#10;9noGEF+J73wlZnWch8kZFa0GF0vtlI4s5AVx7kSzHOd0qn4wcMu5J6Bn3dO4EYJShsbJXRZkQ12J&#10;VsVU9ymsDr41m1zDhX8NyvGcPey8uLreTYYl9UNzG9irZub/ABI/yUYT5G+ilDfk/juSbxkFF5Sl&#10;GuGbD7txlzFk68o5D4TuI6p2PV32tfPVo7Y8omRbc2SVKJCCeJ4yV47vOyH7X4CFeJcf1FIkvtBl&#10;aHD354NyhNTxPGJ7sobuXj9vXuMOs5FcfyHIjPYW66Y9o2aiTodwMwSujheGFfgfyYJJIItjFblE&#10;XD21fkx2bq8s9twchPpNmFAj2DPoZgj0DCzEc9KMJG/OxDX2yE+CeV3nMvfb8Cb87G9A9pPfQzHg&#10;K+V/Mb+4v4MfsxX/AOSb/wAa/wD8m7/6H/7H6c+Qfx+h/8QAOxEAAQIEAgYHBQYHAAAAAAAAAQIR&#10;AAMSITFBBBNRYXGBEDJCkaHB8AUiUrHRI3KC0uHxICRikqKzwv/aAAgBAwEBPwGOcAKJAAqJsAIO&#10;iFA+2molf03W24kMgH8ZgolvaYSn49Wlv9z94hOiqmCqXMlzCHcOxs2yoA7ASl8UuLwpCkKKVpKV&#10;DEHH9thzjKOfRs3/AKdGhJTSFAEzVvqzgwdgEn4z2tttkTPZcqa1cwoX2qQ6XVY2ccWDJd2CXhfs&#10;Qjqz00viQpKnLN7t9hziT7KXJA1c9FTHGqmsMzW/bHFmnqlrllExR10t2UsGsqAdrISkVFzQBbb0&#10;22dDZfK0ey5RWJRPZVN5F0l+JQrHsvBsd/8Ajl3+UKcPxz63OEgZbxhGny6dZMa9Pzo81Afwpuec&#10;aHo40eWAF6wTEImoU1IpnISohV1MQfd3gBWbBYOtloRI0lYLPpUoSzKlsxOsrqZJwU6bIVXdqYJl&#10;axKWDHtC3aCRffCGVNmy/wCZQUP9pOkamQqwICCwNN/dM0JUbn3ksY02XMnSl00poQVrUXSKJQUp&#10;TkBVzQyRtObQD0kwgGJUzXaHoa6UgS5eo9wC5SWDs12AxvtSnMJfM3AdNRwOTF38GhclRNWATjuT&#10;She8GyhgTC0KZnmFILtUSnx9cY0qaJWh6WFICkzJYkpN3SslgUkZX5tlGzj9IGGHcIcbR3wmE5cv&#10;CNEm0T01KZBJCh2U1hqm6guwemz5wjIB7keJAcmwD79mMTdHSlAVr5SsCWUp11JwFOJD4YnIYxMc&#10;WewU34cz+ZXC0aXPXMnTU1LMtMw0oUSZaWZLpR1HYEYWfODAPQBAidN1SSrE3pS2JIZt4L3wj2Zp&#10;yZ0hEoq+1lhKFBXWWhgyxuxr+FaVFzUEoK1lqSvYKZalDg9J6vAO+EaVPTo8hc6f1Q1Mt2XNWeqk&#10;2PHO1RwSY1xmTFqVbWLUu2AKzUQOB/WGyyjDLPLc0P67oVPljN+F/HC/F9ouIVpZ7Kea7nut5wpa&#10;1l1qKtmwDdEicuSUzZaqVpPwg2s4ILgpUHSUkMU2LiJftzR9RUqoTwBVJaZiKXomUqSEKIKiSK0i&#10;p0khCTpelztMm6ycX7KJYcS0JLWSC7ZVHFRxODEsdnhCZqk4qB4i/l5wmcnO3C8axG1H9qvpA+UA&#10;v0JUwO7DjFXDmWeDjwfhhGe9x9Yv3et8eHrl0bRugejG+EXLPBIcHIlsGaFlk7Lhs+i0MNkU+ve/&#10;NAjA93QCxEDDAj5cvOFl6W325t5eMARaxzzw5YNv6U9VP3f+lR+nyHQesn12FRM64/BCuqn7vmI9&#10;fKMxygZ8fpAj/8QAQBEAAQIEAgcEBggEBwAAAAAAAQIRAAMSITFBBBMiUWFxkTJCgfAQYqGxweEF&#10;FBUzUnKC0SNDstJTc5Kis7TC/9oACAECAQE/AfQSAHUQALl4+0EKJEmVMm5awjVoPKrabcqmlXdK&#10;hePrS/8ABS7O2s2hshV06uxybHe2EfaEtNpkuZLfvFIp/wBT9N97WMIWiakKlqC0HNJcfuDvBEdf&#10;ERh090UqyTbn8vTp61rWZVVMtNzSHrsguoXBCXsC92IwIiVpMyWqwSzm5NmtTlYYtk7sA15elVd3&#10;DLPk2KU2xItxidpAWQlctRQWL2chJAN7EE03IObEApMaIFyZgUkJ1K9WkhJUQquhmq7yQtnzbJ7A&#10;dd8YdR1yEX8gf2wIEfScymYWDKKUFxTdrbXadO97bwqzSEKJ7Kj+K2AHB7dbwlDtiGYNu5bxxjSA&#10;Qc7EY2PSNCNepAIat8T3arPa7Aq9UhPIQQ8F3wHnw9Bw8+c40mb9Zmk0UGXMMohyfulqRZqXBILF&#10;r5OllK0c1pUULkgpDCWorK1EJTklIerutVxpvEuZO20gqUUTEpTiKt5uLLfZOLEUllApCgoSgqZS&#10;sEALpxLgbQf7z1ila6dmsoUaY0RSJM6U9wpVKEpCQXXsNiA227qOXH0+EboX7g0T006TNLdohQN7&#10;hxiS+RJG9oSbAoJBIbHkwcMQd4BHjEm0o9rWEy1JHgntCxDNtONlwz5FSFitRFVgbX4dI0aWFT5Z&#10;v/DJUBssySsbWzdqLfm6qx5n9vQY6Esc8cIXd+nSNLlkoNg4GzbaBTtb6sElk1Puqu0uylDCzXqY&#10;Fkl2Q5VjgMPGESylKVa6VfIFsQDcFKlf7fbYAqezgHIg547W1iHGJ+B0eUiXJlkJS+rF2Y7W0Q4L&#10;gXsAbXuXs/j1+BHoY7vd+0E4hvEcDCk+LvCpdZbrGn6FNkTjMAJkTqVyym1K1Euj8QIuagECZZy+&#10;shITSjaQxDj+MkBgF32VEkJNLlrCkZudFkTNInCVIcrW9cxyKGAURSzpILVPSaCKVJSrYoEg6oFw&#10;jZysoJSG5EJHLC0UwQzePwg4wxJfjh8L7/fDZefdADRLkyp2jCXNTVLXLZSSc0kpJtcXqDgginGJ&#10;n0NOlTm2dStTpmApekmtzLSoLvUSxG395rAFCNB0eXoks0JyJUrvG2D+b3gmtVRY1Fzx3E2GIvh4&#10;QzYOOeHQxfMdPnF/Jg++CGg7t0aClE6Xq1lSQgzCohgRKUKkhL1APMrDtYF2uRA0eZrTooAMyoBE&#10;zsoaoFMyraYNtN+ly4ClGmUsKsu8sj1gct1RYtnbnAzyxOHJof29Idob1hBMYi3k/OMY0VQQpT4a&#10;tduNJAqwdyaRZ3LxLmKSpKwTWFBRKr/hLcjSAS7sGjTVYNczdotY0hi+HeISScqAM7E8MfaYYw5Z&#10;3h+Ps+cP7yx4Wt4QA45E/CPIgM+D2UAOJSQFc0EhQ4hrO8CxJ4eGIx884ndqW5qOplEDAgKFTHcz&#10;jwbCCYJt59gjI4R06coVgfyiBj4D+tUJ7A85R3v0y/6oTgv9X/mF/wAr/L0b/rSo7p/KP+OVBxH5&#10;v7YGPSPnH//EAFcQAAEDAgMDBgcKCgYGCwAAAAIBAwQREgAFEyEiMQYUIzJBUTNCQ2FxgfAQFSAk&#10;UmJykaGxU2NzgoOSssHR4QclosLS8RZEk7O0wzQ1dHV3o7W24vLz/9oACAEBAAY/Avc/l7vsnudQ&#10;vXs+/rY2k2i7dms0irTj4/mxsGvbuqh7Oxd1V4r1MJuqKcE3aJTspu22+57en4X8/hLNzJ3SaraK&#10;JtNxeKo2F1xEDYmemHkm3MPRsmaaykdRwBJlBdmOslutrzhy7Rd3jO9kPwenhyRPzOc+YCaahzpR&#10;mrd9rbQIrqIIuPjfZ5TTbdxc07Y4zpiKualuo6ZLuihpaXSGZmeA0M2lRyXRVvQzCWzZb8aaQyZc&#10;aIbStM97Tacccd/C4TmvKzPRdK+1RlPPC8ZuFVtWZr77eo6+ZleY9HXU6TDAy5OVZ6C0uYkxkiyH&#10;EU7UFvMIygt2mN+ocaxrU39TT0sCNPeyapGHM5LzZodhWVjPjRty4uox1/0uKbU7POnm+B/DHb8F&#10;/MJ74sxWEqRESVMy8Gy0i9Z1wk6MMOOvuC1CbcIIbDQnayyKrzczMK3SNoA8YC35TyWAlRVqVBbk&#10;M1QSbMFvBQ8Ud7fsPonNT9FiSKtrZchgtKJYjl1PpCSkFmEFapcpoq8E30olyfNHcwRoi1uJUReN&#10;CQUX9nF9CogKKd975Erp/OIYxGH6TCuFcpuIt1tbhYGt4NeMJSSsC8Ok/wDK0gkOxkSOhAEUNYGN&#10;KzeEWmwucHS8mZf/AK+9sw1TNojaXCZXE4wKUB4qNA1vD8h5zpPwXue1Me1cf5fA7cbfPwrwrs/s&#10;45NIwqpH99J5P7UQVeSK2DFVXq2tlILf6PS/G4Fiw3HjoAlqGq1WlKJQBEcN6wKbqpvFVVIlXuNS&#10;6n/LxTmjG1a9VFVa+nrfPwQ8zFktqIbSbE629Rd3xsCZ3qKpaKKqJxQtu76Q/wBng91eGm3VEWnq&#10;6o3YU4bvSCPR3D46XUvW67xuvghktzlNg7NPXcFrj5FxpnTau+XZ0f43HJ7LXzeQ1kvEy46Nk0mo&#10;8U5StvPRkKNJY6Iw17m9RvwjePXX4HHHt+/H7se23H24y5ESrgZ8GmtKoOrCkod6XCVvR9JZ+kwr&#10;7pE49vKlypREXgqW2iO7v2M/i8Nrs83Z2cafm4qid/dsXHCteK02pXZhE7K9yd23Gy1PF4d/+HC/&#10;b3UUtv52AzGwk5w0QvGyZC43bsJbbSbUbd87v91hJLxPJKySFNehki0YlJpc3daOO4Tltrc3nIHG&#10;PorOj1YruPb7sf5fB9vv9xcDSu5m0RF2om661IbVVr6Q3A1MHIFCFppVG5eBImxBT6dMJWi0Wnb3&#10;1p1cWqVPpbURE9rMVEkLiqV20Su9cnzcJVOCL56U2ba4r6e2v629g+Pya9uxdlMRwbNBMSuQVWiG&#10;KL2EPVIeu24H+6ddxygkpahjBgsiIgg2C7JNXBRabpXMj0d/5LosebHdw7K/A7Pux9nH3FTBgJIt&#10;M1gCdpIpAVki0FRCuEyIg3Cwzu0VdR4l2cVOu3eG7q4sF9sQKoM1fSOqlTZpstirj9vj6IfosAjj&#10;MZ9tw0QEccNlXNvkhfBhwiLxAZP/AGuLFZOPIpboElaKlK0OtpW/Tw6TjZkQ0VARdpqnmRVL599j&#10;mKReSc9yPtRXxbJ1abaKiFZ1R64YJqXCMDJaIisPQX2kW1EVWnkUS/Wbw1KFPAOgWwUVVFy5DSu3&#10;HKWUY9eblkUDpRC0Yz8hwAXqkI85ZP8AF6nwvb+OOzC4r24kAKaYe+XS21TncBE14vOk8aRBfkSW&#10;mDv8G5+NdwjLe7a3YnCiWpSn62Ck5i68jDoONuJDJWJCCqLp6Mnwgg2RaxsCTbc3/WnOj0sZgzLz&#10;yXnDzpK1loXPygbFZGvqTud29UfiwNgfOW23P+k/FWtVlVU1ZWMysoS6S2UidIyB2jq2jv3h5Pwm&#10;EdbSjIwVcitoNbpImAWU3vJnreU8G5ptuO6TWIBZBLCRIe1Ws1bkDGAorl7qA9bmCOfFBHSe1B/B&#10;yW3W2/iuqLQXz4Ik2HOgFbNVUFVdRtTV2Na5cHQnzdxvTdbjQXdXVcaLdcRoCXzGPVxk+TCqDrz8&#10;0f0BaRUGBc7Llzpz1NQnXEEYkIAJvT+Laur0nuf5+57Jj+K09393CvrTewtFxlapJejsSZzTNw1V&#10;py6xtWXEXd6Vu6y/ymm410uEUuqvZ3JXtxWyq+hFFVTeTYuFOxOC8UpTivzcI42iIDREnBd5VXbw&#10;612BN8RJt9RREXalbNiLvbp2p4mNrAea4N7vrW3etx0dLRooiK1S5e35XVW/Cx2ySr9zLd2xEcNK&#10;CR/neEw9HmsMpYEloXmQt0VAERGlO4id3RMT/Ke79uzbj1+v6sfzp7q+vHb29+CQ0rqIcc7nbAFs&#10;6LVE/DiXgDA+jwhIepYpsmVwF0rJaZXqG7qkNhn+UxxVFXZvKqotuy1U3brcGtKEgqW3iq03fpbx&#10;YBpqKbeWQ4mpIkrIbaslHda1zZW75CPKLlxXggVHTA7XECTEchkGXR2mXm31Nk9aoC4j1G6uRhEj&#10;0emPUc/FNYqdbk71oqW9iDile1dvGndwwBXKC3oiLTUUOqpu+LcTbYlZ+MxJkMKiMk4jTLCNoCxt&#10;0XX7z3teQ+4rJm+fk22sef4P2+57L/ix9fHBAQoQqlqiSIQqncQGijhAbbaZaG7o22wbFFW1VWgI&#10;g73lMd1KV7N7dtX87CAlK3ChV7uK4cNWrldtGhApNkncib25i8WqawtmVQRDVKIiAPAejEr+vjUA&#10;h03K1pxRU2X0wryqlEVbiKiLaPFVTq7uHSmtE6Iut82NmRJjOsuo2qm8y9GMC3hd3wPUbcb8nhuP&#10;HDTab6qKZmSqq3GbjrhK446745n0mPTw7a/nY9vv+B/DC49u3H144f5YKlaptRO+nZs+bhK/XWtU&#10;T52OdR87lwXE3UBmPDeZovGuuC6btq7hh0eFcLlTn0WbQt9yK3NB5FTavQtNoN125Z0eDRjlZm/N&#10;31VXOfQI7yERcXAacRlxsy8Sw8LFfllNJFSkhRQCdFOsqgAiIkXyADFF3rqIgpXbVep43W+RiLWt&#10;zmq4dU4mrzgLavjAOnoh+Tx7Urj+PDH8cfzx9nuen4C4lZjPe5tBgslIlvUqQtDbQWQ8pKecII8V&#10;gd+RIcabb8LjJs+kMsxiz+HLzYITZKSx4YZ5meWxUqSITpAzDZ52+Ldjj8i8GwIwbwjrLy6ZdoKi&#10;iq+MiqN3V6mAV1XN5a3C+tqXd6JujvYTTecPhxWtEVK7VqNw4sFxXCHsFeJp4lP7+EcNUBpi519x&#10;V3GWw2kl62jqKPhHPJN/jPBclctzlEicl/6Qco1YZyVcU8j5VRpMeEDhDtXL8uz+JMyIMyhWExFz&#10;iQmZqkRBzJyQqUoQqtUWqKKitFQ/k2luY9tmPb+17vb8Bf3YQARSNSQREdpERLaIiPf3Y/0eyl7W&#10;yzLJmrPntLVjNM2j3tizEMdjuW5SpGgSEozMzZVkRr4sGK6/yOSG6DOf8nkztvKn3DsYeMM1mszs&#10;lnHRbcvzdkItHlquXzo8CdarUd1tyXEfjvwJMWUUWVFmN6T8eSiVNmQ1cQ6w3AaoHRyAcbkRnHIz&#10;jTuNrLhCtVSwaht48LvGwgiDoJt2CC3n6VOwb/n43+gaLrnerh7VrRF3d8x+Rhuc8ynvPGcuZbPq&#10;ZvKjn0aL+FgQnkvfJOjlTA5oGo0ExHOReVrvOtwOUeZSBVdpMTJGV5eCbqj4XRlL1uzDHJzOJLpc&#10;qMojWNyJTuqXKPKooALeYA6W+ea5a1pxs6juXvPgLOdoWnKlaPudn2+5/NPdObPfj5fCBFI5mYSG&#10;oMQU71kSjaa3fp4cGLPk8pJIVQY+QR1KIp0r0mcTeb5fYnjLH52VdlnHEiLDWNycyt9t9g4eW3PT&#10;pEZ9lG3GZmdyQSQouNm425zCPlgkLu1fK4QeCbLRRERBQUoiIPi2jjM4JbSy3lPPt2+RzCLDmhT5&#10;txl+kxzuJpROUUVlG4c1V0m5jDVxjlmZqnXjLcfMZRfGctkOavSQedxXnokmObEuG8USdAlha7Hk&#10;NWobTqDdadpAQl0seQ243IjOOtONOYV961pEFSNF2A2KDcRER2iIJ+EM9LAZxnrD0bJiqsDKzRWZ&#10;Obgv+tTeo7EydzyMUUbmZr4SU4GWdBLEAAAFsRbBtsUBttsEsbaARoINtiloiI2BjOGgMHGMgh5X&#10;yeZIC2a0Zg8zzBF27CCZmpsF8g41nAEwxLhSZEKZGeB+PLiOqxJjyB6j8d1FQwdG4kS3rCZsG24w&#10;bjbot5yUTlhC2JZmojl2bAiIQ0YzrLIqXXFaqpmWXzbqeHHYOEbzccz5JSFol2aM++OVKpHb/wBb&#10;ZUjyxw7VLMIUNunlONAn5ZMh5nl7iKrc/LZTM+GdvWtkxDdbSi7FEjv8+Osnm7cfwT/5YNrIoGZc&#10;qHhW3nKKOSZL51CZLaezOYzd1XY2VoDmzSkYtiTcu5ONb25kGXtLJS7YgrmmcFmckrE4kwMNPyXg&#10;sc7zSXMzWZx5zm0uTmT9a1v1Zjr+nv8AihaOxKqtExtX+f14PzU4eda/uxxTj9de352OWGWqaUdZ&#10;yjMm2lrdeCyobzg9hNUBgfl6nhPExb2rSmyqqvYlMaTvKjI8oz3LFPL8zzd7NsqaitOx95vJMxhS&#10;JrEjM5DFz9r0cm/el0XITs6R02XlE5SOZ7l/KvL7keyVMsT+p9WO4onKldM7z6XGlAYNRVJuNCdb&#10;Vw45zEaVjEidIKyPCYfmPl8lmIyb7pefcbLErN5RVlZvMmZw/anB/N5T2YOW3eKCydK63frjiOz7&#10;Nv8AexVK0Ie/gvBccVrXsWnycLNynMJ2UTS603KZ0jLJBrW7pTiOtI8FOISheDaqWby1EczdyvlR&#10;HvC8c5hjAzFW7aKDWbZLzUfGRbpWWTT499RFcx5M8pocqq6jMJ/JcxjfSalOzcsdMV4dLDaNKbU7&#10;u1eOxFx9mzb9Fcd/ZtXt7sfWm3z4LtqS+pB3P2t/C8eP1be752MsBNjeawczyl306KZlGT6SHAP0&#10;X4zEuTyOnyizb+qsm0RInoxSW3HJ+YtWPR/jUDL2pHMSvX+tDheEpYbNjUdERBRtVa6Ut0V2Eoaj&#10;jmoOsrbF8hw+lPSc6VyGMya61yS5Qy2YOeRD0OZQZ0heaxeVDZPvNczKLI0IGeuahtOwFUZwBPy6&#10;Jlcf+fnov62OVBNGISM2jx+Tse7tLPZTcCRSip1MvOaSecMUDhVKIlKIKcMD+9PN68DXsKi8fG7P&#10;1hx7U/xDj2rj+PBU7aY4r6kr9fnTh6sfuTbXzY9l29vsGPr4e3i4+7zquz9rCDtWlEJe8vHX9Ysf&#10;x83mxl+cNIquZRmELNQoVq2wZAPugKru1OOjjOnw6bGTZgoq4Bll7mXuVVURmbLguNyBDaPTIcbf&#10;PxPVhubBacbyzlIUmQDTIK4rOYx97NGAEVBNAmKZhYfxcPjPRSXEbbxmD8th9vLckixlkNnZSZmk&#10;tXGo0MnGHHAVGoLTsx1WVXXgJF5sUHK5QZYkOBmLpPZryesyaW+ZXPzIrTaLlGYOKqqbrsrL9NuU&#10;+ew8wjTBTYmOSfJdDukyMwk8pZTYkKE1Dy2M5l0I3ArWr0+e4UbZROZvdraaly9uwvyicUTxsdvq&#10;4qvqx9NLa9iL2Lj18O9a7f1Sx68U7tlOHzezGz7fqx7cEwnHz17E40xXz+njghqik2CGg1qqqSlR&#10;fzaX4/ei/vTA7PGTbt2qmKGlRJLSRaKiovZau7vY5BypJEchqG3lpk4qqSv5Tm55cF6lVVVChAKG&#10;WzuxmQNkfvTyafe5P5YAAQI69CeBc6laT7ug9Ifz4ObNkYhDd96Mt52aZU3mbjmd8kZCtA7ngt53&#10;lkq97Udl5VBRuTli61pqDmTOBmWWC8Lcw2sunOSm44FDjQwzVN1p1s4GZAAkq82v1YklGgRdUokx&#10;FDdDwEyQtNmM5vqnvZluR5WILRUZJIi5obHHrNe+QIa1pzjUTx8emidtEJN1F/uH+jwuxO/ai029&#10;3ycKbhoA/KPYle75RHi5OqtKKValRLVOnW3iHqY+rzr5sdnBF/lTHWRPX/LHtx/+2EX0ehPNiv1e&#10;nCOjVHATrDsLZwVFTeHFHwR8a+EFKOImzaYbolb8sNPCkKoVtKim6oqu1EVN0u3GynD61rXjdjln&#10;LknqDyKzbN80ZbNFoDMvK42bw2yFrpFa99kkVURRbD2bNTDfOiUpCgjkwpDm67JLnCy3JJvIQWOE&#10;zmHPJL1UZQOUOYykdTKlanx+UUZS51k+YhnA6us088jGpz5h4nTTpJkY5rOYajmoY5lmrsuye1Lc&#10;y+CkYr4c2IMiO7wU47zQSWXF+lHML8coc+uI0zrPM1zJvU8WO9LdCAidoAEBuOAV29+3CpxRajRe&#10;1F2LhGEBSVKXOuJRoU8Q0pvPkXXsD9JhHHVV5zbvu8G/M00iWtD9AMJ2bd1O1F4bMbfR6K4+3vX2&#10;uxxp66Y9vRj+z5tvBceun93s3sduyvHj/ZxwqtUpsqq1pT+11Mdm3atNtV7dq/J8THnouxKLs9eP&#10;6SMj1Dbcz4eQbjenXVP3v5THzlQs4nzZwGhpUnqxY43uvMtlUEHiFmmQbCHmqNthrdDQSjxUim9W&#10;PSDk86ZqZFl+ZLKBN2w20To2nnA2ixTonC54Q6UqODbC/GnY0uBAkf17yoz16BE5Sa+lJyn+jvNo&#10;ouIesvvnlYP8l4tXR8Irk9pm6S30bpXvtlpLXDbSrcrTYN179MUbu+SN2Psr3omKpSo9lOKcVROP&#10;V6+KJ29VERVVVXgiW7xXYXzJ9i/tY8/CnYuO77dvq9z1+mvqxx7fbbgk29np2pj669/fUsXbOFRT&#10;itPP1etbitfq9h3ce3Be3DfClHblUyAABG1ccceIN9tpsBM3JDV7sJmuZQW+fRoyYt3qmtiiUYSN&#10;VUijEKwrtF255t9jmXgpUludyS1PeuDFddbO4ircVxuq8i1E3dTnVtxiQy3HkllvTGp8rlCenP5b&#10;5YEb3o3DOfy3eyFRRLbIbObP8sX9xUQRuRmN0TaWtrIBk1bc50OPWv172PZKd+3Hbxr37cVHZVdh&#10;IqjavpTql44Y7vr4ccdnD0eNwTdx3+nzd+O368L6P34T1/8ALwv5n34X0JhPVgfV92PUuMs/7wg/&#10;8Q3hP+xOf+3OTmP00z/1p7HJ/wD8ReWf/Ct4H6Sft4L0L+xgvX9y4b9uzC+v7iwnt2rhMJ6Mf//E&#10;ACYQAQACAgEEAQQDAQAAAAAAAAEAESExQVFhcfCRgaGxwRDR8eH/2gAIAQEAAT8hvWpjxNcfhL73&#10;0lL8bh4MU0G4JYrecnWSKDZA1Xr9IcxqOAX5fdBnUvz8aU6Rx9ZVxmHfU7Xepd8lnEvGFO0x1mOn&#10;3ls63F+cTTdzDtGt7jes34gjTsE75pS+ReFCOUxPWjgDDV8ysoUwvsEJ8TEeLHPe8zXzXFseZggT&#10;5Dpti96BRO1jrUZykpRh6/EphfphLCoTYjOHEp9JdZ+0uvHMLy98yw+kwRpz4Z3fBDTPEUa9mdzN&#10;o/jhMW+TYckXPhnL0+0ocLqT7K8mloBGH02jv4VGYwk2z74aW94uGmCKPYYmsG8t6MbY0TpVz02l&#10;g/7oQG+GHZfEDkDBxH5JOyX13Fbu9SgswihKXo7Y3OGrqG/5rXQ1n33Zf3uEIDX5S+eTSd+A90Pa&#10;y3GYA9jPWUG5SpcRF+AT7ddRiT1Cd8viVhb3accteI3ogtfB8z+YwfW6WLqrogfHaAozc+FcRqcH&#10;nu9frFdb8StcwsXriAL+6NRUeKVOzck2X1n8sOfzcIlKAf0cgGRy/wAvSUQFF+U7HG0HYufcbJBp&#10;DjFnEDotl9w+LPf0mySprPAs7jK6ZrmPyQLrUX+xHN7x4i635iw8O7gCLiA28pvq/tNEvVkWErUo&#10;H1eYaEH8BRpmlCfT2wT82HOVeh7mIA0QS9hhugl7j+g4gIc2DabL19HcmC9dUXBpALFn+4sdJkxl&#10;UL+jC3jyTGGA377XzDTGgw138D+Thghi/djLjt1g7oxNv+lRtwTfAaSK+OA2y21e990gkwL4PlQn&#10;j+18835eYaDvzJp5k+AIXyxvy/0O1wwt9rvqbms8xXrXEXzzEeUixhi46E/cNzuytSytfVHEYbrJ&#10;fMAwzNfKqP3fpGO7zcwexJuPoD+NB+XuIOyx+EzF+dHs5mMB9lN0n5eNisCCHVcDZ3onKb6n1g1J&#10;ZmE/5kHTVPfEkf8ADd9cyqFo+Li1W9MLGj5HxxF73F3zxUrqmtwc2oma/KynWcwZAldIuYMmvTl9&#10;AyNYYyHqO/vbATNBUZJL1eL/AMzIRqfQBJ/3Kxp/2B2INecYK+i7SXGY8H5+vvE+mOw2jpDYLuEw&#10;pvGCqK4xHCbkxD6ooTCN5NuZMcMBWP8ANqm3fQu0XV0ZCdstW8YtLgSPKqeESCFRAsTB7cH/AKQB&#10;ruBfoDsxDmSh/m5V+9JjAac/vjQCtefJpPp0n2GDgrrDbkg7LxhZg4mm+ILhubM2vEMF1j+Ai870&#10;daGlpuNY+CNvdsv2P9Jl93z29+k9zoTrnkjZH9asvPGYBQoRGhozkMf/AMQC1VOzHHlFF7VGq8/X&#10;JqNQTFf38yu8HpzBJgDEI/oR+UEcdYfe0PUFinp+qlRLn3B8T6NgoDzzLaDZk1eKItaDffnxSJ25&#10;a/ZMC62bDIBM4gFv+pxYur9uAWFu6g8ax6XG63cWvKxbT5RldZuxCq4lKYbPrPgOZgtkhJkAMmjy&#10;C0ukhWcYdkMJ96xMp/rWUv8AkIe5XM+cJU5cOoP97/7CX8AmkxxJ+plysz8W3EwdEzMEZKiLvWKh&#10;Ao4qFz1X8J2TtBet30jK7GOr+Ztm1vWoGgviLDP+EI/KmgGVaNkPKpvTHpoDIQMxTdS7zNX3xJqf&#10;bw3gIgEvCvQSNi86ETy784a/T2mIuwJr+OH2cRq8IDkwCqGxSyOoOdkstHJWtwXxBHnXCtkqo6aU&#10;k93vcZoif6e/vn5hfnrECOZ1CBzU6ANTft3cjyRE7GENXr6GvkNUbGYI0CMAqDvjAgCD4KH7kZAd&#10;mmOwQfShxZdc7Dcg3q1wq5HiH4XosjidnwGlsipvMRIwtpDK1mEUy0hQPIvIBkOtkQxObZ/56y02&#10;fcD6I1/PVrtFjpufDTrlBgviGvUkRLkXUNFPoVK1NCgo9oRhMCeOfVUANYLwr479ff3DFW/Z/KLU&#10;UDYilNc3PsDhhu8hQWNjqT27ixuYd26AoqFo7kBEVZDDPbaUA9P39EXdl0J9j9iKcsGZ9l3s4sQ5&#10;UUsE4VmlkAADY1IiKySYaJqsOOGO8mc92W41t4AOzVZ0sgx2qwZHipKwNBXFZmFkPT5wjbVof9H9&#10;vxENCggj4mKOKhWsIVUYCRlwBKFj0HzVYVZecF6t7EHUWCHLuAbhusDwev4nJqy0IJoulvJFbE0U&#10;YYuoQ5uL8LpKcO53YdZWljNdmgSVRgwcB6vAaegCkEEyPN4FBnAoSJSvtu9oVcXIOspp5hdGtoUY&#10;sSxpmJwobKvad412s+j3+IY25K85ihdZ63GY2ZTFRUOc1uDiKprBwO6s7sIShcwJZB8EZKsu+uIC&#10;12DBNSwOoPV9LmYsquRM5oxaYBDfju4h6vb+NPiy5sh0Gp/KwB2eMcbWSptdRb2sTC21PJfY3cSI&#10;9ZjRRH7EE3FZiRS71dr0/tjvDA3phgXUXRYcnhvnBEO5bvh3lRNbUmrdORQdQmj4qWcudkBCplrB&#10;q8BjT6G4X1ov7xtSzHHEOaGnoj3xHfcaDaPy+Ip5lpVOHjEdiPwUWhe+h094qF+rCFqGVLeKkCi9&#10;cSwxlAxnSCUrv9LmhqiZWGopGDObHxBxtFCjD00fEE884JcR3jwaumq/W1XkmwsKkMyrkZqN3prF&#10;R4Ci4uKstSF7TjtqfwKC7mnUXbZf4Ihp91rg7YcO29EgjWqJOsHAJunJljJ5zIzVh6pDFNgEgNlX&#10;iokuWqTjjP2a3xCpHVjgOkACHrzdRLvVKj6HbeuGhLPUmfp4gWUDD0H7mNqPB+D6zvX1T0GCPmrF&#10;13qKbXXHv3UoA31e370nxrPX13lOVtEFWrtUOqPzOsBZTHvBTgek/MoflOkP8iRqgrJfMERjUKxe&#10;0Q2YX0VcyvKrJMTO9kMqmLS/y4r6vKtpzWy+6WALMbgG2cig7iAF/wDYYc/3MWVCW/s1IuhyaQGm&#10;6JuGltzlzyxazugQ5aaVpKh4D6v+xVbyW/Zorz9GPqvU0DbT79eJ2Vg38HvmE5Fib+h82m5CA9bQ&#10;pyGs5qxZjEGRQOVIIHvkheGix0BUByyOMhm3yxdnt8zt115vHC69HB+iVWJZI6Wurw4/X+kuuhgi&#10;P1ahFbrSnyZ9q/Gej3/gP0fSb/wPseu/5CQtX8VWJI178YfZn9vhOfGf7Sb9r9TjwT//2gAMAwEA&#10;AgADAAAAEB8tQj4TGrvHEL3kL0sCPiEbJ626owDAIGh8LJCyMgI+kMHcRgTFb45+dY3HAI0lasy2&#10;4FjCu1ZZLnU7P8Hv8o7GVRTIb93k+0kwcDpgw16WYaTYAvHHHAYow//EACURAQEAAgICAQQDAQEA&#10;AAAAAAERITEAQVFhcZGhsfAQgcHR8f/aAAgBAwEBPxBnTf6nj2+/pysRi+rr0p+y64iZZQqpoM9D&#10;8AfPMudwEZQ2rYoTxUwOAvAimu8geIF2OGPMIWlcgRUYGlQziWbIwF0yuXowcYedHt6/od/344tm&#10;T8msB/n2/grl+vD6/bjS0k+//Opu3is+OEBsCjEQwnRaVh42SlV9ixOcFFYd68nCwr7GVeLqwiJ6&#10;gIxutaggXBp9AIK2HB0A5aDz8dnnmAqxNnj+/qfPJs07W7cXr193Of4aywzMYal3XcITebOZAlgT&#10;cScZAI2rXbEBccBtPweINajwQGxD8BL8Oj2JeJgkRQY1ETOdJOvLedXAHmQByfS32HBGKWf1v678&#10;/Mf5YCpfGQ/I9z44Cj2Ax07cfeFc8FJp7wddGsuIF8imPxJWAUImAG0gIDMFCMnpspFJI8KwsAgJ&#10;kfkMQyrv2QsC3YEhhtjTmaPec+f5od5lXuGCer5d48uJocbd2HjXvesa5gaHAYCIwAkudA4SAkih&#10;YUJ0VTZGsTAgiOTDimW9ZO4oAAD5ECyRrc2TWfBgoth44FdNZr0VPycLCLo0+DOYaxMb1nn6b169&#10;v098yrE6KT+z8cY4vQ+r9x1zLXVaxl5wQJZGVzDBGwqDQghdIXCioZql6I1TICiHLajjHJBKDhKb&#10;gYwZXYcfJJzoVCh3OriMoNg3z1PGPrf64wxJZM3P2/T+CDGLGfoc6WiJhPju36hPng1xAokjnk2B&#10;ugKMeUVlBuRYVgAqwDygJAPqxe6wzXwC8SUDD2I8M3E7URyCRIlYACuEQB3XbkMGMAPGf6/z55l2&#10;AoAQm1y5zPXlvDAyPv8AXox7nKgpvRik6xU00BgyQAYgAyU8ABjZcvEnCCAAroEB1769ecOlqhUA&#10;6npzkkwN4EhFSEZAJy4xRR7GmZNKiVcxpw7BWhcAxZnMoegLrOHAM4KstQHuIpYnaoFTOpzMDSym&#10;5eED0fZ9/J28SnlD/dz/AJO+ZGJOGX7eP1+LXzcr2wYVJVtiSPzdoaBRYXbgKUiZXfg8ZxRhZuxV&#10;GltmkB6yl4uB0RudMeN16IB5hhgzp2ahhCFD/wBs5EiCrhw5xj5Y74JD4D8f9OYWAZFPc9e/PBsE&#10;LJ6Hr1queAi9GR8zc+3/ADSmjGhg2ghUmJfdr6mAmECkEy5tcjnI9dcZ1iQTIe8UvStM3euAUBAM&#10;gNxgyw8bd31ynWCTT6vX7jhRGEztz+OLVaZfPr6+/t75880MeTxPmd2HGLtEWcATS5B8Yy9c7H5+&#10;/wD574ngIi7MoAJhtbqUS3hKDQGHfHa4X0ycSG4bAbsTZsm7QyZSi0nlvUx45BIatwmjBFeVCAPb&#10;yVG6/wB/H+8h4P3/AMPp/HLt/lB/Q9P8Udnw/nj9Hwc3+f8AHGh8H45//8QAJhEBAQABBAEEAgID&#10;AAAAAAAAAREhADFBUWFxgZGhsfDB0RDh8f/aAAgBAgEBPxBWhN77SeP330LyTrN06KVXCEzY5P3b&#10;Uo2mSxvhqWQpFhNIIZLsLCBC02MIwVJs8IX5EA+plGw742Q2wjAZgS4WM33R1g3nn0vm+dC1Tkmx&#10;wx97u0+FXcWyqoyPrp8mv399dUBWYm5eTbJNjh+nWMSFSqWbKIlktQQNPMm5GIu1cDRjK2JUFEO7&#10;QGBkNpyidglYAKxm5KBBrYxw41wLCjwqQNEHKiNj1MO7M9976rgOyXv6FznYeHSBcc/j/h+5uDYc&#10;OP8Aht76Fc7fvjn+9BKW4TFhyBaMqhFoAsmGMuQ27wpRxNRQCMAAm02pcYWOCOg9Ngjc7pmxAXnS&#10;IBkgwD2UuFJligaEonesDMmsiQvafVT5f8SCqVx5CDznI+HbRppfCqytbkUIV6JPhrfyBFyIHlTC&#10;iNxSSiV9rzTPpp1lZhMzAqV0wwm0USooZI5REMAYYQiRTrSWdKDjtlvCffjTa/yXrp8n0aci4kHu&#10;c/emCrgNPrEZ8kvWdIU1ujQwKyCIGUhaQZ6AtrKJA3AMVElkZp0SCCkcsHKgrpRICgMGAtF3As3U&#10;ND9QKEWqKW6wIo0yDco/h6v1/hFf6Hr/AH+rq8ykIJHoo5ggiXaTQcBs4Xsc+fjYXOo3GNJgXWoJ&#10;JmMVoWyIjuIKIZRAIM3RlphAI6LCwQ4EYHUuCgUkGhJC1gztu+jfEiUpgJHJthYBqM3OG6JPcWZt&#10;8St02w56fyrV6paCFvInHy4vWkybGk2lk5zK+vxqKFB3nWIpczPPtpkdQ4QTFSmJKd0+1+9QVCUK&#10;BhR0FDXBgDlZQqIFJqkAcXwBT2AaicAaQsHmVyuxloYmMHvqhW56cV2/1k1VYf2f6+dQE5BhsMEC&#10;jsXABx0wKxiYb1EvDOG7740Jh7veqYdIBAiBwhskNgFAUEQcX/lTho0bPEjQEwUyQSybpgs07wAL&#10;dCvoQC1Wuj8SiVBF7HOcweHVPJy9DG4irbv433AAQwBkDiDiv5ducUZPI9pj338aQMzkepMee9Vi&#10;G4J+G75ziH9I3+HRZFS2oHuBBsFEvUgwtSxlOqI2zMrGgjIAZKBHKm3G6gQQ2Mu+TwHNxCVww5cp&#10;wnMvfPnQqz5wcCV3dqetlzoCDvR5vHN8fjrKjGs7dLCt8uPCvVBAdpL0lYd/qB/fjOhjCCiiiUsJ&#10;Mphb6LoUykMxgoViFLF1s0wjSmONSolKhy0GNVRVxwkMy+rIb8KnOdlbtLBfUzw8OsAcujGr/wCH&#10;j+X2e6AzkhwRhHGV83AYpCJgCTeEr42T851jppuu21ZN2TcmmKQ1xIH7CjbkyGA3jYMZVQwHzjDE&#10;oLp8sZhBRI0QwpAyE0TZMzYkk+f40FFWCvRE3JLzl498C0EorLEs37PnXt7P7PH3r9T1rY1f4+h+&#10;jx1+t4036g6D+103/XQ29/ydf//EACcQAQEAAgICAQQDAQEBAQAAAAERITEAQVFhcYGRofCxwfHR&#10;EOEg/9oACAEBAAE/EPsXP78XfxwYVVdH/wBrvxeL5Ph+514n7hi9n8sP/M/TOeOAawN/Z/XEw6I+&#10;X3xOuz1Gc/0DvNGON3WfN4MlIlJxpQ9axzF8xwTs6w+wAo6RWiA9aRSsubnzO4aTLjkfVwAN0jYY&#10;yjUN/wCZmPGX4ZrTOdLTP2j8TFXwVnfPuj5+vjPn7b5Xb8D9xH+uVs39Pt18e+WNfjr48cvBj9u7&#10;5x7P7+Xhpnd8567z+uufoBb+c/x557/P7d3M++Py7s/++z996y8/QPd+wX/OG2qnwJqCRBjpHh+j&#10;9gE5CQrBOU5cTDCgY9mlTqyIlvGIR0VLN0U8Ol6EFYI+mcmTkMpQFQ0KY262uQbKbM0xGrt08iCF&#10;OoMUyiKGMjOc+ksMwwWIgdYrUP0cav265gkMN/iSyc0Ze+n7nHjxrn5F0bbbPO9+Yt5gcUXN+PTj&#10;kFPBkL1Or++eaHc3O/55lSM3wfYPPq78T6j8v27vznlYtRnSWP5C5zeHtzDusFGksygeOh+V98JZ&#10;p0SCsC2QzHOVBrSTRlvA3OU6vaIsckzSXrxaRJw05xz+ZhhTw2Uc1FlSFKnIWy86BDrHmClOILBS&#10;cZENo1h0cBS5ceIUpsgiBgcwJr9dO1160Z0FnIZPu8X7bOzN+vIeR34fM6z1/ByQ8NMVG/Xr4H3z&#10;E+3n49fTgAdVrb83L+3lJd+7e7LXHf8AOuekF9vu59/YxzBDbbhMrjrdoozIcUwk17asG/JoQpwU&#10;LckBJ+9zfoXnUCR0wIg9veWL/WhQoFJLXdYCQiBGT1TzrK3DI74kAsqsm5QzUK3GnE0WQ0ratCWb&#10;CoeR0RpfVVbkVx1jhAgKuOyjDA9pFDiNvWPWr+wcm0HYLFM9S+DGczGuA/t/WdT/AJvZgP4ua+fP&#10;45s/UXf26638ZnKnMW86y9/DeYcQ9zMy+LcTGvix1z0F6Qxgn3/5rnyF+LOutG83s4Bm4yGEuRW9&#10;583NEc331iYEzjgYkVUeXqDYdDBMgAuKnGkob9T7noQxCBIaOkb0DXbLeZCHJO+fEvAQwqJQMdTk&#10;Uqztk16L3opiUvBN3b1m6g5HvomdHEOEw75OrvHdcJWAYGM7wBI3kmKqALbkdKhAC5SXmJDEDDCe&#10;rvPpZzZr735MMuzHyc2Xbv8Ah+vSb74B9e2Pt9T166kLW7saE+fnhZp5fre99+jfjif7P879Bc8h&#10;9S/z6fb6cqhxjXvfz/ZNk51Dy+PtbksYVMT2tEC1G/K5bGF4EYFYbd3Zmsx2XCG/lBgHaW3Z6ucZ&#10;WpOMBr0vhRPuhOCrdKpI6bTpY00ZK2JedVyGUN1vS9McXlKkpmDPbRACkx5IJA76Ka9MikNvMIIU&#10;YUsvjFCQTmz8ZU1r6FzP+cR+sB8nXst8TmB39iZ9ffXxyno4O/r+df8AM4WTDQz/AH551Ne+D4rP&#10;s/Pnmh/S8H1p83rnQeTRno6vxjwdPDRlRsdHbIdymH3OYh6bbCI6zKQ4TYSsi2IVGXmbDwqHqNFw&#10;sbgQwRvNaLv5agy1ZkOzMS5RBxOhpBrFJZ4kyiHR3NomSt5EMvLhsiGFAEvYJmWgQU3q1B8AEqXX&#10;oqzxEEWXcGG5vN2QgwULAi58A5Y+ZTrv+sc9CPaB+z793mBz+Ydfg/Z3+qTz76y+jXPKC59OMfac&#10;TD2se3vTXjqvl5CeCyLi/EfiZ5PG2pXfcPOp3fpyNQg3u+W36/eLahKlM05cMDydgTjdYrvZZgYi&#10;MFmZvPalkqr5eW90f49nemEKETji14LklKlvSgGcAxvuzIkkamYFML5rupg0TEnYiHi5mcMSHP8A&#10;t05tfkz4EOIOg5UJqSXsyQBMC6/UTU4ucevuLl2Jh8iY7Ma+Aue+jxsvg76y88hr+3rv8fXmAdQX&#10;x7k8XWPHXMjPl/sv4uuJ83xr5/rnsEf0/T++XfHYvWnvZmIBnpTptjvHo7OyhTHCjwk3zfIHN6+8&#10;y4dKUbVagk8bgYShSbF0JUXMHw2SPAkSwPsFvhmYXNmRddfmNxulW0M5cuDgF+V6HADMb1HZQOuc&#10;Nb4rlOhbjnR4ot0DLHWjpaYB+Mwi+BQDE3jyMtoPB6aup1IgTxth+cnhC/B02HjnT5/H+f3xaH+s&#10;FztfJet3PYMmPWYh9684LwYQyBIOhODPNnHz5/ZX7Y5l4TKTf1Wft1nlld5MFx7+ni75uoNMoNq4&#10;w+a+l0cO1nEcAcWkSMQypyqkrQFo4lPFhlONiBQYuz9VTOei8QVkpEyKrBZs8tooanSoFkeOSDjS&#10;PxiO28kkuZEHMnmeZrGBlpj6cMP5cOCTM2ONapxYhYBwFGnpLhAZh0S1ZftBgSHixAHwAZHBcwmn&#10;uGV4x1unZvvqem/jki4A9n+a+DzjmFRZ9PB5694nCbbbvzrf7nd5h0T6R5/vx9eVJOGTO8l19swr&#10;rLyh4vSyhpcoSd5yW5s0MstDHjPlz84zx3VqUHF5xroR8wrIIKHhrlDwDLyajLNQcn0Y5EiG64VD&#10;DaAa3zgZyuquIzIbJwlMuLDRLioyRjJ3pUlMFUtaC3V6ozFEiYq9Aki8jJ2kvCMbaZheNYtzwDtd&#10;BVoyBJqLxlNYDtV5VCwCcETxYEd5xLdiCuImtapkQ5TS9erzwfA+z+nIGRgCZtPxLnPfWOS6udwz&#10;gz1zNC3SErYyeOwa/M4hha437xN/2/xxLLv9ZzrbEmPl0Q4FILLvPnx9Uu+JeBAc+IaNFMfENC45&#10;syY3Wx6I7ZBeFOhG2ddPmvkspOLdrmcWQEpltTJHuaVd0UtyHkyZQ3YQ5V3rZJThLmNA7WF2w8IM&#10;kBQhWckQCaSHVLcQdcPVmkqxNixs60Ti16L4/ZPWvO+3kxRbkK4koOgXWS+yyXax1d5o3FKCu9uJ&#10;XL/fr7ar/HfEjswHb/eH91H35bg9H57SG9cshh3vV1POsfXwc+AGvX21/vkehDP0cZ/7n275L8bP&#10;ywnmb3/9owPqvNvzg+82nMbxXpLBh43cf+A8cO5jtCUC0jsuaNphglJGyqxaFsYBDl6nBtqr0aSm&#10;3K9IfQYZiOEzvzj5aB9fZkzQKRMd6xqLUDSN5mDrqm05/JFZDK1IwkpmIelQFATqQMlxNwpcJm+F&#10;xLeZ9JMDoyy56KAGvOhJ6LkUaesfNEx9zli6Gu+MZS5+2uscxtVDF6Dij7wv24xfB85/R+5xfHXf&#10;PUB19/W9BjF3nh4jp+ad9Uz+dcDibQ5O0YNAFQ5jhCWxyVvHIeoqwelJvNzvdoR+6GMdrd0NElta&#10;3zTtpvLaYUyI9lF5CsGZldBZSAJoHUIPUoAEsHbhTTmVSLHRuMKk6cvcS8AHOxIqpRA+daoLeNwm&#10;AfJ+Gvt1rDz5An2P4nWPPviGBk3W1cBHePQfCDuaW9iPeHtzS+rySQtyuZhk9fvocJB/Pb86zn+e&#10;aEO/nad2bj1LOZkOtZTv0gEW5Hhti4ELC3IHUeGXp+I+qn0MTFuC3F4taGAAACA8YymZMtrdoIuI&#10;Jxej7XDI2+uMYBzpnGXhd0/DwTiC3KzwdAiCB6OAPfi0CkQlxuTn9ZieyicpckpczPjUnmij8VGx&#10;91Fov34yLFK+MC5ZOPjywdCig+CMzNAc4H4BMrI7Fp4JSGhH3QCzigX3rKYCCgQE6J1NIHzlzfjg&#10;1nr3l3gu7vzhzfJ492lKW0heUpVOohOFi/KAN1QzqxgBVXGFyu3Lx/M9zz457ylVUd8bNtGShDrR&#10;uM6i1GwlspxKgxhZHOB+F2F2wRC1pibzGS4Tlg/rnpdwh02qOD9xYrBWCobRAgGJiDo6zB3w5/Rz&#10;a2YRlMyx5M178wxdxccIcJbyEZZ2kYxhUCDtZ4rJQzO+RjGEQUOOz+b55bIdUCb8WVXFRNDcOX2T&#10;Cy/4pE+EDVKnIgurcxXWiA/XCKiiVJdXV66k804RgShup9BpDxZAV0GnC7mcyJcw/viGRTE/2yyJ&#10;boTs4z1i2JPn3TMZnM2aTLkz06d4TD2peMonBAcEETqLLfIkDdPrnJQgXPGyzvEEDeN+drNmakgX&#10;y0fKqc8AgjxhBgWKtB73E5TIhiKC5OQUE4Hsdr80HDi+RqWRsHHPCJtsm63pgyIQwv3AyFNrDXCL&#10;hMEQzTTKRYGbySoLOPk6UDmXuHxg+vEIHLitxeVBRAN6b3cit2UYC7ZvnHjF3XB61k7etOsc1gRc&#10;3dsdFLi9W3mnqBo9k3ankzW0iMmRWBjtn456cdZWiwExc7bk7HJjhCj64EGcRN2T1vHE0GD1jCWS&#10;khpSm4MSlAnbSGkzj73X0bvANTALwZGOFn9q/uoBcAVGLQV4cziYF2FT6xc4zo5Yys1lVJ0jKQdg&#10;trlHMxn+Kibl8cQGYC1N16sgFSSl4FQsC3flEdNx3rUVRStMTLdpjx/pwjC36hYjVFYGXAY64gCU&#10;mZmUiYDVMwwcTBjhL+vP2AhnsWecgFcciAyYPWTgURS6b0ZW+jOs74pSaauSfxmul59EdwlJ4tbn&#10;0nDU/khw1XIeNGLDwVBAL7lRBl0TDFODTI/61W9nLSZU4qyF7CH/AJz8H1ae1pyXcWpIOSzc3k7d&#10;NaAZQxlcqFcK31Lh4lnsrwskoqMmADBrUrlZKrf1OVpbVeQluBbcDTI54fM363AgSLsxsLzZd941&#10;syr487MjyQcgv5wWIDps84XmYUbFbA3N1KYx9A2nhv8AMc5nR3v3piklw+UwjkQAyGQdcGTg4sDX&#10;bitjrps3EozWLp1VxcPwjxhCSY3FNYk6bAvIa2q9J1CTYZxCoCJA53uopiqSY674lXV0zZFumrgh&#10;owMKIEUHciCYrLzZ4F5eJO+KGIMascSphCiDjhhofjiabOewzKgfDhEoKVMMJXczUHD81IddYDIC&#10;4ocZ3pIfcFd6DQgKk9Vl50LkwbRcac+pVU7Rye3X3dcQaYOlybcNzWNqVjzecVgtDGkgbLA4TyyH&#10;xpmceIYxGDhQff00/wCDENopBwuG2XN8tb73ZgWQ3MiJXmk7WbPUc3hx9iebtqo03hhAyi3Z6N21&#10;Mo1FMzOM8Ccns58coBDWh2w5YaRy7SLGaI3DnARkgbCEeEfwAlMqDBensFPOFQ20cYkkvKo7cpXg&#10;PQMphRuLkAqtEGfWvyJ6BBuycyxE9ZAKrmDV8KMXkiqmAaSDcgytqZyJWMPLjv8AYz3O+FXMyN0M&#10;Eut418FSjnvxJTBufziu+XjO2VaL164itD41aQtZ/NkNsXFGDoBfsmMx+0pKjbkyyKJVqvRgnfDW&#10;D35zQBWZ6CO98xGgaDP61ut91REumd8btKuWOSscwCSA3Azp3lVnw+laLckbhEkoknT5CRZIxyDH&#10;Ew7ywvreYAoysM0CmOzVAZaai+jVgfMvkRxZmmQUhObamRmpvF5fDTMXkDIAPrRJlpyYy5lby3mJ&#10;Msx0kghk68cmDpgmZBhXRpd608zkYoia1X0zcT6HB1Hp+5AOcOdkLseEMNCygeY9+Pvt/wDbiN/1&#10;Hlz8f+/H8/8AJz955/8AyWEF7f8AfeH/ALC5/gPN4l+F/wDDD+h5ef/Z"/>
  <p:tag name="ISPRING_PRESENTER_PHOTO_1" val="png|iVBORw0KGgoAAAANSUhEUgAAAI8AAAEsCAYAAAGNm9DxAAAACXBIWXMAAAsTAAALEwEAmpwYAAAK&#10;T2lDQ1BQaG90b3Nob3AgSUNDIHByb2ZpbGUAAHjanVNnVFPpFj333vRCS4iAlEtvUhUIIFJCi4AU&#10;kSYqIQkQSoghodkVUcERRUUEG8igiAOOjoCMFVEsDIoK2AfkIaKOg6OIisr74Xuja9a89+bN/rXX&#10;Pues852zzwfACAyWSDNRNYAMqUIeEeCDx8TG4eQuQIEKJHAAEAizZCFz/SMBAPh+PDwrIsAHvgAB&#10;eNMLCADATZvAMByH/w/qQplcAYCEAcB0kThLCIAUAEB6jkKmAEBGAYCdmCZTAKAEAGDLY2LjAFAt&#10;AGAnf+bTAICd+Jl7AQBblCEVAaCRACATZYhEAGg7AKzPVopFAFgwABRmS8Q5ANgtADBJV2ZIALC3&#10;AMDOEAuyAAgMADBRiIUpAAR7AGDIIyN4AISZABRG8lc88SuuEOcqAAB4mbI8uSQ5RYFbCC1xB1dX&#10;Lh4ozkkXKxQ2YQJhmkAuwnmZGTKBNA/g88wAAKCRFRHgg/P9eM4Ors7ONo62Dl8t6r8G/yJiYuP+&#10;5c+rcEAAAOF0ftH+LC+zGoA7BoBt/qIl7gRoXgugdfeLZrIPQLUAoOnaV/Nw+H48PEWhkLnZ2eXk&#10;5NhKxEJbYcpXff5nwl/AV/1s+X48/Pf14L7iJIEyXYFHBPjgwsz0TKUcz5IJhGLc5o9H/LcL//wd&#10;0yLESWK5WCoU41EScY5EmozzMqUiiUKSKcUl0v9k4t8s+wM+3zUAsGo+AXuRLahdYwP2SycQWHTA&#10;4vcAAPK7b8HUKAgDgGiD4c93/+8//UegJQCAZkmScQAAXkQkLlTKsz/HCAAARKCBKrBBG/TBGCzA&#10;BhzBBdzBC/xgNoRCJMTCQhBCCmSAHHJgKayCQiiGzbAdKmAv1EAdNMBRaIaTcA4uwlW4Dj1wD/ph&#10;CJ7BKLyBCQRByAgTYSHaiAFiilgjjggXmYX4IcFIBBKLJCDJiBRRIkuRNUgxUopUIFVIHfI9cgI5&#10;h1xGupE7yAAygvyGvEcxlIGyUT3UDLVDuag3GoRGogvQZHQxmo8WoJvQcrQaPYw2oefQq2gP2o8+&#10;Q8cwwOgYBzPEbDAuxsNCsTgsCZNjy7EirAyrxhqwVqwDu4n1Y8+xdwQSgUXACTYEd0IgYR5BSFhM&#10;WE7YSKggHCQ0EdoJNwkDhFHCJyKTqEu0JroR+cQYYjIxh1hILCPWEo8TLxB7iEPENyQSiUMyJ7mQ&#10;AkmxpFTSEtJG0m5SI+ksqZs0SBojk8naZGuyBzmULCAryIXkneTD5DPkG+Qh8lsKnWJAcaT4U+Io&#10;UspqShnlEOU05QZlmDJBVaOaUt2ooVQRNY9aQq2htlKvUYeoEzR1mjnNgxZJS6WtopXTGmgXaPdp&#10;r+h0uhHdlR5Ol9BX0svpR+iX6AP0dwwNhhWDx4hnKBmbGAcYZxl3GK+YTKYZ04sZx1QwNzHrmOeZ&#10;D5lvVVgqtip8FZHKCpVKlSaVGyovVKmqpqreqgtV81XLVI+pXlN9rkZVM1PjqQnUlqtVqp1Q61Mb&#10;U2epO6iHqmeob1Q/pH5Z/YkGWcNMw09DpFGgsV/jvMYgC2MZs3gsIWsNq4Z1gTXEJrHN2Xx2KruY&#10;/R27iz2qqaE5QzNKM1ezUvOUZj8H45hx+Jx0TgnnKKeX836K3hTvKeIpG6Y0TLkxZVxrqpaXllir&#10;SKtRq0frvTau7aedpr1Fu1n7gQ5Bx0onXCdHZ4/OBZ3nU9lT3acKpxZNPTr1ri6qa6UbobtEd79u&#10;p+6Ynr5egJ5Mb6feeb3n+hx9L/1U/W36p/VHDFgGswwkBtsMzhg8xTVxbzwdL8fb8VFDXcNAQ6Vh&#10;lWGX4YSRudE8o9VGjUYPjGnGXOMk423GbcajJgYmISZLTepN7ppSTbmmKaY7TDtMx83MzaLN1pk1&#10;mz0x1zLnm+eb15vft2BaeFostqi2uGVJsuRaplnutrxuhVo5WaVYVVpds0atna0l1rutu6cRp7lO&#10;k06rntZnw7Dxtsm2qbcZsOXYBtuutm22fWFnYhdnt8Wuw+6TvZN9un2N/T0HDYfZDqsdWh1+c7Ry&#10;FDpWOt6azpzuP33F9JbpL2dYzxDP2DPjthPLKcRpnVOb00dnF2e5c4PziIuJS4LLLpc+Lpsbxt3I&#10;veRKdPVxXeF60vWdm7Obwu2o26/uNu5p7ofcn8w0nymeWTNz0MPIQ+BR5dE/C5+VMGvfrH5PQ0+B&#10;Z7XnIy9jL5FXrdewt6V3qvdh7xc+9j5yn+M+4zw33jLeWV/MN8C3yLfLT8Nvnl+F30N/I/9k/3r/&#10;0QCngCUBZwOJgUGBWwL7+Hp8Ib+OPzrbZfay2e1BjKC5QRVBj4KtguXBrSFoyOyQrSH355jOkc5p&#10;DoVQfujW0Adh5mGLw34MJ4WHhVeGP45wiFga0TGXNXfR3ENz30T6RJZE3ptnMU85ry1KNSo+qi5q&#10;PNo3ujS6P8YuZlnM1VidWElsSxw5LiquNm5svt/87fOH4p3iC+N7F5gvyF1weaHOwvSFpxapLhIs&#10;OpZATIhOOJTwQRAqqBaMJfITdyWOCnnCHcJnIi/RNtGI2ENcKh5O8kgqTXqS7JG8NXkkxTOlLOW5&#10;hCepkLxMDUzdmzqeFpp2IG0yPTq9MYOSkZBxQqohTZO2Z+pn5mZ2y6xlhbL+xW6Lty8elQfJa7OQ&#10;rAVZLQq2QqboVFoo1yoHsmdlV2a/zYnKOZarnivN7cyzytuQN5zvn//tEsIS4ZK2pYZLVy0dWOa9&#10;rGo5sjxxedsK4xUFK4ZWBqw8uIq2Km3VT6vtV5eufr0mek1rgV7ByoLBtQFr6wtVCuWFfevc1+1d&#10;T1gvWd+1YfqGnRs+FYmKrhTbF5cVf9go3HjlG4dvyr+Z3JS0qavEuWTPZtJm6ebeLZ5bDpaql+aX&#10;Dm4N2dq0Dd9WtO319kXbL5fNKNu7g7ZDuaO/PLi8ZafJzs07P1SkVPRU+lQ27tLdtWHX+G7R7ht7&#10;vPY07NXbW7z3/T7JvttVAVVN1WbVZftJ+7P3P66Jqun4lvttXa1ObXHtxwPSA/0HIw6217nU1R3S&#10;PVRSj9Yr60cOxx++/p3vdy0NNg1VjZzG4iNwRHnk6fcJ3/ceDTradox7rOEH0x92HWcdL2pCmvKa&#10;RptTmvtbYlu6T8w+0dbq3nr8R9sfD5w0PFl5SvNUyWna6YLTk2fyz4ydlZ19fi753GDborZ752PO&#10;32oPb++6EHTh0kX/i+c7vDvOXPK4dPKy2+UTV7hXmq86X23qdOo8/pPTT8e7nLuarrlca7nuer21&#10;e2b36RueN87d9L158Rb/1tWeOT3dvfN6b/fF9/XfFt1+cif9zsu72Xcn7q28T7xf9EDtQdlD3YfV&#10;P1v+3Njv3H9qwHeg89HcR/cGhYPP/pH1jw9DBY+Zj8uGDYbrnjg+OTniP3L96fynQ89kzyaeF/6i&#10;/suuFxYvfvjV69fO0ZjRoZfyl5O/bXyl/erA6xmv28bCxh6+yXgzMV70VvvtwXfcdx3vo98PT+R8&#10;IH8o/2j5sfVT0Kf7kxmTk/8EA5jz/GMzLdsAAAAgY0hSTQAAeiUAAICDAAD5/wAAgOkAAHUwAADq&#10;YAAAOpgAABdvkl/FRgAAN1hJREFUeNqsVtFtwjAQfY4YADYoG4QNQPIAMAIToLoDFBZw2wnoBjCA&#10;UdmAFdgg3eD6Ycdxwjm2VSwhhTv75d753V0EEeEpiwVShqAMMfYf1s4CxTZyL4sC5YJw+z1QaFTm&#10;VBpZ5f9oKQLHujTCKmJfALh68LGlpYAyJIgIQohhuC8ATgBqvzlBLxbRew9EmWOSZrEgeX0xET3e&#10;3tE9T53vG8rUecnuwNYAvtxzA2ALLbcA7mmgTgZ7AAcAt8C7c3t+c6/fJlzLvadoVz2gTjlAfYqh&#10;BFp7YKuybsXab/6gEyGUafIisgcP7nnhXnL2Pi1n7dZJFrU2giG9UWp97hvuEEc/paNdsmtm5QhY&#10;jvhWeUB8xc8C/zUPSJnpwHLmFJ2T7LoXlZab0g45d0kdy8+mbK61t2QLuLBDdppZBbT2ASgrgUlm&#10;R5ylpkqs+TcA5q6ZpeUx0vyn7sdp6rNM2Vre2drS8pUTa4UnLZujt8v/P5KI6FE3ls4x2ja6Hu7P&#10;Trg57ub+ymuqs3flY2uxSY2j5WgP1/JRGgG1j17V92k2kUnsU/K0ZP8BAAD//7RY7Y2CQBB9XCxg&#10;7cASLGFJLEA7gArOswE7MHagHWABJnAd0AF2cJRwP3Zgh/2AgSgJiQEzzM6+N/PeJm9TtVF+RVSH&#10;TMWZP+4XSZu3KNog+BZq7Q5HmfdSEowB9Qun59Fjs9VIWrz93jj2s8lx2d2X6mw+EGsKvh+pVbkK&#10;OqBhhjXRpgAQ09s6lNGGAmasZq1jMURTZMMy0QAULrsHEVcBqOQ1Ml9V5ACqfiCY3pSGMlsFRzbQ&#10;kNqoiDahIZBM6eyXQ9CrxNhIVO3RsV+QLs1uu7mzQM+eyOj05HZhy4JohzrZ1PZvRyVySOEK5bHb&#10;9LS82LYeKYCcvakAlHKdbbe8BHBju6UBXD0RNrG0HwAtMzE1e44+s2igITFVZJJoAHepg8yd+vCr&#10;JDs6wf7hqcQNwJoyq+WADNer7f3a7Fbr+jSLo+jhy5gXKQNLUfMAaa7fvuHzZ7OMn0Vy4RyHnSno&#10;WhooZaDTXrYBu5XMFg+iGnXCkwPTfWZ+d/Q5xBqb6klqDqO+Hc3YUMAOpIUfyHzhj5G0oUZ3oKBG&#10;zYpwxAFol/Kg8ZQ4UGg/Uux/AAAA//+8Wu1NwzAQPVUMUDbICO0GRMp/2gmACYAu0HSBwAYtGzBA&#10;pbAB2aBs0DIB/LDjnO27y9ktWEIqSepcz/fx3rNpviajtCcAeFE+/T5GqtMNMoTgycElgfqrcOuY&#10;EsnifjU0vxAVEMXsvzBEaZi/ZOaBpY1kmQFoVGX9crpQmBA33vP5TMbAdQKwSM8Uz0jEGDyzueAC&#10;usI0sGKFDi9IzD+2iB0BoHSwJX3pykm2m/0fMLdGXQPAF1Lji8SZ20GA0HpmtT8g4aEgn8X3zOep&#10;OutUBnGTctJCLukXFDo8eoHtKBrAYUb/+v2YobqgpieZQ1N1ATR8CagYBY+eXS8klPpJQq0Ir3Xo&#10;RSWs9lMkS57IgDVjRyRFgszLL8uNfUmJeBL2BsVSvsaa89UZFbnlqBEAFNBUO2egvzSfFkN2+R7i&#10;lJumOiGDHwDgzsLnLaz2W2ap5/kekjPiiJYIEEuFqEH7c70i4pnhIUolCrHuGAKISdrz+TE09Kpp&#10;Vr8z92uK16fyV5+uD7+yI2uTPNbM99QGlQIengm1iWJnvQ56OsegIoqbfj/CCBhlsGQFG0fm+vY8&#10;UbZXdY0xBZr4xgohLSkNxrFVs/0tK4aMMQdyy9kgyY2If5qq1mJwTZb1LeKVyb4+hWsCIYDWMymV&#10;unUvDtN2RMl2omKCUZpuPw/SFhAabL2NttiDa/T/9jIGNVUXKMQfNltOgvoHnjhlxkLP7dNYBw0t&#10;uGMRwpkLav60bj/ETJtFHBVxdJVkzNAyZtlIU71kMsh/s59vkTE9c30Ec5hpja6t0fc3UVKYEvJN&#10;PEvsecd737XA0fzjWriFaNlJ8Md5KFa+4kN6/KZGXAIOdpt8NNa4LYYlIeP15zkWjj3ojJl6kENg&#10;HNoY+tfxy8zVHScOA+GFoQBTwYUO4goOJhQAFWA6ABogKSBAKgipAO6dmfgqCB3YHYQOfA+yrJW9&#10;kla2uImekgBmtdqfb3c/5c6j/BYCdWpgcisT5iqKgimQhB9qrWE3PVje/wg6HfFIDZLaCaQ0csOc&#10;PQ+NPlexxhEo7QLhXYZocKqK5WoqFouiMA673kthjsG6rUK7Q6iTQJ1GrVQct+oV+jhGbbMmDW1t&#10;zYBA2uqZQNuAkPzW4JAoXA3BbEq1cZb0kUmj0wFVBDSDL634FwGPrn5kETTHlyY64ThIJ18dXaQn&#10;V8k7azN6CrMajLvICdgdWbqzlhrwgyZDHYiIPbxTKNgLgWz1EiZ7CkydaXalM3IfOoq0km6feAB8&#10;U9mTVaPmdsdadXL7RvTnB0MeKhTQxvsQ/1sK9MFoOADK+lTpnFghiddObXRBTEV1Z3NZ7yfGgtIi&#10;hznb6ysyli3NbA5lBH+vajLJh2Cuvoed4FiUMuu0PQA8hLjPpOyFFmwCkr7V7F/Pymp1Brtp7BtQ&#10;+wx3pHZfVPlMXndS64Ru5kSwuYy1qrZTs0HMw0xxKas8sA7gdRJqio74s4Sw6y4dtKZHClT5QfaJ&#10;JBqgNzgBgD+2qM5px8wBMYVAzsh20xQ2l60xROh2dy3t6lRqawyby9D3lpbc1Zkw9LyGZzJEpjXZ&#10;4jvS0tCEtdqMOCMAyGreNULeNDfgnQi9/wZe1OF20b5AGr06N2aAwF1GnPjazTfKeQsQ87AFC0l0&#10;itQO+AmSDLqbprVQMARJx3A8dwChVx0TqZ+vIMhzM1vkbk9GUQ1NaZyx1vIzE6HOXVKHSwt5FQQx&#10;y6FDQTnodDS2LzU1RB1tnYHlCz+9BOMIY5pmMzX0F+WkFOyXB83CNLtvLd1eQgjxBW8NjMQ9JimM&#10;gilpNxviEAhsCFNsQKaNxP9qhnr4rNa0xMMXDkNPauLNI8ha3f6E4ssSeVVcNrVyy2ePpRAr1xH5&#10;CHQjjuKFKA4pW5JpY1+/BNxFIPlPC740Q+fX8OM24c3mZXPDuWdGr7L/PgpRdYDlgWdj54SuhBNw&#10;MGP8BNpN81JjcaVBM96hBNpy7Mkl0LHCxLJeF+3iK2MLt7A2hL1FzeqPZU6Kq7uyzfWi1fp3sKF1&#10;6VkvNRS4ql7nHnkQgUTPJ6tyG/16Mwfi3mHA2l73GGFHKdtmRJm99rEhPjtGLBM3sVfbwAF5WxrO&#10;qM1aeyYEkUzgBSqRc9+eY1ti5W/LexLYXG6l0U/Cur25uy+OQr+3eWx4oAyEwTpoqru/Ngj1gY4u&#10;gQCL22w4GAz5F/BGDVdu0cBnetJrhQzYhiIfuXCkz/Sqb2PHVSHJ5xDTIq7bR9YUoQt7QH+PtFYy&#10;w7h9KtdrixCxAsVvXHMGyz6BcdHiSLbIFjmQha2hUQldl2xRWtoT1+1zEDecsntfhuv9l9t2zFW8&#10;PvU4R0ax7G5AM/PqLL0D0Gw8is3n1NCSYDjQ/y1L4iRRCOxB8K1j62cJzyxen3p9Zx6TUIOep8YI&#10;J+UoesdES2bSxcswxW/k3T1rvp45qc5WgeRu9S/MnS4ux1AdUoitHXNC+eoLESMzTRP6jmcNLYi2&#10;zrDxWbaGFHFgXsvWeteD1gJFljuhZ45caJTbQTuz3ufwIgY0/nmBsQ8/bP1j7+quU8eB8LDnFgAV&#10;LOmAVBBz9haQVHChggS2AJIC9oZUEDpY5509MRVAB/FWAFsB+yAJjUajH9uy8cPVS85xjC1/mn/N&#10;jKrX2zcZIhXxsab9fQCAt5iWRslW7HyGdgASgnkPvsov/dEHAPiXOLgT+du7SFP8xRl66A1A7lK4&#10;eSurLtLoPoEvV1ikyNNpDhAvwEZXS/UTEdhZKrDqAYRzo5XlWCfHun2wnoD2JqlogVQDyF6deZcC&#10;syFYtbaB4wCyU/1vW82y7g6oIOWHATIfGFUDQYToMDZSfkWgnAvuB6hKax4R9Jy0FXhoCSQ8ZzZz&#10;ngeI7vdXb3IRGos0qbJJQMpAb1BYLGdnwJrgnFpa8dfe+DcinK88xCGXfkx9H0w5banuEVqMPoBU&#10;onDMkO5m/1ZL5oTljOjgquPSIyseEHZDuqYkJahntrP65z9YldeTEWZKyKMEQKXJng2/yQ4nHkJN&#10;UjrXbj+/D7AMwikm6waUs5EOpuJr7kCTFQroHCR5v1l9n5bb+6jmUmnHhg936NLf5isZJ4A3TFq6&#10;aOfEdw7oTvMhTjj/9cczFdIfLb76JNnrRYY3KAUuPLLwNbbpRMLxA8COcRYNkJ+Bbm7xJtnnFEwR&#10;MsMkOYiagTOpGttL4Tm3Vrs943PMAVQ/DqRlUIjtTKuVMyeW2xMst0f0vzcQXbAoINOWQWpYESDI&#10;fhgRHsEjQ+VWM4fAz6XgVkmzG+CrobLLNd/zGgwqpKeVsjBtgRz3e8Eyig334OoVq2JPemdJsyNN&#10;CxIs8TuIBnDTBot++aYUuwiUpT7ZNo3L7R6t8t9SU76DPirp3pGk/kwm/UYCYnChMJHVMU9Srp2M&#10;gkJqnc/Ct7szmhudZiDOfD7t1OcbBYiE/bxS/IpQUIoSlzlENDIj6nxh1RLGFS0eAaBatbjIytvX&#10;DfQ1p6B6YY9CypKJ03gUHzUF39lFQoYVoLMkAMJbRX6gWqAgiClcscDXrfeyi5MoyqpxkWeo+nli&#10;gEwL2YXAxt0WjgCwh+U22iFPQ0G80cet9sRTquSSWcdGnr+9Qf8EomZiEENBaQGq9kFce90ziESS&#10;qTQ+D+TZX+ArGolRElcQ0tTViGXHPSy3C2ZiYxS4G1w8e/HszmNIKVyNJudLvV7UurubdCkTZ3Lm&#10;/xhMU9apAi/dVGMo7a7NNS3ptsaBTaPT48ZxNp5pgsSwXGssFq/eX4DvCoBbqI5lVPL+oq1Uzako&#10;R6dbyqVH9myaTLjrhKWFpFDsd5WSAgaXjxX3fCDtp8YQdEbHQ2sthpLKoGpjL5tg5FYrLHeD+Ekj&#10;7UQOs+gGIFHwkDUA6p7pafEhKeskn81ZxHEfqs2BE4h85CPU6ZvYEgUVNcCbgH/rOhaYs8G6ntOH&#10;ugKoNHJXtT2UscCJE0a5JCdw3l9Pm1ZLtEgOkDpKNdzH6CQt5hJV6owiAcqs8Idg7bm0Z9ae+c0Z&#10;dd8rLXZrJLZrF2IT4YDS8Y5SxDNpGL5acW5qQOpQ70OTRK+61ZB7h5xQavfT6Osjrt9Cs/K7FwsQ&#10;Xcu6I/d+gVlc0rkdhAVqzrReGTqihU3GI1HvBTIY123ZJSli0i/y44+R9sooUs7R3w6JlswuCyU0&#10;XO54TtE9QHryMzDzF8ERvMLUczSor2q4Qmk28b8Duv7QONSRmIJ8K5NH/H4UeSxg4QHwNhBSKa4J&#10;UOZU7erDzfM5S+MD4ncncMzoPuJ+3INkdz2A3N2fRoitMnTvkAjt54CmVL89eP0yLjSijdjn6wpp&#10;E6Tcc66SigZiq3sVeHbhYTNuP3+GVDxYFv4VDcW1IST59JWZZL0yWuWbHW52BDzOtvmRWkCnAQg3&#10;ONYf/kD20/1JobhVa331nIGIiCaND6VzNUzKyRn7BYdKOHb5cFrrQpZsguzedEemNYBoDYQZl6Ek&#10;n7Hs8vP7Grkqc7DriGfMe58rtUe+SjzIlidYOI49cgXAVS6uzi80cxQHHq//M3VWRxoK4npS2QJ0&#10;6qAeewdFtf8RwOA9tleD5fR7CwTSVx8p6MkDHhfWWKGAVlHRiZ0Y+/nL7X+yK56mVnzUUC8oyCb7&#10;k1M4U3litwHAB6TmERb8HfO/cWqZlELNDwwr2lWDYVrOC7Jls0FRQJF5Vm9MJXXN+sJitr8kLNkB&#10;Y8/coWtrg70SxY9Bb0i+Q8MNw7RqXqjo9SU3kfezdoiahk5fTOQZDiDcZHBHfC8co4IqHe27MRTN&#10;WM+KYa2C3LcyTAW78LZEbHhyCnx15oBgrw2i5vtI778TFuNkwSeygqvaVAdpLO6D/ppiYfFXacZC&#10;CvOyrwApiimdRmNIpYfA0RqtYNg0mdGYGqATqAQD2wRooxhlBebZtD2zpPlg2cgyAFP7S0o2dVBF&#10;3bujIvs0etnQqG+jiQzyVydymRb8PQ9G/Eg1iven3LmzPexj93z3ntsAKJx1oasD3SDqBM3cmrAL&#10;nDiZc4y6N/KIrm81qIY7u6lEfemGoGPQt4w/hpt04rZvT5cV58EOd3FRIRH7uvne1liMfrAri11r&#10;NDr5CbpyY7kr9nHzCuwYipjI598E3tsaQCMyceXrPCAezyVAN47Jg+HU0kO7bBCOFwo1TYUdY6Hv&#10;QXXg1O8dNwGnCkAbIujUxNfk+pdkw5KZPB60x/LaEqQ6QvhCQHx2yhNbNs6Ydz1ChYz9ODsoTN5D&#10;p3CktRtxydz2obAhbVnluRXsoG8RcsfXHodmu1K5MyMTWnueNSPuyNxzLxW6mwrP/WVJ/7KkOxz/&#10;s3dFx23zSHjlybvpCn65gsgVhJrz+0kVRK4gkhuQVcBZTAVSKpDy7hkpFYhXgflXYF4FugcAwgJY&#10;EAAJUsxdMONxIkuk+GGx++0Cuzs4n/8IjxWcTu/GONLXmmZ3C6yOa97J0jqfWwaH8Y9dUw5iGa3W&#10;b2wPHHsyiunLsYB7CWrAPQVWOSEFd/SxAHYWu+w3ONVpBXtgVXrzBtd3+VD3seo0xgPH/qWPmtsR&#10;cyJsXCZKHdnm4JgxFukytFDHuUKvUTWqs9DuT/HAoaWlO1BokN6DXaHo4Jg+S39KIlNlkGvU5agH&#10;jhmC7GdJ5IbfMxwc84bXqyru9311J9k7gS4MnAj9iK8EkG7VvAAyi9f6AVP+NsCwSdxqoZCZ73mg&#10;QQ1g7uB3HKYEVSppt+ToGYK/KzBSgjDvcR5yqGoZlIKtAJHfTKU9BCgDfKLDsb/lWy3cjyfY3Yh+&#10;mXu9ujBBXO3WSi1CtK9MWlNLlleNqZZe0B+AiFVB6xxZNUV8cOrgEb5HUnY9W2Qr1/KidM67EgKo&#10;9mXSBuJ8bf2Dl1JC1ZumivRjs10VG9nUFuf+KOt7i1CQkuMnNf8rQ518Q3psprxs2Wf6Z48gurdx&#10;nxtNuUrT7R6jGjM1ABbznfdUeoY2yUktH7CN3AqAPAB57/25/liuiQqOqoh9yRqVL55d3A7Wi7lQ&#10;TrEzRTzpoe55oQyNkJw1euNTjQuKMeecYaQp91K7T9ZjNZ3o4ExqIi6Wz0JhwvgmbA9riPRUyUE8&#10;o5+kB6BkaGkllLUqa4KUgUhKYzkMBVLyPsr3o1d6h39nHZzvDdbtlND6qUVsxSQsgCWhlNop+ROh&#10;C9vWO1gwvgEAfNKiYk0dQ7/CIWZc6E773BRVwLy7lt65ATUbr6mZbZbpIrgWoxI5WPpudTVuICxN&#10;yCURuScItgfGXOsB0fqz9vm2FPhRByeeE8iO2lYpPPEztX4xNU3y3mVuIw+Fu8XO07LFZUN2HGXu&#10;Fat7WBjSzV5fN9kL911WsaTmjCRgBaL6CfvJLZ950eoSsjoZ2ErJtIKdMcsttIeJKzmyMWz47idj&#10;2TrTFtXA9dDlRPvsngObt3UUrmmdjIQDs61I73nR2HAacG39Neqzh74uK6Fj/iYeZMMlYGk8DF0x&#10;Ew89s3hVAUSi9NPpEThDzCg1sX/iBK4kY0FV/IVt4wxJJ5fuBtdKf9RYCjmxUvLXxzvunK44scu5&#10;ZKwcD7TSABQcZIbiLguLUeittbIrX1aBgLWlYs6q3d1g0pIgyzVF95rD6+OeX+Me8adjjEoG7fCc&#10;57eTd/dK1h/njhd5tFVm2oMoQsIKPmIulCFX46XfPEfqkpNhYczYzRZkxK0AUbrK5umb1aM6if+0&#10;kRwyUpTm6+NRK6v3AQA/Lj6WrJ6SVvhMcx52HRhhDWkZD7GtVux2eHBRmvraZ8vmTjPJCZKKhSPo&#10;9XFxReQkCHY94wx7zV/74IC9XE/nvD4+VVD40hJQ0nt6zUF2tM08PX+fRNkJACzh+W1Z9yRamzlX&#10;3yr+tvBgvjTb9g2dMOs44L7aR/eSIxUqFROacL2wMGI1tAvgM7tLeH7Lgnw40ZsixJJGBGcM1Mlx&#10;oRdoyn/08KsOlof5QCb9qMVgbvk9UysrDzi6F6N6XOH5zgyFMcZg9jveabpp5AieCWlcop+fnAzu&#10;EU/aov8nIYUcY+mcsQeIC1SQcQiy2TRehjPP4JntHkd+D7GUf3CqMAW5DT30DbPGqhp3dPx9YEgb&#10;e+274ciKLrj1WXqKljnePHhAAM270jli3Fl5iszcUw9OsrKcJbBt4hUZ/AoBynxvqk3KQ8j14ply&#10;picKK8Nl4ys8v601k7wGUaedMulV7cx92Dql+zzTnmLzHJepTDlQS6R7WHCLuRyHi1tBx4ZCxt7S&#10;u2LRveQIpVo9So3QvSsuh1waiSFF4SfNGu9MxNE5gpe4T3vlfOnNuPQIAnlwXHsN4U2FhtCwCONN&#10;BGA2XBGPPN6dEMvwwboE2fISXvyY/0y9vleEuu+fIgATMqMjDcQP3ouCdhWEFTSXlK0LU4magQwB&#10;YIYa3c+4HirbB0fcvLnknT2WR0587mC4JCKaiMtUyTqnS048B11Izgy6GSfLA6UXPYZ9MAbaCPle&#10;O76cg5teNwHnC3Q1nt/OWhRwojFfPaiGP3sC2Qi2M52T1vjMEwd1RjJsFkQXgSq13hZbfhn3wncK&#10;UFXZOIFhiljgHIMAwvXbmXIUu5ifORgiFCGU6gviQ0vEtOdaLKloS2CbgPMrCBw1llKgB6aZrDz2&#10;lng5sy2MLktTJaiM3T1qPTdRtm5UtyKBK46u63YlfGdgdNEHDKQpyOO5Z7BHFoF79gNPaX1pcqaw&#10;bvNn3+JBNpZ8QsRPpEnuNQ51ADM2vffOFQ2sERhT58wjStOEM+2/NSWfGH6ZT4NEeZhKxphwIfzO&#10;Hc/mY6a5DPVMsppYX6D99RRqdIZsQ+ccI1+v8Cy1uQGcWsm2ZGbIOl5dId9BkxQBc2Re3YzYzsWM&#10;mKCvTcBpuqyo/le7yvf6xnD9LdIEzMOU4xjhi5vaok7d1G42xyD7XsUeJfnd6rs4jcGRTdxVAqdb&#10;mC3K61zz3ytvZ1Nk/AmJFCcy8HkdUyqiHdyuC07iBI+BMiRIXUit9BE3xWe+dOb83/OK5bhHlkvo&#10;wU7B+VYp5qwh4QjMusnDiGGMkZUVs7HhYJVdg5NWKN07jYjJcERcumBT/MtYLV8+RfuyMkSpA7Pn&#10;ZCxteA/ZVoop4aFFOScQKRPopoY4p8QyGiNFqVdrEpT/0CjcoCrep5q6sGMSKKP9VLJrTgLqZ9Kp&#10;ZbhtqkfaBUedwRV/2HdSlKU/tHQ8NDUoJ/OnArY8PbrvXzyHbf5/WNb/EwFI7uleHMnlLGPFB2UZ&#10;2b314lrg5FzHJBbgthbe4sNzUuLBUgI8m1uwcuimVsFZ8AedO2de7iZQ475CKgttaX25OKMyq69U&#10;nFRd113FfRANT6vBc4n2okL/HBW2K6UOQOR2vT5utQy9EbKe+xjhk3ZiyPhL05al4ADbSlv9qjDT&#10;uYOYfr8o7IaHCeqBE0LoZAgjVwJRbNiW222DZ9pDpNTGugw5dy4ptbJ1jsR+pTmGIe6Jjx75dl1T&#10;bidhBepF/E7wHZySuHF441BDbywQrXi4Djh26REmdG0hc3XI2i8nB1INxdDQe52DY+4GHBG3mSnx&#10;FdkLTySXuXygleEyqAw9t+i3c8ywSFNrhZXsmFDWe2KZgIfCvNX4DnhLT6QlFQOcJ8JfOigeuQQr&#10;s+gUaswdUrvwphJX9K1yZabUSklPiuIVDxQxe9cxYT0IWaiiLyzUHdI/Qw9TuyC4SgjvGjl8uquB&#10;MzakxjT1ZWVowu2OuMYGWiicHyPYddSkBs/o/ELpbUDRR9b0pefaQVi0UR8+zrJSdQ1+2CWhjCc1&#10;JqD0nKAegqNKzXfDWRQPZ/pkmWaeCwgpikYX/Yg2YhQXSh2zWDXr/zF4Erumfg8baZzFtE5tSM7B&#10;AVpe4TRmlmUyICTzyXKfQz8lp7oCZEpIztJblziq6wd46VeTHH3WMMf4rPhTlAm3SZyewevyxVqS&#10;nliVl8T44W2VdBMuqqXQByU/tPeuu5CemwZLakTGc0Ip/vPbHIECzmXG3I858ff3PumcpUWS3AAJ&#10;is+U9jpgQs4V1m/YH8lxt1jRX3sh9MjBCIG4XYCk4r7vfZEcALbv9E5wHEoHfNYUaOow3zF04FVD&#10;FkXAuyeaAqWjfWGsdw8tjhgkMCO+6K0D1AEPtBf8/08a660fu4m4tGKAo+5Lq2mEhSN2M2wouWWb&#10;SytGyKK8/NYLitEHrLdaOCOLuBIevEhjx165GH/x3yOr1ZJDmPCf0RSzDNvu+gSOMOtzrmzFzFEN&#10;d04WkHSAwmM0kpim/QHHnoA6J3WCapFGpIWiqjO5xylmrKfrTD2bRaIbjzIm/WCRkgmyfKJryQIt&#10;y1l/wGm+5bKxAJRb3r/T3pcZgfqGx3tjJqOtvcMS1QBtgAXU5xCWCqCP8jrnc9zUPXPoIvph1BBF&#10;E2CKGLsRbZ3sqpO5kkS8f5R+gDHB2bfgSLr0XNrm5WMWNJt68I/YI2kTnNjZwSWI3jCq5GyiSqhP&#10;CnXv3AemBI9cWoYK0Ys3RtDRiK+Q5ebc+6UhRtxRdAXOoFf9fHs0zv/6x+DmDwz9861+ixHDWu0B&#10;4N/E60vHe2+5i4BjyeI1/Zp/EY7kEeg0gC9EyCIHPW5k/45RwHmo6Fs10m5sr1yg9pHZkZxJjQuv&#10;KguvqjrUbvbNXdNI4LjZr08+5wTMEOnE4beFZBm7urHN4+scP7cguTwMPWtDwweTcd+FJRQydgIj&#10;49KLGMdtQyVnq32ZGZ/VIyohPkEiXXrFYrC0mYcnxVFdn/DD2nINHcRNfHDw/hJz+jaG3hAPTq11&#10;VR8sPJlvQnyWhUVo7z9z3LcTUx4W4de/IJ5dXDTalEy/sIhQsObrnRQ0WxB+lA2ALFAiC6Drj24u&#10;pthdlmoe23O/CXiAzBtA26zW94/GtSawYdeiuqXwDoSjKRWie1aHhB5QuZD6YDvlhKlZnHVjmcB1&#10;F+Do+0epRanaXvORzGPFg6UaM9bH7HruA062wEpSVaq0GTXN5hbU1pZlxZLNAJ9VxpTB5Ee6Mk+B&#10;rvK0jAlOSQC1DVCIMysdcC1bv0D9yZhAKYlHqzqIpJB9Hubk+d7S41ojvoxyj/cKEhpy3YjguPae&#10;cL1zffbMsnhTx7VSkPvdUw9gNl6TYhY8irKsCseDHBxSMXEoXaw3TqB2fS0q3vuu8BfbBFLXDRh/&#10;wqSW8SdM2qJv9Qec/+fxX/au7ThxpAsfu+Z95QhWjmBxBBa1fh8cgSGCAf4AbAewBkcAEwHyO1vI&#10;EaCJwJoIrI2A/+G0UHerr1LrAlZXUbU7Bl26vz7nO5c+5+JwOMDFxcXXeFtUIj75/EkJ6sDyShGl&#10;sH5D1mDI0Xn2zsvjw+HMwINuoQAwTzOAlov/cywnBAyWhE1V8uvBo+bID1DjQcaGRgjYVDPswVOf&#10;RHmE8s6blKiV99rUCxpxPjE2byuCeg0YwUx68DQDlkw1vHVyF6MxPCIqdWT56yUBU9qDR05kV4ae&#10;hgwond6dFhLrh8VGiQHL3cdfGzzmgEkBa60sz4FsGkioKfBN9DoGpHbAY95bNyITk8BXHiiZFgYc&#10;KiTzlZ4feNgIQicm4ERdESsNkFLAwnHR6YNH35O5Ezr8RCXSRqPyJy7LKTYHHj1oZg7KKvbDbK7X&#10;RtkLrYNH/SIpYAZTL2XaoQbOJJFb8KgfvAdNt0A0rMqJ3IBHlDXCjpseNJ0EUQwmpypqAw/bq77n&#10;NKfJiUqtU3nwqPPOKiFas4tUgdAQAF7rNlFPGEAqDREbtf+uDJ5iUqVbQoYgqZpSUZuJegYgUmkL&#10;Y4phDx75jVMAuC4tbfAkwdTxNFV7pvMGkE80h1d249mBR643o8KhoHZBU7uP44xAlJ9XYIf6QLsV&#10;eOTA0d6kJImrB0TnEIV3D6ANiFNElGubgeey5CKXBw4Ov+FpGgPWAgp6xFADj8aL1NRjoWq6YFxq&#10;1EodwGlzDHrEFAA0UQBobA8e/JGIjyxPDDjPwB7J+9GjRQqgUPCXlUpaX0rY+EpCjmctSIAY8NDo&#10;FfkMAQ/AhwaT8kTqea6P6rJXXSoVJuKEGxvJs5GYvi6rQ0aG30vg5e4GXu7oIysxqaF8TxWcHoLo&#10;yHZ+sL8HjNkQWc6erG7RpUBdDST2v0ufybMVyObbASmpgx++QMvLXUS8pGGBKOdn/DPgRT1GpNIn&#10;AXFZk7Go6DprquMCedx36qtJmzP6P4jJaGOF5R5RdXrrM+TOzQTYWgge+U0K6BNKewRBVsjQL9AH&#10;EsYo+nmwOtBCuUjNPPiY41x4/2JoJLf6xC8LFGB+glmtmd6piPM5ktCXe3i5C0XgEXkcy3uQqz28&#10;D3mjsgnVuq6pWh5LQS2zEXyh8+gqPLDg+d+//K5mkNbSw9PPFBMV45e+nkk1UvaeRX8WSudHwq3G&#10;cNo+LxNKIZLWV4d//k5pwhxIJjxs7eGR2K4p096vOBm+4T0zQv1YIImY+/IKufP0EebbzxqbQrQ5&#10;1pJ/H/HW1m0Fc7pOAE0cPseHzmNKxk/GbcEDAyXNDeQ1vjwA2MN8e6i7OXsLlpdIRd/y4BFJnveO&#10;vIbv8For7QIXUxL2Ban1chczDUZYk3ajkH6LE4NQolqPb5Y/bFrvrizBk4KbZPslsOGZHWC3YR5o&#10;Q0FqyZsCmDOYb0cnVFLlFxSj7kG3wYOqYgf6bMKU7P43YgkkJe/nkUmSpbr6MN/uhJYnAuIX5V5Y&#10;wXybSJ2RL3chqcT689QzHjNrS2QCDxv1xuICrsgipoDOvLjWHBy85wJoDzQuaizxe8j9QMV+5upm&#10;GLnbobtpsxKL6/DP3xc6ydPUA46pXZuAXQcSWlLtIS/klBCRGyrBh/fROwVRWqwJp/ktMc9jDjwb&#10;UNepzzzfK5hvb0/ROXnZIeAA2fWp0e/YevkLyvIJiCm9IBbWgXyq+WNwcROQ57k8A1tlOdCQ84gj&#10;2kEPHnPgBFBM/bg1XMg1AMQw334Q8W8y8Y8ERFX8MpmJXuysjKC/EVhfppXmd9TzjXrwqIfIbA0M&#10;fTFZJP2aeI6voJj4JVMVEeWXmVpKn5RYXRmApgLfyFDwTgeBZJGZ7R7xLx2M5+LLEWZ1nMqt2z8P&#10;OyTHZs9s7CYGm8OK7CE6URhjDOKEOuRzKPnSIx9TnyRJAIPDaePo0BDmroLHpc+Gt4ZoAI3IIntH&#10;tWR6PzZ4Gwn6Eu0E6rSxlstNgKdNtaUDpkfUy57KCBRbWjkppj8fnFp5pnw2H0crCj3Fmbrbw3y7&#10;MyKvKDUmlGr64L4h8tCPzikO1iZ43gy/NwDMHhSDCEMFWTrqkvqLDwALAqQd4UgXgAE/n+EhKImG&#10;BNAB4TOeIXEHCpQ0t4lBnGe9Mbr2CYx2nYTizEXdWBol4iPvWIBZVVGW7+SH4fRqRqx+WTUm5jQp&#10;AddvUBf+To5Ev+lDix13Ek7Ati0pwBTm2/+0hJpuJCfPjMsk2wewHYUnlJqZlihDEjAxLAxhiNSV&#10;D7l3W7VRH4g0lP29lQzI9sMT5c6s2z+bPl62LHW0SE38r2q1kopz5zZluMOEORs/S/xmZ+0DydMo&#10;YoVE2zh+t49a+c3L3Yzie6GRgeFwtB/bwuT2ZQnps6oh+WrkOGXCI2Q/IWoJm6eUlQ4IigGjHlkO&#10;RRsYbl0dnQQPywmCmu7A5mKr6/VtYL69VnTvzEi+jZrzAeNtY3KNJmY1c3XUBqJugAcBNJQ41mxH&#10;AiqPbF6SX6duZKkSr4QHTKt2adcMMV9iPeN8c3UPiufXMhA5J9XdAU8OoCq1e0ylwTUJE6jASqvF&#10;SKIq6pyL1IDwB8yzZcFZMYjGMN/+cllotFvgwQmYwHz7Gywawh91Pqo/D7JmH1kYgudYrEk+Buw3&#10;Oub4w7VgAQNC8H3im6FNbdeW1CdkDk15j65bBfBuBIDzzlfy5C//RHS1TcK4VzCbs9TRPEvxjVFF&#10;yGueuLSJVKr2RO4B9CEtagCRZ2BEBFpjBOCKOlHr1PXS3dbPKF6r6uiAcIQPyDvt8Yu/oRZhSMz5&#10;lJi8B+bEg+jsF8bHrimT+QrkZ55cjgQAJoZm+YxIUqfg6U4Os1x8fzje1Xnd4WJNvqxUy6dy0UTq&#10;sPjcLsi/irMlDcz9E3Q6h1n+4FNLtSUaEdl1e+rfBkS9XQm4hMlRHywQJdtYNOeqb/jQgaNR3zoE&#10;ljGYBTJt1V8M8+2zYAftAQtWbbhFsXlmH6p1Xi4vPTswunB6os56zIEi9uQDwANTAMG8CscO5tuI&#10;ki5mSV5orS0IKR9YbJSIWHkJsSJTBsAtlQj+1iJoVi3sWH6MCGCWpYBpA5zcWrvhyPpIIV2GAnfB&#10;D/LM6RF8822W3sr7d1LAVI778wEPmrdtA4ce04oA/ATTdgXqHKYUsAHLk0ClrwSmPM3jfOo7S8iT&#10;7ZJzkzznVtLWAwxGqkMAuMAi4OjqIMXEEsxVHfrCBoS78cd7fjVhKbcFnqDjYIhL8BKAvIDmGrCX&#10;VcpZYTuJOgu1pD/nPrwxcEX+O216ktoCT1QzgNgmZLhwnxa/fyPgSQgnGUrOr2ftnfwCiBBIpmr8&#10;w8h3JAZW2tYOaws8db5wAnziOZLJjGA+H3ewONwQQN7v6zegl9uD+dZjFgqlRajgJKqxBFFBhRMb&#10;bYHnl8LKqDp8wJSKlJEYL3dXVCkVdAaykiHmQJ2QBY6cuhZMaiP24OkEid3DfJubvCg51kDHnlDS&#10;PEisvzEBYeyAq62JJHNtue6Jhbb+KuC5bfBeA2IJ0RImJguZ+UEmwAdhkdMMoHrqhfuKqShBp5B7&#10;zVfEWfh0nuBxE6tyBaYB92wA/MkDmtMU38Uk6JlLPHeAWXHqfk3+3wOsArJu0tvcpOT53nE1t3eU&#10;W5yC2zP2YxDH/DBNlk2c86HBgOk5c56mR0IWNHIIGpkFR+dX0w7XABosgdwkeOIShBNFP47PjoIm&#10;JovpStLoYn55nhXGxmiJFDX54k2Cx9fs2kRqIpc7jBdBXupt7/hdIkBHZNyAlKEHfyLU49wAZwue&#10;N47s6Zui5LEb80XNrokEfQOu84PqybBMrIGDcbLA8honCh4kd0DtsKyEHP/SD2AfcZ8Anp4IBScG&#10;EgPJZydB59uBY++wbuGXgvttBOoTzlXyiCapzHHhkPhOYrL7UhJ+CAT5zs8k+rxzCJ4VZd4DZzb/&#10;BoC/OAl7TzbECGT5zy93icbSexWY7QNmTlqoONY0eIIKv2UP9NF+o+LEZyB9hPn2saF3k0nLDSe1&#10;dhJ1HYG8+1DCAWfPqepWStU1DZ4fJSRVVgk+pXiQrFRKDJljTt4vqk1TPlPXC8HJ1lTB/Q7HDQTw&#10;X0G6tjSa9DCvDMmr2PTV19fhj6M8tDSnEQHKWAIeH/Cc+yv3vCbB4jHUm5FgNZo89Dc2AM0VaYUd&#10;M2Yspm7uFcAZcqJdxnHWIO7e63KkBY6Sj5+K+TCx4Dyo63hzZ8Gjry46I6BJGUmF4lonsZacT0gW&#10;d0oJyaw7vuYR8F8LLc5cciRw4qMpyRMrdunVMetvvvWOx3zNzPVrjkSvFKSct1DKDp30CiiSO1Fw&#10;nxVTp/AE+703Ax55ZPn6WBEdVdOn4QInBHRJwQfDfw+Tr1yRypSkb8QaSetL/EP8+40K82E/t9G5&#10;Sx6RNZGdF99r+AwIACE75vIuWLCDQ6vLlKwGlJqaUMBOoZityJvk9xoyHjEq+4sQZt63sbCQNPS4&#10;l+z2zxIgCS2/75Nc5gjUlTAeOJ4TUeC7kYIHvx8qyPM79/6/vgZ4skrt+cQEJa4ijl4jIfcsr3VT&#10;wrkWHSXey93EIh85k4gDeLlLjuVY5Conltz7iXtP76tIHlpylPFVpNI8XTu9vyYLF5doSfSuIMBF&#10;tWVnhqvcGkvKK73iyPsXAQ9aF58ld8yzsXSQt2ccHk90ssdzq4zEgjSbm/vs+E3xw4CSwmmb4Gk6&#10;POGVXiBRIcZiy6Ns1wcContNhTg8yNsd2QxR4v4byDoiu4noJwAQCip4tO4nalbyoHqxJak3TCQ6&#10;cx7iZNL5OhHHqcTAwVG20nsgeKelwXf9CpvmWiAhY+hAjZ42OI9NncF1IVQhdh7GisQy3nMdQJXo&#10;vthbruMeZdXLULIJb9pWWe2Ax7QdtZjnLCQ85oYCV8D9jRfvVSp0JBIg6PpnRBbgpF0XWfmWoAL5&#10;PivJk/k+VN7UrLpoQk2qOKKeJ4OPOPE+ExwVnkK1Y87i8+U6aw9/8wzmwU96s/Dv/NoV8LR39Aaz&#10;52YCaXJfkBbymBUt1ldKgm3WNqAMYaZV11jxvk+leVWuwifQodFuHWZc4IRRU3ytGvFRlBgwtpVJ&#10;HX6HigKXOwdPHCjqHrs6h/7nKQCnXcnDiuEFYB7ukwI4EWTFljKOk0uUKfWrUADAJ3Dlja2fqI4F&#10;FlfngNO+5MmlT1wgx0WJ8w4vd1eCkACvimaW6iaz1rIK7qkFgXc7EOSsZVq26NMXkTzASBK5qgol&#10;lknASZ2khC/lhruPjLt8BwAZdwnJ3wclgTMADOyugS9J14PHeBLFHEd8TupRa4noezM8W3CXAcy3&#10;T0Lyi893U6ltwIkVfrrsGHB2kl3/JtmpI06CRALgfCoWMxIEW3Xm9KPD9/U48J3U+NYx4AQKM5gf&#10;Pwz8HzoV8i7x2VwIns+0nFxg+L5TAFgoW1L2kqcycGTN6Mfcd5Yl7hwZfxNzpYegcm6yKR66a2dS&#10;58PggEAveSQTvtHs1lfNIqkI6E4JHNv839yv5BPJN6CAMIAsV8h+7GC+HZ5aEvy3loHzBOpwQSwp&#10;cO1T/51KTOhAc91hSY6yh2KUfFmwGL8AgNpsXBIYkE9ZwJH229xLJtxTSJyh4TOOwayNU9bpOAbz&#10;OoSR4P13iq7KPXioYZLFFwsWdGRISv+0kjh43R9QrRjDAEQ9KFDNfQCm0l5p52W+hVMA0GVLUmcK&#10;5ROkflgsJDDqTaRa5tsFlVjmiriOScLamDPvPaoXe6IB0LgHj3iEUCZBCjlHYPC9QACeYo0bzJXR&#10;md8xlD/fvhKcfvUI+U4MfjvuwVO0WhIivnXkMClwC7MRSCUWnk7dgzoRfwZ4yiMrvLAEd3GtW0vw&#10;dRZA7Vpb2PNcVv0zquA8exASaLM2kNeCfCIP2ivZ8lcveeQAmkj0f7lqV7hTRXwqBYxSX1ARdP7v&#10;IuD4REr5Nby9SarFyLB3+hcET64m2EnNj8lsKJJpIvK/S6ysK8aCYXOF8RnEku6jxo2jsqgyq9An&#10;FtxTDx7xJIaQp1yEx0lF4jsCeesBkVPNMwAnAHv8Ju6gabwz2BQ9eDhr6FlDfGnQRQbXFUXbeS/x&#10;s+IeF+D2WO+7xaa6YFwP6IvqwSMBQsilJtxyPptAwG9EpjU9fErtZb/hVdZAy8twISfQfE3AiJGW&#10;HQqidiufh65agTo+0FhKovDGf4J/WxCrDiTE95H6u5qj5KmwsxrAwZN/EVHfVTwHf6bg0QMDlFIl&#10;U1PiMdYUesq8wgtDoC8JiG4spdEf3P+r/Ece+YQFEt8BC+wcWyYlFX+fBTnNApSoZq8s6j5PYb4N&#10;jqESWfJZUQrxOU8bEkRNevCwE7WRmK47AVDCmp5iRVRZCHhSNOSe0SdgGZfgQQMCoKjC8/ltZyB2&#10;VfKMFFLFp3b9dUPPMtL0hmhChSSUQTDswumKU1NbE0r61DV5EWSHC+sdAdilwRab6PaEWThi4WSj&#10;mL8ifheZ1PnuYFGbkCTf4cRHV8HzKp1s7I+uKqk2PZG5Hxi5B3rwWA60cpbWk10027tmBUbkswZM&#10;n52cMni6y3le7mYw3/4EjEFlJHlMUjQnAuAMoBt920VjKWiRdPLjstNPh7Wbr4kzbkkBaCeQOPsO&#10;v8kIznCckrX1TvGZwDCxq0sq6+zGxeFwgIv//XuAfvTDcBz++fui+2qrHz3n6cd5jjY5zxowZhRZ&#10;/arY/pofEQC8So4pZ9cYQ37oUF7vj/0egCjHmf2+qpJGAui/WluHFjDWJyPdKXXdxPB6AxcGxrfG&#10;AVPFt4F+Hl8CRLNqWpjKsDouqBw4HhRL8yaaBZkKFnZYqfYOAngkuO6sQurs5pQkT3U/B6Zgjh2A&#10;kTbzVSc0aODEBiVcdtzi3lSOeoubq1QrhiDfgJ0Ej6viRdUnEf1BAwrQseJ7I+Ze+gXxnEhXuYSI&#10;K1fiEG/AzoJHDhzxYb8bSTM2ukEJSgwT4ODOHUOeCx1Q6mqm+A3tqVa3JmIXJAXMbtTVfI61kpgF&#10;emIEnOL78mNwKoR5ZgmcpQQ4vM5fKskw/uYJ1Fl9Q8PdHip5RZEXeWBWLGFmAIKFoXrNS9SdibUl&#10;5wg44T+Br70jkiRFaycx3LGPpUCNz2GjGkQ933WdDBMDNb7jnjfWEOpWYnp1gWeoWJwU1CcGBoBF&#10;CXzJwuhM0EUpULuxgiZaqai/7oIitOrnddetsDPgqda+EHdZ1sqR9kU8G5i8OhM0S+t4rWg+ixYt&#10;rHzqtGju31d835MCj3wCiypIbUGwhDHWdo1hd6xqjCFL7ZCrlesSizbSBGtNTmPsuO8nhoS6leEy&#10;PJGCLMe2SCzVO6uofnTqKoDqGYQpmPR6sF+0CLDOz9rC3NcRdZ16PjnJo1JXq4JlhWooNdjZMwOC&#10;uVGCQl8H0FStBNSixQ4qoNJSeczMpV61Xxg+767r4FkriSJ9jFjPJfbcDlxa7FgxqN0s8NRKGtoR&#10;ZJbnuDhWg/6nTdclT1rZo5qrtZHVwus9pmsH1s+A7F7PUhqWuW5dz9tZ8Awr7g6Z5NB5dj3Nzkoq&#10;BmGfJP6isLS5L98k1Teh+XFnZ6NqJmEI5g1TA8DayIGBVRSBvoDkI6i9uTMw6z3uEQL8F5jlGuuc&#10;gNnwyecWzLzONg1ss+cNoJkzZszIMgn7NNR+lAZPn0nYj9KjB08/qnGefvSjzPj/ANVjA+o5kvTw&#10;AAAAAElFTkSuQmCC"/>
  <p:tag name="ISPRING_PRESENTERDATA_0" val="0JDQvdC00YDQtdC5INCS0LvQsNC00LjQvNC40YDQvtCy0LjRhyDQmtC+0YDQtdC90Yw=|0Jou0Y0u0L0uLCDQtNC+0YbQtdC90YIg0JLQk9Cj0K3QoQ==|YW5kcmV5LmtvcmVuM0BtYWlsLnJ1||e0UxOTg0QTg4LTIzMEMtNEQ2Ri05MkEyLTYxRkU3ODZCQThBMn0=||SVNQUklOR19QUkVTRU5URVJfUEhPVE9fMA==|MA==|aHR0cDovL3d3dy52dnN1LnJ1|SVNQUklOR19QUkVTRU5URVJfUEhPVE9fMQ==|KzcoNDIzKTI0MC00MS02MA=="/>
  <p:tag name="GENSWF_OUTPUT_FILE_NAME" val="Lecture-1"/>
  <p:tag name="ISPRING_RESOURCE_PATHS_HASH_PRESENTER" val="60be91c71c04b92463db1ad5735d74e2e7a34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ема"/>
  <p:tag name="ISPRING_SLIDE_INDENT_LEVEL" val="0"/>
  <p:tag name="ISPRING_SLIDE_ID" val="{84E56C29-299E-4501-9EC0-81A4D7F7E17F}"/>
  <p:tag name="GENSWF_ADVANCE_TIME" val="22.45"/>
  <p:tag name="TIMING" val=""/>
  <p:tag name="ISPRING_CUSTOM_TIMING_USED" val="1"/>
  <p:tag name="ISPRING_PRESENTER_ID" val="{E1984A88-230C-4D6F-92A2-61FE786BA8A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Материал"/>
  <p:tag name="ISPRING_SLIDE_ID" val="{1AA3389F-3F1E-4748-83B2-144567DBA6F3}"/>
  <p:tag name="TIMING" val=""/>
  <p:tag name="ISPRING_CUSTOM_TIMING_USED" val="1"/>
  <p:tag name="GENSWF_ADVANCE_TIME" val="17.40"/>
  <p:tag name="ISPRING_PRESENTER_ID" val="{E1984A88-230C-4D6F-92A2-61FE786BA8A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Понятия"/>
  <p:tag name="ISPRING_SLIDE_ID" val="{1192DB6F-104E-4A32-835D-41FA9BFCF2FF}"/>
  <p:tag name="GENSWF_ADVANCE_TIME" val="10.37"/>
  <p:tag name="TIMING" val=""/>
  <p:tag name="ISPRING_CUSTOM_TIMING_USED" val="1"/>
  <p:tag name="ISPRING_PRESENTER_ID" val="{E1984A88-230C-4D6F-92A2-61FE786BA8A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Вопросы"/>
  <p:tag name="ISPRING_SLIDE_ID" val="{4195A1E5-9B74-4F52-9F2A-8C921E8B896F}"/>
  <p:tag name="GENSWF_ADVANCE_TIME" val="9.15"/>
  <p:tag name="TIMING" val=""/>
  <p:tag name="ISPRING_CUSTOM_TIMING_USED" val="1"/>
  <p:tag name="ISPRING_PRESENTER_ID" val="{E1984A88-230C-4D6F-92A2-61FE786BA8A2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нец"/>
  <p:tag name="ISPRING_SLIDE_INDENT_LEVEL" val="0"/>
  <p:tag name="ISPRING_SLIDE_ID" val="{3864E923-F8D7-4305-9B14-BCCCB81AA296}"/>
  <p:tag name="GENSWF_ADVANCE_TIME" val="8.45"/>
  <p:tag name="TIMING" val=""/>
  <p:tag name="ISPRING_CUSTOM_TIMING_USED" val="1"/>
  <p:tag name="ISPRING_PRESENTER_ID" val="{E1984A88-230C-4D6F-92A2-61FE786BA8A2}"/>
</p:tagLst>
</file>

<file path=ppt/theme/theme1.xml><?xml version="1.0" encoding="utf-8"?>
<a:theme xmlns:a="http://schemas.openxmlformats.org/drawingml/2006/main" name="Оформление по умолчанию">
  <a:themeElements>
    <a:clrScheme name="Другая 1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FFFFFF"/>
      </a:hlink>
      <a:folHlink>
        <a:srgbClr val="FFFF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2390</TotalTime>
  <Words>1374</Words>
  <Application>Microsoft Office PowerPoint</Application>
  <PresentationFormat>Экран (4:3)</PresentationFormat>
  <Paragraphs>149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Arial</vt:lpstr>
      <vt:lpstr>Symbol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OPITUP 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Тема1. Понятие, структура и принципы функционирования финансовых рынков</dc:title>
  <dc:creator>S.V.Ryzhkov</dc:creator>
  <cp:lastModifiedBy>Корень Андрей</cp:lastModifiedBy>
  <cp:revision>223</cp:revision>
  <dcterms:created xsi:type="dcterms:W3CDTF">2007-04-22T06:20:01Z</dcterms:created>
  <dcterms:modified xsi:type="dcterms:W3CDTF">2017-02-21T04:49:03Z</dcterms:modified>
</cp:coreProperties>
</file>