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460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97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41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65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2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87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00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50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5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85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46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F28EC-3CAE-47FF-A0DF-D47C0FF6D1B7}" type="datetimeFigureOut">
              <a:rPr lang="ru-RU" smtClean="0"/>
              <a:t>16.04.2013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66BB7-2A86-4476-BE82-D6516A247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08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3"/>
            <a:ext cx="7772400" cy="64807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Разработка рекламной продукции. Принципы составления текстов.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8136904" cy="453650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Этапы разработки идеи рекламных материалов: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Оценка рекламных материалов конкурентов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Составление перечня полезных свойств услуги и перечня нужд потребителя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Анализ возможной реакции на различные варианты построения и оформления рекламы</a:t>
            </a:r>
          </a:p>
          <a:p>
            <a:pPr marL="514350" indent="-514350"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Планирование текстовой части рекламного обращения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1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Правила действенной рекламы: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FF0000"/>
                </a:solidFill>
              </a:rPr>
              <a:t>Определение позиции </a:t>
            </a:r>
            <a:r>
              <a:rPr lang="ru-RU" sz="2800" dirty="0" smtClean="0"/>
              <a:t>(необходимо представить рекламируемую услугу и объяснить как используется и чем отличается от конкурентов)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FF0000"/>
                </a:solidFill>
              </a:rPr>
              <a:t>Большие надежды </a:t>
            </a:r>
            <a:r>
              <a:rPr lang="ru-RU" sz="2800" dirty="0" smtClean="0"/>
              <a:t>(действенная реклама должна вселять большие надежды потребителю)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FF0000"/>
                </a:solidFill>
              </a:rPr>
              <a:t>Великая идея </a:t>
            </a:r>
            <a:r>
              <a:rPr lang="ru-RU" sz="2800" dirty="0" smtClean="0"/>
              <a:t>(идейная реклама может жить много лет)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solidFill>
                  <a:srgbClr val="FF0000"/>
                </a:solidFill>
              </a:rPr>
              <a:t>Имидж товарной марки </a:t>
            </a:r>
            <a:r>
              <a:rPr lang="ru-RU" sz="2800" dirty="0" smtClean="0"/>
              <a:t>(услуга с наименованием и узнаваемостью)</a:t>
            </a:r>
          </a:p>
          <a:p>
            <a:pPr marL="0" indent="0">
              <a:buNone/>
            </a:pPr>
            <a:endParaRPr lang="ru-RU" sz="2800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014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5. Качество </a:t>
            </a:r>
            <a:r>
              <a:rPr lang="ru-RU" dirty="0" smtClean="0"/>
              <a:t>(качественные услуги могут изгнать с рынка некачественные услуги)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6. Новизна </a:t>
            </a:r>
            <a:r>
              <a:rPr lang="ru-RU" dirty="0" smtClean="0"/>
              <a:t>(повторение рекламы может вызвать раздражение)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7. Истинные покупатели </a:t>
            </a:r>
            <a:r>
              <a:rPr lang="ru-RU" dirty="0" smtClean="0"/>
              <a:t>(необходимо учитывать особенности покупателей и их интересы)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8. Наглядность рекламы </a:t>
            </a:r>
            <a:r>
              <a:rPr lang="ru-RU" dirty="0" smtClean="0"/>
              <a:t>(цвет , объем, заголовок, содержание)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1538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Художественное оформление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Художественное оформление рекламных объявлений включает его макет (дизайн), иллюстрации (рисунки и фотографии), цветовое решение, начертание шрифтов, шрифтовые выделения и др. </a:t>
            </a:r>
            <a:r>
              <a:rPr lang="ru-RU" dirty="0" err="1" smtClean="0"/>
              <a:t>оформительные</a:t>
            </a:r>
            <a:r>
              <a:rPr lang="ru-RU" dirty="0" smtClean="0"/>
              <a:t> элементы.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2228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Приемы, применяемые при иллюстрировании рекламных объявлений: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Штриховой </a:t>
            </a:r>
            <a:r>
              <a:rPr lang="ru-RU" dirty="0">
                <a:solidFill>
                  <a:srgbClr val="FF0000"/>
                </a:solidFill>
              </a:rPr>
              <a:t>рисунок </a:t>
            </a:r>
            <a:r>
              <a:rPr lang="ru-RU" dirty="0"/>
              <a:t>— это черно-белое изображение, которая </a:t>
            </a:r>
            <a:r>
              <a:rPr lang="ru-RU" dirty="0" smtClean="0"/>
              <a:t>состоит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из одних сплошных линий, как при рисовании пером и тушью.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D:\Users\User\Desktop\grafik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060848"/>
            <a:ext cx="2145978" cy="262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057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smtClean="0">
                <a:solidFill>
                  <a:srgbClr val="FF0000"/>
                </a:solidFill>
              </a:rPr>
              <a:t>Тонированный штриховой рисунок </a:t>
            </a:r>
            <a:r>
              <a:rPr lang="ru-RU" dirty="0" smtClean="0"/>
              <a:t>– затемненные участки штрихового изображения передаются тонировкой, которая представляет собой участки растрового тона из точек и линий, часть изображения может быть размыта. 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Растр</a:t>
            </a:r>
            <a:r>
              <a:rPr lang="ru-RU" dirty="0"/>
              <a:t> — это порядок расположения точек (растровых элементов).</a:t>
            </a:r>
            <a:endParaRPr lang="ru-RU" dirty="0"/>
          </a:p>
        </p:txBody>
      </p:sp>
      <p:pic>
        <p:nvPicPr>
          <p:cNvPr id="2050" name="Picture 2" descr="D:\Users\User\Desktop\1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08276"/>
            <a:ext cx="2474218" cy="187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926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3. Рисунки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в технике линогравюры.</a:t>
            </a:r>
          </a:p>
          <a:p>
            <a:pPr marL="0" indent="0">
              <a:buNone/>
            </a:pPr>
            <a:r>
              <a:rPr lang="ru-RU" sz="2800" dirty="0" smtClean="0"/>
              <a:t>Их делают на основе оригинальной фотографии, переводя точечное изображение в штриховое. </a:t>
            </a:r>
          </a:p>
          <a:p>
            <a:pPr marL="0" indent="0">
              <a:buNone/>
            </a:pPr>
            <a:r>
              <a:rPr lang="ru-RU" sz="2800" b="1" dirty="0"/>
              <a:t>Линогравюра</a:t>
            </a:r>
            <a:r>
              <a:rPr lang="ru-RU" sz="2800" dirty="0"/>
              <a:t> (от </a:t>
            </a:r>
            <a:r>
              <a:rPr lang="ru-RU" sz="2800" dirty="0" smtClean="0"/>
              <a:t>линолеум </a:t>
            </a:r>
            <a:r>
              <a:rPr lang="ru-RU" sz="2800" dirty="0"/>
              <a:t>и </a:t>
            </a:r>
            <a:r>
              <a:rPr lang="ru-RU" sz="2800" dirty="0" smtClean="0"/>
              <a:t>гравюра)</a:t>
            </a:r>
            <a:r>
              <a:rPr lang="ru-RU" sz="2800" i="1" dirty="0" smtClean="0"/>
              <a:t>,</a:t>
            </a:r>
            <a:r>
              <a:rPr lang="ru-RU" sz="2800" dirty="0" smtClean="0"/>
              <a:t> </a:t>
            </a:r>
            <a:r>
              <a:rPr lang="ru-RU" sz="2800" dirty="0"/>
              <a:t>выпуклая гравюра на линолеуме или на сходных с ним полимерно-пластических </a:t>
            </a:r>
            <a:r>
              <a:rPr lang="ru-RU" sz="2800" dirty="0" smtClean="0"/>
              <a:t>материалах.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Гравюра -</a:t>
            </a:r>
            <a:r>
              <a:rPr lang="ru-RU" sz="2800" dirty="0"/>
              <a:t>всякое изображение, выполненное с применением гравировки, то есть прорезки, процарапывания на камне, на деревянной доске или на </a:t>
            </a:r>
            <a:r>
              <a:rPr lang="ru-RU" sz="2800" dirty="0" smtClean="0"/>
              <a:t>металле.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D:\Users\User\Desktop\peyzag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653137"/>
            <a:ext cx="2016224" cy="144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609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4. </a:t>
            </a:r>
            <a:r>
              <a:rPr lang="ru-RU" dirty="0">
                <a:solidFill>
                  <a:srgbClr val="FF0000"/>
                </a:solidFill>
              </a:rPr>
              <a:t>Тоновые рисунки </a:t>
            </a:r>
            <a:r>
              <a:rPr lang="ru-RU" dirty="0"/>
              <a:t>— используются для создания определенной атмосферы или декоративного эффекта. Выполняются обычно аэрографом, размывкой, карандашом или пастелью</a:t>
            </a:r>
            <a:r>
              <a:rPr lang="ru-RU" dirty="0" smtClean="0"/>
              <a:t>.</a:t>
            </a:r>
            <a:r>
              <a:rPr lang="en-US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D:\Users\User\Desktop\101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4572000" cy="274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725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5. </a:t>
            </a:r>
            <a:r>
              <a:rPr lang="ru-RU" sz="2800" dirty="0">
                <a:solidFill>
                  <a:srgbClr val="FF0000"/>
                </a:solidFill>
              </a:rPr>
              <a:t>Фотографии</a:t>
            </a:r>
            <a:r>
              <a:rPr lang="ru-RU" sz="2800" i="1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— служат доказательством события или ситуации, как бы подчеркивая реальность</a:t>
            </a:r>
            <a:r>
              <a:rPr lang="ru-RU" sz="2800" dirty="0" smtClean="0"/>
              <a:t>.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6. Технические и фотографические эффекты </a:t>
            </a:r>
            <a:r>
              <a:rPr lang="ru-RU" sz="2800" dirty="0" smtClean="0"/>
              <a:t>–с их помощью обычные фотографии превращают в штриховые иллюстрации, выделяя необходимые детали, усиливая эмоциональное воздействие изображения.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D:\Users\User\Desktop\a2698cd4e86d22c7cbf81831925752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243" y="3429001"/>
            <a:ext cx="349188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25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7. </a:t>
            </a:r>
            <a:r>
              <a:rPr lang="ru-RU" dirty="0">
                <a:solidFill>
                  <a:srgbClr val="FF0000"/>
                </a:solidFill>
              </a:rPr>
              <a:t>Цветные иллюстрации </a:t>
            </a:r>
            <a:r>
              <a:rPr lang="ru-RU" dirty="0"/>
              <a:t>могут состоять из простых комбинаций цветов полновесно-цветной печати (печать в четыре краски — желтая, пурпурная, голубая и черная).</a:t>
            </a:r>
          </a:p>
        </p:txBody>
      </p:sp>
      <p:pic>
        <p:nvPicPr>
          <p:cNvPr id="6146" name="Picture 2" descr="D:\Users\User\Desktop\5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92896"/>
            <a:ext cx="257699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77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8. </a:t>
            </a:r>
            <a:r>
              <a:rPr lang="ru-RU" dirty="0">
                <a:solidFill>
                  <a:srgbClr val="FF0000"/>
                </a:solidFill>
              </a:rPr>
              <a:t>Символы и стилевое оформление названий </a:t>
            </a:r>
            <a:r>
              <a:rPr lang="ru-RU" dirty="0"/>
              <a:t>включают также фирменные символы и стилизованные названия, называемые </a:t>
            </a:r>
            <a:r>
              <a:rPr lang="ru-RU" dirty="0" smtClean="0"/>
              <a:t>логотипами</a:t>
            </a:r>
            <a:r>
              <a:rPr lang="ru-RU" dirty="0"/>
              <a:t>.</a:t>
            </a:r>
            <a:r>
              <a:rPr lang="ru-RU" i="1" dirty="0">
                <a:solidFill>
                  <a:srgbClr val="FF0000"/>
                </a:solidFill>
              </a:rPr>
              <a:t> Логотип </a:t>
            </a:r>
            <a:r>
              <a:rPr lang="ru-RU" dirty="0"/>
              <a:t>применяется обычно для придания своеобразия или в качестве опознавательного средства на разного рода бланках и рекламно-пропагандистских материалах фирмы.</a:t>
            </a:r>
          </a:p>
        </p:txBody>
      </p:sp>
    </p:spTree>
    <p:extLst>
      <p:ext uri="{BB962C8B-B14F-4D97-AF65-F5344CB8AC3E}">
        <p14:creationId xmlns:p14="http://schemas.microsoft.com/office/powerpoint/2010/main" val="1234167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dirty="0">
                <a:solidFill>
                  <a:srgbClr val="FF0000"/>
                </a:solidFill>
              </a:rPr>
              <a:t>Используемые шрифты. </a:t>
            </a:r>
            <a:r>
              <a:rPr lang="ru-RU" sz="3400" dirty="0"/>
              <a:t>Все шрифты делятся на четыре основные группы</a:t>
            </a:r>
            <a:r>
              <a:rPr lang="ru-RU" sz="3400" dirty="0" smtClean="0"/>
              <a:t>:</a:t>
            </a:r>
          </a:p>
          <a:p>
            <a:pPr marL="0" indent="0">
              <a:buNone/>
            </a:pPr>
            <a:r>
              <a:rPr lang="ru-RU" sz="3400" dirty="0">
                <a:solidFill>
                  <a:srgbClr val="FF0000"/>
                </a:solidFill>
              </a:rPr>
              <a:t>Шрифты классического рисунка</a:t>
            </a:r>
            <a:r>
              <a:rPr lang="ru-RU" sz="3400" i="1" dirty="0"/>
              <a:t>, </a:t>
            </a:r>
            <a:r>
              <a:rPr lang="ru-RU" sz="3400" dirty="0"/>
              <a:t>разработанные главным образом на основе прямого римского шрифта. Такие шрифты мелкого кегля иногда используют для набора основного текста. Более крупным кеглем и более жирными вариантами пользуются в выделительных целях, когда нужно добиться впечатления престижности или официальности.</a:t>
            </a:r>
            <a:br>
              <a:rPr lang="ru-RU" sz="3400" dirty="0"/>
            </a:br>
            <a:r>
              <a:rPr lang="ru-RU" sz="3400" dirty="0"/>
              <a:t/>
            </a:r>
            <a:br>
              <a:rPr lang="ru-RU" sz="3400" dirty="0"/>
            </a:br>
            <a:r>
              <a:rPr lang="ru-RU" sz="3400" i="1" dirty="0" smtClean="0"/>
              <a:t> </a:t>
            </a:r>
            <a:r>
              <a:rPr lang="ru-RU" sz="3400" i="1" dirty="0">
                <a:solidFill>
                  <a:srgbClr val="FF0000"/>
                </a:solidFill>
              </a:rPr>
              <a:t>Выделительные шрифты, </a:t>
            </a:r>
            <a:r>
              <a:rPr lang="ru-RU" sz="3400" dirty="0"/>
              <a:t>специально предназначенные для набора заголовков, подзаголовков или отдельных групп слов, которые вы хотите акцентировать. </a:t>
            </a:r>
            <a:br>
              <a:rPr lang="ru-RU" sz="3400" dirty="0"/>
            </a:br>
            <a:endParaRPr lang="ru-RU" sz="3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400" i="1" dirty="0" smtClean="0">
                <a:solidFill>
                  <a:srgbClr val="FF0000"/>
                </a:solidFill>
              </a:rPr>
              <a:t>Декоративные </a:t>
            </a:r>
            <a:r>
              <a:rPr lang="ru-RU" sz="3400" i="1" dirty="0">
                <a:solidFill>
                  <a:srgbClr val="FF0000"/>
                </a:solidFill>
              </a:rPr>
              <a:t>шрифты</a:t>
            </a:r>
            <a:r>
              <a:rPr lang="ru-RU" sz="3400" i="1" dirty="0"/>
              <a:t>, </a:t>
            </a:r>
            <a:r>
              <a:rPr lang="ru-RU" sz="3400" dirty="0"/>
              <a:t>которые настолько витиеваты, что их использование следует неизменно ограничивать всего несколькими словами.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597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Способы </a:t>
            </a:r>
            <a:r>
              <a:rPr lang="ru-RU" dirty="0" smtClean="0">
                <a:solidFill>
                  <a:srgbClr val="FF0000"/>
                </a:solidFill>
              </a:rPr>
              <a:t>печати - </a:t>
            </a:r>
          </a:p>
          <a:p>
            <a:pPr marL="0" indent="0">
              <a:buNone/>
            </a:pPr>
            <a:r>
              <a:rPr lang="ru-RU" dirty="0"/>
              <a:t>способы получения изображения (оттисков), тождественных оригиналу, путем передачи под давлением краски с печатной формы на бумагу. Различают, в зависимости от расположения печатающих и пробельных (</a:t>
            </a:r>
            <a:r>
              <a:rPr lang="ru-RU" dirty="0" err="1"/>
              <a:t>непечатающих</a:t>
            </a:r>
            <a:r>
              <a:rPr lang="ru-RU" dirty="0"/>
              <a:t>) элементов, 3 основных вида печати: </a:t>
            </a:r>
            <a:r>
              <a:rPr lang="ru-RU" dirty="0">
                <a:solidFill>
                  <a:srgbClr val="FF0000"/>
                </a:solidFill>
              </a:rPr>
              <a:t>высокую, глубокую и плоскую.</a:t>
            </a:r>
          </a:p>
        </p:txBody>
      </p:sp>
    </p:spTree>
    <p:extLst>
      <p:ext uri="{BB962C8B-B14F-4D97-AF65-F5344CB8AC3E}">
        <p14:creationId xmlns:p14="http://schemas.microsoft.com/office/powerpoint/2010/main" val="3674512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 smtClean="0"/>
              <a:t>а </a:t>
            </a:r>
            <a:r>
              <a:rPr lang="ru-RU" dirty="0"/>
              <a:t>— высокая печать; 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б </a:t>
            </a:r>
            <a:r>
              <a:rPr lang="ru-RU" dirty="0"/>
              <a:t>— плоская печать</a:t>
            </a:r>
            <a:r>
              <a:rPr lang="ru-RU" dirty="0" smtClean="0"/>
              <a:t>;</a:t>
            </a:r>
          </a:p>
          <a:p>
            <a:pPr marL="0" indent="0" algn="r">
              <a:buNone/>
            </a:pPr>
            <a:r>
              <a:rPr lang="ru-RU" dirty="0" smtClean="0"/>
              <a:t> </a:t>
            </a:r>
            <a:r>
              <a:rPr lang="ru-RU" dirty="0"/>
              <a:t>в — глубокая </a:t>
            </a:r>
            <a:r>
              <a:rPr lang="ru-RU" dirty="0" smtClean="0"/>
              <a:t>печать.</a:t>
            </a:r>
            <a:endParaRPr lang="ru-RU" dirty="0"/>
          </a:p>
        </p:txBody>
      </p:sp>
      <p:pic>
        <p:nvPicPr>
          <p:cNvPr id="7170" name="Picture 2" descr="D:\Users\User\Desktop\p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367240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888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Термография</a:t>
            </a:r>
            <a:r>
              <a:rPr lang="ru-RU" dirty="0" smtClean="0"/>
              <a:t> –тепловой процесс, используемый для нанесения рельефных надписей и изображений на бумажные поверхности. Применяется при изготовлении бланков.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D:\Users\User\Desktop\img0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80928"/>
            <a:ext cx="3963017" cy="319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151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Шелкография</a:t>
            </a:r>
            <a:r>
              <a:rPr lang="ru-RU" dirty="0"/>
              <a:t> - это такой способ печати, при котором краска наносится с помощью сетки из шелка, капрона или другого материала, в результате чего получается выпуклый рисунок на различных по форме и материалу поверхностях. </a:t>
            </a:r>
          </a:p>
        </p:txBody>
      </p:sp>
      <p:pic>
        <p:nvPicPr>
          <p:cNvPr id="9218" name="Picture 2" descr="D:\Users\User\Desktop\pressa_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603" y="3356992"/>
            <a:ext cx="3394348" cy="325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292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Распространение рекламы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Преимущества и недостатки основных средств распространения </a:t>
            </a:r>
            <a:r>
              <a:rPr lang="ru-RU" sz="2400" b="1" dirty="0" smtClean="0"/>
              <a:t>рекламы</a:t>
            </a:r>
          </a:p>
          <a:p>
            <a:pPr marL="0" indent="0">
              <a:buNone/>
            </a:pPr>
            <a:r>
              <a:rPr lang="ru-RU" sz="2400" b="1" u="sng" dirty="0">
                <a:solidFill>
                  <a:srgbClr val="0070C0"/>
                </a:solidFill>
              </a:rPr>
              <a:t>Газеты</a:t>
            </a:r>
            <a:endParaRPr lang="ru-RU" sz="2400" b="1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Достоинства</a:t>
            </a:r>
            <a:r>
              <a:rPr lang="ru-RU" sz="2400" dirty="0" smtClean="0"/>
              <a:t>: оперативность</a:t>
            </a:r>
            <a:r>
              <a:rPr lang="ru-RU" sz="2400" dirty="0"/>
              <a:t>; многочис­ленность аудитории; высокий уровень охвата местной аудитории; высокая достоверность; относительно низкие расходы на один контакт и др.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Недостатки: </a:t>
            </a:r>
            <a:endParaRPr lang="ru-RU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400" dirty="0"/>
              <a:t>Кратковременность существования; низкое качество воспроизведе­ния; незначительная аудитория «вторичных читателей»; помещается рядом с рекламой других </a:t>
            </a:r>
            <a:r>
              <a:rPr lang="ru-RU" sz="2400" dirty="0" smtClean="0"/>
              <a:t>отправителей.</a:t>
            </a:r>
            <a:endParaRPr lang="ru-RU" sz="2400" dirty="0"/>
          </a:p>
          <a:p>
            <a:pPr marL="0" indent="0" algn="ctr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2681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0070C0"/>
                </a:solidFill>
              </a:rPr>
              <a:t>Журналы</a:t>
            </a:r>
            <a:endParaRPr lang="ru-RU" b="1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Достоинства: </a:t>
            </a:r>
            <a:r>
              <a:rPr lang="ru-RU" sz="2800" dirty="0" smtClean="0"/>
              <a:t>Высокое </a:t>
            </a:r>
            <a:r>
              <a:rPr lang="ru-RU" sz="2800" dirty="0"/>
              <a:t>качество воспроизведе­ния; длительность </a:t>
            </a:r>
            <a:r>
              <a:rPr lang="ru-RU" sz="2800" dirty="0" smtClean="0"/>
              <a:t>существова­ния</a:t>
            </a:r>
            <a:r>
              <a:rPr lang="ru-RU" sz="2800" dirty="0"/>
              <a:t>; многочисленность «вторич­ных читателей»; достоверность; </a:t>
            </a:r>
            <a:r>
              <a:rPr lang="ru-RU" sz="2800" dirty="0" smtClean="0"/>
              <a:t>престижность.</a:t>
            </a:r>
            <a:endParaRPr lang="ru-RU" sz="2800" dirty="0"/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Недостатки: </a:t>
            </a:r>
          </a:p>
          <a:p>
            <a:pPr marL="0" indent="0">
              <a:buNone/>
            </a:pPr>
            <a:r>
              <a:rPr lang="ru-RU" sz="2800" dirty="0" smtClean="0"/>
              <a:t>Относительно </a:t>
            </a:r>
            <a:r>
              <a:rPr lang="ru-RU" sz="2800" dirty="0"/>
              <a:t>длительный временной разрыв между покупкой места и появлени­ем рекламы; соседство рекламы конкурентов; потери при </a:t>
            </a:r>
            <a:r>
              <a:rPr lang="ru-RU" sz="2800" dirty="0" err="1"/>
              <a:t>невостребованности</a:t>
            </a:r>
            <a:r>
              <a:rPr lang="ru-RU" sz="2800" dirty="0"/>
              <a:t> части </a:t>
            </a:r>
            <a:r>
              <a:rPr lang="ru-RU" sz="2800" dirty="0" smtClean="0"/>
              <a:t>тиража.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749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00B0F0"/>
                </a:solidFill>
              </a:rPr>
              <a:t>Телевидение</a:t>
            </a:r>
            <a:endParaRPr lang="ru-RU" b="1" u="sng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Достоинства</a:t>
            </a:r>
            <a:r>
              <a:rPr lang="ru-RU" dirty="0" smtClean="0"/>
              <a:t>: Широта </a:t>
            </a:r>
            <a:r>
              <a:rPr lang="ru-RU" dirty="0"/>
              <a:t>охвата; многочисленная аудитория; высокая степень привлечения внимания; сочета­ние изображения, звука и движения; обращение непос­редственно к чувствам; высокое эмоциональное воздействие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Недостатки: </a:t>
            </a:r>
            <a:r>
              <a:rPr lang="ru-RU" dirty="0" smtClean="0"/>
              <a:t>Высокая </a:t>
            </a:r>
            <a:r>
              <a:rPr lang="ru-RU" dirty="0"/>
              <a:t>абсолютная стоимость; перегруженность рекламой; мимолетность рекламного контакта; слабая избирательность </a:t>
            </a:r>
            <a:r>
              <a:rPr lang="ru-RU" dirty="0" smtClean="0"/>
              <a:t>аудитории.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529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>
                <a:solidFill>
                  <a:srgbClr val="0070C0"/>
                </a:solidFill>
              </a:rPr>
              <a:t>Радио</a:t>
            </a:r>
            <a:endParaRPr lang="ru-RU" b="1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Достоинства: </a:t>
            </a:r>
            <a:r>
              <a:rPr lang="ru-RU" dirty="0" smtClean="0"/>
              <a:t>Массовость </a:t>
            </a:r>
            <a:r>
              <a:rPr lang="ru-RU" dirty="0"/>
              <a:t>аудитории; относительно низкая стоимость одного рекламного </a:t>
            </a:r>
            <a:r>
              <a:rPr lang="ru-RU" dirty="0" smtClean="0"/>
              <a:t>контакта.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Недостатки: </a:t>
            </a:r>
            <a:r>
              <a:rPr lang="ru-RU" dirty="0" smtClean="0"/>
              <a:t>Ограниченность </a:t>
            </a:r>
            <a:r>
              <a:rPr lang="ru-RU" dirty="0"/>
              <a:t>звукового представления; невысокая степень привлечения внимания; мимолетность рекламного </a:t>
            </a:r>
            <a:r>
              <a:rPr lang="ru-RU" dirty="0" smtClean="0"/>
              <a:t>контакта.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9049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00B0F0"/>
                </a:solidFill>
              </a:rPr>
              <a:t>Печатная реклама</a:t>
            </a:r>
            <a:endParaRPr lang="ru-RU" b="1" u="sng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Достоинства: </a:t>
            </a:r>
            <a:r>
              <a:rPr lang="ru-RU" dirty="0" smtClean="0"/>
              <a:t>Высокое </a:t>
            </a:r>
            <a:r>
              <a:rPr lang="ru-RU" dirty="0"/>
              <a:t>качество воспроизведе­ния; значительная продолжитель­ность контакта у некоторых носителей (плакаты, настенные и карманные календари); отсут­ствие рекламы конкурентов на конкретном носителе и др.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Недостатки: </a:t>
            </a:r>
            <a:r>
              <a:rPr lang="ru-RU" dirty="0" smtClean="0"/>
              <a:t>Относительно </a:t>
            </a:r>
            <a:r>
              <a:rPr lang="ru-RU" dirty="0"/>
              <a:t>высокая стоимость, образ «</a:t>
            </a:r>
            <a:r>
              <a:rPr lang="ru-RU" dirty="0" err="1"/>
              <a:t>макулатурности</a:t>
            </a:r>
            <a:r>
              <a:rPr lang="ru-RU" dirty="0" smtClean="0"/>
              <a:t>».</a:t>
            </a:r>
            <a:endParaRPr lang="ru-RU" dirty="0"/>
          </a:p>
          <a:p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060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>
                <a:solidFill>
                  <a:srgbClr val="00B0F0"/>
                </a:solidFill>
              </a:rPr>
              <a:t>Наружная реклама</a:t>
            </a:r>
            <a:endParaRPr lang="ru-RU" b="1" u="sng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Достоинства: </a:t>
            </a:r>
            <a:r>
              <a:rPr lang="ru-RU" dirty="0" smtClean="0"/>
              <a:t>Высокая </a:t>
            </a:r>
            <a:r>
              <a:rPr lang="ru-RU" dirty="0"/>
              <a:t>частота повторных контактов; относительно невысокая абсолютная стоимость; слабая </a:t>
            </a:r>
            <a:r>
              <a:rPr lang="ru-RU" dirty="0" smtClean="0"/>
              <a:t>конкуренция.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dirty="0" smtClean="0">
                <a:solidFill>
                  <a:srgbClr val="FF0000"/>
                </a:solidFill>
              </a:rPr>
              <a:t>Недостатки: </a:t>
            </a:r>
            <a:r>
              <a:rPr lang="ru-RU" dirty="0" smtClean="0"/>
              <a:t>Отсутствие </a:t>
            </a:r>
            <a:r>
              <a:rPr lang="ru-RU" dirty="0"/>
              <a:t>избирательности аудитории; невозможность контакта с удаленными аудиториями; ограничения Творческого </a:t>
            </a:r>
            <a:r>
              <a:rPr lang="ru-RU" dirty="0" smtClean="0"/>
              <a:t>характера.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0698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00B0F0"/>
                </a:solidFill>
              </a:rPr>
              <a:t>Реклама на транспорте</a:t>
            </a:r>
            <a:endParaRPr lang="ru-RU" b="1" u="sng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Достоинства: </a:t>
            </a:r>
            <a:r>
              <a:rPr lang="ru-RU" dirty="0" smtClean="0"/>
              <a:t>Многочисленность </a:t>
            </a:r>
            <a:r>
              <a:rPr lang="ru-RU" dirty="0"/>
              <a:t>аудитории; возможность надолго удержать внимание получателя (</a:t>
            </a:r>
            <a:r>
              <a:rPr lang="ru-RU" dirty="0" err="1"/>
              <a:t>внутрисалонная</a:t>
            </a:r>
            <a:r>
              <a:rPr lang="ru-RU" dirty="0"/>
              <a:t> реклама); гибкость; возможность расширения географии целевой аудитории; широкий </a:t>
            </a:r>
            <a:r>
              <a:rPr lang="ru-RU" dirty="0" smtClean="0"/>
              <a:t>охват.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Недостатки: 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Краткосрочность контакта (наружная реклама на бортах транспортных средств); достижение только специфических аудиторий для </a:t>
            </a:r>
            <a:r>
              <a:rPr lang="ru-RU" dirty="0" err="1"/>
              <a:t>внутрисалонной</a:t>
            </a:r>
            <a:r>
              <a:rPr lang="ru-RU" dirty="0"/>
              <a:t> рекламы (работающие мужчины и Женщины, пользующиеся общественным транспортом</a:t>
            </a:r>
            <a:r>
              <a:rPr lang="ru-RU" dirty="0" smtClean="0"/>
              <a:t>).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050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00B0F0"/>
                </a:solidFill>
              </a:rPr>
              <a:t>Реклама в Интернете</a:t>
            </a:r>
            <a:endParaRPr lang="ru-RU" b="1" u="sng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b="1" dirty="0" smtClean="0">
                <a:solidFill>
                  <a:srgbClr val="FF0000"/>
                </a:solidFill>
              </a:rPr>
              <a:t>Достоинства: </a:t>
            </a:r>
            <a:r>
              <a:rPr lang="ru-RU" dirty="0" smtClean="0"/>
              <a:t>Высокая </a:t>
            </a:r>
            <a:r>
              <a:rPr lang="ru-RU" dirty="0" err="1"/>
              <a:t>сфокусированность</a:t>
            </a:r>
            <a:r>
              <a:rPr lang="ru-RU" dirty="0"/>
              <a:t> на целевой аудитории (вплоть до конкретного получателя); личностный характер коммуникации; возможность интерактивного контакта; гибкость; использование различных средств воздей­ствия (изображение, звук, спецэффекты, движение видео); относительно низкая стоимость контакта; полный контроль эффективности рекламной кампании в </a:t>
            </a:r>
            <a:r>
              <a:rPr lang="ru-RU" dirty="0" smtClean="0"/>
              <a:t>Сети.</a:t>
            </a:r>
            <a:endParaRPr lang="ru-RU" dirty="0"/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Недостатки: </a:t>
            </a: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Ограниченность аудитории получателей исключитель­но пользователями Интернета; недостаточный период времени с момента внедрения в практику коммуникаций для того. чтобы данное средство рекламы стало </a:t>
            </a:r>
            <a:r>
              <a:rPr lang="ru-RU" dirty="0" smtClean="0"/>
              <a:t>массовым.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669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00B0F0"/>
                </a:solidFill>
              </a:rPr>
              <a:t>Сувенирная реклама</a:t>
            </a:r>
            <a:endParaRPr lang="ru-RU" b="1" u="sng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Достоинства:</a:t>
            </a:r>
          </a:p>
          <a:p>
            <a:pPr marL="0" indent="0">
              <a:buNone/>
            </a:pPr>
            <a:r>
              <a:rPr lang="ru-RU" dirty="0" smtClean="0"/>
              <a:t>Сувениры —предметы</a:t>
            </a:r>
            <a:r>
              <a:rPr lang="ru-RU" dirty="0"/>
              <a:t>, имеющие самостоятельную ценность; долговременность пользо­вания сувенирами; высокая способность добиться благорасположения получателя; наличие вторичной </a:t>
            </a:r>
            <a:r>
              <a:rPr lang="ru-RU" dirty="0" smtClean="0"/>
              <a:t>аудитории.</a:t>
            </a:r>
            <a:endParaRPr lang="ru-RU" dirty="0"/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Недостатки: </a:t>
            </a: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Слишком ограниченное место для размещения обращения; высокие расходы на единичный . контакт; ограниченность </a:t>
            </a:r>
            <a:r>
              <a:rPr lang="ru-RU" dirty="0" smtClean="0"/>
              <a:t>тиража.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5595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923</Words>
  <Application>Microsoft Office PowerPoint</Application>
  <PresentationFormat>Экран (4:3)</PresentationFormat>
  <Paragraphs>78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Разработка рекламной продукции. Принципы составления текстов.</vt:lpstr>
      <vt:lpstr>Правила действенной рекламы:</vt:lpstr>
      <vt:lpstr>Презентация PowerPoint</vt:lpstr>
      <vt:lpstr>Художественное оформление</vt:lpstr>
      <vt:lpstr>Приемы, применяемые при иллюстрировании рекламных объявлений: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Распространение рекламы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рекламной продукции. Принципы составления текстов.</dc:title>
  <dc:creator>User</dc:creator>
  <cp:lastModifiedBy>User</cp:lastModifiedBy>
  <cp:revision>37</cp:revision>
  <dcterms:created xsi:type="dcterms:W3CDTF">2013-04-15T10:58:41Z</dcterms:created>
  <dcterms:modified xsi:type="dcterms:W3CDTF">2013-04-15T23:01:55Z</dcterms:modified>
</cp:coreProperties>
</file>