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6" r:id="rId13"/>
    <p:sldId id="275" r:id="rId14"/>
    <p:sldId id="274" r:id="rId15"/>
    <p:sldId id="273" r:id="rId16"/>
    <p:sldId id="272" r:id="rId17"/>
    <p:sldId id="271" r:id="rId18"/>
    <p:sldId id="280" r:id="rId19"/>
    <p:sldId id="286" r:id="rId20"/>
    <p:sldId id="285" r:id="rId21"/>
    <p:sldId id="284" r:id="rId22"/>
    <p:sldId id="283" r:id="rId23"/>
    <p:sldId id="282" r:id="rId24"/>
    <p:sldId id="281" r:id="rId25"/>
    <p:sldId id="268" r:id="rId26"/>
  </p:sldIdLst>
  <p:sldSz cx="12192000" cy="6858000"/>
  <p:notesSz cx="6797675" cy="9926638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36E10-84CA-4E42-8901-EE7C8476797F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5D7BE-E32D-464C-80AD-C8D09EECF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18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150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459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1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59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2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2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53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74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72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7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06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2BE03-6C73-4305-B76E-5797E83244F2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4866D-6638-4C2A-ABA8-4773E6B9A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7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Методы учета  полных затрат  и учета переменных затрат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1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Переменные затраты 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dirty="0" smtClean="0"/>
              <a:t>В сумме изменяются прямо пропорционально изменению объема производства(уровню деловой активности)</a:t>
            </a:r>
          </a:p>
          <a:p>
            <a:endParaRPr lang="ru-RU" altLang="ru-RU" sz="3600" dirty="0" smtClean="0"/>
          </a:p>
          <a:p>
            <a:r>
              <a:rPr lang="ru-RU" altLang="ru-RU" sz="3600" dirty="0" smtClean="0"/>
              <a:t>Рассчитанные на единицу продукции представляют собой величину постоянную</a:t>
            </a:r>
          </a:p>
        </p:txBody>
      </p:sp>
    </p:spTree>
    <p:extLst>
      <p:ext uri="{BB962C8B-B14F-4D97-AF65-F5344CB8AC3E}">
        <p14:creationId xmlns:p14="http://schemas.microsoft.com/office/powerpoint/2010/main" val="284629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Постоянные затраты 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4000" dirty="0" smtClean="0"/>
              <a:t>В сумме при деловой активности не изменяются ,но рассчитанные на единицу изменяются при изменении уровня производства </a:t>
            </a:r>
          </a:p>
        </p:txBody>
      </p:sp>
    </p:spTree>
    <p:extLst>
      <p:ext uri="{BB962C8B-B14F-4D97-AF65-F5344CB8AC3E}">
        <p14:creationId xmlns:p14="http://schemas.microsoft.com/office/powerpoint/2010/main" val="399250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Полупеременные затраты</a:t>
            </a:r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dirty="0" smtClean="0"/>
              <a:t>Имеют одновременно переменные и постоянные компоненты.</a:t>
            </a:r>
          </a:p>
          <a:p>
            <a:endParaRPr lang="ru-RU" altLang="ru-RU" sz="3600" dirty="0" smtClean="0"/>
          </a:p>
          <a:p>
            <a:r>
              <a:rPr lang="ru-RU" altLang="ru-RU" sz="3600" dirty="0" smtClean="0"/>
              <a:t>Часть этих затрат изменяется при изменении объема производства, а часть остается фиксированной</a:t>
            </a:r>
          </a:p>
        </p:txBody>
      </p:sp>
    </p:spTree>
    <p:extLst>
      <p:ext uri="{BB962C8B-B14F-4D97-AF65-F5344CB8AC3E}">
        <p14:creationId xmlns:p14="http://schemas.microsoft.com/office/powerpoint/2010/main" val="4817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 учета переменных затрат 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altLang="ru-RU" dirty="0" smtClean="0"/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подход к учету затрат и </a:t>
            </a:r>
            <a:r>
              <a:rPr lang="ru-RU" alt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калькулированию</a:t>
            </a: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себестоимости продукции,  при котором при  исчисления себестоимости продукции и оценки запасов учитываются только переменные производственные затраты</a:t>
            </a:r>
          </a:p>
          <a:p>
            <a:pPr marL="0" indent="0">
              <a:buNone/>
            </a:pP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(прямые материальные затраты, прямые трудовые затраты и переменные общехозяйственные затраты)</a:t>
            </a:r>
          </a:p>
        </p:txBody>
      </p:sp>
    </p:spTree>
    <p:extLst>
      <p:ext uri="{BB962C8B-B14F-4D97-AF65-F5344CB8AC3E}">
        <p14:creationId xmlns:p14="http://schemas.microsoft.com/office/powerpoint/2010/main" val="10250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 учета  полных затрат</a:t>
            </a:r>
            <a:br>
              <a:rPr lang="ru-RU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Все производственные затраты (и переменные и постоянные) участвуют в расчете себестоимости.</a:t>
            </a:r>
            <a:endParaRPr lang="en-US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Только коммерческие, общие и административные расходы рассматриваются как периодические</a:t>
            </a:r>
          </a:p>
        </p:txBody>
      </p:sp>
    </p:spTree>
    <p:extLst>
      <p:ext uri="{BB962C8B-B14F-4D97-AF65-F5344CB8AC3E}">
        <p14:creationId xmlns:p14="http://schemas.microsoft.com/office/powerpoint/2010/main" val="20597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Ситуация</a:t>
            </a:r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ЦЕЛЬ- рассмотреть влияние различных методов полных затрат и учета переменных затрат на себестоимость реализованной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425290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xfrm>
            <a:off x="866335" y="604911"/>
            <a:ext cx="10515600" cy="5923744"/>
          </a:xfrm>
        </p:spPr>
        <p:txBody>
          <a:bodyPr/>
          <a:lstStyle/>
          <a:p>
            <a:pPr marL="0" indent="0">
              <a:buNone/>
            </a:pPr>
            <a:r>
              <a:rPr lang="ru-RU" alt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Компания занимается производством оборудования.</a:t>
            </a:r>
          </a:p>
          <a:p>
            <a:pPr marL="0" indent="0">
              <a:buNone/>
            </a:pPr>
            <a:r>
              <a:rPr lang="ru-RU" alt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 течение 2016 года начинает производство нового оборудования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Имеется следующая информация (</a:t>
            </a:r>
            <a:r>
              <a:rPr lang="en-US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-Прямые материальные затраты-59,136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Прямые трудовые -76,384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Переменные общепроизводственные расходы-44,352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-Постоянные общепроизводственные расходы-36,960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год было выпущено -24,640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реализации -22,000</a:t>
            </a: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Незавершенного производства на начало и конец-0</a:t>
            </a:r>
          </a:p>
        </p:txBody>
      </p:sp>
    </p:spTree>
    <p:extLst>
      <p:ext uri="{BB962C8B-B14F-4D97-AF65-F5344CB8AC3E}">
        <p14:creationId xmlns:p14="http://schemas.microsoft.com/office/powerpoint/2010/main" val="403957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 smtClean="0"/>
              <a:t>Рассчитаем себестоимость единицы продукции, величину остатков ГП на конец периода ,себестоимость реализованной продукции за период используя эти методы</a:t>
            </a:r>
          </a:p>
        </p:txBody>
      </p:sp>
    </p:spTree>
    <p:extLst>
      <p:ext uri="{BB962C8B-B14F-4D97-AF65-F5344CB8AC3E}">
        <p14:creationId xmlns:p14="http://schemas.microsoft.com/office/powerpoint/2010/main" val="15325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Себестоимость </a:t>
            </a:r>
            <a:r>
              <a:rPr lang="ru-RU" altLang="ru-RU" b="1" dirty="0"/>
              <a:t>единицы продукции</a:t>
            </a:r>
            <a:endParaRPr lang="ru-RU" altLang="ru-RU" b="1" dirty="0" smtClean="0"/>
          </a:p>
        </p:txBody>
      </p:sp>
      <p:sp>
        <p:nvSpPr>
          <p:cNvPr id="368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методе переменных затрат:</a:t>
            </a:r>
          </a:p>
          <a:p>
            <a:pPr marL="0" indent="0">
              <a:buNone/>
            </a:pP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Прямые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материальные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затраты-(</a:t>
            </a:r>
            <a:r>
              <a:rPr lang="en-US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59,136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 24,640)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85269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/>
              <a:t>Себестоимость единицы продукции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полных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затрат:</a:t>
            </a:r>
          </a:p>
          <a:p>
            <a:pPr marL="0" indent="0">
              <a:buNone/>
            </a:pP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Прямые материальные затраты-(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59,136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: 24,640)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96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переменных затрат:</a:t>
            </a:r>
          </a:p>
          <a:p>
            <a:pPr marL="0" indent="0">
              <a:buNone/>
            </a:pP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Прямые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трудовые затраты-(</a:t>
            </a:r>
            <a:r>
              <a:rPr lang="en-US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76,384 : 24,640)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5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полных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затрат:</a:t>
            </a:r>
          </a:p>
          <a:p>
            <a:pPr marL="0" indent="0">
              <a:buNone/>
            </a:pP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Прямые трудовые затраты-(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76,384 : 24,640)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673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</a:t>
            </a:r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переменных затрат</a:t>
            </a:r>
            <a:r>
              <a:rPr lang="en-US" altLang="ru-RU" sz="3600" dirty="0" smtClean="0"/>
              <a:t> </a:t>
            </a:r>
            <a:endParaRPr lang="ru-RU" altLang="ru-RU" sz="3600" dirty="0" smtClean="0"/>
          </a:p>
          <a:p>
            <a:endParaRPr lang="en-US" altLang="ru-RU" sz="3600" dirty="0" smtClean="0"/>
          </a:p>
          <a:p>
            <a:r>
              <a:rPr lang="ru-RU" altLang="ru-RU" sz="3600" dirty="0" smtClean="0"/>
              <a:t>Переменные общепроизводственные расходы</a:t>
            </a:r>
            <a:r>
              <a:rPr lang="en-US" altLang="ru-RU" sz="3600" dirty="0" smtClean="0"/>
              <a:t>&amp;(44</a:t>
            </a:r>
            <a:r>
              <a:rPr lang="ru-RU" altLang="ru-RU" sz="3600" dirty="0" smtClean="0"/>
              <a:t>,</a:t>
            </a:r>
            <a:r>
              <a:rPr lang="en-US" altLang="ru-RU" sz="3600" dirty="0" smtClean="0"/>
              <a:t>352</a:t>
            </a:r>
            <a:r>
              <a:rPr lang="ru-RU" altLang="ru-RU" sz="3600" dirty="0" smtClean="0"/>
              <a:t>: 24,640)</a:t>
            </a:r>
            <a:endParaRPr lang="ru-RU" alt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полных затрат:</a:t>
            </a:r>
          </a:p>
          <a:p>
            <a:pPr marL="0" indent="0">
              <a:buNone/>
            </a:pPr>
            <a:r>
              <a:rPr lang="ru-RU" altLang="ru-RU" sz="3200" dirty="0"/>
              <a:t>Переменные общепроизводственные </a:t>
            </a:r>
            <a:r>
              <a:rPr lang="ru-RU" altLang="ru-RU" sz="3200" dirty="0" smtClean="0"/>
              <a:t>расходы </a:t>
            </a:r>
            <a:r>
              <a:rPr lang="en-US" altLang="ru-RU" sz="3200" dirty="0" smtClean="0"/>
              <a:t>(&amp;44</a:t>
            </a:r>
            <a:r>
              <a:rPr lang="ru-RU" altLang="ru-RU" sz="3200" dirty="0"/>
              <a:t>,</a:t>
            </a:r>
            <a:r>
              <a:rPr lang="en-US" altLang="ru-RU" sz="3200" dirty="0"/>
              <a:t>352</a:t>
            </a:r>
            <a:r>
              <a:rPr lang="ru-RU" altLang="ru-RU" sz="3200" dirty="0"/>
              <a:t>: 24,640)</a:t>
            </a:r>
            <a:endParaRPr lang="ru-RU" alt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381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переменных затрат</a:t>
            </a:r>
            <a:r>
              <a:rPr lang="en-US" altLang="ru-RU" dirty="0"/>
              <a:t> </a:t>
            </a:r>
            <a:endParaRPr lang="ru-RU" altLang="ru-RU" dirty="0"/>
          </a:p>
          <a:p>
            <a:endParaRPr lang="en-US" altLang="ru-RU" dirty="0"/>
          </a:p>
          <a:p>
            <a:r>
              <a:rPr lang="ru-RU" altLang="ru-RU" dirty="0" smtClean="0"/>
              <a:t>Постоянные </a:t>
            </a:r>
            <a:r>
              <a:rPr lang="ru-RU" altLang="ru-RU" dirty="0"/>
              <a:t>общепроизводственные расходы</a:t>
            </a:r>
            <a:r>
              <a:rPr lang="en-US" altLang="ru-RU" dirty="0" smtClean="0"/>
              <a:t>&amp;</a:t>
            </a:r>
            <a:r>
              <a:rPr lang="ru-RU" altLang="ru-RU" dirty="0" smtClean="0"/>
              <a:t>(0</a:t>
            </a:r>
            <a:r>
              <a:rPr lang="ru-RU" altLang="ru-RU" dirty="0"/>
              <a:t>)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96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/>
              <a:t>Себестоимость единицы продукции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методе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постоянных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затрат</a:t>
            </a:r>
            <a:r>
              <a:rPr lang="en-US" altLang="ru-RU" dirty="0"/>
              <a:t> </a:t>
            </a:r>
            <a:endParaRPr lang="ru-RU" altLang="ru-RU" dirty="0"/>
          </a:p>
          <a:p>
            <a:endParaRPr lang="en-US" altLang="ru-RU" dirty="0"/>
          </a:p>
          <a:p>
            <a:r>
              <a:rPr lang="ru-RU" altLang="ru-RU" dirty="0"/>
              <a:t>Переменные общепроизводственные расходы</a:t>
            </a:r>
            <a:r>
              <a:rPr lang="en-US" altLang="ru-RU" dirty="0" smtClean="0"/>
              <a:t>&amp;(</a:t>
            </a:r>
            <a:r>
              <a:rPr lang="ru-RU" altLang="ru-RU" dirty="0" smtClean="0"/>
              <a:t>36,960: </a:t>
            </a:r>
            <a:r>
              <a:rPr lang="ru-RU" altLang="ru-RU" dirty="0"/>
              <a:t>24,640)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58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/>
              <a:t>ИТОГО СЕБЕСТОИМОСТЬ ПРОДУКЦИИ:</a:t>
            </a:r>
          </a:p>
          <a:p>
            <a:pPr marL="0" indent="0">
              <a:buNone/>
            </a:pPr>
            <a:endParaRPr lang="ru-RU" sz="3600" b="1" dirty="0" smtClean="0"/>
          </a:p>
          <a:p>
            <a:r>
              <a:rPr lang="ru-RU" sz="3600" b="1" dirty="0" smtClean="0"/>
              <a:t>По методу переменны</a:t>
            </a:r>
            <a:r>
              <a:rPr lang="ru-RU" sz="3600" b="1" dirty="0"/>
              <a:t>х</a:t>
            </a:r>
            <a:r>
              <a:rPr lang="ru-RU" sz="3600" b="1" dirty="0" smtClean="0"/>
              <a:t> затрат -</a:t>
            </a:r>
            <a:r>
              <a:rPr lang="en-US" sz="3600" b="1" dirty="0" smtClean="0"/>
              <a:t>$</a:t>
            </a:r>
            <a:r>
              <a:rPr lang="ru-RU" sz="3600" b="1" dirty="0" smtClean="0"/>
              <a:t> </a:t>
            </a:r>
            <a:r>
              <a:rPr lang="en-US" sz="3600" b="1" dirty="0" smtClean="0"/>
              <a:t>7</a:t>
            </a:r>
            <a:r>
              <a:rPr lang="ru-RU" sz="3600" b="1" dirty="0" smtClean="0"/>
              <a:t>,</a:t>
            </a:r>
            <a:r>
              <a:rPr lang="en-US" sz="3600" b="1" dirty="0" smtClean="0"/>
              <a:t>30</a:t>
            </a:r>
            <a:r>
              <a:rPr lang="ru-RU" sz="3600" b="1" dirty="0" smtClean="0"/>
              <a:t> </a:t>
            </a:r>
          </a:p>
          <a:p>
            <a:r>
              <a:rPr lang="ru-RU" sz="3600" b="1" dirty="0"/>
              <a:t>По методу </a:t>
            </a:r>
            <a:r>
              <a:rPr lang="ru-RU" sz="3600" b="1" dirty="0" smtClean="0"/>
              <a:t>постоянных </a:t>
            </a:r>
            <a:r>
              <a:rPr lang="ru-RU" sz="3600" b="1" dirty="0"/>
              <a:t>затрат -</a:t>
            </a:r>
            <a:r>
              <a:rPr lang="en-US" sz="3600" b="1" dirty="0"/>
              <a:t>$</a:t>
            </a:r>
            <a:r>
              <a:rPr lang="ru-RU" sz="3600" b="1" dirty="0"/>
              <a:t> </a:t>
            </a:r>
            <a:r>
              <a:rPr lang="ru-RU" sz="3600" b="1" dirty="0" smtClean="0"/>
              <a:t>8,80 </a:t>
            </a:r>
            <a:endParaRPr lang="ru-RU" sz="3600" b="1" dirty="0"/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6860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Остатки ГП на конец года :</a:t>
            </a:r>
          </a:p>
          <a:p>
            <a:pPr marL="0" indent="0">
              <a:buNone/>
            </a:pP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 методу переменных затрат -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19,272(2,640*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&amp; 7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.30)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 методу постоянных затрат -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23,232(2,640*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8.80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Себестоимость реализованной продукции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методу переменных затрат -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19,272(22,000*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&amp; 7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.30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методу постоянных затрат -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23,232(22,000*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8.80) 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18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Постоянные общепроизводственные расходы </a:t>
            </a:r>
          </a:p>
          <a:p>
            <a:pPr marL="0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(по условию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$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36,960)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9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192568"/>
              </p:ext>
            </p:extLst>
          </p:nvPr>
        </p:nvGraphicFramePr>
        <p:xfrm>
          <a:off x="838200" y="1825625"/>
          <a:ext cx="10515600" cy="509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12552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УЧЕТ</a:t>
                      </a:r>
                      <a:r>
                        <a:rPr lang="ru-RU" sz="2000" baseline="0" dirty="0" smtClean="0"/>
                        <a:t>  ПЕРЕМЕННЫХ ЗАТРАТ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УЧЕТ ПОЛНЫХ ЗАТРАТ</a:t>
                      </a:r>
                      <a:endParaRPr lang="en-US" sz="2000" dirty="0" smtClean="0"/>
                    </a:p>
                    <a:p>
                      <a:endParaRPr lang="en-US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ru-RU" sz="2400" dirty="0" smtClean="0"/>
                        <a:t>Итого затраты указанные в отчете о прибылях и убытках </a:t>
                      </a:r>
                      <a:endParaRPr lang="en-US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</a:t>
                      </a:r>
                      <a:r>
                        <a:rPr lang="ru-RU" sz="2400" dirty="0" smtClean="0"/>
                        <a:t>197,560</a:t>
                      </a:r>
                      <a:endParaRPr lang="en-US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r>
                        <a:rPr lang="en-US" sz="2400" dirty="0" smtClean="0"/>
                        <a:t>$ </a:t>
                      </a:r>
                      <a:r>
                        <a:rPr lang="ru-RU" sz="2400" dirty="0" smtClean="0"/>
                        <a:t>193,600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ru-RU" sz="2400" dirty="0" smtClean="0"/>
                        <a:t>ВСЕГО затрат подлежащих учету</a:t>
                      </a:r>
                      <a:endParaRPr lang="en-US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$ </a:t>
                      </a:r>
                      <a:r>
                        <a:rPr lang="ru-RU" sz="2400" dirty="0" smtClean="0"/>
                        <a:t>216,832</a:t>
                      </a:r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</a:t>
                      </a:r>
                    </a:p>
                    <a:p>
                      <a:r>
                        <a:rPr lang="en-US" sz="2400" dirty="0" smtClean="0"/>
                        <a:t>$ </a:t>
                      </a:r>
                      <a:r>
                        <a:rPr lang="ru-RU" sz="2400" dirty="0" smtClean="0"/>
                        <a:t>216,832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37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Разница в сумме  </a:t>
            </a:r>
            <a:r>
              <a:rPr lang="en-US" dirty="0" smtClean="0"/>
              <a:t>$ 1</a:t>
            </a:r>
            <a:r>
              <a:rPr lang="ru-RU" dirty="0" smtClean="0"/>
              <a:t>.50 в себестоимости единицы продукции привела к тому ,что :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А) величина остатков Г.П. при методе переменных затрат на </a:t>
            </a:r>
            <a:r>
              <a:rPr lang="en-US" dirty="0" smtClean="0"/>
              <a:t>&amp; </a:t>
            </a:r>
            <a:r>
              <a:rPr lang="ru-RU" dirty="0" smtClean="0"/>
              <a:t>3,960 меньше .</a:t>
            </a:r>
          </a:p>
          <a:p>
            <a:pPr marL="0" indent="0">
              <a:buNone/>
            </a:pPr>
            <a:r>
              <a:rPr lang="ru-RU" dirty="0" smtClean="0"/>
              <a:t>Б) Прибыль меньше 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en-US" dirty="0" smtClean="0"/>
              <a:t>&amp; </a:t>
            </a:r>
            <a:r>
              <a:rPr lang="ru-RU" dirty="0"/>
              <a:t>3,960</a:t>
            </a:r>
          </a:p>
        </p:txBody>
      </p:sp>
    </p:spTree>
    <p:extLst>
      <p:ext uri="{BB962C8B-B14F-4D97-AF65-F5344CB8AC3E}">
        <p14:creationId xmlns:p14="http://schemas.microsoft.com/office/powerpoint/2010/main" val="16683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ОТЧЕТ о прибылях и убытках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методе учета полных затрат- рассчитывается валовая прибыль ( Выручка – производственная себестоимость)</a:t>
            </a: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 методе учета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переменных затрат-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рассчитывается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маржинальная  прибыль (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( Выручка –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переменные затраты)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7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2313" y="260351"/>
            <a:ext cx="8229600" cy="4810125"/>
          </a:xfrm>
        </p:spPr>
        <p:txBody>
          <a:bodyPr/>
          <a:lstStyle/>
          <a:p>
            <a:pPr eaLnBrk="1" hangingPunct="1"/>
            <a:r>
              <a:rPr lang="ru-RU" altLang="ru-RU" sz="4000"/>
              <a:t>Благодарю за внимание !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 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063750" y="3860801"/>
            <a:ext cx="82804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Использование материалов презентации</a:t>
            </a:r>
            <a:br>
              <a:rPr lang="ru-RU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Использование данной презентации, может осуществляться только при условии соблюдения требований законов РФ об авторском праве и  интеллектуальной собственности, а так же с учетом требований настоящего Заявления.</a:t>
            </a:r>
            <a:b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Презентация является собственность автора. Разрешается распечатывать копию любой части презентации для личного некоммерческого использования. Использование любой части презентации в другом произведении, как в печатной , электронной, так и иной форме, а так 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автора.</a:t>
            </a:r>
          </a:p>
        </p:txBody>
      </p:sp>
      <p:pic>
        <p:nvPicPr>
          <p:cNvPr id="37893" name="Picture 5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8"/>
          <a:stretch>
            <a:fillRect/>
          </a:stretch>
        </p:blipFill>
        <p:spPr bwMode="auto">
          <a:xfrm>
            <a:off x="9586914" y="1"/>
            <a:ext cx="10810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109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8320a153a6b16232e34c848937f31faa6b8c4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550</Words>
  <Application>Microsoft Office PowerPoint</Application>
  <PresentationFormat>Широкоэкранный</PresentationFormat>
  <Paragraphs>107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Тема Office</vt:lpstr>
      <vt:lpstr>Методы учета  полных затрат  и учета переменных затрат </vt:lpstr>
      <vt:lpstr>Переменные затраты </vt:lpstr>
      <vt:lpstr>Постоянные затраты </vt:lpstr>
      <vt:lpstr>Полупеременные затраты</vt:lpstr>
      <vt:lpstr>Метод учета переменных затрат  </vt:lpstr>
      <vt:lpstr>Метод учета  полных затрат </vt:lpstr>
      <vt:lpstr>Ситуация</vt:lpstr>
      <vt:lpstr>Презентация PowerPoint</vt:lpstr>
      <vt:lpstr>Презентация PowerPoint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Себестоимость единицы продукции</vt:lpstr>
      <vt:lpstr>Презентация PowerPoint</vt:lpstr>
      <vt:lpstr>Презентация PowerPoint</vt:lpstr>
      <vt:lpstr>Себестоимость реализованной продукции</vt:lpstr>
      <vt:lpstr>Презентация PowerPoint</vt:lpstr>
      <vt:lpstr>Презентация PowerPoint</vt:lpstr>
      <vt:lpstr>Презентация PowerPoint</vt:lpstr>
      <vt:lpstr>ОТЧЕТ о прибылях и убытках</vt:lpstr>
      <vt:lpstr>Благодарю за внимание !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Василенко Марина</dc:creator>
  <cp:lastModifiedBy>Василенко Марина</cp:lastModifiedBy>
  <cp:revision>15</cp:revision>
  <cp:lastPrinted>2018-02-08T23:38:47Z</cp:lastPrinted>
  <dcterms:created xsi:type="dcterms:W3CDTF">2018-02-07T01:28:14Z</dcterms:created>
  <dcterms:modified xsi:type="dcterms:W3CDTF">2018-02-09T00:02:47Z</dcterms:modified>
</cp:coreProperties>
</file>