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1"/>
  </p:notesMasterIdLst>
  <p:sldIdLst>
    <p:sldId id="256" r:id="rId2"/>
    <p:sldId id="280" r:id="rId3"/>
    <p:sldId id="257" r:id="rId4"/>
    <p:sldId id="281" r:id="rId5"/>
    <p:sldId id="296" r:id="rId6"/>
    <p:sldId id="282" r:id="rId7"/>
    <p:sldId id="297" r:id="rId8"/>
    <p:sldId id="283" r:id="rId9"/>
    <p:sldId id="299" r:id="rId10"/>
    <p:sldId id="298" r:id="rId11"/>
    <p:sldId id="284" r:id="rId12"/>
    <p:sldId id="285" r:id="rId13"/>
    <p:sldId id="286" r:id="rId14"/>
    <p:sldId id="300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321" r:id="rId43"/>
    <p:sldId id="322" r:id="rId44"/>
    <p:sldId id="323" r:id="rId45"/>
    <p:sldId id="324" r:id="rId46"/>
    <p:sldId id="325" r:id="rId47"/>
    <p:sldId id="326" r:id="rId48"/>
    <p:sldId id="327" r:id="rId49"/>
    <p:sldId id="328" r:id="rId50"/>
    <p:sldId id="329" r:id="rId51"/>
    <p:sldId id="330" r:id="rId52"/>
    <p:sldId id="331" r:id="rId53"/>
    <p:sldId id="332" r:id="rId54"/>
    <p:sldId id="333" r:id="rId55"/>
    <p:sldId id="334" r:id="rId56"/>
    <p:sldId id="335" r:id="rId57"/>
    <p:sldId id="336" r:id="rId58"/>
    <p:sldId id="337" r:id="rId59"/>
    <p:sldId id="338" r:id="rId60"/>
    <p:sldId id="339" r:id="rId61"/>
    <p:sldId id="340" r:id="rId62"/>
    <p:sldId id="341" r:id="rId63"/>
    <p:sldId id="342" r:id="rId64"/>
    <p:sldId id="343" r:id="rId65"/>
    <p:sldId id="344" r:id="rId66"/>
    <p:sldId id="345" r:id="rId67"/>
    <p:sldId id="346" r:id="rId68"/>
    <p:sldId id="347" r:id="rId69"/>
    <p:sldId id="348" r:id="rId70"/>
    <p:sldId id="349" r:id="rId71"/>
    <p:sldId id="350" r:id="rId72"/>
    <p:sldId id="351" r:id="rId73"/>
    <p:sldId id="352" r:id="rId74"/>
    <p:sldId id="353" r:id="rId75"/>
    <p:sldId id="354" r:id="rId76"/>
    <p:sldId id="355" r:id="rId77"/>
    <p:sldId id="356" r:id="rId78"/>
    <p:sldId id="357" r:id="rId79"/>
    <p:sldId id="358" r:id="rId80"/>
    <p:sldId id="359" r:id="rId81"/>
    <p:sldId id="360" r:id="rId82"/>
    <p:sldId id="361" r:id="rId83"/>
    <p:sldId id="362" r:id="rId84"/>
    <p:sldId id="363" r:id="rId85"/>
    <p:sldId id="364" r:id="rId86"/>
    <p:sldId id="365" r:id="rId87"/>
    <p:sldId id="366" r:id="rId88"/>
    <p:sldId id="367" r:id="rId89"/>
    <p:sldId id="368" r:id="rId90"/>
  </p:sldIdLst>
  <p:sldSz cx="9144000" cy="6858000" type="screen4x3"/>
  <p:notesSz cx="6858000" cy="9144000"/>
  <p:custDataLst>
    <p:tags r:id="rId92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4CC"/>
    <a:srgbClr val="03136A"/>
    <a:srgbClr val="35759D"/>
    <a:srgbClr val="35B19D"/>
    <a:srgbClr val="000000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0" autoAdjust="0"/>
    <p:restoredTop sz="95596" autoAdjust="0"/>
  </p:normalViewPr>
  <p:slideViewPr>
    <p:cSldViewPr>
      <p:cViewPr varScale="1">
        <p:scale>
          <a:sx n="111" d="100"/>
          <a:sy n="111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gs" Target="tags/tag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32.wmf"/><Relationship Id="rId7" Type="http://schemas.openxmlformats.org/officeDocument/2006/relationships/image" Target="../media/image36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Relationship Id="rId9" Type="http://schemas.openxmlformats.org/officeDocument/2006/relationships/image" Target="../media/image38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45.wmf"/><Relationship Id="rId7" Type="http://schemas.openxmlformats.org/officeDocument/2006/relationships/image" Target="../media/image49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6" Type="http://schemas.openxmlformats.org/officeDocument/2006/relationships/image" Target="../media/image48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Relationship Id="rId9" Type="http://schemas.openxmlformats.org/officeDocument/2006/relationships/image" Target="../media/image51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5" Type="http://schemas.openxmlformats.org/officeDocument/2006/relationships/image" Target="../media/image73.wmf"/><Relationship Id="rId4" Type="http://schemas.openxmlformats.org/officeDocument/2006/relationships/image" Target="../media/image72.wmf"/></Relationships>
</file>

<file path=ppt/drawings/_rels/vmlDrawing34.v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image" Target="../media/image76.wmf"/><Relationship Id="rId7" Type="http://schemas.openxmlformats.org/officeDocument/2006/relationships/image" Target="../media/image80.wmf"/><Relationship Id="rId2" Type="http://schemas.openxmlformats.org/officeDocument/2006/relationships/image" Target="../media/image75.wmf"/><Relationship Id="rId1" Type="http://schemas.openxmlformats.org/officeDocument/2006/relationships/image" Target="../media/image74.emf"/><Relationship Id="rId6" Type="http://schemas.openxmlformats.org/officeDocument/2006/relationships/image" Target="../media/image79.wmf"/><Relationship Id="rId5" Type="http://schemas.openxmlformats.org/officeDocument/2006/relationships/image" Target="../media/image78.wmf"/><Relationship Id="rId4" Type="http://schemas.openxmlformats.org/officeDocument/2006/relationships/image" Target="../media/image77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drawings/_rels/vmlDrawing36.v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image" Target="../media/image76.wmf"/><Relationship Id="rId7" Type="http://schemas.openxmlformats.org/officeDocument/2006/relationships/image" Target="../media/image80.wmf"/><Relationship Id="rId2" Type="http://schemas.openxmlformats.org/officeDocument/2006/relationships/image" Target="../media/image75.wmf"/><Relationship Id="rId1" Type="http://schemas.openxmlformats.org/officeDocument/2006/relationships/image" Target="../media/image85.emf"/><Relationship Id="rId6" Type="http://schemas.openxmlformats.org/officeDocument/2006/relationships/image" Target="../media/image79.wmf"/><Relationship Id="rId5" Type="http://schemas.openxmlformats.org/officeDocument/2006/relationships/image" Target="../media/image78.wmf"/><Relationship Id="rId4" Type="http://schemas.openxmlformats.org/officeDocument/2006/relationships/image" Target="../media/image86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e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png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7.wmf"/><Relationship Id="rId1" Type="http://schemas.openxmlformats.org/officeDocument/2006/relationships/image" Target="../media/image96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w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wmf"/><Relationship Id="rId1" Type="http://schemas.openxmlformats.org/officeDocument/2006/relationships/image" Target="../media/image10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ru-RU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ru-RU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ru-RU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7C81932-AF2F-46F5-BC6C-7E6A68D19CF9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7138980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535CB5-F9A4-4501-9EF5-1D350FB8926F}" type="slidenum">
              <a:rPr lang="en-US" altLang="ru-RU"/>
              <a:pPr/>
              <a:t>1</a:t>
            </a:fld>
            <a:endParaRPr lang="en-US" altLang="ru-RU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1809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A8080C-22BA-41C9-A84D-2B4B81CCA181}" type="slidenum">
              <a:rPr lang="en-US" altLang="ru-RU"/>
              <a:pPr/>
              <a:t>3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8007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177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09F00A5-0082-49E0-A5F1-7620A6BC963F}" type="slidenum">
              <a:rPr lang="ru-RU" altLang="ru-RU"/>
              <a:pPr eaLnBrk="1" hangingPunct="1"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7579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208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59D4A07-546B-4C77-A75B-B8F0CD53527A}" type="slidenum">
              <a:rPr lang="ru-RU" altLang="ru-RU"/>
              <a:pPr eaLnBrk="1" hangingPunct="1"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2717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228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C2B6230-30FB-41B9-8A87-8CEE0BB280DF}" type="slidenum">
              <a:rPr lang="ru-RU" altLang="ru-RU"/>
              <a:pPr eaLnBrk="1" hangingPunct="1"/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5637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218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400733C-CC89-480E-B482-24237AE92C28}" type="slidenum">
              <a:rPr lang="ru-RU" altLang="ru-RU"/>
              <a:pPr eaLnBrk="1" hangingPunct="1"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28880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290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54A2240-7888-4DBE-9C5A-00645E28BBD3}" type="slidenum">
              <a:rPr lang="ru-RU" altLang="ru-RU"/>
              <a:pPr eaLnBrk="1" hangingPunct="1"/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3536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46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8D52294-92EA-48D3-9D96-8FC4635014C2}" type="slidenum">
              <a:rPr lang="ru-RU" altLang="ru-RU"/>
              <a:pPr eaLnBrk="1" hangingPunct="1"/>
              <a:t>22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8705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47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973027C-0FA2-4090-BB7E-3724036406FF}" type="slidenum">
              <a:rPr lang="ru-RU" altLang="ru-RU"/>
              <a:pPr eaLnBrk="1" hangingPunct="1"/>
              <a:t>23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4406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48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69A2EE-7FCB-43BE-8777-452076D2FAC3}" type="slidenum">
              <a:rPr lang="ru-RU" altLang="ru-RU"/>
              <a:pPr eaLnBrk="1" hangingPunct="1"/>
              <a:t>24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413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49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536BA90-3370-4E34-A22A-2BD1BB5BBDA0}" type="slidenum">
              <a:rPr lang="ru-RU" altLang="ru-RU"/>
              <a:pPr eaLnBrk="1" hangingPunct="1"/>
              <a:t>25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91900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50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C375401-CFEA-4D90-BE06-EC459B1DF9DD}" type="slidenum">
              <a:rPr lang="ru-RU" altLang="ru-RU"/>
              <a:pPr eaLnBrk="1" hangingPunct="1"/>
              <a:t>26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41203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51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E2CFC72-F4BB-4FCE-A134-54F6C8BFEAF2}" type="slidenum">
              <a:rPr lang="ru-RU" altLang="ru-RU"/>
              <a:pPr eaLnBrk="1" hangingPunct="1"/>
              <a:t>27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4651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52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8BC2315-E022-4AA4-B307-40EC0A745121}" type="slidenum">
              <a:rPr lang="ru-RU" altLang="ru-RU"/>
              <a:pPr eaLnBrk="1" hangingPunct="1"/>
              <a:t>28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8393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53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FC79AA3-8760-4BFD-AEB2-3C83C59E726F}" type="slidenum">
              <a:rPr lang="ru-RU" altLang="ru-RU"/>
              <a:pPr eaLnBrk="1" hangingPunct="1"/>
              <a:t>29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795186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54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0C8D3BC-25E0-44F4-9052-DCF8BBFF8ADB}" type="slidenum">
              <a:rPr lang="ru-RU" altLang="ru-RU"/>
              <a:pPr eaLnBrk="1" hangingPunct="1"/>
              <a:t>30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42029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55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735398E-8300-4680-B0A9-ED986CF5CEE3}" type="slidenum">
              <a:rPr lang="ru-RU" altLang="ru-RU"/>
              <a:pPr eaLnBrk="1" hangingPunct="1"/>
              <a:t>31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42300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56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A9C1913-0744-4387-B8E2-5566E26FFFCF}" type="slidenum">
              <a:rPr lang="ru-RU" altLang="ru-RU"/>
              <a:pPr eaLnBrk="1" hangingPunct="1"/>
              <a:t>32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60046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57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471720B-81A4-4555-92CA-0A84D74E4549}" type="slidenum">
              <a:rPr lang="ru-RU" altLang="ru-RU"/>
              <a:pPr eaLnBrk="1" hangingPunct="1"/>
              <a:t>33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95656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58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AB4A183-38E8-47B8-A04F-85C320F809FB}" type="slidenum">
              <a:rPr lang="ru-RU" altLang="ru-RU"/>
              <a:pPr eaLnBrk="1" hangingPunct="1"/>
              <a:t>34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24553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59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8472F8B-7E43-407D-9C6F-49193AA8787D}" type="slidenum">
              <a:rPr lang="ru-RU" altLang="ru-RU"/>
              <a:pPr eaLnBrk="1" hangingPunct="1"/>
              <a:t>35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96483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0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6DFF95A-6635-48A1-BE77-05C6DC1A6CB8}" type="slidenum">
              <a:rPr lang="ru-RU" altLang="ru-RU"/>
              <a:pPr eaLnBrk="1" hangingPunct="1"/>
              <a:t>36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22846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61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3EEFE24-842E-492D-8AB0-A63952169326}" type="slidenum">
              <a:rPr lang="ru-RU" altLang="ru-RU"/>
              <a:pPr eaLnBrk="1" hangingPunct="1"/>
              <a:t>37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65202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62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BD208A1-F52E-47CD-B1AC-8407DEC914A7}" type="slidenum">
              <a:rPr lang="ru-RU" altLang="ru-RU"/>
              <a:pPr eaLnBrk="1" hangingPunct="1"/>
              <a:t>38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15878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63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732D376-7B92-4589-AB27-98E590DA39D1}" type="slidenum">
              <a:rPr lang="ru-RU" altLang="ru-RU"/>
              <a:pPr eaLnBrk="1" hangingPunct="1"/>
              <a:t>39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75429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4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8177CD6-ADE5-47DD-9656-3B52546C7A0D}" type="slidenum">
              <a:rPr lang="ru-RU" altLang="ru-RU"/>
              <a:pPr eaLnBrk="1" hangingPunct="1"/>
              <a:t>40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00596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5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9BEE9DB-CB87-408F-B57B-426B204E393A}" type="slidenum">
              <a:rPr lang="ru-RU" altLang="ru-RU"/>
              <a:pPr eaLnBrk="1" hangingPunct="1"/>
              <a:t>41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73938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66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84A26A2-123A-4DDE-BFA9-F0511D0D5F1F}" type="slidenum">
              <a:rPr lang="ru-RU" altLang="ru-RU"/>
              <a:pPr eaLnBrk="1" hangingPunct="1"/>
              <a:t>42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44335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67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A46E875-D508-4447-8815-C5C3EB4BFFCA}" type="slidenum">
              <a:rPr lang="ru-RU" altLang="ru-RU"/>
              <a:pPr eaLnBrk="1" hangingPunct="1"/>
              <a:t>43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54552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68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A90650A-C9CE-4A3A-8D50-060C90AF3FF6}" type="slidenum">
              <a:rPr lang="ru-RU" altLang="ru-RU"/>
              <a:pPr eaLnBrk="1" hangingPunct="1"/>
              <a:t>44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59602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69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5BE0D87-FE2F-458B-86F0-959F2C777CC4}" type="slidenum">
              <a:rPr lang="ru-RU" altLang="ru-RU"/>
              <a:pPr eaLnBrk="1" hangingPunct="1"/>
              <a:t>45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69331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71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B2B88CA-3A2C-4341-8A42-4B918368EAFD}" type="slidenum">
              <a:rPr lang="ru-RU" altLang="ru-RU"/>
              <a:pPr eaLnBrk="1" hangingPunct="1"/>
              <a:t>46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04315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72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7273690-23BC-4B1B-9693-26DE7AC5F495}" type="slidenum">
              <a:rPr lang="ru-RU" altLang="ru-RU"/>
              <a:pPr eaLnBrk="1" hangingPunct="1"/>
              <a:t>47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71095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73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2C380E9-FC44-4A02-A3F4-A5ECA492D535}" type="slidenum">
              <a:rPr lang="ru-RU" altLang="ru-RU"/>
              <a:pPr eaLnBrk="1" hangingPunct="1"/>
              <a:t>48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59851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74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E19AC64-5C62-415C-B157-332A36C1C5A6}" type="slidenum">
              <a:rPr lang="ru-RU" altLang="ru-RU"/>
              <a:pPr eaLnBrk="1" hangingPunct="1"/>
              <a:t>49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34560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75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2197E60-095D-4E35-8171-00FCA57C82F1}" type="slidenum">
              <a:rPr lang="ru-RU" altLang="ru-RU"/>
              <a:pPr eaLnBrk="1" hangingPunct="1"/>
              <a:t>50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4259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76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D855110-CA4B-4D8C-830F-E03F77246783}" type="slidenum">
              <a:rPr lang="ru-RU" altLang="ru-RU"/>
              <a:pPr eaLnBrk="1" hangingPunct="1"/>
              <a:t>51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16754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77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B6E9A0-84A0-4CB2-ABB7-E3E1A13842EF}" type="slidenum">
              <a:rPr lang="ru-RU" altLang="ru-RU"/>
              <a:pPr eaLnBrk="1" hangingPunct="1"/>
              <a:t>52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0331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78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7D3B0AD-07BA-4F16-B15B-AD4EF9664DDB}" type="slidenum">
              <a:rPr lang="ru-RU" altLang="ru-RU"/>
              <a:pPr eaLnBrk="1" hangingPunct="1"/>
              <a:t>53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300565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79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BF0D339-F683-4F30-BBE7-B6B6C0785D84}" type="slidenum">
              <a:rPr lang="ru-RU" altLang="ru-RU"/>
              <a:pPr eaLnBrk="1" hangingPunct="1"/>
              <a:t>54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58170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80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EBE71A5-8078-4ADB-8D7A-45A9FAB8F36F}" type="slidenum">
              <a:rPr lang="ru-RU" altLang="ru-RU"/>
              <a:pPr eaLnBrk="1" hangingPunct="1"/>
              <a:t>55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54228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81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64A9B02-1C9F-444E-AB51-A2F698B95E36}" type="slidenum">
              <a:rPr lang="ru-RU" altLang="ru-RU"/>
              <a:pPr eaLnBrk="1" hangingPunct="1"/>
              <a:t>56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585814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82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FC818E4-B1AD-411C-B690-AE86C567ECE5}" type="slidenum">
              <a:rPr lang="ru-RU" altLang="ru-RU"/>
              <a:pPr eaLnBrk="1" hangingPunct="1"/>
              <a:t>57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41983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83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DC0AA6A-2CF8-4FF4-BDB3-D7BC84F00232}" type="slidenum">
              <a:rPr lang="ru-RU" altLang="ru-RU"/>
              <a:pPr eaLnBrk="1" hangingPunct="1"/>
              <a:t>58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23873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843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AE0E1C1-FE63-40ED-9D87-AC6D71BEBB57}" type="slidenum">
              <a:rPr lang="ru-RU" altLang="ru-RU"/>
              <a:pPr eaLnBrk="1" hangingPunct="1"/>
              <a:t>59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615030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853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B4F3742-C873-46BE-951C-08FDE5D642CB}" type="slidenum">
              <a:rPr lang="ru-RU" altLang="ru-RU"/>
              <a:pPr eaLnBrk="1" hangingPunct="1"/>
              <a:t>60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49875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86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E367B4E-954F-4954-B874-762BE85873F5}" type="slidenum">
              <a:rPr lang="ru-RU" altLang="ru-RU"/>
              <a:pPr eaLnBrk="1" hangingPunct="1"/>
              <a:t>61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341327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873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63FF7B9-1EDE-4F72-95F8-55C8AD5D1A9E}" type="slidenum">
              <a:rPr lang="ru-RU" altLang="ru-RU"/>
              <a:pPr eaLnBrk="1" hangingPunct="1"/>
              <a:t>62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7244725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88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D16A082-76DB-4377-B320-B49F549273BF}" type="slidenum">
              <a:rPr lang="ru-RU" altLang="ru-RU"/>
              <a:pPr eaLnBrk="1" hangingPunct="1"/>
              <a:t>63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674805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894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0874A49-80AA-40D5-8ACE-F6F2000656E0}" type="slidenum">
              <a:rPr lang="ru-RU" altLang="ru-RU"/>
              <a:pPr eaLnBrk="1" hangingPunct="1"/>
              <a:t>64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835555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90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2A850D2-BEB0-47E5-965A-620685A9E13B}" type="slidenum">
              <a:rPr lang="ru-RU" altLang="ru-RU"/>
              <a:pPr eaLnBrk="1" hangingPunct="1"/>
              <a:t>65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471093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914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D9B5114-9B1C-421B-BCE2-88203D90A678}" type="slidenum">
              <a:rPr lang="ru-RU" altLang="ru-RU"/>
              <a:pPr eaLnBrk="1" hangingPunct="1"/>
              <a:t>66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21565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925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244365D-49B5-4EEE-B107-B3EAEED29D45}" type="slidenum">
              <a:rPr lang="ru-RU" altLang="ru-RU"/>
              <a:pPr eaLnBrk="1" hangingPunct="1"/>
              <a:t>67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790218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93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CF09240-1012-4353-9E0F-DC0C9E8A6BAD}" type="slidenum">
              <a:rPr lang="ru-RU" altLang="ru-RU"/>
              <a:pPr eaLnBrk="1" hangingPunct="1"/>
              <a:t>68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189713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945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D5EB1EC-4C4C-409C-AD99-1CE9F88F4FB0}" type="slidenum">
              <a:rPr lang="ru-RU" altLang="ru-RU"/>
              <a:pPr eaLnBrk="1" hangingPunct="1"/>
              <a:t>69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891935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955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BC214D9-1F21-4774-8562-0BD20A4CFFCA}" type="slidenum">
              <a:rPr lang="ru-RU" altLang="ru-RU"/>
              <a:pPr eaLnBrk="1" hangingPunct="1"/>
              <a:t>70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257296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966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A2C20B4-C611-4D22-B517-D04D0C81BADF}" type="slidenum">
              <a:rPr lang="ru-RU" altLang="ru-RU"/>
              <a:pPr eaLnBrk="1" hangingPunct="1"/>
              <a:t>71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265629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97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2AB15C-061D-4A34-84F2-D6217C86EFE9}" type="slidenum">
              <a:rPr lang="ru-RU" altLang="ru-RU"/>
              <a:pPr eaLnBrk="1" hangingPunct="1"/>
              <a:t>72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384023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986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A05C937-47D3-4A03-8F17-D41657D4C272}" type="slidenum">
              <a:rPr lang="ru-RU" altLang="ru-RU"/>
              <a:pPr eaLnBrk="1" hangingPunct="1"/>
              <a:t>73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471734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996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BB875A1-ACCA-417B-8DE4-89BDAAE335BA}" type="slidenum">
              <a:rPr lang="ru-RU" altLang="ru-RU"/>
              <a:pPr eaLnBrk="1" hangingPunct="1"/>
              <a:t>74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592366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200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CA755C8-DFEF-4D2C-AEDC-7EAA2F6D8BBF}" type="slidenum">
              <a:rPr lang="ru-RU" altLang="ru-RU"/>
              <a:pPr eaLnBrk="1" hangingPunct="1"/>
              <a:t>75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254586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201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A0A02B9-D371-493D-9C20-DF85F484331C}" type="slidenum">
              <a:rPr lang="ru-RU" altLang="ru-RU"/>
              <a:pPr eaLnBrk="1" hangingPunct="1"/>
              <a:t>76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66317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2027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F13F6B4-FE01-45EE-87D9-1B9716CE6711}" type="slidenum">
              <a:rPr lang="ru-RU" altLang="ru-RU"/>
              <a:pPr eaLnBrk="1" hangingPunct="1"/>
              <a:t>77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751036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2037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42CE3D0-8210-44C7-BAFF-CFEC615D802B}" type="slidenum">
              <a:rPr lang="ru-RU" altLang="ru-RU"/>
              <a:pPr eaLnBrk="1" hangingPunct="1"/>
              <a:t>78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531934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2048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F3D767B-3857-4280-825E-215F9D62231C}" type="slidenum">
              <a:rPr lang="ru-RU" altLang="ru-RU"/>
              <a:pPr eaLnBrk="1" hangingPunct="1"/>
              <a:t>79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367445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2058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4674375-679B-4A44-BD6F-B871C790EB02}" type="slidenum">
              <a:rPr lang="ru-RU" altLang="ru-RU"/>
              <a:pPr eaLnBrk="1" hangingPunct="1"/>
              <a:t>80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003619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2068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AC04B4E-1819-4EC4-9EED-4305D5E651BA}" type="slidenum">
              <a:rPr lang="ru-RU" altLang="ru-RU"/>
              <a:pPr eaLnBrk="1" hangingPunct="1"/>
              <a:t>81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757007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2078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A41E0C6-FB99-44ED-8ECB-3CCD303ECC9D}" type="slidenum">
              <a:rPr lang="ru-RU" altLang="ru-RU"/>
              <a:pPr eaLnBrk="1" hangingPunct="1"/>
              <a:t>82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663297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2089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74EAF64-E5B1-4FEC-BC61-B1F99F2311C4}" type="slidenum">
              <a:rPr lang="ru-RU" altLang="ru-RU"/>
              <a:pPr eaLnBrk="1" hangingPunct="1"/>
              <a:t>83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936363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2099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5CF6FA1-DBB5-4056-8C92-B61C92063D23}" type="slidenum">
              <a:rPr lang="ru-RU" altLang="ru-RU"/>
              <a:pPr eaLnBrk="1" hangingPunct="1"/>
              <a:t>84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836481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2109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B9EA64F-F84E-49AF-82B0-64DA507BD1E8}" type="slidenum">
              <a:rPr lang="ru-RU" altLang="ru-RU"/>
              <a:pPr eaLnBrk="1" hangingPunct="1"/>
              <a:t>85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305943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211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2ED8311-8E96-470C-B6D8-974005210087}" type="slidenum">
              <a:rPr lang="ru-RU" altLang="ru-RU"/>
              <a:pPr eaLnBrk="1" hangingPunct="1"/>
              <a:t>86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395901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2129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571BC5F-3B1A-4165-BA6F-16918C413F8D}" type="slidenum">
              <a:rPr lang="ru-RU" altLang="ru-RU"/>
              <a:pPr eaLnBrk="1" hangingPunct="1"/>
              <a:t>87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067334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2140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6514351-7B85-4F8C-B8A5-23AC3E0471DB}" type="slidenum">
              <a:rPr lang="ru-RU" altLang="ru-RU"/>
              <a:pPr eaLnBrk="1" hangingPunct="1"/>
              <a:t>88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2217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6775" y="3810000"/>
            <a:ext cx="3781425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76775" y="4772025"/>
            <a:ext cx="3781425" cy="485775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463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11680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42975" y="1581150"/>
            <a:ext cx="35814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76775" y="1581150"/>
            <a:ext cx="35814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445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388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544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5773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6560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96779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688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80225" y="257175"/>
            <a:ext cx="1978025" cy="55911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42975" y="257175"/>
            <a:ext cx="5784850" cy="55911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179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B99B5AE-AF47-4CCA-B4AF-308B07CC4F2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7481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43125" y="257175"/>
            <a:ext cx="671512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2975" y="158115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png"/><Relationship Id="rId4" Type="http://schemas.openxmlformats.org/officeDocument/2006/relationships/image" Target="../media/image9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png"/><Relationship Id="rId4" Type="http://schemas.openxmlformats.org/officeDocument/2006/relationships/image" Target="../media/image1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.png"/><Relationship Id="rId4" Type="http://schemas.openxmlformats.org/officeDocument/2006/relationships/image" Target="../media/image13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9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1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2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4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6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8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9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0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2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34.wmf"/><Relationship Id="rId18" Type="http://schemas.openxmlformats.org/officeDocument/2006/relationships/oleObject" Target="../embeddings/oleObject31.bin"/><Relationship Id="rId3" Type="http://schemas.openxmlformats.org/officeDocument/2006/relationships/notesSlide" Target="../notesSlides/notesSlide20.xml"/><Relationship Id="rId21" Type="http://schemas.openxmlformats.org/officeDocument/2006/relationships/image" Target="../media/image38.wmf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28.bin"/><Relationship Id="rId17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0.bin"/><Relationship Id="rId20" Type="http://schemas.openxmlformats.org/officeDocument/2006/relationships/oleObject" Target="../embeddings/oleObject32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33.wmf"/><Relationship Id="rId5" Type="http://schemas.openxmlformats.org/officeDocument/2006/relationships/image" Target="../media/image30.wmf"/><Relationship Id="rId15" Type="http://schemas.openxmlformats.org/officeDocument/2006/relationships/image" Target="../media/image35.wmf"/><Relationship Id="rId10" Type="http://schemas.openxmlformats.org/officeDocument/2006/relationships/oleObject" Target="../embeddings/oleObject27.bin"/><Relationship Id="rId19" Type="http://schemas.openxmlformats.org/officeDocument/2006/relationships/image" Target="../media/image37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32.wmf"/><Relationship Id="rId14" Type="http://schemas.openxmlformats.org/officeDocument/2006/relationships/oleObject" Target="../embeddings/oleObject29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39.wmf"/><Relationship Id="rId4" Type="http://schemas.openxmlformats.org/officeDocument/2006/relationships/oleObject" Target="../embeddings/oleObject33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41.wmf"/><Relationship Id="rId4" Type="http://schemas.openxmlformats.org/officeDocument/2006/relationships/oleObject" Target="../embeddings/oleObject35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13" Type="http://schemas.openxmlformats.org/officeDocument/2006/relationships/image" Target="../media/image47.wmf"/><Relationship Id="rId18" Type="http://schemas.openxmlformats.org/officeDocument/2006/relationships/oleObject" Target="../embeddings/oleObject44.bin"/><Relationship Id="rId3" Type="http://schemas.openxmlformats.org/officeDocument/2006/relationships/notesSlide" Target="../notesSlides/notesSlide25.xml"/><Relationship Id="rId21" Type="http://schemas.openxmlformats.org/officeDocument/2006/relationships/image" Target="../media/image51.wmf"/><Relationship Id="rId7" Type="http://schemas.openxmlformats.org/officeDocument/2006/relationships/image" Target="../media/image44.wmf"/><Relationship Id="rId12" Type="http://schemas.openxmlformats.org/officeDocument/2006/relationships/oleObject" Target="../embeddings/oleObject41.bin"/><Relationship Id="rId17" Type="http://schemas.openxmlformats.org/officeDocument/2006/relationships/image" Target="../media/image4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3.bin"/><Relationship Id="rId20" Type="http://schemas.openxmlformats.org/officeDocument/2006/relationships/oleObject" Target="../embeddings/oleObject45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8.bin"/><Relationship Id="rId11" Type="http://schemas.openxmlformats.org/officeDocument/2006/relationships/image" Target="../media/image46.wmf"/><Relationship Id="rId5" Type="http://schemas.openxmlformats.org/officeDocument/2006/relationships/image" Target="../media/image43.wmf"/><Relationship Id="rId15" Type="http://schemas.openxmlformats.org/officeDocument/2006/relationships/image" Target="../media/image48.wmf"/><Relationship Id="rId10" Type="http://schemas.openxmlformats.org/officeDocument/2006/relationships/oleObject" Target="../embeddings/oleObject40.bin"/><Relationship Id="rId19" Type="http://schemas.openxmlformats.org/officeDocument/2006/relationships/image" Target="../media/image50.wmf"/><Relationship Id="rId4" Type="http://schemas.openxmlformats.org/officeDocument/2006/relationships/oleObject" Target="../embeddings/oleObject37.bin"/><Relationship Id="rId9" Type="http://schemas.openxmlformats.org/officeDocument/2006/relationships/image" Target="../media/image45.wmf"/><Relationship Id="rId14" Type="http://schemas.openxmlformats.org/officeDocument/2006/relationships/oleObject" Target="../embeddings/oleObject42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5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7.bin"/><Relationship Id="rId5" Type="http://schemas.openxmlformats.org/officeDocument/2006/relationships/image" Target="../media/image52.wmf"/><Relationship Id="rId4" Type="http://schemas.openxmlformats.org/officeDocument/2006/relationships/oleObject" Target="../embeddings/oleObject46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48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55.wmf"/><Relationship Id="rId4" Type="http://schemas.openxmlformats.org/officeDocument/2006/relationships/oleObject" Target="../embeddings/oleObject49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56.emf"/><Relationship Id="rId4" Type="http://schemas.openxmlformats.org/officeDocument/2006/relationships/oleObject" Target="../embeddings/_____Microsoft_Excel_97-20031.xls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57.wmf"/><Relationship Id="rId4" Type="http://schemas.openxmlformats.org/officeDocument/2006/relationships/oleObject" Target="../embeddings/oleObject50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5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52.bin"/><Relationship Id="rId5" Type="http://schemas.openxmlformats.org/officeDocument/2006/relationships/image" Target="../media/image58.wmf"/><Relationship Id="rId4" Type="http://schemas.openxmlformats.org/officeDocument/2006/relationships/oleObject" Target="../embeddings/oleObject51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60.emf"/><Relationship Id="rId4" Type="http://schemas.openxmlformats.org/officeDocument/2006/relationships/oleObject" Target="../embeddings/_____Microsoft_Excel_97-20032.xls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61.png"/><Relationship Id="rId4" Type="http://schemas.openxmlformats.org/officeDocument/2006/relationships/oleObject" Target="../embeddings/oleObject53.bin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62.png"/><Relationship Id="rId4" Type="http://schemas.openxmlformats.org/officeDocument/2006/relationships/oleObject" Target="../embeddings/oleObject54.bin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63.emf"/><Relationship Id="rId4" Type="http://schemas.openxmlformats.org/officeDocument/2006/relationships/oleObject" Target="../embeddings/_____Microsoft_Excel_97-20033.xls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64.wmf"/><Relationship Id="rId4" Type="http://schemas.openxmlformats.org/officeDocument/2006/relationships/oleObject" Target="../embeddings/oleObject55.bin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65.wmf"/><Relationship Id="rId4" Type="http://schemas.openxmlformats.org/officeDocument/2006/relationships/oleObject" Target="../embeddings/oleObject56.bin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7" Type="http://schemas.openxmlformats.org/officeDocument/2006/relationships/image" Target="../media/image6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66.wmf"/><Relationship Id="rId4" Type="http://schemas.openxmlformats.org/officeDocument/2006/relationships/oleObject" Target="../embeddings/oleObject57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68.wmf"/><Relationship Id="rId4" Type="http://schemas.openxmlformats.org/officeDocument/2006/relationships/oleObject" Target="../embeddings/oleObject59.bin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13" Type="http://schemas.openxmlformats.org/officeDocument/2006/relationships/oleObject" Target="../embeddings/oleObject65.bin"/><Relationship Id="rId3" Type="http://schemas.openxmlformats.org/officeDocument/2006/relationships/notesSlide" Target="../notesSlides/notesSlide61.xml"/><Relationship Id="rId7" Type="http://schemas.openxmlformats.org/officeDocument/2006/relationships/image" Target="../media/image70.wmf"/><Relationship Id="rId12" Type="http://schemas.openxmlformats.org/officeDocument/2006/relationships/image" Target="../media/image7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61.bin"/><Relationship Id="rId11" Type="http://schemas.openxmlformats.org/officeDocument/2006/relationships/oleObject" Target="../embeddings/oleObject64.bin"/><Relationship Id="rId5" Type="http://schemas.openxmlformats.org/officeDocument/2006/relationships/image" Target="../media/image69.wmf"/><Relationship Id="rId10" Type="http://schemas.openxmlformats.org/officeDocument/2006/relationships/oleObject" Target="../embeddings/oleObject63.bin"/><Relationship Id="rId4" Type="http://schemas.openxmlformats.org/officeDocument/2006/relationships/oleObject" Target="../embeddings/oleObject60.bin"/><Relationship Id="rId9" Type="http://schemas.openxmlformats.org/officeDocument/2006/relationships/image" Target="../media/image71.wmf"/><Relationship Id="rId14" Type="http://schemas.openxmlformats.org/officeDocument/2006/relationships/image" Target="../media/image73.wmf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13" Type="http://schemas.openxmlformats.org/officeDocument/2006/relationships/image" Target="../media/image78.wmf"/><Relationship Id="rId18" Type="http://schemas.openxmlformats.org/officeDocument/2006/relationships/oleObject" Target="../embeddings/oleObject72.bin"/><Relationship Id="rId3" Type="http://schemas.openxmlformats.org/officeDocument/2006/relationships/notesSlide" Target="../notesSlides/notesSlide62.xml"/><Relationship Id="rId7" Type="http://schemas.openxmlformats.org/officeDocument/2006/relationships/image" Target="../media/image75.wmf"/><Relationship Id="rId12" Type="http://schemas.openxmlformats.org/officeDocument/2006/relationships/oleObject" Target="../embeddings/oleObject69.bin"/><Relationship Id="rId17" Type="http://schemas.openxmlformats.org/officeDocument/2006/relationships/image" Target="../media/image8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1.bin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66.bin"/><Relationship Id="rId11" Type="http://schemas.openxmlformats.org/officeDocument/2006/relationships/image" Target="../media/image77.wmf"/><Relationship Id="rId5" Type="http://schemas.openxmlformats.org/officeDocument/2006/relationships/image" Target="../media/image74.emf"/><Relationship Id="rId15" Type="http://schemas.openxmlformats.org/officeDocument/2006/relationships/image" Target="../media/image79.wmf"/><Relationship Id="rId10" Type="http://schemas.openxmlformats.org/officeDocument/2006/relationships/oleObject" Target="../embeddings/oleObject68.bin"/><Relationship Id="rId19" Type="http://schemas.openxmlformats.org/officeDocument/2006/relationships/image" Target="../media/image81.wmf"/><Relationship Id="rId4" Type="http://schemas.openxmlformats.org/officeDocument/2006/relationships/oleObject" Target="../embeddings/_____Microsoft_Excel_97-20034.xls"/><Relationship Id="rId9" Type="http://schemas.openxmlformats.org/officeDocument/2006/relationships/image" Target="../media/image76.wmf"/><Relationship Id="rId14" Type="http://schemas.openxmlformats.org/officeDocument/2006/relationships/oleObject" Target="../embeddings/oleObject70.bin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3" Type="http://schemas.openxmlformats.org/officeDocument/2006/relationships/notesSlide" Target="../notesSlides/notesSlide63.xml"/><Relationship Id="rId7" Type="http://schemas.openxmlformats.org/officeDocument/2006/relationships/image" Target="../media/image8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74.bin"/><Relationship Id="rId5" Type="http://schemas.openxmlformats.org/officeDocument/2006/relationships/image" Target="../media/image82.wmf"/><Relationship Id="rId4" Type="http://schemas.openxmlformats.org/officeDocument/2006/relationships/oleObject" Target="../embeddings/oleObject73.bin"/><Relationship Id="rId9" Type="http://schemas.openxmlformats.org/officeDocument/2006/relationships/image" Target="../media/image84.wmf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13" Type="http://schemas.openxmlformats.org/officeDocument/2006/relationships/image" Target="../media/image78.wmf"/><Relationship Id="rId18" Type="http://schemas.openxmlformats.org/officeDocument/2006/relationships/oleObject" Target="../embeddings/oleObject82.bin"/><Relationship Id="rId3" Type="http://schemas.openxmlformats.org/officeDocument/2006/relationships/notesSlide" Target="../notesSlides/notesSlide64.xml"/><Relationship Id="rId7" Type="http://schemas.openxmlformats.org/officeDocument/2006/relationships/image" Target="../media/image75.wmf"/><Relationship Id="rId12" Type="http://schemas.openxmlformats.org/officeDocument/2006/relationships/oleObject" Target="../embeddings/oleObject79.bin"/><Relationship Id="rId17" Type="http://schemas.openxmlformats.org/officeDocument/2006/relationships/image" Target="../media/image8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1.bin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76.bin"/><Relationship Id="rId11" Type="http://schemas.openxmlformats.org/officeDocument/2006/relationships/image" Target="../media/image86.wmf"/><Relationship Id="rId5" Type="http://schemas.openxmlformats.org/officeDocument/2006/relationships/image" Target="../media/image85.emf"/><Relationship Id="rId15" Type="http://schemas.openxmlformats.org/officeDocument/2006/relationships/image" Target="../media/image79.wmf"/><Relationship Id="rId10" Type="http://schemas.openxmlformats.org/officeDocument/2006/relationships/oleObject" Target="../embeddings/oleObject78.bin"/><Relationship Id="rId19" Type="http://schemas.openxmlformats.org/officeDocument/2006/relationships/image" Target="../media/image81.wmf"/><Relationship Id="rId4" Type="http://schemas.openxmlformats.org/officeDocument/2006/relationships/oleObject" Target="../embeddings/_____Microsoft_Excel_97-20035.xls"/><Relationship Id="rId9" Type="http://schemas.openxmlformats.org/officeDocument/2006/relationships/image" Target="../media/image76.wmf"/><Relationship Id="rId14" Type="http://schemas.openxmlformats.org/officeDocument/2006/relationships/oleObject" Target="../embeddings/oleObject80.bin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87.wmf"/><Relationship Id="rId4" Type="http://schemas.openxmlformats.org/officeDocument/2006/relationships/oleObject" Target="../embeddings/oleObject83.bin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7" Type="http://schemas.openxmlformats.org/officeDocument/2006/relationships/image" Target="../media/image8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85.bin"/><Relationship Id="rId5" Type="http://schemas.openxmlformats.org/officeDocument/2006/relationships/image" Target="../media/image88.wmf"/><Relationship Id="rId4" Type="http://schemas.openxmlformats.org/officeDocument/2006/relationships/oleObject" Target="../embeddings/oleObject84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90.emf"/><Relationship Id="rId4" Type="http://schemas.openxmlformats.org/officeDocument/2006/relationships/oleObject" Target="../embeddings/oleObject86.bin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9.bin"/><Relationship Id="rId3" Type="http://schemas.openxmlformats.org/officeDocument/2006/relationships/notesSlide" Target="../notesSlides/notesSlide68.xml"/><Relationship Id="rId7" Type="http://schemas.openxmlformats.org/officeDocument/2006/relationships/image" Target="../media/image9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88.bin"/><Relationship Id="rId5" Type="http://schemas.openxmlformats.org/officeDocument/2006/relationships/image" Target="../media/image91.wmf"/><Relationship Id="rId4" Type="http://schemas.openxmlformats.org/officeDocument/2006/relationships/oleObject" Target="../embeddings/oleObject87.bin"/><Relationship Id="rId9" Type="http://schemas.openxmlformats.org/officeDocument/2006/relationships/image" Target="../media/image93.w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5" Type="http://schemas.openxmlformats.org/officeDocument/2006/relationships/image" Target="../media/image94.wmf"/><Relationship Id="rId4" Type="http://schemas.openxmlformats.org/officeDocument/2006/relationships/oleObject" Target="../embeddings/oleObject90.bin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5" Type="http://schemas.openxmlformats.org/officeDocument/2006/relationships/image" Target="../media/image95.png"/><Relationship Id="rId4" Type="http://schemas.openxmlformats.org/officeDocument/2006/relationships/oleObject" Target="../embeddings/oleObject91.bin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7" Type="http://schemas.openxmlformats.org/officeDocument/2006/relationships/image" Target="../media/image9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93.bin"/><Relationship Id="rId5" Type="http://schemas.openxmlformats.org/officeDocument/2006/relationships/image" Target="../media/image96.wmf"/><Relationship Id="rId4" Type="http://schemas.openxmlformats.org/officeDocument/2006/relationships/oleObject" Target="../embeddings/oleObject92.bin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4.vml"/><Relationship Id="rId5" Type="http://schemas.openxmlformats.org/officeDocument/2006/relationships/image" Target="../media/image98.wmf"/><Relationship Id="rId4" Type="http://schemas.openxmlformats.org/officeDocument/2006/relationships/oleObject" Target="../embeddings/oleObject94.bin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5.vml"/><Relationship Id="rId5" Type="http://schemas.openxmlformats.org/officeDocument/2006/relationships/image" Target="../media/image99.wmf"/><Relationship Id="rId4" Type="http://schemas.openxmlformats.org/officeDocument/2006/relationships/oleObject" Target="../embeddings/oleObject95.bin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7" Type="http://schemas.openxmlformats.org/officeDocument/2006/relationships/image" Target="../media/image10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6.vml"/><Relationship Id="rId6" Type="http://schemas.openxmlformats.org/officeDocument/2006/relationships/oleObject" Target="../embeddings/oleObject97.bin"/><Relationship Id="rId5" Type="http://schemas.openxmlformats.org/officeDocument/2006/relationships/image" Target="../media/image100.wmf"/><Relationship Id="rId4" Type="http://schemas.openxmlformats.org/officeDocument/2006/relationships/oleObject" Target="../embeddings/oleObject96.bin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275856" y="3429000"/>
            <a:ext cx="5998834" cy="1229866"/>
          </a:xfrm>
        </p:spPr>
        <p:txBody>
          <a:bodyPr/>
          <a:lstStyle/>
          <a:p>
            <a:r>
              <a:rPr lang="ru-RU" altLang="ru-RU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временных рядов</a:t>
            </a:r>
            <a:endParaRPr lang="en-US" altLang="ru-RU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75" y="-6746"/>
            <a:ext cx="2143125" cy="2143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AutoShape 4"/>
          <p:cNvSpPr>
            <a:spLocks/>
          </p:cNvSpPr>
          <p:nvPr/>
        </p:nvSpPr>
        <p:spPr bwMode="auto">
          <a:xfrm rot="10800000">
            <a:off x="0" y="188640"/>
            <a:ext cx="3200400" cy="1371600"/>
          </a:xfrm>
          <a:prstGeom prst="borderCallout2">
            <a:avLst>
              <a:gd name="adj1" fmla="val 91662"/>
              <a:gd name="adj2" fmla="val -2384"/>
              <a:gd name="adj3" fmla="val 91662"/>
              <a:gd name="adj4" fmla="val -24954"/>
              <a:gd name="adj5" fmla="val -7296"/>
              <a:gd name="adj6" fmla="val -48366"/>
            </a:avLst>
          </a:prstGeom>
          <a:solidFill>
            <a:schemeClr val="accent1"/>
          </a:solidFill>
          <a:ln w="50800">
            <a:solidFill>
              <a:schemeClr val="tx1"/>
            </a:solidFill>
            <a:prstDash val="sysDot"/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/>
          <a:lstStyle/>
          <a:p>
            <a:pPr algn="ctr"/>
            <a:endParaRPr lang="ru-RU" altLang="ru-RU" sz="3600" b="1" dirty="0"/>
          </a:p>
          <a:p>
            <a:pPr algn="ctr"/>
            <a:r>
              <a:rPr lang="ru-RU" altLang="ru-RU" sz="3600" b="1" dirty="0"/>
              <a:t>ДИНАМИКА</a:t>
            </a:r>
          </a:p>
        </p:txBody>
      </p:sp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3563888" y="1700808"/>
            <a:ext cx="5257800" cy="2209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800"/>
              <a:t>развитие, движение и </a:t>
            </a:r>
          </a:p>
          <a:p>
            <a:pPr algn="ctr"/>
            <a:r>
              <a:rPr lang="ru-RU" altLang="ru-RU" sz="2800"/>
              <a:t>изменение изучаемых </a:t>
            </a:r>
          </a:p>
          <a:p>
            <a:pPr algn="ctr"/>
            <a:r>
              <a:rPr lang="ru-RU" altLang="ru-RU" sz="2800"/>
              <a:t>явлений во времени, </a:t>
            </a:r>
          </a:p>
          <a:p>
            <a:pPr algn="ctr"/>
            <a:r>
              <a:rPr lang="ru-RU" altLang="ru-RU" sz="2800"/>
              <a:t>то есть за несколько лет, </a:t>
            </a:r>
          </a:p>
          <a:p>
            <a:pPr algn="ctr"/>
            <a:r>
              <a:rPr lang="ru-RU" altLang="ru-RU" sz="2800"/>
              <a:t>кварталов, месяцев </a:t>
            </a:r>
          </a:p>
        </p:txBody>
      </p:sp>
      <p:sp>
        <p:nvSpPr>
          <p:cNvPr id="18440" name="AutoShape 8"/>
          <p:cNvSpPr>
            <a:spLocks/>
          </p:cNvSpPr>
          <p:nvPr/>
        </p:nvSpPr>
        <p:spPr bwMode="auto">
          <a:xfrm>
            <a:off x="4716016" y="4797152"/>
            <a:ext cx="3886200" cy="1752600"/>
          </a:xfrm>
          <a:prstGeom prst="borderCallout3">
            <a:avLst>
              <a:gd name="adj1" fmla="val 6523"/>
              <a:gd name="adj2" fmla="val 101963"/>
              <a:gd name="adj3" fmla="val 6523"/>
              <a:gd name="adj4" fmla="val 104454"/>
              <a:gd name="adj5" fmla="val -20833"/>
              <a:gd name="adj6" fmla="val 104454"/>
              <a:gd name="adj7" fmla="val -48190"/>
              <a:gd name="adj8" fmla="val 76718"/>
            </a:avLst>
          </a:prstGeom>
          <a:solidFill>
            <a:schemeClr val="accent1"/>
          </a:solidFill>
          <a:ln w="50800">
            <a:solidFill>
              <a:schemeClr val="tx1"/>
            </a:solidFill>
            <a:prstDash val="sysDot"/>
            <a:miter lim="800000"/>
            <a:headEnd type="triangle" w="med" len="med"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ru-RU" altLang="ru-RU" sz="3600" b="1" i="1">
                <a:latin typeface="Times New Roman" panose="02020603050405020304" pitchFamily="18" charset="0"/>
              </a:rPr>
              <a:t>ряды динамики </a:t>
            </a:r>
          </a:p>
          <a:p>
            <a:pPr algn="ctr"/>
            <a:r>
              <a:rPr lang="ru-RU" altLang="ru-RU" sz="3600" b="1" i="1">
                <a:latin typeface="Times New Roman" panose="02020603050405020304" pitchFamily="18" charset="0"/>
              </a:rPr>
              <a:t>или </a:t>
            </a:r>
          </a:p>
          <a:p>
            <a:pPr algn="ctr"/>
            <a:r>
              <a:rPr lang="ru-RU" altLang="ru-RU" sz="3600" b="1" i="1">
                <a:latin typeface="Times New Roman" panose="02020603050405020304" pitchFamily="18" charset="0"/>
              </a:rPr>
              <a:t>временные ряды</a:t>
            </a:r>
            <a:r>
              <a:rPr lang="ru-RU" altLang="ru-RU"/>
              <a:t>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" y="4221088"/>
            <a:ext cx="4425475" cy="265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12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23528" y="1772816"/>
            <a:ext cx="8640960" cy="4267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ряды изменяющихся во времени значений статистического показателя, расположенных в хронологическом порядке и описывающих процесс развития, движения социально-экономических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явлений;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ru-RU" sz="3600" dirty="0"/>
              <a:t>последовательность упорядоченных во времени числовых показателей, характеризующих уровень развития изучаемого явления</a:t>
            </a:r>
            <a:endParaRPr lang="en-US" alt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title"/>
          </p:nvPr>
        </p:nvSpPr>
        <p:spPr>
          <a:xfrm>
            <a:off x="971600" y="1052736"/>
            <a:ext cx="7992888" cy="504825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Ряд динамики (временной ряд)</a:t>
            </a:r>
            <a:endParaRPr lang="ru-RU" altLang="ru-RU" sz="4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2667000"/>
            <a:ext cx="8540750" cy="2971800"/>
          </a:xfrm>
        </p:spPr>
        <p:txBody>
          <a:bodyPr/>
          <a:lstStyle/>
          <a:p>
            <a:r>
              <a:rPr lang="ru-RU" alt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уровней ряда, которые обозначают как «у» </a:t>
            </a:r>
          </a:p>
          <a:p>
            <a:r>
              <a:rPr lang="ru-RU" alt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указатели времени, которые обозначаются как «</a:t>
            </a:r>
            <a:r>
              <a:rPr lang="en-US" alt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alt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  <p:sp>
        <p:nvSpPr>
          <p:cNvPr id="19460" name="WordArt 4"/>
          <p:cNvSpPr>
            <a:spLocks noChangeArrowheads="1" noChangeShapeType="1" noTextEdit="1"/>
          </p:cNvSpPr>
          <p:nvPr/>
        </p:nvSpPr>
        <p:spPr bwMode="auto">
          <a:xfrm>
            <a:off x="1073150" y="1146968"/>
            <a:ext cx="7848600" cy="12207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РЯДА ДИНАМИКИ</a:t>
            </a:r>
          </a:p>
        </p:txBody>
      </p:sp>
      <p:pic>
        <p:nvPicPr>
          <p:cNvPr id="19461" name="Picture 5" descr="Untitled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237288"/>
            <a:ext cx="936625" cy="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57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endParaRPr lang="ru-RU" altLang="ru-RU" sz="3200" b="1">
              <a:latin typeface="Times New Roman" panose="02020603050405020304" pitchFamily="18" charset="0"/>
            </a:endParaRPr>
          </a:p>
        </p:txBody>
      </p:sp>
      <p:grpSp>
        <p:nvGrpSpPr>
          <p:cNvPr id="14339" name="Group 41"/>
          <p:cNvGrpSpPr>
            <a:grpSpLocks/>
          </p:cNvGrpSpPr>
          <p:nvPr/>
        </p:nvGrpSpPr>
        <p:grpSpPr bwMode="auto">
          <a:xfrm>
            <a:off x="1763713" y="908050"/>
            <a:ext cx="4876800" cy="4465638"/>
            <a:chOff x="-3" y="515"/>
            <a:chExt cx="970" cy="3114"/>
          </a:xfrm>
        </p:grpSpPr>
        <p:grpSp>
          <p:nvGrpSpPr>
            <p:cNvPr id="14341" name="Group 39"/>
            <p:cNvGrpSpPr>
              <a:grpSpLocks/>
            </p:cNvGrpSpPr>
            <p:nvPr/>
          </p:nvGrpSpPr>
          <p:grpSpPr bwMode="auto">
            <a:xfrm>
              <a:off x="0" y="518"/>
              <a:ext cx="964" cy="3108"/>
              <a:chOff x="0" y="518"/>
              <a:chExt cx="964" cy="3108"/>
            </a:xfrm>
          </p:grpSpPr>
          <p:grpSp>
            <p:nvGrpSpPr>
              <p:cNvPr id="14343" name="Group 16"/>
              <p:cNvGrpSpPr>
                <a:grpSpLocks/>
              </p:cNvGrpSpPr>
              <p:nvPr/>
            </p:nvGrpSpPr>
            <p:grpSpPr bwMode="auto">
              <a:xfrm>
                <a:off x="0" y="518"/>
                <a:ext cx="482" cy="518"/>
                <a:chOff x="0" y="518"/>
                <a:chExt cx="482" cy="518"/>
              </a:xfrm>
            </p:grpSpPr>
            <p:sp>
              <p:nvSpPr>
                <p:cNvPr id="14377" name="Rectangle 3"/>
                <p:cNvSpPr>
                  <a:spLocks noChangeArrowheads="1"/>
                </p:cNvSpPr>
                <p:nvPr/>
              </p:nvSpPr>
              <p:spPr bwMode="auto">
                <a:xfrm>
                  <a:off x="43" y="518"/>
                  <a:ext cx="396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3200" b="1">
                      <a:solidFill>
                        <a:srgbClr val="030305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</a:t>
                  </a:r>
                  <a:endParaRPr lang="ru-RU" altLang="ru-RU" sz="3200" b="1">
                    <a:solidFill>
                      <a:srgbClr val="030305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ru-RU" altLang="ru-RU" sz="32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378" name="Rectangle 15"/>
                <p:cNvSpPr>
                  <a:spLocks noChangeArrowheads="1"/>
                </p:cNvSpPr>
                <p:nvPr/>
              </p:nvSpPr>
              <p:spPr bwMode="auto">
                <a:xfrm>
                  <a:off x="0" y="518"/>
                  <a:ext cx="48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14344" name="Group 18"/>
              <p:cNvGrpSpPr>
                <a:grpSpLocks/>
              </p:cNvGrpSpPr>
              <p:nvPr/>
            </p:nvGrpSpPr>
            <p:grpSpPr bwMode="auto">
              <a:xfrm>
                <a:off x="482" y="518"/>
                <a:ext cx="482" cy="518"/>
                <a:chOff x="482" y="518"/>
                <a:chExt cx="482" cy="518"/>
              </a:xfrm>
            </p:grpSpPr>
            <p:sp>
              <p:nvSpPr>
                <p:cNvPr id="14375" name="Rectangle 4"/>
                <p:cNvSpPr>
                  <a:spLocks noChangeArrowheads="1"/>
                </p:cNvSpPr>
                <p:nvPr/>
              </p:nvSpPr>
              <p:spPr bwMode="auto">
                <a:xfrm>
                  <a:off x="525" y="518"/>
                  <a:ext cx="396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3200" b="1">
                      <a:solidFill>
                        <a:srgbClr val="030305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ru-RU" sz="3200" b="1" baseline="-30000">
                      <a:solidFill>
                        <a:srgbClr val="030305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</a:t>
                  </a:r>
                  <a:endParaRPr lang="ru-RU" altLang="ru-RU" sz="3200" b="1">
                    <a:solidFill>
                      <a:srgbClr val="030305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ru-RU" altLang="ru-RU" sz="32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376" name="Rectangle 17"/>
                <p:cNvSpPr>
                  <a:spLocks noChangeArrowheads="1"/>
                </p:cNvSpPr>
                <p:nvPr/>
              </p:nvSpPr>
              <p:spPr bwMode="auto">
                <a:xfrm>
                  <a:off x="482" y="518"/>
                  <a:ext cx="48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14345" name="Group 20"/>
              <p:cNvGrpSpPr>
                <a:grpSpLocks/>
              </p:cNvGrpSpPr>
              <p:nvPr/>
            </p:nvGrpSpPr>
            <p:grpSpPr bwMode="auto">
              <a:xfrm>
                <a:off x="0" y="1036"/>
                <a:ext cx="482" cy="518"/>
                <a:chOff x="0" y="1036"/>
                <a:chExt cx="482" cy="518"/>
              </a:xfrm>
            </p:grpSpPr>
            <p:sp>
              <p:nvSpPr>
                <p:cNvPr id="14373" name="Rectangle 5"/>
                <p:cNvSpPr>
                  <a:spLocks noChangeArrowheads="1"/>
                </p:cNvSpPr>
                <p:nvPr/>
              </p:nvSpPr>
              <p:spPr bwMode="auto">
                <a:xfrm>
                  <a:off x="43" y="1036"/>
                  <a:ext cx="396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200</a:t>
                  </a:r>
                  <a:r>
                    <a:rPr lang="en-US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</a:t>
                  </a:r>
                  <a:endParaRPr lang="ru-RU" altLang="ru-RU" sz="2400" b="1">
                    <a:latin typeface="Times New Roman" panose="02020603050405020304" pitchFamily="18" charset="0"/>
                  </a:endParaRP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374" name="Rectangle 19"/>
                <p:cNvSpPr>
                  <a:spLocks noChangeArrowheads="1"/>
                </p:cNvSpPr>
                <p:nvPr/>
              </p:nvSpPr>
              <p:spPr bwMode="auto">
                <a:xfrm>
                  <a:off x="0" y="1036"/>
                  <a:ext cx="48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14346" name="Group 22"/>
              <p:cNvGrpSpPr>
                <a:grpSpLocks/>
              </p:cNvGrpSpPr>
              <p:nvPr/>
            </p:nvGrpSpPr>
            <p:grpSpPr bwMode="auto">
              <a:xfrm>
                <a:off x="482" y="1036"/>
                <a:ext cx="482" cy="518"/>
                <a:chOff x="482" y="1036"/>
                <a:chExt cx="482" cy="518"/>
              </a:xfrm>
            </p:grpSpPr>
            <p:sp>
              <p:nvSpPr>
                <p:cNvPr id="14371" name="Rectangle 6"/>
                <p:cNvSpPr>
                  <a:spLocks noChangeArrowheads="1"/>
                </p:cNvSpPr>
                <p:nvPr/>
              </p:nvSpPr>
              <p:spPr bwMode="auto">
                <a:xfrm>
                  <a:off x="525" y="1036"/>
                  <a:ext cx="396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15</a:t>
                  </a:r>
                  <a:endParaRPr lang="ru-RU" altLang="ru-RU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ru-RU" altLang="ru-RU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372" name="Rectangle 21"/>
                <p:cNvSpPr>
                  <a:spLocks noChangeArrowheads="1"/>
                </p:cNvSpPr>
                <p:nvPr/>
              </p:nvSpPr>
              <p:spPr bwMode="auto">
                <a:xfrm>
                  <a:off x="482" y="1036"/>
                  <a:ext cx="48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14347" name="Group 24"/>
              <p:cNvGrpSpPr>
                <a:grpSpLocks/>
              </p:cNvGrpSpPr>
              <p:nvPr/>
            </p:nvGrpSpPr>
            <p:grpSpPr bwMode="auto">
              <a:xfrm>
                <a:off x="0" y="1554"/>
                <a:ext cx="482" cy="518"/>
                <a:chOff x="0" y="1554"/>
                <a:chExt cx="482" cy="518"/>
              </a:xfrm>
            </p:grpSpPr>
            <p:sp>
              <p:nvSpPr>
                <p:cNvPr id="14369" name="Rectangle 7"/>
                <p:cNvSpPr>
                  <a:spLocks noChangeArrowheads="1"/>
                </p:cNvSpPr>
                <p:nvPr/>
              </p:nvSpPr>
              <p:spPr bwMode="auto">
                <a:xfrm>
                  <a:off x="43" y="1554"/>
                  <a:ext cx="396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200</a:t>
                  </a:r>
                  <a:r>
                    <a:rPr lang="en-US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7</a:t>
                  </a:r>
                  <a:endParaRPr lang="ru-RU" altLang="ru-RU" sz="2400" b="1">
                    <a:latin typeface="Times New Roman" panose="02020603050405020304" pitchFamily="18" charset="0"/>
                  </a:endParaRP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70" name="Rectangle 23"/>
                <p:cNvSpPr>
                  <a:spLocks noChangeArrowheads="1"/>
                </p:cNvSpPr>
                <p:nvPr/>
              </p:nvSpPr>
              <p:spPr bwMode="auto">
                <a:xfrm>
                  <a:off x="0" y="1554"/>
                  <a:ext cx="48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14348" name="Group 26"/>
              <p:cNvGrpSpPr>
                <a:grpSpLocks/>
              </p:cNvGrpSpPr>
              <p:nvPr/>
            </p:nvGrpSpPr>
            <p:grpSpPr bwMode="auto">
              <a:xfrm>
                <a:off x="482" y="1554"/>
                <a:ext cx="482" cy="518"/>
                <a:chOff x="482" y="1554"/>
                <a:chExt cx="482" cy="518"/>
              </a:xfrm>
            </p:grpSpPr>
            <p:sp>
              <p:nvSpPr>
                <p:cNvPr id="14367" name="Rectangle 8"/>
                <p:cNvSpPr>
                  <a:spLocks noChangeArrowheads="1"/>
                </p:cNvSpPr>
                <p:nvPr/>
              </p:nvSpPr>
              <p:spPr bwMode="auto">
                <a:xfrm>
                  <a:off x="525" y="1554"/>
                  <a:ext cx="396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</a:t>
                  </a:r>
                  <a:r>
                    <a:rPr lang="en-US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17</a:t>
                  </a:r>
                  <a:endParaRPr lang="ru-RU" altLang="ru-RU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68" name="Rectangle 25"/>
                <p:cNvSpPr>
                  <a:spLocks noChangeArrowheads="1"/>
                </p:cNvSpPr>
                <p:nvPr/>
              </p:nvSpPr>
              <p:spPr bwMode="auto">
                <a:xfrm>
                  <a:off x="482" y="1554"/>
                  <a:ext cx="48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14349" name="Group 28"/>
              <p:cNvGrpSpPr>
                <a:grpSpLocks/>
              </p:cNvGrpSpPr>
              <p:nvPr/>
            </p:nvGrpSpPr>
            <p:grpSpPr bwMode="auto">
              <a:xfrm>
                <a:off x="0" y="2072"/>
                <a:ext cx="482" cy="518"/>
                <a:chOff x="0" y="2072"/>
                <a:chExt cx="482" cy="518"/>
              </a:xfrm>
            </p:grpSpPr>
            <p:sp>
              <p:nvSpPr>
                <p:cNvPr id="14365" name="Rectangle 9"/>
                <p:cNvSpPr>
                  <a:spLocks noChangeArrowheads="1"/>
                </p:cNvSpPr>
                <p:nvPr/>
              </p:nvSpPr>
              <p:spPr bwMode="auto">
                <a:xfrm>
                  <a:off x="43" y="2072"/>
                  <a:ext cx="396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</a:t>
                  </a:r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200</a:t>
                  </a:r>
                  <a:r>
                    <a:rPr lang="en-US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8</a:t>
                  </a:r>
                  <a:endParaRPr lang="ru-RU" altLang="ru-RU" sz="2400" b="1">
                    <a:latin typeface="Times New Roman" panose="02020603050405020304" pitchFamily="18" charset="0"/>
                  </a:endParaRP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66" name="Rectangle 27"/>
                <p:cNvSpPr>
                  <a:spLocks noChangeArrowheads="1"/>
                </p:cNvSpPr>
                <p:nvPr/>
              </p:nvSpPr>
              <p:spPr bwMode="auto">
                <a:xfrm>
                  <a:off x="0" y="2072"/>
                  <a:ext cx="48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14350" name="Group 30"/>
              <p:cNvGrpSpPr>
                <a:grpSpLocks/>
              </p:cNvGrpSpPr>
              <p:nvPr/>
            </p:nvGrpSpPr>
            <p:grpSpPr bwMode="auto">
              <a:xfrm>
                <a:off x="482" y="2072"/>
                <a:ext cx="482" cy="518"/>
                <a:chOff x="482" y="2072"/>
                <a:chExt cx="482" cy="518"/>
              </a:xfrm>
            </p:grpSpPr>
            <p:sp>
              <p:nvSpPr>
                <p:cNvPr id="14363" name="Rectangle 10"/>
                <p:cNvSpPr>
                  <a:spLocks noChangeArrowheads="1"/>
                </p:cNvSpPr>
                <p:nvPr/>
              </p:nvSpPr>
              <p:spPr bwMode="auto">
                <a:xfrm>
                  <a:off x="525" y="2072"/>
                  <a:ext cx="396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18</a:t>
                  </a:r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,5</a:t>
                  </a:r>
                </a:p>
                <a:p>
                  <a:pPr algn="ctr"/>
                  <a:endParaRPr lang="ru-RU" altLang="ru-RU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364" name="Rectangle 29"/>
                <p:cNvSpPr>
                  <a:spLocks noChangeArrowheads="1"/>
                </p:cNvSpPr>
                <p:nvPr/>
              </p:nvSpPr>
              <p:spPr bwMode="auto">
                <a:xfrm>
                  <a:off x="482" y="2072"/>
                  <a:ext cx="48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14351" name="Group 32"/>
              <p:cNvGrpSpPr>
                <a:grpSpLocks/>
              </p:cNvGrpSpPr>
              <p:nvPr/>
            </p:nvGrpSpPr>
            <p:grpSpPr bwMode="auto">
              <a:xfrm>
                <a:off x="0" y="2590"/>
                <a:ext cx="482" cy="518"/>
                <a:chOff x="0" y="2590"/>
                <a:chExt cx="482" cy="518"/>
              </a:xfrm>
            </p:grpSpPr>
            <p:sp>
              <p:nvSpPr>
                <p:cNvPr id="14361" name="Rectangle 11"/>
                <p:cNvSpPr>
                  <a:spLocks noChangeArrowheads="1"/>
                </p:cNvSpPr>
                <p:nvPr/>
              </p:nvSpPr>
              <p:spPr bwMode="auto">
                <a:xfrm>
                  <a:off x="43" y="2590"/>
                  <a:ext cx="396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ru-RU" altLang="ru-RU" sz="2400" b="1">
                      <a:latin typeface="Times New Roman" panose="02020603050405020304" pitchFamily="18" charset="0"/>
                    </a:rPr>
                    <a:t>200</a:t>
                  </a:r>
                  <a:r>
                    <a:rPr lang="en-US" altLang="ru-RU" sz="2400" b="1">
                      <a:latin typeface="Times New Roman" panose="02020603050405020304" pitchFamily="18" charset="0"/>
                    </a:rPr>
                    <a:t>9</a:t>
                  </a:r>
                  <a:endParaRPr lang="ru-RU" altLang="ru-RU" sz="2400" b="1">
                    <a:latin typeface="Times New Roman" panose="02020603050405020304" pitchFamily="18" charset="0"/>
                  </a:endParaRP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62" name="Rectangle 31"/>
                <p:cNvSpPr>
                  <a:spLocks noChangeArrowheads="1"/>
                </p:cNvSpPr>
                <p:nvPr/>
              </p:nvSpPr>
              <p:spPr bwMode="auto">
                <a:xfrm>
                  <a:off x="0" y="2590"/>
                  <a:ext cx="48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14352" name="Group 34"/>
              <p:cNvGrpSpPr>
                <a:grpSpLocks/>
              </p:cNvGrpSpPr>
              <p:nvPr/>
            </p:nvGrpSpPr>
            <p:grpSpPr bwMode="auto">
              <a:xfrm>
                <a:off x="482" y="2590"/>
                <a:ext cx="482" cy="518"/>
                <a:chOff x="482" y="2590"/>
                <a:chExt cx="482" cy="518"/>
              </a:xfrm>
            </p:grpSpPr>
            <p:sp>
              <p:nvSpPr>
                <p:cNvPr id="14359" name="Rectangle 12"/>
                <p:cNvSpPr>
                  <a:spLocks noChangeArrowheads="1"/>
                </p:cNvSpPr>
                <p:nvPr/>
              </p:nvSpPr>
              <p:spPr bwMode="auto">
                <a:xfrm>
                  <a:off x="525" y="2590"/>
                  <a:ext cx="396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19</a:t>
                  </a:r>
                  <a:endParaRPr lang="ru-RU" altLang="ru-RU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60" name="Rectangle 33"/>
                <p:cNvSpPr>
                  <a:spLocks noChangeArrowheads="1"/>
                </p:cNvSpPr>
                <p:nvPr/>
              </p:nvSpPr>
              <p:spPr bwMode="auto">
                <a:xfrm>
                  <a:off x="482" y="2590"/>
                  <a:ext cx="48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14353" name="Group 36"/>
              <p:cNvGrpSpPr>
                <a:grpSpLocks/>
              </p:cNvGrpSpPr>
              <p:nvPr/>
            </p:nvGrpSpPr>
            <p:grpSpPr bwMode="auto">
              <a:xfrm>
                <a:off x="0" y="3108"/>
                <a:ext cx="482" cy="518"/>
                <a:chOff x="0" y="3108"/>
                <a:chExt cx="482" cy="518"/>
              </a:xfrm>
            </p:grpSpPr>
            <p:sp>
              <p:nvSpPr>
                <p:cNvPr id="14357" name="Rectangle 13"/>
                <p:cNvSpPr>
                  <a:spLocks noChangeArrowheads="1"/>
                </p:cNvSpPr>
                <p:nvPr/>
              </p:nvSpPr>
              <p:spPr bwMode="auto">
                <a:xfrm>
                  <a:off x="43" y="3108"/>
                  <a:ext cx="396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2010</a:t>
                  </a:r>
                  <a:endParaRPr lang="ru-RU" altLang="ru-RU" sz="2400" b="1">
                    <a:latin typeface="Times New Roman" panose="02020603050405020304" pitchFamily="18" charset="0"/>
                  </a:endParaRP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58" name="Rectangle 35"/>
                <p:cNvSpPr>
                  <a:spLocks noChangeArrowheads="1"/>
                </p:cNvSpPr>
                <p:nvPr/>
              </p:nvSpPr>
              <p:spPr bwMode="auto">
                <a:xfrm>
                  <a:off x="0" y="3108"/>
                  <a:ext cx="48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14354" name="Group 38"/>
              <p:cNvGrpSpPr>
                <a:grpSpLocks/>
              </p:cNvGrpSpPr>
              <p:nvPr/>
            </p:nvGrpSpPr>
            <p:grpSpPr bwMode="auto">
              <a:xfrm>
                <a:off x="482" y="3108"/>
                <a:ext cx="482" cy="518"/>
                <a:chOff x="482" y="3108"/>
                <a:chExt cx="482" cy="518"/>
              </a:xfrm>
            </p:grpSpPr>
            <p:sp>
              <p:nvSpPr>
                <p:cNvPr id="14355" name="Rectangle 14"/>
                <p:cNvSpPr>
                  <a:spLocks noChangeArrowheads="1"/>
                </p:cNvSpPr>
                <p:nvPr/>
              </p:nvSpPr>
              <p:spPr bwMode="auto">
                <a:xfrm>
                  <a:off x="525" y="3108"/>
                  <a:ext cx="396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21</a:t>
                  </a:r>
                  <a:endParaRPr lang="ru-RU" altLang="ru-RU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ru-RU" altLang="ru-RU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356" name="Rectangle 37"/>
                <p:cNvSpPr>
                  <a:spLocks noChangeArrowheads="1"/>
                </p:cNvSpPr>
                <p:nvPr/>
              </p:nvSpPr>
              <p:spPr bwMode="auto">
                <a:xfrm>
                  <a:off x="482" y="3108"/>
                  <a:ext cx="48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</p:grpSp>
        <p:sp>
          <p:nvSpPr>
            <p:cNvPr id="14342" name="Rectangle 40"/>
            <p:cNvSpPr>
              <a:spLocks noChangeArrowheads="1"/>
            </p:cNvSpPr>
            <p:nvPr/>
          </p:nvSpPr>
          <p:spPr bwMode="auto">
            <a:xfrm>
              <a:off x="-3" y="515"/>
              <a:ext cx="970" cy="3114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14340" name="Rectangle 42"/>
          <p:cNvSpPr>
            <a:spLocks noChangeArrowheads="1"/>
          </p:cNvSpPr>
          <p:nvPr/>
        </p:nvSpPr>
        <p:spPr bwMode="auto">
          <a:xfrm>
            <a:off x="0" y="5562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0850" eaLnBrk="0" hangingPunct="0"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 </a:t>
            </a:r>
            <a:r>
              <a:rPr lang="en-US" altLang="ru-RU" sz="3200" b="1">
                <a:solidFill>
                  <a:srgbClr val="0303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– время</a:t>
            </a:r>
            <a:r>
              <a:rPr lang="ru-RU" altLang="ru-RU" sz="3200" b="1">
                <a:latin typeface="Times New Roman" panose="02020603050405020304" pitchFamily="18" charset="0"/>
              </a:rPr>
              <a:t>;</a:t>
            </a:r>
          </a:p>
          <a:p>
            <a:pPr algn="just"/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3200">
                <a:latin typeface="Times New Roman" panose="02020603050405020304" pitchFamily="18" charset="0"/>
              </a:rPr>
              <a:t>       </a:t>
            </a:r>
            <a:r>
              <a:rPr lang="en-US" altLang="ru-RU" sz="3200" b="1">
                <a:solidFill>
                  <a:srgbClr val="03030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y</a:t>
            </a:r>
            <a:r>
              <a:rPr lang="en-US" altLang="ru-RU" sz="3200" b="1" baseline="-30000">
                <a:solidFill>
                  <a:srgbClr val="03030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3200" baseline="-30000"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– производство продукции</a:t>
            </a:r>
            <a:r>
              <a:rPr lang="ru-RU" altLang="ru-RU" sz="3200" b="1">
                <a:latin typeface="Times New Roman" panose="02020603050405020304" pitchFamily="18" charset="0"/>
              </a:rPr>
              <a:t>, тыс. шт.</a:t>
            </a:r>
          </a:p>
        </p:txBody>
      </p:sp>
    </p:spTree>
    <p:extLst>
      <p:ext uri="{BB962C8B-B14F-4D97-AF65-F5344CB8AC3E}">
        <p14:creationId xmlns:p14="http://schemas.microsoft.com/office/powerpoint/2010/main" val="7483632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WordArt 6"/>
          <p:cNvSpPr>
            <a:spLocks noChangeArrowheads="1" noChangeShapeType="1" noTextEdit="1"/>
          </p:cNvSpPr>
          <p:nvPr/>
        </p:nvSpPr>
        <p:spPr bwMode="auto">
          <a:xfrm>
            <a:off x="1419611" y="323850"/>
            <a:ext cx="7543800" cy="11811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ВИДЫ РЯДОВ ДИНАМИКИ</a:t>
            </a:r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2438400" y="2971800"/>
            <a:ext cx="3581400" cy="1295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800" b="1"/>
              <a:t>РЯДЫ ДИНАМИКИ</a:t>
            </a:r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228600" y="2438400"/>
            <a:ext cx="23622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800"/>
              <a:t>МОМЕНТНЫЕ</a:t>
            </a:r>
          </a:p>
        </p:txBody>
      </p:sp>
      <p:sp>
        <p:nvSpPr>
          <p:cNvPr id="20490" name="AutoShape 10"/>
          <p:cNvSpPr>
            <a:spLocks noChangeArrowheads="1"/>
          </p:cNvSpPr>
          <p:nvPr/>
        </p:nvSpPr>
        <p:spPr bwMode="auto">
          <a:xfrm>
            <a:off x="6019800" y="2362200"/>
            <a:ext cx="2895600" cy="8382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800"/>
              <a:t>ИНТЕРВАЛЬНЫЕ</a:t>
            </a:r>
          </a:p>
        </p:txBody>
      </p:sp>
      <p:sp>
        <p:nvSpPr>
          <p:cNvPr id="20491" name="AutoShape 11"/>
          <p:cNvSpPr>
            <a:spLocks noChangeArrowheads="1"/>
          </p:cNvSpPr>
          <p:nvPr/>
        </p:nvSpPr>
        <p:spPr bwMode="auto">
          <a:xfrm>
            <a:off x="152400" y="4419600"/>
            <a:ext cx="3276600" cy="10668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600"/>
              <a:t>С РАВНОСТОЯЩИМИ </a:t>
            </a:r>
          </a:p>
          <a:p>
            <a:pPr algn="ctr"/>
            <a:r>
              <a:rPr lang="ru-RU" altLang="ru-RU" sz="2600"/>
              <a:t>УРОВНЯМИ</a:t>
            </a:r>
            <a:r>
              <a:rPr lang="ru-RU" altLang="ru-RU" sz="2800"/>
              <a:t> </a:t>
            </a:r>
          </a:p>
        </p:txBody>
      </p:sp>
      <p:sp>
        <p:nvSpPr>
          <p:cNvPr id="20493" name="AutoShape 13"/>
          <p:cNvSpPr>
            <a:spLocks noChangeArrowheads="1"/>
          </p:cNvSpPr>
          <p:nvPr/>
        </p:nvSpPr>
        <p:spPr bwMode="auto">
          <a:xfrm>
            <a:off x="5105400" y="4419600"/>
            <a:ext cx="3810000" cy="10668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600"/>
              <a:t>С НЕ РАВНОСТОЯЩИМИ </a:t>
            </a:r>
          </a:p>
          <a:p>
            <a:pPr algn="ctr"/>
            <a:r>
              <a:rPr lang="ru-RU" altLang="ru-RU" sz="2600"/>
              <a:t>УРОВНЯМИ</a:t>
            </a:r>
          </a:p>
        </p:txBody>
      </p:sp>
      <p:sp>
        <p:nvSpPr>
          <p:cNvPr id="20495" name="AutoShape 15"/>
          <p:cNvSpPr>
            <a:spLocks noChangeArrowheads="1"/>
          </p:cNvSpPr>
          <p:nvPr/>
        </p:nvSpPr>
        <p:spPr bwMode="auto">
          <a:xfrm>
            <a:off x="2971800" y="1676400"/>
            <a:ext cx="2667000" cy="8382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800"/>
              <a:t>КОМПЛЕКСНЫЕ</a:t>
            </a:r>
          </a:p>
        </p:txBody>
      </p:sp>
      <p:sp>
        <p:nvSpPr>
          <p:cNvPr id="20496" name="AutoShape 16"/>
          <p:cNvSpPr>
            <a:spLocks noChangeArrowheads="1"/>
          </p:cNvSpPr>
          <p:nvPr/>
        </p:nvSpPr>
        <p:spPr bwMode="auto">
          <a:xfrm>
            <a:off x="2819400" y="5715000"/>
            <a:ext cx="31242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800"/>
              <a:t>ИЗОЛИРОВАННЫЕ</a:t>
            </a:r>
          </a:p>
        </p:txBody>
      </p:sp>
      <p:sp>
        <p:nvSpPr>
          <p:cNvPr id="20497" name="Line 17"/>
          <p:cNvSpPr>
            <a:spLocks noChangeShapeType="1"/>
          </p:cNvSpPr>
          <p:nvPr/>
        </p:nvSpPr>
        <p:spPr bwMode="auto">
          <a:xfrm flipV="1">
            <a:off x="4191000" y="2514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 flipV="1">
            <a:off x="5410200" y="28194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99" name="Line 19"/>
          <p:cNvSpPr>
            <a:spLocks noChangeShapeType="1"/>
          </p:cNvSpPr>
          <p:nvPr/>
        </p:nvSpPr>
        <p:spPr bwMode="auto">
          <a:xfrm flipH="1" flipV="1">
            <a:off x="2590800" y="28194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0" name="Line 20"/>
          <p:cNvSpPr>
            <a:spLocks noChangeShapeType="1"/>
          </p:cNvSpPr>
          <p:nvPr/>
        </p:nvSpPr>
        <p:spPr bwMode="auto">
          <a:xfrm flipH="1">
            <a:off x="2057400" y="40386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1" name="Line 21"/>
          <p:cNvSpPr>
            <a:spLocks noChangeShapeType="1"/>
          </p:cNvSpPr>
          <p:nvPr/>
        </p:nvSpPr>
        <p:spPr bwMode="auto">
          <a:xfrm>
            <a:off x="5638800" y="40386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2" name="Line 22"/>
          <p:cNvSpPr>
            <a:spLocks noChangeShapeType="1"/>
          </p:cNvSpPr>
          <p:nvPr/>
        </p:nvSpPr>
        <p:spPr bwMode="auto">
          <a:xfrm>
            <a:off x="4191000" y="4267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0503" name="Picture 23" descr="Untitled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237288"/>
            <a:ext cx="936625" cy="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29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60325"/>
            <a:ext cx="9144000" cy="679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Ряды 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динамики подразделяются на </a:t>
            </a:r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моментные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интервальные</a:t>
            </a:r>
            <a:r>
              <a:rPr lang="ru-RU" altLang="ru-RU" sz="4000" b="1" dirty="0">
                <a:latin typeface="Times New Roman" panose="02020603050405020304" pitchFamily="18" charset="0"/>
              </a:rPr>
              <a:t>.</a:t>
            </a:r>
          </a:p>
          <a:p>
            <a:pPr algn="ctr"/>
            <a:endParaRPr lang="en-US" alt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Моментным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называется ряд, абсолютные уровни которого характеризуют величину явления по состоянию на определенные моменты времени или даты. (Например, численность населения, уровни товарных остатков)</a:t>
            </a:r>
            <a:endParaRPr lang="ru-RU" altLang="ru-RU" sz="4000" dirty="0">
              <a:latin typeface="Times New Roman" panose="02020603050405020304" pitchFamily="18" charset="0"/>
            </a:endParaRPr>
          </a:p>
          <a:p>
            <a:endParaRPr lang="ru-RU" altLang="ru-RU" sz="4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3487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1259632" y="457200"/>
            <a:ext cx="8385175" cy="1676400"/>
          </a:xfrm>
        </p:spPr>
        <p:txBody>
          <a:bodyPr/>
          <a:lstStyle/>
          <a:p>
            <a:r>
              <a:rPr lang="ru-RU" altLang="ru-RU" sz="3600" dirty="0"/>
              <a:t>Пример моментного ряда динамики</a:t>
            </a:r>
            <a:r>
              <a:rPr lang="ru-RU" altLang="ru-RU" sz="3600" b="1" dirty="0"/>
              <a:t>, </a:t>
            </a:r>
            <a:r>
              <a:rPr lang="ru-RU" altLang="ru-RU" sz="3600" dirty="0"/>
              <a:t>уровни которого выражены абсолютными величинами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81000" y="2133600"/>
            <a:ext cx="8153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altLang="ru-RU" sz="3200">
                <a:latin typeface="Arial" panose="020B0604020202020204" pitchFamily="34" charset="0"/>
                <a:cs typeface="Times New Roman" panose="02020603050405020304" pitchFamily="18" charset="0"/>
              </a:rPr>
              <a:t>Данные о количестве занятых номеров </a:t>
            </a:r>
            <a:endParaRPr lang="ru-RU" altLang="ru-RU" sz="3200">
              <a:latin typeface="Arial" panose="020B0604020202020204" pitchFamily="34" charset="0"/>
            </a:endParaRPr>
          </a:p>
          <a:p>
            <a:pPr algn="ctr"/>
            <a:r>
              <a:rPr lang="ru-RU" altLang="ru-RU" sz="3200">
                <a:latin typeface="Arial" panose="020B0604020202020204" pitchFamily="34" charset="0"/>
                <a:cs typeface="Times New Roman" panose="02020603050405020304" pitchFamily="18" charset="0"/>
              </a:rPr>
              <a:t>на начало месяца</a:t>
            </a:r>
            <a:endParaRPr lang="ru-RU" altLang="ru-RU" sz="3200">
              <a:latin typeface="Arial" panose="020B0604020202020204" pitchFamily="34" charset="0"/>
            </a:endParaRPr>
          </a:p>
        </p:txBody>
      </p:sp>
      <p:graphicFrame>
        <p:nvGraphicFramePr>
          <p:cNvPr id="22623" name="Group 95"/>
          <p:cNvGraphicFramePr>
            <a:graphicFrameLocks noGrp="1"/>
          </p:cNvGraphicFramePr>
          <p:nvPr/>
        </p:nvGraphicFramePr>
        <p:xfrm>
          <a:off x="457200" y="3581400"/>
          <a:ext cx="8382000" cy="2133600"/>
        </p:xfrm>
        <a:graphic>
          <a:graphicData uri="http://schemas.openxmlformats.org/drawingml/2006/table">
            <a:tbl>
              <a:tblPr/>
              <a:tblGrid>
                <a:gridCol w="1935163"/>
                <a:gridCol w="1141412"/>
                <a:gridCol w="1060450"/>
                <a:gridCol w="1062038"/>
                <a:gridCol w="1060450"/>
                <a:gridCol w="1062037"/>
                <a:gridCol w="1060450"/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1.03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1.04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1.05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1.06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занятых номеров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2624" name="Picture 96" descr="Untitled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237288"/>
            <a:ext cx="936625" cy="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99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1219200"/>
            <a:ext cx="9144000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 также </a:t>
            </a:r>
            <a:r>
              <a:rPr lang="ru-RU" altLang="ru-RU" sz="4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производные ряды динамики</a:t>
            </a: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состоят из средних или относительных величин. Они рассчитываются на основе моментных или интервальных рядов. (Например, среднегодовая численность населения)</a:t>
            </a:r>
            <a:endParaRPr lang="ru-RU" altLang="ru-RU" sz="4000">
              <a:latin typeface="Times New Roman" panose="02020603050405020304" pitchFamily="18" charset="0"/>
            </a:endParaRPr>
          </a:p>
          <a:p>
            <a:endParaRPr lang="ru-RU" altLang="ru-RU" sz="40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3276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723900"/>
            <a:ext cx="9144000" cy="568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Интервальным</a:t>
            </a:r>
            <a:r>
              <a:rPr lang="ru-RU" alt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такой ряд, абсолютные уровни которого представляют собой итоговые величины за некоторые интервалы времени (</a:t>
            </a:r>
            <a:r>
              <a:rPr lang="ru-RU" altLang="ru-RU" sz="3800" dirty="0">
                <a:latin typeface="Times New Roman" panose="02020603050405020304" pitchFamily="18" charset="0"/>
              </a:rPr>
              <a:t>н</a:t>
            </a:r>
            <a:r>
              <a:rPr lang="ru-RU" alt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апример, производство продукции за месяц; число родившихся за  месяц, год)</a:t>
            </a:r>
            <a:r>
              <a:rPr lang="ru-RU" altLang="ru-RU" sz="3800" dirty="0">
                <a:latin typeface="Times New Roman" panose="02020603050405020304" pitchFamily="18" charset="0"/>
              </a:rPr>
              <a:t>.</a:t>
            </a:r>
          </a:p>
          <a:p>
            <a:pPr algn="ctr"/>
            <a:endParaRPr lang="en-US" altLang="ru-RU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33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Особенностью интервальных рядов</a:t>
            </a:r>
            <a:r>
              <a:rPr lang="ru-RU" alt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то, что их уровни можно</a:t>
            </a:r>
            <a:r>
              <a:rPr lang="ru-RU" altLang="ru-RU" sz="3300" dirty="0">
                <a:latin typeface="Times New Roman" panose="02020603050405020304" pitchFamily="18" charset="0"/>
              </a:rPr>
              <a:t> дробить и</a:t>
            </a:r>
            <a:r>
              <a:rPr lang="ru-RU" alt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складывать</a:t>
            </a:r>
          </a:p>
          <a:p>
            <a:endParaRPr lang="ru-RU" altLang="ru-RU" sz="33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907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903287" y="404664"/>
            <a:ext cx="8240713" cy="368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76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3600" i="1" dirty="0">
                <a:cs typeface="Times New Roman" panose="02020603050405020304" pitchFamily="18" charset="0"/>
              </a:rPr>
              <a:t>Пример интервального ряда динамики, уровни которого представлены средними величинам</a:t>
            </a:r>
            <a:endParaRPr lang="ru-RU" altLang="ru-RU" sz="3600" i="1" dirty="0"/>
          </a:p>
          <a:p>
            <a:pPr algn="ctr"/>
            <a:endParaRPr lang="ru-RU" altLang="ru-RU" sz="3200" dirty="0"/>
          </a:p>
          <a:p>
            <a:pPr algn="ctr"/>
            <a:r>
              <a:rPr lang="ru-RU" altLang="ru-RU" sz="3200" dirty="0">
                <a:cs typeface="Times New Roman" panose="02020603050405020304" pitchFamily="18" charset="0"/>
              </a:rPr>
              <a:t>Данные об изменении средней заработной платы</a:t>
            </a:r>
            <a:endParaRPr lang="ru-RU" altLang="ru-RU" sz="3200" dirty="0"/>
          </a:p>
          <a:p>
            <a:pPr eaLnBrk="0" hangingPunct="0"/>
            <a:endParaRPr lang="ru-RU" altLang="ru-RU" sz="3200" dirty="0"/>
          </a:p>
        </p:txBody>
      </p:sp>
      <p:graphicFrame>
        <p:nvGraphicFramePr>
          <p:cNvPr id="24693" name="Group 117"/>
          <p:cNvGraphicFramePr>
            <a:graphicFrameLocks noGrp="1"/>
          </p:cNvGraphicFramePr>
          <p:nvPr/>
        </p:nvGraphicFramePr>
        <p:xfrm>
          <a:off x="152400" y="3581400"/>
          <a:ext cx="8839200" cy="2304098"/>
        </p:xfrm>
        <a:graphic>
          <a:graphicData uri="http://schemas.openxmlformats.org/drawingml/2006/table">
            <a:tbl>
              <a:tblPr/>
              <a:tblGrid>
                <a:gridCol w="1871663"/>
                <a:gridCol w="1274762"/>
                <a:gridCol w="1497013"/>
                <a:gridCol w="974725"/>
                <a:gridCol w="1231900"/>
                <a:gridCol w="941387"/>
                <a:gridCol w="1047750"/>
              </a:tblGrid>
              <a:tr h="1023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</a:t>
                      </a:r>
                      <a:endParaRPr kumimoji="0" lang="ru-RU" alt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</a:t>
                      </a:r>
                      <a:endParaRPr kumimoji="0" lang="ru-RU" alt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</a:t>
                      </a:r>
                      <a:endParaRPr kumimoji="0" lang="ru-RU" alt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март</a:t>
                      </a:r>
                      <a:endParaRPr kumimoji="0" lang="ru-RU" alt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</a:t>
                      </a:r>
                      <a:endParaRPr kumimoji="0" lang="ru-RU" alt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endParaRPr kumimoji="0" lang="ru-RU" alt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июнь</a:t>
                      </a:r>
                      <a:endParaRPr kumimoji="0" lang="ru-RU" alt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2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заработная плата, руб.</a:t>
                      </a:r>
                      <a:endParaRPr kumimoji="0" lang="ru-RU" alt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762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8700</a:t>
                      </a:r>
                      <a:endParaRPr kumimoji="0" lang="ru-RU" alt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762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9000</a:t>
                      </a:r>
                      <a:endParaRPr kumimoji="0" lang="ru-RU" alt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762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9100</a:t>
                      </a:r>
                      <a:endParaRPr kumimoji="0" lang="ru-RU" alt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762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9120</a:t>
                      </a:r>
                      <a:endParaRPr kumimoji="0" lang="ru-RU" alt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762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9200</a:t>
                      </a:r>
                      <a:endParaRPr kumimoji="0" lang="ru-RU" alt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762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9250</a:t>
                      </a:r>
                      <a:endParaRPr kumimoji="0" lang="ru-RU" alt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4694" name="Picture 118" descr="Untitled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237288"/>
            <a:ext cx="936625" cy="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01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99592" y="489205"/>
            <a:ext cx="8537575" cy="1905000"/>
          </a:xfrm>
        </p:spPr>
        <p:txBody>
          <a:bodyPr/>
          <a:lstStyle/>
          <a:p>
            <a:r>
              <a:rPr lang="ru-RU" altLang="ru-RU" sz="4000" i="1" dirty="0">
                <a:latin typeface="Arial" panose="020B0604020202020204" pitchFamily="34" charset="0"/>
              </a:rPr>
              <a:t>ДАННЫЕ В РЯДАХ ДИНАМИКИ ДОЛЖНЫ БЫТЬ СОПОСТАВИМЫ</a:t>
            </a:r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2359025"/>
            <a:ext cx="8540750" cy="4498975"/>
          </a:xfrm>
        </p:spPr>
        <p:txBody>
          <a:bodyPr/>
          <a:lstStyle/>
          <a:p>
            <a:r>
              <a:rPr lang="ru-RU" altLang="ru-RU" sz="3600" dirty="0"/>
              <a:t>по территории, </a:t>
            </a:r>
          </a:p>
          <a:p>
            <a:r>
              <a:rPr lang="ru-RU" altLang="ru-RU" sz="3600" dirty="0"/>
              <a:t>кругу охватываемых объектов, </a:t>
            </a:r>
          </a:p>
          <a:p>
            <a:r>
              <a:rPr lang="ru-RU" altLang="ru-RU" sz="3600" dirty="0"/>
              <a:t>единицам измерения, </a:t>
            </a:r>
          </a:p>
          <a:p>
            <a:r>
              <a:rPr lang="ru-RU" altLang="ru-RU" sz="3600" dirty="0"/>
              <a:t>времени регистрации, </a:t>
            </a:r>
          </a:p>
          <a:p>
            <a:r>
              <a:rPr lang="ru-RU" altLang="ru-RU" sz="3600" dirty="0"/>
              <a:t>ценам, </a:t>
            </a:r>
          </a:p>
          <a:p>
            <a:r>
              <a:rPr lang="ru-RU" altLang="ru-RU" sz="3600" dirty="0"/>
              <a:t>методологии расчета</a:t>
            </a:r>
            <a:r>
              <a:rPr lang="ru-RU" alt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845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AutoShape 6"/>
          <p:cNvSpPr>
            <a:spLocks noChangeArrowheads="1"/>
          </p:cNvSpPr>
          <p:nvPr/>
        </p:nvSpPr>
        <p:spPr bwMode="auto">
          <a:xfrm>
            <a:off x="1219200" y="228600"/>
            <a:ext cx="6324600" cy="1676400"/>
          </a:xfrm>
          <a:prstGeom prst="flowChartPunchedTape">
            <a:avLst/>
          </a:prstGeom>
          <a:solidFill>
            <a:schemeClr val="accent1">
              <a:alpha val="3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600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ПОКАЗАТЕЛИ АНАЛИЗА</a:t>
            </a:r>
          </a:p>
          <a:p>
            <a:pPr algn="ctr"/>
            <a:r>
              <a:rPr lang="ru-RU" altLang="ru-RU" sz="3600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 РЯДОВ ДИНАМИКИ</a:t>
            </a:r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 flipH="1">
            <a:off x="609600" y="1066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609600" y="1066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7543800" y="990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>
            <a:off x="8153400" y="990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304800" y="2133600"/>
            <a:ext cx="3733800" cy="419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 sz="2800"/>
              <a:t>ПРОСТЫЕ</a:t>
            </a:r>
          </a:p>
          <a:p>
            <a:pPr>
              <a:buFontTx/>
              <a:buChar char="•"/>
            </a:pPr>
            <a:r>
              <a:rPr lang="ru-RU" altLang="ru-RU" sz="2600"/>
              <a:t>уровень ряда, </a:t>
            </a:r>
          </a:p>
          <a:p>
            <a:pPr>
              <a:buFontTx/>
              <a:buChar char="•"/>
            </a:pPr>
            <a:r>
              <a:rPr lang="ru-RU" altLang="ru-RU" sz="2600"/>
              <a:t>абсолютный прирост </a:t>
            </a:r>
          </a:p>
          <a:p>
            <a:r>
              <a:rPr lang="ru-RU" altLang="ru-RU" sz="2600"/>
              <a:t>(снижение), </a:t>
            </a:r>
          </a:p>
          <a:p>
            <a:pPr>
              <a:buFontTx/>
              <a:buChar char="•"/>
            </a:pPr>
            <a:r>
              <a:rPr lang="ru-RU" altLang="ru-RU" sz="2600"/>
              <a:t>темп (коэффициент) </a:t>
            </a:r>
          </a:p>
          <a:p>
            <a:r>
              <a:rPr lang="ru-RU" altLang="ru-RU" sz="2600"/>
              <a:t>роста (снижения),</a:t>
            </a:r>
          </a:p>
          <a:p>
            <a:pPr>
              <a:buFontTx/>
              <a:buChar char="•"/>
            </a:pPr>
            <a:r>
              <a:rPr lang="ru-RU" altLang="ru-RU" sz="2600"/>
              <a:t>темп  (коэффициент)</a:t>
            </a:r>
          </a:p>
          <a:p>
            <a:r>
              <a:rPr lang="ru-RU" altLang="ru-RU" sz="2600"/>
              <a:t> прироста (снижения), </a:t>
            </a:r>
          </a:p>
          <a:p>
            <a:pPr>
              <a:buFontTx/>
              <a:buChar char="•"/>
            </a:pPr>
            <a:r>
              <a:rPr lang="ru-RU" altLang="ru-RU" sz="2600"/>
              <a:t>абсолютное значение </a:t>
            </a:r>
          </a:p>
          <a:p>
            <a:r>
              <a:rPr lang="ru-RU" altLang="ru-RU" sz="2600"/>
              <a:t>1% прироста</a:t>
            </a:r>
            <a:r>
              <a:rPr lang="ru-RU" altLang="ru-RU"/>
              <a:t>.</a:t>
            </a:r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4724400" y="2133600"/>
            <a:ext cx="3962400" cy="411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 sz="2800"/>
              <a:t>СЛОЖНЫЕ</a:t>
            </a:r>
          </a:p>
          <a:p>
            <a:pPr>
              <a:buFontTx/>
              <a:buChar char="•"/>
            </a:pPr>
            <a:r>
              <a:rPr lang="ru-RU" altLang="ru-RU" sz="2600"/>
              <a:t>средний уровень ряда,</a:t>
            </a:r>
          </a:p>
          <a:p>
            <a:r>
              <a:rPr lang="ru-RU" altLang="ru-RU" sz="2600"/>
              <a:t> средний абсолютный </a:t>
            </a:r>
          </a:p>
          <a:p>
            <a:r>
              <a:rPr lang="ru-RU" altLang="ru-RU" sz="2600"/>
              <a:t>прирост (снижение)</a:t>
            </a:r>
          </a:p>
          <a:p>
            <a:r>
              <a:rPr lang="ru-RU" altLang="ru-RU" sz="2600"/>
              <a:t>средний темп роста </a:t>
            </a:r>
          </a:p>
          <a:p>
            <a:r>
              <a:rPr lang="ru-RU" altLang="ru-RU" sz="2600"/>
              <a:t>(снижения), </a:t>
            </a:r>
          </a:p>
          <a:p>
            <a:r>
              <a:rPr lang="ru-RU" altLang="ru-RU" sz="2600"/>
              <a:t>средний темп прироста </a:t>
            </a:r>
          </a:p>
          <a:p>
            <a:r>
              <a:rPr lang="ru-RU" altLang="ru-RU" sz="2600"/>
              <a:t>(снижения) </a:t>
            </a:r>
          </a:p>
        </p:txBody>
      </p:sp>
      <p:pic>
        <p:nvPicPr>
          <p:cNvPr id="26637" name="Picture 13" descr="Untitled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6443663"/>
            <a:ext cx="936625" cy="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82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1524000"/>
            <a:ext cx="9144000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dirty="0">
                <a:latin typeface="Times New Roman" panose="02020603050405020304" pitchFamily="18" charset="0"/>
              </a:rPr>
              <a:t> </a:t>
            </a:r>
            <a:r>
              <a:rPr lang="ru-RU" altLang="ru-RU" sz="4000" b="1" i="1" dirty="0" smtClean="0">
                <a:latin typeface="Tahoma" panose="020B0604030504040204" pitchFamily="34" charset="0"/>
                <a:cs typeface="Times New Roman" panose="02020603050405020304" pitchFamily="18" charset="0"/>
              </a:rPr>
              <a:t>Абсолютные </a:t>
            </a:r>
            <a:r>
              <a:rPr lang="ru-RU" altLang="ru-RU" sz="4000" b="1" i="1" dirty="0">
                <a:latin typeface="Tahoma" panose="020B0604030504040204" pitchFamily="34" charset="0"/>
                <a:cs typeface="Times New Roman" panose="02020603050405020304" pitchFamily="18" charset="0"/>
              </a:rPr>
              <a:t>приросты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бывают цепными и базисными. Абсолютный прирост показывает, на сколько измен</a:t>
            </a:r>
            <a:r>
              <a:rPr lang="ru-RU" altLang="ru-RU" sz="4000" dirty="0">
                <a:latin typeface="Times New Roman" panose="02020603050405020304" pitchFamily="18" charset="0"/>
              </a:rPr>
              <a:t>ил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ся изучаемый показатель по сравнению с предыдущим или базисным периодом времени</a:t>
            </a:r>
          </a:p>
          <a:p>
            <a:endParaRPr lang="ru-RU" altLang="ru-RU" sz="4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3639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1752600" y="1524000"/>
          <a:ext cx="22098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77" name="Microsoft Equation 3.0" r:id="rId3" imgW="482391" imgH="228501" progId="Equation.3">
                  <p:embed/>
                </p:oleObj>
              </mc:Choice>
              <mc:Fallback>
                <p:oleObj name="Microsoft Equation 3.0" r:id="rId3" imgW="482391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524000"/>
                        <a:ext cx="220980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Object 5"/>
          <p:cNvGraphicFramePr>
            <a:graphicFrameLocks noChangeAspect="1"/>
          </p:cNvGraphicFramePr>
          <p:nvPr/>
        </p:nvGraphicFramePr>
        <p:xfrm>
          <a:off x="0" y="2286000"/>
          <a:ext cx="10668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78" name="Microsoft Equation 3.0" r:id="rId5" imgW="330200" imgH="228600" progId="Equation.3">
                  <p:embed/>
                </p:oleObj>
              </mc:Choice>
              <mc:Fallback>
                <p:oleObj name="Microsoft Equation 3.0" r:id="rId5" imgW="330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86000"/>
                        <a:ext cx="10668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1676400" y="2895600"/>
          <a:ext cx="19812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79" name="Microsoft Equation 3.0" r:id="rId7" imgW="545863" imgH="228501" progId="Equation.3">
                  <p:embed/>
                </p:oleObj>
              </mc:Choice>
              <mc:Fallback>
                <p:oleObj name="Microsoft Equation 3.0" r:id="rId7" imgW="545863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895600"/>
                        <a:ext cx="198120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AutoShape 7"/>
          <p:cNvSpPr>
            <a:spLocks/>
          </p:cNvSpPr>
          <p:nvPr/>
        </p:nvSpPr>
        <p:spPr bwMode="auto">
          <a:xfrm>
            <a:off x="1219200" y="1295400"/>
            <a:ext cx="152400" cy="2819400"/>
          </a:xfrm>
          <a:prstGeom prst="leftBrace">
            <a:avLst>
              <a:gd name="adj1" fmla="val 154167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1600200" y="0"/>
            <a:ext cx="5591175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52352" bIns="0" anchor="ctr">
            <a:spAutoFit/>
          </a:bodyPr>
          <a:lstStyle>
            <a:lvl1pPr indent="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4400">
                <a:latin typeface="Monotype Corsiva" panose="03010101010201010101" pitchFamily="66" charset="0"/>
                <a:cs typeface="Times New Roman" panose="02020603050405020304" pitchFamily="18" charset="0"/>
              </a:rPr>
              <a:t>Абсолютный прирост</a:t>
            </a:r>
          </a:p>
          <a:p>
            <a:pPr eaLnBrk="0" hangingPunct="0"/>
            <a:endParaRPr lang="ru-RU" altLang="ru-RU" sz="4400">
              <a:latin typeface="Monotype Corsiva" panose="03010101010201010101" pitchFamily="66" charset="0"/>
            </a:endParaRP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1524000" y="3230563"/>
            <a:ext cx="968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altLang="ru-RU" sz="1000">
                <a:cs typeface="Times New Roman" panose="02020603050405020304" pitchFamily="18" charset="0"/>
              </a:rPr>
              <a:t>              </a:t>
            </a:r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4953000" y="1844675"/>
            <a:ext cx="25225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000">
                <a:cs typeface="Times New Roman" panose="02020603050405020304" pitchFamily="18" charset="0"/>
              </a:rPr>
              <a:t>      </a:t>
            </a:r>
            <a:r>
              <a:rPr lang="ru-RU" altLang="ru-RU" sz="2800">
                <a:cs typeface="Times New Roman" panose="02020603050405020304" pitchFamily="18" charset="0"/>
              </a:rPr>
              <a:t>базисный</a:t>
            </a:r>
            <a:r>
              <a:rPr lang="ru-RU" altLang="ru-RU" sz="1000">
                <a:cs typeface="Times New Roman" panose="02020603050405020304" pitchFamily="18" charset="0"/>
              </a:rPr>
              <a:t>             </a:t>
            </a:r>
            <a:endParaRPr lang="ru-RU" altLang="ru-RU"/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2870200" y="3733800"/>
            <a:ext cx="9017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ru-RU" sz="1000">
                <a:cs typeface="Times New Roman" panose="02020603050405020304" pitchFamily="18" charset="0"/>
              </a:rPr>
              <a:t>              </a:t>
            </a:r>
            <a:endParaRPr lang="ru-RU" altLang="ru-RU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0" y="4572000"/>
            <a:ext cx="8802688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ru-RU" altLang="ru-RU" sz="2800">
                <a:cs typeface="Times New Roman" panose="02020603050405020304" pitchFamily="18" charset="0"/>
              </a:rPr>
              <a:t>где у </a:t>
            </a:r>
            <a:r>
              <a:rPr lang="en-US" altLang="ru-RU" sz="2800" baseline="-30000">
                <a:cs typeface="Times New Roman" panose="02020603050405020304" pitchFamily="18" charset="0"/>
              </a:rPr>
              <a:t>i </a:t>
            </a:r>
            <a:r>
              <a:rPr lang="ru-RU" altLang="ru-RU" sz="2800">
                <a:cs typeface="Times New Roman" panose="02020603050405020304" pitchFamily="18" charset="0"/>
              </a:rPr>
              <a:t>– уровень текущего периода</a:t>
            </a:r>
            <a:endParaRPr lang="ru-RU" altLang="ru-RU" sz="2800"/>
          </a:p>
          <a:p>
            <a:pPr eaLnBrk="0" hangingPunct="0"/>
            <a:r>
              <a:rPr lang="ru-RU" altLang="ru-RU" sz="2800">
                <a:cs typeface="Times New Roman" panose="02020603050405020304" pitchFamily="18" charset="0"/>
              </a:rPr>
              <a:t>       у </a:t>
            </a:r>
            <a:r>
              <a:rPr lang="en-US" altLang="ru-RU" sz="2800" baseline="-30000">
                <a:cs typeface="Times New Roman" panose="02020603050405020304" pitchFamily="18" charset="0"/>
              </a:rPr>
              <a:t>i</a:t>
            </a:r>
            <a:r>
              <a:rPr lang="ru-RU" altLang="ru-RU" sz="2800" baseline="-30000">
                <a:cs typeface="Times New Roman" panose="02020603050405020304" pitchFamily="18" charset="0"/>
              </a:rPr>
              <a:t> -1 </a:t>
            </a:r>
            <a:r>
              <a:rPr lang="ru-RU" altLang="ru-RU" sz="2800">
                <a:cs typeface="Times New Roman" panose="02020603050405020304" pitchFamily="18" charset="0"/>
              </a:rPr>
              <a:t>- уровень предыдущего периода</a:t>
            </a:r>
          </a:p>
          <a:p>
            <a:pPr eaLnBrk="0" hangingPunct="0"/>
            <a:r>
              <a:rPr lang="ru-RU" altLang="ru-RU" sz="2800">
                <a:cs typeface="Times New Roman" panose="02020603050405020304" pitchFamily="18" charset="0"/>
              </a:rPr>
              <a:t>       у</a:t>
            </a:r>
            <a:r>
              <a:rPr lang="ru-RU" altLang="ru-RU" sz="2800" baseline="-30000">
                <a:cs typeface="Times New Roman" panose="02020603050405020304" pitchFamily="18" charset="0"/>
              </a:rPr>
              <a:t>0 – </a:t>
            </a:r>
            <a:r>
              <a:rPr lang="ru-RU" altLang="ru-RU" sz="2800">
                <a:cs typeface="Times New Roman" panose="02020603050405020304" pitchFamily="18" charset="0"/>
              </a:rPr>
              <a:t>уровень базисного (первоначального периода</a:t>
            </a:r>
            <a:r>
              <a:rPr lang="ru-RU" altLang="ru-RU" sz="2800"/>
              <a:t>)</a:t>
            </a:r>
            <a:r>
              <a:rPr lang="ru-RU" altLang="ru-RU" sz="1100"/>
              <a:t> </a:t>
            </a:r>
            <a:endParaRPr lang="ru-RU" altLang="ru-RU"/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5410200" y="3159125"/>
            <a:ext cx="16621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800">
                <a:latin typeface="Times New Roman" panose="02020603050405020304" pitchFamily="18" charset="0"/>
              </a:rPr>
              <a:t>цепной</a:t>
            </a:r>
          </a:p>
        </p:txBody>
      </p:sp>
      <p:pic>
        <p:nvPicPr>
          <p:cNvPr id="28686" name="Picture 14" descr="Untitled-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237288"/>
            <a:ext cx="936625" cy="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51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971600" y="667544"/>
            <a:ext cx="8027988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ru-RU" altLang="ru-RU" sz="3600" b="1"/>
              <a:t>коэффициент роста (снижения) </a:t>
            </a:r>
          </a:p>
          <a:p>
            <a:pPr algn="ctr"/>
            <a:r>
              <a:rPr lang="ru-RU" altLang="ru-RU" sz="3600" b="1"/>
              <a:t>или темп роста (снижения)</a:t>
            </a:r>
            <a:r>
              <a:rPr lang="ru-RU" altLang="ru-RU" b="1"/>
              <a:t> 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028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457200" y="1828800"/>
          <a:ext cx="7620000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67" name="Microsoft Equation 3.0" r:id="rId3" imgW="2095500" imgH="914400" progId="Equation.3">
                  <p:embed/>
                </p:oleObj>
              </mc:Choice>
              <mc:Fallback>
                <p:oleObj name="Microsoft Equation 3.0" r:id="rId3" imgW="209550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828800"/>
                        <a:ext cx="7620000" cy="327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304800" y="5456238"/>
            <a:ext cx="51689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sz="4000"/>
              <a:t>T</a:t>
            </a:r>
            <a:r>
              <a:rPr lang="ru-RU" altLang="ru-RU" sz="4000" baseline="-25000"/>
              <a:t>i</a:t>
            </a:r>
            <a:r>
              <a:rPr lang="ru-RU" altLang="ru-RU" sz="4000"/>
              <a:t>= k</a:t>
            </a:r>
            <a:r>
              <a:rPr lang="ru-RU" altLang="ru-RU" sz="4000" baseline="-25000"/>
              <a:t>i</a:t>
            </a:r>
            <a:r>
              <a:rPr lang="ru-RU" altLang="ru-RU" sz="4000"/>
              <a:t>*100%</a:t>
            </a:r>
            <a:r>
              <a:rPr lang="ru-RU" altLang="ru-RU"/>
              <a:t>                              </a:t>
            </a:r>
          </a:p>
        </p:txBody>
      </p:sp>
      <p:pic>
        <p:nvPicPr>
          <p:cNvPr id="29704" name="Picture 8" descr="Untitled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237288"/>
            <a:ext cx="936625" cy="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18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475656" y="454025"/>
            <a:ext cx="6992938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altLang="ru-RU" sz="4800" i="1" dirty="0"/>
              <a:t>темп (коэффициент) </a:t>
            </a:r>
          </a:p>
          <a:p>
            <a:pPr algn="ctr"/>
            <a:r>
              <a:rPr lang="ru-RU" altLang="ru-RU" sz="4800" i="1" dirty="0"/>
              <a:t>прироста (снижения)</a:t>
            </a:r>
            <a:r>
              <a:rPr lang="ru-RU" altLang="ru-RU" dirty="0"/>
              <a:t> 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1219200" y="2590800"/>
            <a:ext cx="6858000" cy="228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altLang="ru-RU" sz="4800">
                <a:sym typeface="Symbol" panose="05050102010706020507" pitchFamily="18" charset="2"/>
              </a:rPr>
              <a:t></a:t>
            </a:r>
            <a:r>
              <a:rPr lang="en-US" altLang="ru-RU" sz="4800"/>
              <a:t>T</a:t>
            </a:r>
            <a:r>
              <a:rPr lang="en-US" altLang="ru-RU" sz="4800" baseline="-25000">
                <a:sym typeface="Symbol" panose="05050102010706020507" pitchFamily="18" charset="2"/>
              </a:rPr>
              <a:t>i</a:t>
            </a:r>
            <a:r>
              <a:rPr lang="ru-RU" altLang="ru-RU" sz="4800">
                <a:sym typeface="Symbol" panose="05050102010706020507" pitchFamily="18" charset="2"/>
              </a:rPr>
              <a:t>= </a:t>
            </a:r>
            <a:r>
              <a:rPr lang="en-US" altLang="ru-RU" sz="4800">
                <a:sym typeface="Symbol" panose="05050102010706020507" pitchFamily="18" charset="2"/>
              </a:rPr>
              <a:t>T</a:t>
            </a:r>
            <a:r>
              <a:rPr lang="en-US" altLang="ru-RU" sz="4800" baseline="-25000">
                <a:sym typeface="Symbol" panose="05050102010706020507" pitchFamily="18" charset="2"/>
              </a:rPr>
              <a:t>i</a:t>
            </a:r>
            <a:r>
              <a:rPr lang="ru-RU" altLang="ru-RU" sz="4800">
                <a:sym typeface="Symbol" panose="05050102010706020507" pitchFamily="18" charset="2"/>
              </a:rPr>
              <a:t> – 100%</a:t>
            </a:r>
          </a:p>
          <a:p>
            <a:pPr algn="ctr"/>
            <a:endParaRPr lang="ru-RU" altLang="ru-RU" sz="4800">
              <a:sym typeface="Symbol" panose="05050102010706020507" pitchFamily="18" charset="2"/>
            </a:endParaRPr>
          </a:p>
          <a:p>
            <a:pPr algn="ctr"/>
            <a:r>
              <a:rPr lang="ru-RU" altLang="ru-RU" sz="4800">
                <a:sym typeface="Symbol" panose="05050102010706020507" pitchFamily="18" charset="2"/>
              </a:rPr>
              <a:t></a:t>
            </a:r>
            <a:r>
              <a:rPr lang="en-US" altLang="ru-RU" sz="4800"/>
              <a:t>k</a:t>
            </a:r>
            <a:r>
              <a:rPr lang="en-US" altLang="ru-RU" sz="4800" baseline="-25000">
                <a:sym typeface="Symbol" panose="05050102010706020507" pitchFamily="18" charset="2"/>
              </a:rPr>
              <a:t>i</a:t>
            </a:r>
            <a:r>
              <a:rPr lang="ru-RU" altLang="ru-RU" sz="4800">
                <a:sym typeface="Symbol" panose="05050102010706020507" pitchFamily="18" charset="2"/>
              </a:rPr>
              <a:t>  = </a:t>
            </a:r>
            <a:r>
              <a:rPr lang="en-US" altLang="ru-RU" sz="4800">
                <a:sym typeface="Symbol" panose="05050102010706020507" pitchFamily="18" charset="2"/>
              </a:rPr>
              <a:t>k</a:t>
            </a:r>
            <a:r>
              <a:rPr lang="en-US" altLang="ru-RU" sz="4800" baseline="-25000">
                <a:sym typeface="Symbol" panose="05050102010706020507" pitchFamily="18" charset="2"/>
              </a:rPr>
              <a:t>i</a:t>
            </a:r>
            <a:r>
              <a:rPr lang="ru-RU" altLang="ru-RU" sz="4800">
                <a:sym typeface="Symbol" panose="05050102010706020507" pitchFamily="18" charset="2"/>
              </a:rPr>
              <a:t>  -1</a:t>
            </a:r>
            <a:r>
              <a:rPr lang="ru-RU" altLang="ru-RU">
                <a:sym typeface="Symbol" panose="05050102010706020507" pitchFamily="18" charset="2"/>
              </a:rPr>
              <a:t>   </a:t>
            </a:r>
          </a:p>
        </p:txBody>
      </p:sp>
      <p:pic>
        <p:nvPicPr>
          <p:cNvPr id="30726" name="Picture 6" descr="Untitled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237288"/>
            <a:ext cx="936625" cy="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04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838200" y="166688"/>
            <a:ext cx="75438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altLang="ru-RU" sz="4800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Абсолютное значение </a:t>
            </a:r>
          </a:p>
          <a:p>
            <a:pPr algn="ctr"/>
            <a:r>
              <a:rPr lang="ru-RU" altLang="ru-RU" sz="4800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1 % прироста</a:t>
            </a:r>
            <a:r>
              <a:rPr lang="ru-RU" altLang="ru-RU" sz="4400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1066800" y="2300288"/>
            <a:ext cx="19018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000">
                <a:cs typeface="Times New Roman" panose="02020603050405020304" pitchFamily="18" charset="0"/>
              </a:rPr>
              <a:t>            </a:t>
            </a:r>
            <a:endParaRPr lang="ru-RU" altLang="ru-RU" sz="44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304800" y="2103438"/>
            <a:ext cx="8153400" cy="344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altLang="ru-RU" sz="4400">
                <a:cs typeface="Times New Roman" panose="02020603050405020304" pitchFamily="18" charset="0"/>
              </a:rPr>
              <a:t>A</a:t>
            </a:r>
            <a:r>
              <a:rPr lang="en-US" altLang="ru-RU" sz="4400" baseline="-30000">
                <a:cs typeface="Times New Roman" panose="02020603050405020304" pitchFamily="18" charset="0"/>
              </a:rPr>
              <a:t>i</a:t>
            </a:r>
            <a:r>
              <a:rPr lang="en-US" altLang="ru-RU" sz="4400">
                <a:cs typeface="Times New Roman" panose="02020603050405020304" pitchFamily="18" charset="0"/>
              </a:rPr>
              <a:t>=  </a:t>
            </a:r>
            <a:r>
              <a:rPr lang="ru-RU" altLang="ru-RU" sz="4400">
                <a:latin typeface="Tahoma" panose="020B0604030504040204" pitchFamily="34" charset="0"/>
                <a:sym typeface="Symbol" panose="05050102010706020507" pitchFamily="18" charset="2"/>
              </a:rPr>
              <a:t></a:t>
            </a:r>
            <a:r>
              <a:rPr lang="en-US" altLang="ru-RU" sz="4400">
                <a:latin typeface="Tahoma" panose="020B0604030504040204" pitchFamily="34" charset="0"/>
              </a:rPr>
              <a:t>i (</a:t>
            </a:r>
            <a:r>
              <a:rPr lang="ru-RU" altLang="ru-RU" sz="4400">
                <a:latin typeface="Tahoma" panose="020B0604030504040204" pitchFamily="34" charset="0"/>
                <a:sym typeface="Symbol" panose="05050102010706020507" pitchFamily="18" charset="2"/>
              </a:rPr>
              <a:t>цепн</a:t>
            </a:r>
            <a:r>
              <a:rPr lang="en-US" altLang="ru-RU" sz="4400">
                <a:latin typeface="Tahoma" panose="020B0604030504040204" pitchFamily="34" charset="0"/>
                <a:sym typeface="Symbol" panose="05050102010706020507" pitchFamily="18" charset="2"/>
              </a:rPr>
              <a:t>)</a:t>
            </a:r>
            <a:endParaRPr lang="ru-RU" altLang="ru-RU" sz="4400">
              <a:latin typeface="Tahoma" panose="020B0604030504040204" pitchFamily="34" charset="0"/>
              <a:sym typeface="Symbol" panose="05050102010706020507" pitchFamily="18" charset="2"/>
            </a:endParaRPr>
          </a:p>
          <a:p>
            <a:pPr algn="just"/>
            <a:r>
              <a:rPr lang="ru-RU" altLang="ru-RU" sz="4400">
                <a:latin typeface="Tahoma" panose="020B0604030504040204" pitchFamily="34" charset="0"/>
                <a:sym typeface="Symbol" panose="05050102010706020507" pitchFamily="18" charset="2"/>
              </a:rPr>
              <a:t>    </a:t>
            </a:r>
            <a:r>
              <a:rPr lang="en-US" altLang="ru-RU" sz="4400">
                <a:latin typeface="Tahoma" panose="020B0604030504040204" pitchFamily="34" charset="0"/>
              </a:rPr>
              <a:t>T</a:t>
            </a:r>
            <a:r>
              <a:rPr lang="en-US" altLang="ru-RU" sz="4400">
                <a:latin typeface="Tahoma" panose="020B0604030504040204" pitchFamily="34" charset="0"/>
                <a:sym typeface="Symbol" panose="05050102010706020507" pitchFamily="18" charset="2"/>
              </a:rPr>
              <a:t>i (</a:t>
            </a:r>
            <a:r>
              <a:rPr lang="ru-RU" altLang="ru-RU" sz="4400">
                <a:latin typeface="Tahoma" panose="020B0604030504040204" pitchFamily="34" charset="0"/>
                <a:sym typeface="Symbol" panose="05050102010706020507" pitchFamily="18" charset="2"/>
              </a:rPr>
              <a:t>цепн</a:t>
            </a:r>
            <a:r>
              <a:rPr lang="en-US" altLang="ru-RU" sz="4400">
                <a:latin typeface="Tahoma" panose="020B0604030504040204" pitchFamily="34" charset="0"/>
                <a:sym typeface="Symbol" panose="05050102010706020507" pitchFamily="18" charset="2"/>
              </a:rPr>
              <a:t>) (%)</a:t>
            </a:r>
            <a:endParaRPr lang="ru-RU" altLang="ru-RU" sz="4400"/>
          </a:p>
          <a:p>
            <a:pPr algn="just"/>
            <a:endParaRPr lang="ru-RU" altLang="ru-RU" sz="4400"/>
          </a:p>
          <a:p>
            <a:pPr algn="just"/>
            <a:r>
              <a:rPr lang="ru-RU" altLang="ru-RU" sz="4400"/>
              <a:t>или</a:t>
            </a:r>
          </a:p>
          <a:p>
            <a:pPr algn="just" eaLnBrk="0" hangingPunct="0"/>
            <a:r>
              <a:rPr lang="en-US" altLang="ru-RU" sz="4400">
                <a:latin typeface="Tahoma" panose="020B0604030504040204" pitchFamily="34" charset="0"/>
              </a:rPr>
              <a:t>Ai= 0,01 yi-1</a:t>
            </a:r>
            <a:r>
              <a:rPr lang="en-US" altLang="ru-RU" sz="440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1755" name="Line 11"/>
          <p:cNvSpPr>
            <a:spLocks noChangeShapeType="1"/>
          </p:cNvSpPr>
          <p:nvPr/>
        </p:nvSpPr>
        <p:spPr bwMode="auto">
          <a:xfrm>
            <a:off x="1524000" y="28194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1756" name="Picture 12" descr="Untitled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237288"/>
            <a:ext cx="936625" cy="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36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838200" y="2286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altLang="ru-RU" sz="4400" i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Средний абсолютный </a:t>
            </a:r>
          </a:p>
          <a:p>
            <a:pPr algn="ctr"/>
            <a:r>
              <a:rPr lang="ru-RU" altLang="ru-RU" sz="4400" i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прирост (снижение)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685800" y="2133600"/>
          <a:ext cx="53340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08" name="Microsoft Equation 3.0" r:id="rId3" imgW="1016000" imgH="431800" progId="Equation.3">
                  <p:embed/>
                </p:oleObj>
              </mc:Choice>
              <mc:Fallback>
                <p:oleObj name="Microsoft Equation 3.0" r:id="rId3" imgW="10160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5334000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2775" name="Object 7"/>
          <p:cNvGraphicFramePr>
            <a:graphicFrameLocks noChangeAspect="1"/>
          </p:cNvGraphicFramePr>
          <p:nvPr/>
        </p:nvGraphicFramePr>
        <p:xfrm>
          <a:off x="3200400" y="4343400"/>
          <a:ext cx="54102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09" name="Microsoft Equation 3.0" r:id="rId5" imgW="698197" imgH="393529" progId="Equation.3">
                  <p:embed/>
                </p:oleObj>
              </mc:Choice>
              <mc:Fallback>
                <p:oleObj name="Microsoft Equation 3.0" r:id="rId5" imgW="69819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4343400"/>
                        <a:ext cx="5410200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777" name="Picture 9" descr="Untitled-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6172200"/>
            <a:ext cx="936625" cy="41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32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57212" y="1027906"/>
            <a:ext cx="8586788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ru-RU" altLang="ru-RU" sz="4400" i="1" dirty="0"/>
              <a:t>Средний коэффициент роста </a:t>
            </a:r>
          </a:p>
          <a:p>
            <a:pPr algn="ctr"/>
            <a:r>
              <a:rPr lang="ru-RU" altLang="ru-RU" sz="4400" i="1" dirty="0"/>
              <a:t>(снижения), </a:t>
            </a:r>
          </a:p>
          <a:p>
            <a:pPr algn="ctr"/>
            <a:r>
              <a:rPr lang="ru-RU" altLang="ru-RU" sz="4400" i="1" dirty="0"/>
              <a:t>средний темп роста (снижения)</a:t>
            </a:r>
            <a:r>
              <a:rPr lang="ru-RU" altLang="ru-RU" sz="4400" dirty="0"/>
              <a:t> 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3105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533400" y="3276600"/>
          <a:ext cx="6858000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15" name="Microsoft Equation 3.0" r:id="rId3" imgW="1206500" imgH="482600" progId="Equation.3">
                  <p:embed/>
                </p:oleObj>
              </mc:Choice>
              <mc:Fallback>
                <p:oleObj name="Microsoft Equation 3.0" r:id="rId3" imgW="12065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276600"/>
                        <a:ext cx="6858000" cy="266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799" name="Picture 7" descr="Untitled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237288"/>
            <a:ext cx="936625" cy="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70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838200" y="820902"/>
            <a:ext cx="80010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altLang="ru-RU" sz="4800" b="1" dirty="0">
                <a:latin typeface="Arial" panose="020B0604020202020204" pitchFamily="34" charset="0"/>
                <a:cs typeface="Times New Roman" panose="02020603050405020304" pitchFamily="18" charset="0"/>
              </a:rPr>
              <a:t>Средний темп прироста (снижения)</a:t>
            </a:r>
            <a:endParaRPr lang="ru-RU" altLang="ru-RU" sz="4800" b="1" dirty="0">
              <a:latin typeface="Arial" panose="020B0604020202020204" pitchFamily="34" charset="0"/>
            </a:endParaRPr>
          </a:p>
        </p:txBody>
      </p:sp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1066800" y="3276600"/>
          <a:ext cx="7543800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39" name="Microsoft Equation 3.0" r:id="rId3" imgW="1016000" imgH="203200" progId="Equation.3">
                  <p:embed/>
                </p:oleObj>
              </mc:Choice>
              <mc:Fallback>
                <p:oleObj name="Microsoft Equation 3.0" r:id="rId3" imgW="1016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276600"/>
                        <a:ext cx="7543800" cy="153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2343150" y="3452813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altLang="ru-RU" sz="100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0" hangingPunct="0"/>
            <a:r>
              <a:rPr lang="ru-RU" altLang="ru-RU" sz="1000">
                <a:latin typeface="Arial" panose="020B0604020202020204" pitchFamily="34" charset="0"/>
                <a:cs typeface="Times New Roman" panose="02020603050405020304" pitchFamily="18" charset="0"/>
              </a:rPr>
              <a:t>          </a:t>
            </a:r>
            <a:endParaRPr lang="ru-RU" altLang="ru-RU">
              <a:latin typeface="Arial" panose="020B0604020202020204" pitchFamily="34" charset="0"/>
            </a:endParaRPr>
          </a:p>
        </p:txBody>
      </p:sp>
      <p:pic>
        <p:nvPicPr>
          <p:cNvPr id="34823" name="Picture 7" descr="Untitled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237288"/>
            <a:ext cx="936625" cy="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32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620688"/>
            <a:ext cx="7920880" cy="504825"/>
          </a:xfrm>
        </p:spPr>
        <p:txBody>
          <a:bodyPr/>
          <a:lstStyle/>
          <a:p>
            <a:pPr>
              <a:defRPr/>
            </a:pPr>
            <a:r>
              <a:rPr lang="en-US" sz="4000" cap="all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c</a:t>
            </a:r>
            <a:r>
              <a:rPr lang="ru-RU" sz="4000" cap="all" dirty="0" err="1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редние</a:t>
            </a:r>
            <a:r>
              <a:rPr lang="ru-RU" sz="4000" cap="all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характеристики ряда </a:t>
            </a:r>
            <a:endParaRPr lang="ru-RU" sz="4000" cap="all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3011" name="Содержимое 2"/>
          <p:cNvSpPr>
            <a:spLocks noGrp="1"/>
          </p:cNvSpPr>
          <p:nvPr>
            <p:ph idx="1"/>
          </p:nvPr>
        </p:nvSpPr>
        <p:spPr>
          <a:xfrm>
            <a:off x="683568" y="1916832"/>
            <a:ext cx="7315200" cy="4267200"/>
          </a:xfrm>
        </p:spPr>
        <p:txBody>
          <a:bodyPr/>
          <a:lstStyle/>
          <a:p>
            <a:r>
              <a:rPr lang="ru-RU" altLang="ru-RU" dirty="0" smtClean="0"/>
              <a:t> </a:t>
            </a:r>
            <a:r>
              <a:rPr lang="ru-RU" altLang="ru-RU" sz="4400" dirty="0" smtClean="0"/>
              <a:t>Средний уровень ряда динамики рассчитывается по формулам средней арифметической или средней хронологической </a:t>
            </a:r>
          </a:p>
          <a:p>
            <a:pPr>
              <a:buFont typeface="Wingdings 2" panose="05020102010507070707" pitchFamily="18" charset="2"/>
              <a:buNone/>
            </a:pP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00458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ChangeArrowheads="1"/>
          </p:cNvSpPr>
          <p:nvPr/>
        </p:nvSpPr>
        <p:spPr bwMode="auto">
          <a:xfrm>
            <a:off x="9078" y="1114425"/>
            <a:ext cx="9144000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08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4000" dirty="0">
                <a:latin typeface="Times New Roman" panose="02020603050405020304" pitchFamily="18" charset="0"/>
              </a:rPr>
              <a:t>1.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ряд динамики является интервальным, то расчет среднего уровня ведется по формуле простой средней арифметической:</a:t>
            </a:r>
            <a:endParaRPr lang="ru-RU" altLang="ru-RU" sz="4000" dirty="0">
              <a:latin typeface="Times New Roman" panose="02020603050405020304" pitchFamily="18" charset="0"/>
            </a:endParaRPr>
          </a:p>
        </p:txBody>
      </p:sp>
      <p:grpSp>
        <p:nvGrpSpPr>
          <p:cNvPr id="44035" name="Group 6"/>
          <p:cNvGrpSpPr>
            <a:grpSpLocks noChangeAspect="1"/>
          </p:cNvGrpSpPr>
          <p:nvPr/>
        </p:nvGrpSpPr>
        <p:grpSpPr bwMode="auto">
          <a:xfrm>
            <a:off x="2843213" y="3644900"/>
            <a:ext cx="3595687" cy="2598738"/>
            <a:chOff x="1816" y="2130"/>
            <a:chExt cx="2129" cy="1637"/>
          </a:xfrm>
        </p:grpSpPr>
        <p:sp>
          <p:nvSpPr>
            <p:cNvPr id="44036" name="AutoShape 5"/>
            <p:cNvSpPr>
              <a:spLocks noChangeAspect="1" noChangeArrowheads="1" noTextEdit="1"/>
            </p:cNvSpPr>
            <p:nvPr/>
          </p:nvSpPr>
          <p:spPr bwMode="auto">
            <a:xfrm>
              <a:off x="1816" y="2263"/>
              <a:ext cx="2129" cy="1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037" name="Line 7"/>
            <p:cNvSpPr>
              <a:spLocks noChangeShapeType="1"/>
            </p:cNvSpPr>
            <p:nvPr/>
          </p:nvSpPr>
          <p:spPr bwMode="auto">
            <a:xfrm>
              <a:off x="1879" y="2701"/>
              <a:ext cx="257" cy="1"/>
            </a:xfrm>
            <a:prstGeom prst="line">
              <a:avLst/>
            </a:prstGeom>
            <a:noFill/>
            <a:ln w="412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038" name="Line 8"/>
            <p:cNvSpPr>
              <a:spLocks noChangeShapeType="1"/>
            </p:cNvSpPr>
            <p:nvPr/>
          </p:nvSpPr>
          <p:spPr bwMode="auto">
            <a:xfrm>
              <a:off x="2707" y="3059"/>
              <a:ext cx="1148" cy="1"/>
            </a:xfrm>
            <a:prstGeom prst="line">
              <a:avLst/>
            </a:prstGeom>
            <a:noFill/>
            <a:ln w="412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039" name="Rectangle 9"/>
            <p:cNvSpPr>
              <a:spLocks noChangeArrowheads="1"/>
            </p:cNvSpPr>
            <p:nvPr/>
          </p:nvSpPr>
          <p:spPr bwMode="auto">
            <a:xfrm>
              <a:off x="3680" y="2665"/>
              <a:ext cx="7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 sz="3800">
                  <a:solidFill>
                    <a:srgbClr val="000000"/>
                  </a:solidFill>
                  <a:latin typeface="Times New Roman" panose="02020603050405020304" pitchFamily="18" charset="0"/>
                </a:rPr>
                <a:t>i</a:t>
              </a:r>
              <a:endParaRPr lang="ru-RU" altLang="ru-RU"/>
            </a:p>
          </p:txBody>
        </p:sp>
        <p:sp>
          <p:nvSpPr>
            <p:cNvPr id="44040" name="Rectangle 10"/>
            <p:cNvSpPr>
              <a:spLocks noChangeArrowheads="1"/>
            </p:cNvSpPr>
            <p:nvPr/>
          </p:nvSpPr>
          <p:spPr bwMode="auto">
            <a:xfrm>
              <a:off x="3388" y="2332"/>
              <a:ext cx="358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 sz="6600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endParaRPr lang="ru-RU" altLang="ru-RU"/>
            </a:p>
          </p:txBody>
        </p:sp>
        <p:sp>
          <p:nvSpPr>
            <p:cNvPr id="44041" name="Rectangle 11"/>
            <p:cNvSpPr>
              <a:spLocks noChangeArrowheads="1"/>
            </p:cNvSpPr>
            <p:nvPr/>
          </p:nvSpPr>
          <p:spPr bwMode="auto">
            <a:xfrm>
              <a:off x="1886" y="2721"/>
              <a:ext cx="264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 sz="6600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endParaRPr lang="ru-RU" altLang="ru-RU"/>
            </a:p>
          </p:txBody>
        </p:sp>
        <p:sp>
          <p:nvSpPr>
            <p:cNvPr id="44042" name="Rectangle 12"/>
            <p:cNvSpPr>
              <a:spLocks noChangeArrowheads="1"/>
            </p:cNvSpPr>
            <p:nvPr/>
          </p:nvSpPr>
          <p:spPr bwMode="auto">
            <a:xfrm>
              <a:off x="3144" y="3133"/>
              <a:ext cx="248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6600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ru-RU" altLang="ru-RU"/>
            </a:p>
          </p:txBody>
        </p:sp>
        <p:sp>
          <p:nvSpPr>
            <p:cNvPr id="44043" name="Rectangle 13"/>
            <p:cNvSpPr>
              <a:spLocks noChangeArrowheads="1"/>
            </p:cNvSpPr>
            <p:nvPr/>
          </p:nvSpPr>
          <p:spPr bwMode="auto">
            <a:xfrm>
              <a:off x="2281" y="2662"/>
              <a:ext cx="273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6600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ru-RU" altLang="ru-RU"/>
            </a:p>
          </p:txBody>
        </p:sp>
        <p:sp>
          <p:nvSpPr>
            <p:cNvPr id="44044" name="Rectangle 14"/>
            <p:cNvSpPr>
              <a:spLocks noChangeArrowheads="1"/>
            </p:cNvSpPr>
            <p:nvPr/>
          </p:nvSpPr>
          <p:spPr bwMode="auto">
            <a:xfrm>
              <a:off x="2738" y="2130"/>
              <a:ext cx="531" cy="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9900">
                  <a:solidFill>
                    <a:srgbClr val="000000"/>
                  </a:solidFill>
                  <a:latin typeface="Symbol" panose="05050102010706020507" pitchFamily="18" charset="2"/>
                </a:rPr>
                <a:t>å</a:t>
              </a:r>
              <a:endParaRPr lang="ru-RU" altLang="ru-RU"/>
            </a:p>
          </p:txBody>
        </p:sp>
      </p:grpSp>
    </p:spTree>
    <p:extLst>
      <p:ext uri="{BB962C8B-B14F-4D97-AF65-F5344CB8AC3E}">
        <p14:creationId xmlns:p14="http://schemas.microsoft.com/office/powerpoint/2010/main" val="3051271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5656" y="515934"/>
            <a:ext cx="8229600" cy="1000132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Средний уровень ряда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7829550" cy="1285875"/>
          </a:xfrm>
        </p:spPr>
        <p:txBody>
          <a:bodyPr/>
          <a:lstStyle/>
          <a:p>
            <a:pPr>
              <a:defRPr/>
            </a:pPr>
            <a:r>
              <a:rPr lang="ru-RU" sz="2800" dirty="0" smtClean="0"/>
              <a:t>Для Интервальных рядов </a:t>
            </a:r>
          </a:p>
          <a:p>
            <a:pPr>
              <a:defRPr/>
            </a:pPr>
            <a:r>
              <a:rPr lang="ru-RU" sz="2800" i="1" dirty="0" smtClean="0"/>
              <a:t>С равными интервалами времени</a:t>
            </a:r>
            <a:endParaRPr lang="ru-RU" sz="2800" i="1" dirty="0"/>
          </a:p>
        </p:txBody>
      </p:sp>
      <p:sp>
        <p:nvSpPr>
          <p:cNvPr id="45060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667000"/>
            <a:ext cx="8329613" cy="3657600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en-US" altLang="ru-RU" sz="3600" dirty="0" smtClean="0"/>
              <a:t>   </a:t>
            </a:r>
            <a:r>
              <a:rPr lang="ru-RU" altLang="ru-RU" sz="3600" dirty="0" smtClean="0"/>
              <a:t>Простая</a:t>
            </a:r>
            <a:r>
              <a:rPr lang="en-US" altLang="ru-RU" sz="3600" dirty="0" smtClean="0"/>
              <a:t>   </a:t>
            </a:r>
            <a:r>
              <a:rPr lang="ru-RU" altLang="ru-RU" sz="3600" dirty="0" smtClean="0"/>
              <a:t>средняя арифметическая</a:t>
            </a:r>
            <a:r>
              <a:rPr lang="en-US" altLang="ru-RU" sz="3600" b="1" i="1" dirty="0" smtClean="0"/>
              <a:t> </a:t>
            </a:r>
            <a:endParaRPr lang="ru-RU" altLang="ru-RU" sz="3600" b="1" i="1" dirty="0" smtClean="0"/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6000" b="1" i="1" dirty="0" smtClean="0"/>
              <a:t>              </a:t>
            </a:r>
            <a:r>
              <a:rPr lang="ru-RU" altLang="ru-RU" sz="6000" b="1" i="1" dirty="0" smtClean="0">
                <a:solidFill>
                  <a:srgbClr val="030305"/>
                </a:solidFill>
              </a:rPr>
              <a:t>=</a:t>
            </a:r>
            <a:r>
              <a:rPr lang="ru-RU" altLang="ru-RU" sz="6000" b="1" i="1" dirty="0" smtClean="0"/>
              <a:t>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ru-RU" sz="4000" b="1" i="1" dirty="0" smtClean="0"/>
              <a:t>   </a:t>
            </a:r>
            <a:r>
              <a:rPr lang="ru-RU" altLang="ru-RU" sz="3600" dirty="0" smtClean="0"/>
              <a:t>где</a:t>
            </a:r>
            <a:r>
              <a:rPr lang="ru-RU" altLang="ru-RU" sz="4000" b="1" i="1" dirty="0" smtClean="0"/>
              <a:t> </a:t>
            </a:r>
            <a:r>
              <a:rPr lang="en-US" altLang="ru-RU" sz="4800" b="1" i="1" dirty="0" smtClean="0">
                <a:solidFill>
                  <a:srgbClr val="030305"/>
                </a:solidFill>
              </a:rPr>
              <a:t>n</a:t>
            </a:r>
            <a:r>
              <a:rPr lang="ru-RU" altLang="ru-RU" sz="4000" b="1" i="1" dirty="0" smtClean="0"/>
              <a:t> </a:t>
            </a:r>
            <a:r>
              <a:rPr lang="ru-RU" altLang="ru-RU" sz="4000" dirty="0" smtClean="0"/>
              <a:t>- </a:t>
            </a:r>
            <a:r>
              <a:rPr lang="ru-RU" altLang="ru-RU" sz="3600" dirty="0" smtClean="0"/>
              <a:t>количество периодов времени</a:t>
            </a:r>
          </a:p>
        </p:txBody>
      </p:sp>
      <p:graphicFrame>
        <p:nvGraphicFramePr>
          <p:cNvPr id="45061" name="Object 5"/>
          <p:cNvGraphicFramePr>
            <a:graphicFrameLocks noChangeAspect="1"/>
          </p:cNvGraphicFramePr>
          <p:nvPr/>
        </p:nvGraphicFramePr>
        <p:xfrm>
          <a:off x="2214563" y="3286125"/>
          <a:ext cx="4286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68" name="Формула" r:id="rId4" imgW="139639" imgH="241195" progId="Equation.3">
                  <p:embed/>
                </p:oleObj>
              </mc:Choice>
              <mc:Fallback>
                <p:oleObj name="Формула" r:id="rId4" imgW="139639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63" y="3286125"/>
                        <a:ext cx="428625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6938699"/>
              </p:ext>
            </p:extLst>
          </p:nvPr>
        </p:nvGraphicFramePr>
        <p:xfrm>
          <a:off x="3995936" y="3238731"/>
          <a:ext cx="2444750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69" name="Формула" r:id="rId6" imgW="558558" imgH="291973" progId="Equation.3">
                  <p:embed/>
                </p:oleObj>
              </mc:Choice>
              <mc:Fallback>
                <p:oleObj name="Формула" r:id="rId6" imgW="558558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3238731"/>
                        <a:ext cx="2444750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37193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34411" y="1177900"/>
            <a:ext cx="9144000" cy="423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sz="3200" b="1" dirty="0">
                <a:latin typeface="Times New Roman" panose="02020603050405020304" pitchFamily="18" charset="0"/>
              </a:rPr>
              <a:t>Пример.</a:t>
            </a:r>
            <a:r>
              <a:rPr lang="ru-RU" altLang="ru-RU" sz="3200" dirty="0">
                <a:latin typeface="Times New Roman" panose="02020603050405020304" pitchFamily="18" charset="0"/>
              </a:rPr>
              <a:t> Имеются следующие данные о динамике производства продукции предприятием за </a:t>
            </a:r>
            <a:r>
              <a:rPr lang="en-US" altLang="ru-RU" sz="3200" dirty="0" smtClean="0">
                <a:latin typeface="Times New Roman" panose="02020603050405020304" pitchFamily="18" charset="0"/>
              </a:rPr>
              <a:t>2011</a:t>
            </a:r>
            <a:r>
              <a:rPr lang="ru-RU" altLang="ru-RU" sz="3200" dirty="0" smtClean="0">
                <a:latin typeface="Times New Roman" panose="02020603050405020304" pitchFamily="18" charset="0"/>
              </a:rPr>
              <a:t>-20</a:t>
            </a:r>
            <a:r>
              <a:rPr lang="en-US" altLang="ru-RU" sz="3200" dirty="0" smtClean="0">
                <a:latin typeface="Times New Roman" panose="02020603050405020304" pitchFamily="18" charset="0"/>
              </a:rPr>
              <a:t>15</a:t>
            </a:r>
            <a:r>
              <a:rPr lang="ru-RU" altLang="ru-RU" sz="32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3200" dirty="0">
                <a:latin typeface="Times New Roman" panose="02020603050405020304" pitchFamily="18" charset="0"/>
              </a:rPr>
              <a:t>гг., тыс. шт.</a:t>
            </a:r>
          </a:p>
          <a:p>
            <a:pPr algn="just" eaLnBrk="1" hangingPunct="1">
              <a:spcBef>
                <a:spcPct val="50000"/>
              </a:spcBef>
            </a:pPr>
            <a:endParaRPr lang="ru-RU" altLang="ru-RU" sz="3200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ru-RU" altLang="ru-RU" sz="3200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altLang="ru-RU" sz="3200" dirty="0">
                <a:latin typeface="Times New Roman" panose="02020603050405020304" pitchFamily="18" charset="0"/>
              </a:rPr>
              <a:t>Определить среднегодовое производство продукции за </a:t>
            </a:r>
            <a:r>
              <a:rPr lang="en-US" altLang="ru-RU" sz="3200" dirty="0" smtClean="0">
                <a:latin typeface="Times New Roman" panose="02020603050405020304" pitchFamily="18" charset="0"/>
              </a:rPr>
              <a:t>2011</a:t>
            </a:r>
            <a:r>
              <a:rPr lang="ru-RU" altLang="ru-RU" sz="3200" dirty="0" smtClean="0">
                <a:latin typeface="Times New Roman" panose="02020603050405020304" pitchFamily="18" charset="0"/>
              </a:rPr>
              <a:t>-20</a:t>
            </a:r>
            <a:r>
              <a:rPr lang="en-US" altLang="ru-RU" sz="3200" dirty="0" smtClean="0">
                <a:latin typeface="Times New Roman" panose="02020603050405020304" pitchFamily="18" charset="0"/>
              </a:rPr>
              <a:t>15</a:t>
            </a:r>
            <a:r>
              <a:rPr lang="ru-RU" altLang="ru-RU" sz="32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3200" dirty="0">
                <a:latin typeface="Times New Roman" panose="02020603050405020304" pitchFamily="18" charset="0"/>
              </a:rPr>
              <a:t>гг.</a:t>
            </a:r>
          </a:p>
        </p:txBody>
      </p:sp>
      <p:grpSp>
        <p:nvGrpSpPr>
          <p:cNvPr id="46083" name="Group 35"/>
          <p:cNvGrpSpPr>
            <a:grpSpLocks/>
          </p:cNvGrpSpPr>
          <p:nvPr/>
        </p:nvGrpSpPr>
        <p:grpSpPr bwMode="auto">
          <a:xfrm>
            <a:off x="757517" y="2996952"/>
            <a:ext cx="7697788" cy="1150938"/>
            <a:chOff x="-3" y="-3"/>
            <a:chExt cx="3435" cy="812"/>
          </a:xfrm>
        </p:grpSpPr>
        <p:grpSp>
          <p:nvGrpSpPr>
            <p:cNvPr id="46087" name="Group 33"/>
            <p:cNvGrpSpPr>
              <a:grpSpLocks/>
            </p:cNvGrpSpPr>
            <p:nvPr/>
          </p:nvGrpSpPr>
          <p:grpSpPr bwMode="auto">
            <a:xfrm>
              <a:off x="0" y="0"/>
              <a:ext cx="3429" cy="806"/>
              <a:chOff x="0" y="0"/>
              <a:chExt cx="3429" cy="806"/>
            </a:xfrm>
          </p:grpSpPr>
          <p:grpSp>
            <p:nvGrpSpPr>
              <p:cNvPr id="46089" name="Group 14"/>
              <p:cNvGrpSpPr>
                <a:grpSpLocks/>
              </p:cNvGrpSpPr>
              <p:nvPr/>
            </p:nvGrpSpPr>
            <p:grpSpPr bwMode="auto">
              <a:xfrm>
                <a:off x="0" y="0"/>
                <a:ext cx="685" cy="403"/>
                <a:chOff x="0" y="0"/>
                <a:chExt cx="685" cy="403"/>
              </a:xfrm>
            </p:grpSpPr>
            <p:sp>
              <p:nvSpPr>
                <p:cNvPr id="46117" name="Rectangle 3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599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2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2011</a:t>
                  </a:r>
                  <a:r>
                    <a:rPr lang="ru-RU" altLang="ru-RU" sz="2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ru-RU" altLang="ru-RU" sz="2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г.</a:t>
                  </a:r>
                </a:p>
                <a:p>
                  <a:pPr algn="ctr"/>
                  <a:endParaRPr lang="ru-RU" altLang="ru-RU" sz="24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6118" name="Rectangle 1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6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6090" name="Group 16"/>
              <p:cNvGrpSpPr>
                <a:grpSpLocks/>
              </p:cNvGrpSpPr>
              <p:nvPr/>
            </p:nvGrpSpPr>
            <p:grpSpPr bwMode="auto">
              <a:xfrm>
                <a:off x="685" y="0"/>
                <a:ext cx="685" cy="403"/>
                <a:chOff x="685" y="0"/>
                <a:chExt cx="685" cy="403"/>
              </a:xfrm>
            </p:grpSpPr>
            <p:sp>
              <p:nvSpPr>
                <p:cNvPr id="46115" name="Rectangle 4"/>
                <p:cNvSpPr>
                  <a:spLocks noChangeArrowheads="1"/>
                </p:cNvSpPr>
                <p:nvPr/>
              </p:nvSpPr>
              <p:spPr bwMode="auto">
                <a:xfrm>
                  <a:off x="728" y="0"/>
                  <a:ext cx="599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2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2012</a:t>
                  </a:r>
                  <a:r>
                    <a:rPr lang="ru-RU" altLang="ru-RU" sz="2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ru-RU" altLang="ru-RU" sz="2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г.</a:t>
                  </a:r>
                </a:p>
                <a:p>
                  <a:pPr algn="ctr"/>
                  <a:endParaRPr lang="ru-RU" altLang="ru-RU" sz="24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6116" name="Rectangle 15"/>
                <p:cNvSpPr>
                  <a:spLocks noChangeArrowheads="1"/>
                </p:cNvSpPr>
                <p:nvPr/>
              </p:nvSpPr>
              <p:spPr bwMode="auto">
                <a:xfrm>
                  <a:off x="685" y="0"/>
                  <a:ext cx="6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6091" name="Group 18"/>
              <p:cNvGrpSpPr>
                <a:grpSpLocks/>
              </p:cNvGrpSpPr>
              <p:nvPr/>
            </p:nvGrpSpPr>
            <p:grpSpPr bwMode="auto">
              <a:xfrm>
                <a:off x="1370" y="0"/>
                <a:ext cx="685" cy="403"/>
                <a:chOff x="1370" y="0"/>
                <a:chExt cx="685" cy="403"/>
              </a:xfrm>
            </p:grpSpPr>
            <p:sp>
              <p:nvSpPr>
                <p:cNvPr id="46113" name="Rectangle 5"/>
                <p:cNvSpPr>
                  <a:spLocks noChangeArrowheads="1"/>
                </p:cNvSpPr>
                <p:nvPr/>
              </p:nvSpPr>
              <p:spPr bwMode="auto">
                <a:xfrm>
                  <a:off x="1413" y="0"/>
                  <a:ext cx="599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2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2013</a:t>
                  </a:r>
                  <a:r>
                    <a:rPr lang="ru-RU" altLang="ru-RU" sz="2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ru-RU" altLang="ru-RU" sz="2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г.</a:t>
                  </a:r>
                </a:p>
                <a:p>
                  <a:pPr algn="ctr"/>
                  <a:endParaRPr lang="ru-RU" altLang="ru-RU" sz="24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6114" name="Rectangle 17"/>
                <p:cNvSpPr>
                  <a:spLocks noChangeArrowheads="1"/>
                </p:cNvSpPr>
                <p:nvPr/>
              </p:nvSpPr>
              <p:spPr bwMode="auto">
                <a:xfrm>
                  <a:off x="1370" y="0"/>
                  <a:ext cx="6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6092" name="Group 20"/>
              <p:cNvGrpSpPr>
                <a:grpSpLocks/>
              </p:cNvGrpSpPr>
              <p:nvPr/>
            </p:nvGrpSpPr>
            <p:grpSpPr bwMode="auto">
              <a:xfrm>
                <a:off x="2055" y="0"/>
                <a:ext cx="689" cy="403"/>
                <a:chOff x="2055" y="0"/>
                <a:chExt cx="689" cy="403"/>
              </a:xfrm>
            </p:grpSpPr>
            <p:sp>
              <p:nvSpPr>
                <p:cNvPr id="46111" name="Rectangle 6"/>
                <p:cNvSpPr>
                  <a:spLocks noChangeArrowheads="1"/>
                </p:cNvSpPr>
                <p:nvPr/>
              </p:nvSpPr>
              <p:spPr bwMode="auto">
                <a:xfrm>
                  <a:off x="2098" y="0"/>
                  <a:ext cx="603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2014</a:t>
                  </a:r>
                  <a:r>
                    <a:rPr lang="ru-RU" altLang="ru-RU" sz="2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ru-RU" altLang="ru-RU" sz="2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г.</a:t>
                  </a:r>
                </a:p>
                <a:p>
                  <a:pPr algn="ctr"/>
                  <a:endParaRPr lang="ru-RU" altLang="ru-RU" sz="24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6112" name="Rectangle 19"/>
                <p:cNvSpPr>
                  <a:spLocks noChangeArrowheads="1"/>
                </p:cNvSpPr>
                <p:nvPr/>
              </p:nvSpPr>
              <p:spPr bwMode="auto">
                <a:xfrm>
                  <a:off x="2055" y="0"/>
                  <a:ext cx="6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6093" name="Group 22"/>
              <p:cNvGrpSpPr>
                <a:grpSpLocks/>
              </p:cNvGrpSpPr>
              <p:nvPr/>
            </p:nvGrpSpPr>
            <p:grpSpPr bwMode="auto">
              <a:xfrm>
                <a:off x="2744" y="0"/>
                <a:ext cx="685" cy="403"/>
                <a:chOff x="2744" y="0"/>
                <a:chExt cx="685" cy="403"/>
              </a:xfrm>
            </p:grpSpPr>
            <p:sp>
              <p:nvSpPr>
                <p:cNvPr id="46109" name="Rectangle 7"/>
                <p:cNvSpPr>
                  <a:spLocks noChangeArrowheads="1"/>
                </p:cNvSpPr>
                <p:nvPr/>
              </p:nvSpPr>
              <p:spPr bwMode="auto">
                <a:xfrm>
                  <a:off x="2787" y="0"/>
                  <a:ext cx="599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</a:t>
                  </a:r>
                  <a:r>
                    <a:rPr lang="en-US" altLang="ru-RU" sz="2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15</a:t>
                  </a:r>
                  <a:r>
                    <a:rPr lang="ru-RU" altLang="ru-RU" sz="2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ru-RU" altLang="ru-RU" sz="2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г.</a:t>
                  </a:r>
                </a:p>
                <a:p>
                  <a:pPr algn="ctr"/>
                  <a:endParaRPr lang="ru-RU" altLang="ru-RU" sz="24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6110" name="Rectangle 21"/>
                <p:cNvSpPr>
                  <a:spLocks noChangeArrowheads="1"/>
                </p:cNvSpPr>
                <p:nvPr/>
              </p:nvSpPr>
              <p:spPr bwMode="auto">
                <a:xfrm>
                  <a:off x="2744" y="0"/>
                  <a:ext cx="6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6094" name="Group 24"/>
              <p:cNvGrpSpPr>
                <a:grpSpLocks/>
              </p:cNvGrpSpPr>
              <p:nvPr/>
            </p:nvGrpSpPr>
            <p:grpSpPr bwMode="auto">
              <a:xfrm>
                <a:off x="0" y="403"/>
                <a:ext cx="685" cy="403"/>
                <a:chOff x="0" y="403"/>
                <a:chExt cx="685" cy="403"/>
              </a:xfrm>
            </p:grpSpPr>
            <p:sp>
              <p:nvSpPr>
                <p:cNvPr id="46107" name="Rectangle 8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599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</a:t>
                  </a:r>
                  <a:r>
                    <a:rPr lang="ru-RU" altLang="ru-RU" sz="2400" b="1">
                      <a:latin typeface="Times New Roman" panose="02020603050405020304" pitchFamily="18" charset="0"/>
                    </a:rPr>
                    <a:t>5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6108" name="Rectangle 23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6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6095" name="Group 26"/>
              <p:cNvGrpSpPr>
                <a:grpSpLocks/>
              </p:cNvGrpSpPr>
              <p:nvPr/>
            </p:nvGrpSpPr>
            <p:grpSpPr bwMode="auto">
              <a:xfrm>
                <a:off x="685" y="403"/>
                <a:ext cx="685" cy="403"/>
                <a:chOff x="685" y="403"/>
                <a:chExt cx="685" cy="403"/>
              </a:xfrm>
            </p:grpSpPr>
            <p:sp>
              <p:nvSpPr>
                <p:cNvPr id="46105" name="Rectangle 9"/>
                <p:cNvSpPr>
                  <a:spLocks noChangeArrowheads="1"/>
                </p:cNvSpPr>
                <p:nvPr/>
              </p:nvSpPr>
              <p:spPr bwMode="auto">
                <a:xfrm>
                  <a:off x="728" y="403"/>
                  <a:ext cx="599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213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6106" name="Rectangle 25"/>
                <p:cNvSpPr>
                  <a:spLocks noChangeArrowheads="1"/>
                </p:cNvSpPr>
                <p:nvPr/>
              </p:nvSpPr>
              <p:spPr bwMode="auto">
                <a:xfrm>
                  <a:off x="685" y="403"/>
                  <a:ext cx="6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6096" name="Group 28"/>
              <p:cNvGrpSpPr>
                <a:grpSpLocks/>
              </p:cNvGrpSpPr>
              <p:nvPr/>
            </p:nvGrpSpPr>
            <p:grpSpPr bwMode="auto">
              <a:xfrm>
                <a:off x="1370" y="403"/>
                <a:ext cx="685" cy="403"/>
                <a:chOff x="1370" y="403"/>
                <a:chExt cx="685" cy="403"/>
              </a:xfrm>
            </p:grpSpPr>
            <p:sp>
              <p:nvSpPr>
                <p:cNvPr id="46103" name="Rectangle 10"/>
                <p:cNvSpPr>
                  <a:spLocks noChangeArrowheads="1"/>
                </p:cNvSpPr>
                <p:nvPr/>
              </p:nvSpPr>
              <p:spPr bwMode="auto">
                <a:xfrm>
                  <a:off x="1413" y="403"/>
                  <a:ext cx="599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222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6104" name="Rectangle 27"/>
                <p:cNvSpPr>
                  <a:spLocks noChangeArrowheads="1"/>
                </p:cNvSpPr>
                <p:nvPr/>
              </p:nvSpPr>
              <p:spPr bwMode="auto">
                <a:xfrm>
                  <a:off x="1370" y="403"/>
                  <a:ext cx="6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6097" name="Group 30"/>
              <p:cNvGrpSpPr>
                <a:grpSpLocks/>
              </p:cNvGrpSpPr>
              <p:nvPr/>
            </p:nvGrpSpPr>
            <p:grpSpPr bwMode="auto">
              <a:xfrm>
                <a:off x="2055" y="403"/>
                <a:ext cx="689" cy="403"/>
                <a:chOff x="2055" y="403"/>
                <a:chExt cx="689" cy="403"/>
              </a:xfrm>
            </p:grpSpPr>
            <p:sp>
              <p:nvSpPr>
                <p:cNvPr id="46101" name="Rectangle 11"/>
                <p:cNvSpPr>
                  <a:spLocks noChangeArrowheads="1"/>
                </p:cNvSpPr>
                <p:nvPr/>
              </p:nvSpPr>
              <p:spPr bwMode="auto">
                <a:xfrm>
                  <a:off x="2098" y="403"/>
                  <a:ext cx="603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22</a:t>
                  </a:r>
                  <a:r>
                    <a:rPr lang="ru-RU" altLang="ru-RU" sz="2400" b="1">
                      <a:latin typeface="Times New Roman" panose="02020603050405020304" pitchFamily="18" charset="0"/>
                    </a:rPr>
                    <a:t>9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6102" name="Rectangle 29"/>
                <p:cNvSpPr>
                  <a:spLocks noChangeArrowheads="1"/>
                </p:cNvSpPr>
                <p:nvPr/>
              </p:nvSpPr>
              <p:spPr bwMode="auto">
                <a:xfrm>
                  <a:off x="2055" y="403"/>
                  <a:ext cx="6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6098" name="Group 32"/>
              <p:cNvGrpSpPr>
                <a:grpSpLocks/>
              </p:cNvGrpSpPr>
              <p:nvPr/>
            </p:nvGrpSpPr>
            <p:grpSpPr bwMode="auto">
              <a:xfrm>
                <a:off x="2744" y="403"/>
                <a:ext cx="685" cy="403"/>
                <a:chOff x="2744" y="403"/>
                <a:chExt cx="685" cy="403"/>
              </a:xfrm>
            </p:grpSpPr>
            <p:sp>
              <p:nvSpPr>
                <p:cNvPr id="46099" name="Rectangle 12"/>
                <p:cNvSpPr>
                  <a:spLocks noChangeArrowheads="1"/>
                </p:cNvSpPr>
                <p:nvPr/>
              </p:nvSpPr>
              <p:spPr bwMode="auto">
                <a:xfrm>
                  <a:off x="2787" y="403"/>
                  <a:ext cx="599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236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6100" name="Rectangle 31"/>
                <p:cNvSpPr>
                  <a:spLocks noChangeArrowheads="1"/>
                </p:cNvSpPr>
                <p:nvPr/>
              </p:nvSpPr>
              <p:spPr bwMode="auto">
                <a:xfrm>
                  <a:off x="2744" y="403"/>
                  <a:ext cx="68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</p:grpSp>
        <p:sp>
          <p:nvSpPr>
            <p:cNvPr id="46088" name="Rectangle 34"/>
            <p:cNvSpPr>
              <a:spLocks noChangeArrowheads="1"/>
            </p:cNvSpPr>
            <p:nvPr/>
          </p:nvSpPr>
          <p:spPr bwMode="auto">
            <a:xfrm>
              <a:off x="-3" y="-3"/>
              <a:ext cx="3435" cy="812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46084" name="Rectangle 37"/>
          <p:cNvSpPr>
            <a:spLocks noChangeArrowheads="1"/>
          </p:cNvSpPr>
          <p:nvPr/>
        </p:nvSpPr>
        <p:spPr bwMode="auto">
          <a:xfrm>
            <a:off x="293370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46085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8656241"/>
              </p:ext>
            </p:extLst>
          </p:nvPr>
        </p:nvGraphicFramePr>
        <p:xfrm>
          <a:off x="143535" y="5435601"/>
          <a:ext cx="7345363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781" name="Equation" r:id="rId4" imgW="2832100" imgH="393700" progId="Equation.3">
                  <p:embed/>
                </p:oleObj>
              </mc:Choice>
              <mc:Fallback>
                <p:oleObj name="Equation" r:id="rId4" imgW="28321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535" y="5435601"/>
                        <a:ext cx="7345363" cy="1150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6" name="Text Box 38"/>
          <p:cNvSpPr txBox="1">
            <a:spLocks noChangeArrowheads="1"/>
          </p:cNvSpPr>
          <p:nvPr/>
        </p:nvSpPr>
        <p:spPr bwMode="auto">
          <a:xfrm>
            <a:off x="7509336" y="5782469"/>
            <a:ext cx="1479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dirty="0">
                <a:solidFill>
                  <a:srgbClr val="030305"/>
                </a:solidFill>
                <a:latin typeface="Tahoma" panose="020B0604030504040204" pitchFamily="34" charset="0"/>
              </a:rPr>
              <a:t>тыс. шт.</a:t>
            </a:r>
          </a:p>
        </p:txBody>
      </p:sp>
    </p:spTree>
    <p:extLst>
      <p:ext uri="{BB962C8B-B14F-4D97-AF65-F5344CB8AC3E}">
        <p14:creationId xmlns:p14="http://schemas.microsoft.com/office/powerpoint/2010/main" val="34759790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ChangeArrowheads="1"/>
          </p:cNvSpPr>
          <p:nvPr/>
        </p:nvSpPr>
        <p:spPr bwMode="auto">
          <a:xfrm>
            <a:off x="304800" y="774700"/>
            <a:ext cx="8458200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0850" eaLnBrk="0" hangingPunct="0"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ru-RU" sz="2800" dirty="0">
                <a:latin typeface="Times New Roman" panose="02020603050405020304" pitchFamily="18" charset="0"/>
              </a:rPr>
              <a:t>2</a:t>
            </a:r>
            <a:r>
              <a:rPr lang="ru-RU" altLang="ru-RU" sz="2800" dirty="0">
                <a:latin typeface="Times New Roman" panose="02020603050405020304" pitchFamily="18" charset="0"/>
              </a:rPr>
              <a:t>.</a:t>
            </a: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800" dirty="0">
                <a:latin typeface="Times New Roman" panose="02020603050405020304" pitchFamily="18" charset="0"/>
              </a:rPr>
              <a:t>Если ряд динамики является моментным с различными интервалами времени между датами, то для расчета среднего уровня используется средняя арифметическая взвешенная: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endParaRPr lang="ru-RU" altLang="ru-RU" sz="2800" dirty="0">
              <a:latin typeface="Times New Roman" panose="02020603050405020304" pitchFamily="18" charset="0"/>
            </a:endParaRPr>
          </a:p>
          <a:p>
            <a:pPr algn="just"/>
            <a:endParaRPr lang="ru-RU" altLang="ru-RU" sz="3300" dirty="0">
              <a:latin typeface="Times New Roman" panose="02020603050405020304" pitchFamily="18" charset="0"/>
            </a:endParaRPr>
          </a:p>
          <a:p>
            <a:pPr algn="just"/>
            <a:endParaRPr lang="ru-RU" altLang="ru-RU" sz="3300" dirty="0">
              <a:latin typeface="Times New Roman" panose="02020603050405020304" pitchFamily="18" charset="0"/>
            </a:endParaRPr>
          </a:p>
          <a:p>
            <a:pPr algn="just"/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altLang="ru-RU" sz="2800" dirty="0">
                <a:latin typeface="Times New Roman" panose="02020603050405020304" pitchFamily="18" charset="0"/>
              </a:rPr>
              <a:t> 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– продолжительность </a:t>
            </a:r>
            <a:r>
              <a:rPr lang="en-US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-го интервала времени (</a:t>
            </a:r>
            <a:r>
              <a:rPr lang="ru-RU" altLang="ru-RU" sz="2800" dirty="0"/>
              <a:t>интервал времени между двумя соседними значениями</a:t>
            </a:r>
            <a:r>
              <a:rPr lang="ru-RU" altLang="ru-RU" sz="2800" dirty="0">
                <a:latin typeface="Times New Roman" panose="02020603050405020304" pitchFamily="18" charset="0"/>
              </a:rPr>
              <a:t>;</a:t>
            </a:r>
          </a:p>
          <a:p>
            <a:pPr algn="just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ru-RU" altLang="ru-RU" sz="2800" dirty="0">
                <a:latin typeface="Times New Roman" panose="02020603050405020304" pitchFamily="18" charset="0"/>
              </a:rPr>
              <a:t>      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ru-RU" sz="2800" dirty="0">
                <a:latin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уровень ряда для </a:t>
            </a:r>
            <a:r>
              <a:rPr lang="en-US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-го интервала времени</a:t>
            </a:r>
          </a:p>
          <a:p>
            <a:pPr algn="just"/>
            <a:endParaRPr lang="ru-RU" altLang="ru-RU" sz="33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1357313" y="3714750"/>
          <a:ext cx="433387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16" name="Equation" r:id="rId4" imgW="114250" imgH="228501" progId="Equation.3">
                  <p:embed/>
                </p:oleObj>
              </mc:Choice>
              <mc:Fallback>
                <p:oleObj name="Equation" r:id="rId4" imgW="114250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313" y="3714750"/>
                        <a:ext cx="433387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8" name="Object 2"/>
          <p:cNvGraphicFramePr>
            <a:graphicFrameLocks noChangeAspect="1"/>
          </p:cNvGraphicFramePr>
          <p:nvPr/>
        </p:nvGraphicFramePr>
        <p:xfrm>
          <a:off x="1357313" y="5072063"/>
          <a:ext cx="476250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17" name="Equation" r:id="rId6" imgW="152268" imgH="253780" progId="Equation.3">
                  <p:embed/>
                </p:oleObj>
              </mc:Choice>
              <mc:Fallback>
                <p:oleObj name="Equation" r:id="rId6" imgW="152268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313" y="5072063"/>
                        <a:ext cx="476250" cy="80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47110" name="Picture 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2357438"/>
            <a:ext cx="30480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977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304800" y="260350"/>
            <a:ext cx="86074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ru-RU" sz="3200" dirty="0" smtClean="0">
                <a:latin typeface="Times New Roman" panose="02020603050405020304" pitchFamily="18" charset="0"/>
              </a:rPr>
              <a:t>             </a:t>
            </a:r>
            <a:r>
              <a:rPr lang="ru-RU" altLang="ru-RU" sz="3200" dirty="0" smtClean="0">
                <a:latin typeface="Times New Roman" panose="02020603050405020304" pitchFamily="18" charset="0"/>
              </a:rPr>
              <a:t>Известна </a:t>
            </a:r>
            <a:r>
              <a:rPr lang="ru-RU" altLang="ru-RU" sz="3200" dirty="0">
                <a:latin typeface="Times New Roman" panose="02020603050405020304" pitchFamily="18" charset="0"/>
              </a:rPr>
              <a:t>списочная численность </a:t>
            </a:r>
            <a:r>
              <a:rPr lang="en-US" altLang="ru-RU" sz="3200" dirty="0" smtClean="0">
                <a:latin typeface="Times New Roman" panose="02020603050405020304" pitchFamily="18" charset="0"/>
              </a:rPr>
              <a:t>    </a:t>
            </a:r>
            <a:r>
              <a:rPr lang="ru-RU" altLang="ru-RU" sz="3200" dirty="0" smtClean="0">
                <a:latin typeface="Times New Roman" panose="02020603050405020304" pitchFamily="18" charset="0"/>
              </a:rPr>
              <a:t>персонала </a:t>
            </a:r>
            <a:r>
              <a:rPr lang="ru-RU" altLang="ru-RU" sz="3200" dirty="0">
                <a:latin typeface="Times New Roman" panose="02020603050405020304" pitchFamily="18" charset="0"/>
              </a:rPr>
              <a:t>организации по состоянию на следующие  даты (человек) :</a:t>
            </a:r>
          </a:p>
          <a:p>
            <a:pPr algn="just" eaLnBrk="1" hangingPunct="1"/>
            <a:endParaRPr lang="ru-RU" altLang="ru-RU" sz="3200" dirty="0">
              <a:latin typeface="Times New Roman" panose="02020603050405020304" pitchFamily="18" charset="0"/>
            </a:endParaRPr>
          </a:p>
          <a:p>
            <a:pPr algn="just" eaLnBrk="1" hangingPunct="1"/>
            <a:endParaRPr lang="ru-RU" altLang="ru-RU" sz="3200" dirty="0">
              <a:latin typeface="Times New Roman" panose="02020603050405020304" pitchFamily="18" charset="0"/>
            </a:endParaRPr>
          </a:p>
          <a:p>
            <a:pPr algn="just" eaLnBrk="1" hangingPunct="1"/>
            <a:endParaRPr lang="ru-RU" altLang="ru-RU" sz="3200" dirty="0">
              <a:latin typeface="Times New Roman" panose="02020603050405020304" pitchFamily="18" charset="0"/>
            </a:endParaRPr>
          </a:p>
          <a:p>
            <a:pPr algn="just" eaLnBrk="1" hangingPunct="1"/>
            <a:endParaRPr lang="ru-RU" altLang="ru-RU" sz="3200" dirty="0">
              <a:latin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3200" dirty="0">
                <a:latin typeface="Times New Roman" panose="02020603050405020304" pitchFamily="18" charset="0"/>
              </a:rPr>
              <a:t>Среднесписочная численность персонала за год составляет:</a:t>
            </a:r>
          </a:p>
        </p:txBody>
      </p:sp>
      <p:grpSp>
        <p:nvGrpSpPr>
          <p:cNvPr id="48131" name="Group 35"/>
          <p:cNvGrpSpPr>
            <a:grpSpLocks/>
          </p:cNvGrpSpPr>
          <p:nvPr/>
        </p:nvGrpSpPr>
        <p:grpSpPr bwMode="auto">
          <a:xfrm>
            <a:off x="755650" y="1844675"/>
            <a:ext cx="7391400" cy="1871663"/>
            <a:chOff x="-3" y="-3"/>
            <a:chExt cx="4006" cy="812"/>
          </a:xfrm>
        </p:grpSpPr>
        <p:grpSp>
          <p:nvGrpSpPr>
            <p:cNvPr id="48136" name="Group 33"/>
            <p:cNvGrpSpPr>
              <a:grpSpLocks/>
            </p:cNvGrpSpPr>
            <p:nvPr/>
          </p:nvGrpSpPr>
          <p:grpSpPr bwMode="auto">
            <a:xfrm>
              <a:off x="0" y="0"/>
              <a:ext cx="4000" cy="806"/>
              <a:chOff x="0" y="0"/>
              <a:chExt cx="4000" cy="806"/>
            </a:xfrm>
          </p:grpSpPr>
          <p:grpSp>
            <p:nvGrpSpPr>
              <p:cNvPr id="48138" name="Group 14"/>
              <p:cNvGrpSpPr>
                <a:grpSpLocks/>
              </p:cNvGrpSpPr>
              <p:nvPr/>
            </p:nvGrpSpPr>
            <p:grpSpPr bwMode="auto">
              <a:xfrm>
                <a:off x="0" y="0"/>
                <a:ext cx="800" cy="403"/>
                <a:chOff x="0" y="0"/>
                <a:chExt cx="800" cy="403"/>
              </a:xfrm>
            </p:grpSpPr>
            <p:sp>
              <p:nvSpPr>
                <p:cNvPr id="48166" name="Rectangle 3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01.01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167" name="Rectangle 1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8139" name="Group 16"/>
              <p:cNvGrpSpPr>
                <a:grpSpLocks/>
              </p:cNvGrpSpPr>
              <p:nvPr/>
            </p:nvGrpSpPr>
            <p:grpSpPr bwMode="auto">
              <a:xfrm>
                <a:off x="800" y="0"/>
                <a:ext cx="800" cy="403"/>
                <a:chOff x="800" y="0"/>
                <a:chExt cx="800" cy="403"/>
              </a:xfrm>
            </p:grpSpPr>
            <p:sp>
              <p:nvSpPr>
                <p:cNvPr id="48164" name="Rectangle 4"/>
                <p:cNvSpPr>
                  <a:spLocks noChangeArrowheads="1"/>
                </p:cNvSpPr>
                <p:nvPr/>
              </p:nvSpPr>
              <p:spPr bwMode="auto">
                <a:xfrm>
                  <a:off x="843" y="0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01.03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165" name="Rectangle 15"/>
                <p:cNvSpPr>
                  <a:spLocks noChangeArrowheads="1"/>
                </p:cNvSpPr>
                <p:nvPr/>
              </p:nvSpPr>
              <p:spPr bwMode="auto">
                <a:xfrm>
                  <a:off x="800" y="0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8140" name="Group 18"/>
              <p:cNvGrpSpPr>
                <a:grpSpLocks/>
              </p:cNvGrpSpPr>
              <p:nvPr/>
            </p:nvGrpSpPr>
            <p:grpSpPr bwMode="auto">
              <a:xfrm>
                <a:off x="1600" y="0"/>
                <a:ext cx="800" cy="403"/>
                <a:chOff x="1600" y="0"/>
                <a:chExt cx="800" cy="403"/>
              </a:xfrm>
            </p:grpSpPr>
            <p:sp>
              <p:nvSpPr>
                <p:cNvPr id="48162" name="Rectangle 5"/>
                <p:cNvSpPr>
                  <a:spLocks noChangeArrowheads="1"/>
                </p:cNvSpPr>
                <p:nvPr/>
              </p:nvSpPr>
              <p:spPr bwMode="auto">
                <a:xfrm>
                  <a:off x="1643" y="0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01.06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163" name="Rectangle 17"/>
                <p:cNvSpPr>
                  <a:spLocks noChangeArrowheads="1"/>
                </p:cNvSpPr>
                <p:nvPr/>
              </p:nvSpPr>
              <p:spPr bwMode="auto">
                <a:xfrm>
                  <a:off x="1600" y="0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8141" name="Group 20"/>
              <p:cNvGrpSpPr>
                <a:grpSpLocks/>
              </p:cNvGrpSpPr>
              <p:nvPr/>
            </p:nvGrpSpPr>
            <p:grpSpPr bwMode="auto">
              <a:xfrm>
                <a:off x="2400" y="0"/>
                <a:ext cx="800" cy="403"/>
                <a:chOff x="2400" y="0"/>
                <a:chExt cx="800" cy="403"/>
              </a:xfrm>
            </p:grpSpPr>
            <p:sp>
              <p:nvSpPr>
                <p:cNvPr id="48160" name="Rectangle 6"/>
                <p:cNvSpPr>
                  <a:spLocks noChangeArrowheads="1"/>
                </p:cNvSpPr>
                <p:nvPr/>
              </p:nvSpPr>
              <p:spPr bwMode="auto">
                <a:xfrm>
                  <a:off x="2443" y="0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01.09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161" name="Rectangle 19"/>
                <p:cNvSpPr>
                  <a:spLocks noChangeArrowheads="1"/>
                </p:cNvSpPr>
                <p:nvPr/>
              </p:nvSpPr>
              <p:spPr bwMode="auto">
                <a:xfrm>
                  <a:off x="2400" y="0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8142" name="Group 22"/>
              <p:cNvGrpSpPr>
                <a:grpSpLocks/>
              </p:cNvGrpSpPr>
              <p:nvPr/>
            </p:nvGrpSpPr>
            <p:grpSpPr bwMode="auto">
              <a:xfrm>
                <a:off x="3200" y="0"/>
                <a:ext cx="800" cy="403"/>
                <a:chOff x="3200" y="0"/>
                <a:chExt cx="800" cy="403"/>
              </a:xfrm>
            </p:grpSpPr>
            <p:sp>
              <p:nvSpPr>
                <p:cNvPr id="48158" name="Rectangle 7"/>
                <p:cNvSpPr>
                  <a:spLocks noChangeArrowheads="1"/>
                </p:cNvSpPr>
                <p:nvPr/>
              </p:nvSpPr>
              <p:spPr bwMode="auto">
                <a:xfrm>
                  <a:off x="3243" y="0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01.01 след.год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159" name="Rectangle 21"/>
                <p:cNvSpPr>
                  <a:spLocks noChangeArrowheads="1"/>
                </p:cNvSpPr>
                <p:nvPr/>
              </p:nvSpPr>
              <p:spPr bwMode="auto">
                <a:xfrm>
                  <a:off x="3200" y="0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8143" name="Group 24"/>
              <p:cNvGrpSpPr>
                <a:grpSpLocks/>
              </p:cNvGrpSpPr>
              <p:nvPr/>
            </p:nvGrpSpPr>
            <p:grpSpPr bwMode="auto">
              <a:xfrm>
                <a:off x="0" y="403"/>
                <a:ext cx="800" cy="403"/>
                <a:chOff x="0" y="403"/>
                <a:chExt cx="800" cy="403"/>
              </a:xfrm>
            </p:grpSpPr>
            <p:sp>
              <p:nvSpPr>
                <p:cNvPr id="48156" name="Rectangle 8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1200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157" name="Rectangle 23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8144" name="Group 26"/>
              <p:cNvGrpSpPr>
                <a:grpSpLocks/>
              </p:cNvGrpSpPr>
              <p:nvPr/>
            </p:nvGrpSpPr>
            <p:grpSpPr bwMode="auto">
              <a:xfrm>
                <a:off x="800" y="403"/>
                <a:ext cx="800" cy="403"/>
                <a:chOff x="800" y="403"/>
                <a:chExt cx="800" cy="403"/>
              </a:xfrm>
            </p:grpSpPr>
            <p:sp>
              <p:nvSpPr>
                <p:cNvPr id="48154" name="Rectangle 9"/>
                <p:cNvSpPr>
                  <a:spLocks noChangeArrowheads="1"/>
                </p:cNvSpPr>
                <p:nvPr/>
              </p:nvSpPr>
              <p:spPr bwMode="auto">
                <a:xfrm>
                  <a:off x="843" y="403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1100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155" name="Rectangle 25"/>
                <p:cNvSpPr>
                  <a:spLocks noChangeArrowheads="1"/>
                </p:cNvSpPr>
                <p:nvPr/>
              </p:nvSpPr>
              <p:spPr bwMode="auto">
                <a:xfrm>
                  <a:off x="800" y="403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8145" name="Group 28"/>
              <p:cNvGrpSpPr>
                <a:grpSpLocks/>
              </p:cNvGrpSpPr>
              <p:nvPr/>
            </p:nvGrpSpPr>
            <p:grpSpPr bwMode="auto">
              <a:xfrm>
                <a:off x="1600" y="403"/>
                <a:ext cx="800" cy="403"/>
                <a:chOff x="1600" y="403"/>
                <a:chExt cx="800" cy="403"/>
              </a:xfrm>
            </p:grpSpPr>
            <p:sp>
              <p:nvSpPr>
                <p:cNvPr id="48152" name="Rectangle 10"/>
                <p:cNvSpPr>
                  <a:spLocks noChangeArrowheads="1"/>
                </p:cNvSpPr>
                <p:nvPr/>
              </p:nvSpPr>
              <p:spPr bwMode="auto">
                <a:xfrm>
                  <a:off x="1643" y="403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1250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153" name="Rectangle 27"/>
                <p:cNvSpPr>
                  <a:spLocks noChangeArrowheads="1"/>
                </p:cNvSpPr>
                <p:nvPr/>
              </p:nvSpPr>
              <p:spPr bwMode="auto">
                <a:xfrm>
                  <a:off x="1600" y="403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8146" name="Group 30"/>
              <p:cNvGrpSpPr>
                <a:grpSpLocks/>
              </p:cNvGrpSpPr>
              <p:nvPr/>
            </p:nvGrpSpPr>
            <p:grpSpPr bwMode="auto">
              <a:xfrm>
                <a:off x="2400" y="403"/>
                <a:ext cx="800" cy="403"/>
                <a:chOff x="2400" y="403"/>
                <a:chExt cx="800" cy="403"/>
              </a:xfrm>
            </p:grpSpPr>
            <p:sp>
              <p:nvSpPr>
                <p:cNvPr id="48150" name="Rectangle 11"/>
                <p:cNvSpPr>
                  <a:spLocks noChangeArrowheads="1"/>
                </p:cNvSpPr>
                <p:nvPr/>
              </p:nvSpPr>
              <p:spPr bwMode="auto">
                <a:xfrm>
                  <a:off x="2443" y="403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1500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151" name="Rectangle 29"/>
                <p:cNvSpPr>
                  <a:spLocks noChangeArrowheads="1"/>
                </p:cNvSpPr>
                <p:nvPr/>
              </p:nvSpPr>
              <p:spPr bwMode="auto">
                <a:xfrm>
                  <a:off x="2400" y="403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48147" name="Group 32"/>
              <p:cNvGrpSpPr>
                <a:grpSpLocks/>
              </p:cNvGrpSpPr>
              <p:nvPr/>
            </p:nvGrpSpPr>
            <p:grpSpPr bwMode="auto">
              <a:xfrm>
                <a:off x="3200" y="403"/>
                <a:ext cx="800" cy="403"/>
                <a:chOff x="3200" y="403"/>
                <a:chExt cx="800" cy="403"/>
              </a:xfrm>
            </p:grpSpPr>
            <p:sp>
              <p:nvSpPr>
                <p:cNvPr id="48148" name="Rectangle 12"/>
                <p:cNvSpPr>
                  <a:spLocks noChangeArrowheads="1"/>
                </p:cNvSpPr>
                <p:nvPr/>
              </p:nvSpPr>
              <p:spPr bwMode="auto">
                <a:xfrm>
                  <a:off x="3243" y="403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1350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149" name="Rectangle 31"/>
                <p:cNvSpPr>
                  <a:spLocks noChangeArrowheads="1"/>
                </p:cNvSpPr>
                <p:nvPr/>
              </p:nvSpPr>
              <p:spPr bwMode="auto">
                <a:xfrm>
                  <a:off x="3200" y="403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</p:grpSp>
        <p:sp>
          <p:nvSpPr>
            <p:cNvPr id="48137" name="Rectangle 34"/>
            <p:cNvSpPr>
              <a:spLocks noChangeArrowheads="1"/>
            </p:cNvSpPr>
            <p:nvPr/>
          </p:nvSpPr>
          <p:spPr bwMode="auto">
            <a:xfrm>
              <a:off x="-3" y="-3"/>
              <a:ext cx="4006" cy="812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48132" name="Rectangle 37"/>
          <p:cNvSpPr>
            <a:spLocks noChangeArrowheads="1"/>
          </p:cNvSpPr>
          <p:nvPr/>
        </p:nvSpPr>
        <p:spPr bwMode="auto">
          <a:xfrm>
            <a:off x="2414588" y="2933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48133" name="Object 36"/>
          <p:cNvGraphicFramePr>
            <a:graphicFrameLocks noChangeAspect="1"/>
          </p:cNvGraphicFramePr>
          <p:nvPr/>
        </p:nvGraphicFramePr>
        <p:xfrm>
          <a:off x="304800" y="4797425"/>
          <a:ext cx="8607425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40" name="Equation" r:id="rId4" imgW="4241800" imgH="787400" progId="Equation.3">
                  <p:embed/>
                </p:oleObj>
              </mc:Choice>
              <mc:Fallback>
                <p:oleObj name="Equation" r:id="rId4" imgW="42418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797425"/>
                        <a:ext cx="8607425" cy="165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4" name="Object 38"/>
          <p:cNvGraphicFramePr>
            <a:graphicFrameLocks noChangeAspect="1"/>
          </p:cNvGraphicFramePr>
          <p:nvPr/>
        </p:nvGraphicFramePr>
        <p:xfrm>
          <a:off x="3657600" y="5445125"/>
          <a:ext cx="2087563" cy="141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41" name="Equation" r:id="rId6" imgW="1028254" imgH="634725" progId="Equation.3">
                  <p:embed/>
                </p:oleObj>
              </mc:Choice>
              <mc:Fallback>
                <p:oleObj name="Equation" r:id="rId6" imgW="1028254" imgH="63472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5445125"/>
                        <a:ext cx="2087563" cy="141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5" name="Text Box 39"/>
          <p:cNvSpPr txBox="1">
            <a:spLocks noChangeArrowheads="1"/>
          </p:cNvSpPr>
          <p:nvPr/>
        </p:nvSpPr>
        <p:spPr bwMode="auto">
          <a:xfrm>
            <a:off x="5791200" y="6172200"/>
            <a:ext cx="847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030305"/>
                </a:solidFill>
                <a:latin typeface="Tahoma" panose="020B0604030504040204" pitchFamily="34" charset="0"/>
              </a:rPr>
              <a:t>чел.</a:t>
            </a:r>
          </a:p>
        </p:txBody>
      </p:sp>
    </p:spTree>
    <p:extLst>
      <p:ext uri="{BB962C8B-B14F-4D97-AF65-F5344CB8AC3E}">
        <p14:creationId xmlns:p14="http://schemas.microsoft.com/office/powerpoint/2010/main" val="32881580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Содержимое 7"/>
          <p:cNvSpPr>
            <a:spLocks noGrp="1"/>
          </p:cNvSpPr>
          <p:nvPr>
            <p:ph idx="1"/>
          </p:nvPr>
        </p:nvSpPr>
        <p:spPr>
          <a:xfrm>
            <a:off x="827584" y="692696"/>
            <a:ext cx="8229600" cy="5937250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ru-RU" altLang="ru-RU" sz="4000" dirty="0" smtClean="0"/>
              <a:t>   </a:t>
            </a:r>
            <a:r>
              <a:rPr lang="ru-RU" altLang="ru-RU" sz="2800" i="1" dirty="0" smtClean="0"/>
              <a:t>С неравными интервалами времени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2800" dirty="0" smtClean="0"/>
              <a:t>Эта формула иногда дается как взвешенная средняя хронологическая</a:t>
            </a:r>
          </a:p>
          <a:p>
            <a:pPr>
              <a:buFont typeface="Wingdings 2" panose="05020102010507070707" pitchFamily="18" charset="2"/>
              <a:buNone/>
            </a:pPr>
            <a:endParaRPr lang="ru-RU" altLang="ru-RU" dirty="0" smtClean="0"/>
          </a:p>
          <a:p>
            <a:pPr>
              <a:buFont typeface="Wingdings 2" panose="05020102010507070707" pitchFamily="18" charset="2"/>
              <a:buNone/>
            </a:pPr>
            <a:r>
              <a:rPr lang="ru-RU" altLang="ru-RU" dirty="0" smtClean="0"/>
              <a:t>          </a:t>
            </a:r>
            <a:r>
              <a:rPr lang="ru-RU" altLang="ru-RU" dirty="0" smtClean="0">
                <a:solidFill>
                  <a:srgbClr val="030305"/>
                </a:solidFill>
              </a:rPr>
              <a:t> =</a:t>
            </a:r>
          </a:p>
          <a:p>
            <a:pPr>
              <a:buFont typeface="Wingdings 2" panose="05020102010507070707" pitchFamily="18" charset="2"/>
              <a:buNone/>
            </a:pPr>
            <a:endParaRPr lang="ru-RU" altLang="ru-RU" dirty="0" smtClean="0"/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3600" dirty="0" smtClean="0"/>
              <a:t>где</a:t>
            </a:r>
            <a:r>
              <a:rPr lang="ru-RU" altLang="ru-RU" dirty="0" smtClean="0"/>
              <a:t> </a:t>
            </a:r>
            <a:r>
              <a:rPr lang="en-US" altLang="ru-RU" sz="4800" b="1" i="1" dirty="0" err="1" smtClean="0">
                <a:solidFill>
                  <a:srgbClr val="030305"/>
                </a:solidFill>
              </a:rPr>
              <a:t>t</a:t>
            </a:r>
            <a:r>
              <a:rPr lang="en-US" altLang="ru-RU" sz="3600" b="1" i="1" dirty="0" err="1" smtClean="0">
                <a:solidFill>
                  <a:srgbClr val="030305"/>
                </a:solidFill>
              </a:rPr>
              <a:t>i</a:t>
            </a:r>
            <a:r>
              <a:rPr lang="en-US" altLang="ru-RU" dirty="0" smtClean="0"/>
              <a:t> – </a:t>
            </a:r>
            <a:r>
              <a:rPr lang="ru-RU" altLang="ru-RU" sz="3600" dirty="0" smtClean="0"/>
              <a:t>период времени между двумя соседними значениями</a:t>
            </a:r>
          </a:p>
        </p:txBody>
      </p:sp>
      <p:graphicFrame>
        <p:nvGraphicFramePr>
          <p:cNvPr id="49155" name="Object 2"/>
          <p:cNvGraphicFramePr>
            <a:graphicFrameLocks noChangeAspect="1"/>
          </p:cNvGraphicFramePr>
          <p:nvPr/>
        </p:nvGraphicFramePr>
        <p:xfrm>
          <a:off x="714375" y="2538413"/>
          <a:ext cx="642938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4" name="Формула" r:id="rId4" imgW="139639" imgH="241195" progId="Equation.3">
                  <p:embed/>
                </p:oleObj>
              </mc:Choice>
              <mc:Fallback>
                <p:oleObj name="Формула" r:id="rId4" imgW="139639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2538413"/>
                        <a:ext cx="642938" cy="1335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9463296"/>
              </p:ext>
            </p:extLst>
          </p:nvPr>
        </p:nvGraphicFramePr>
        <p:xfrm>
          <a:off x="2267744" y="2722562"/>
          <a:ext cx="6432550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5" name="Формула" r:id="rId6" imgW="1447172" imgH="291973" progId="Equation.3">
                  <p:embed/>
                </p:oleObj>
              </mc:Choice>
              <mc:Fallback>
                <p:oleObj name="Формула" r:id="rId6" imgW="1447172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722562"/>
                        <a:ext cx="6432550" cy="1150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444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ChangeArrowheads="1"/>
          </p:cNvSpPr>
          <p:nvPr/>
        </p:nvSpPr>
        <p:spPr bwMode="auto">
          <a:xfrm>
            <a:off x="228600" y="914400"/>
            <a:ext cx="86868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08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400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ru-RU" sz="3200">
                <a:latin typeface="Times New Roman" panose="02020603050405020304" pitchFamily="18" charset="0"/>
              </a:rPr>
              <a:t>3</a:t>
            </a:r>
            <a:r>
              <a:rPr lang="ru-RU" altLang="ru-RU" sz="3200">
                <a:latin typeface="Times New Roman" panose="02020603050405020304" pitchFamily="18" charset="0"/>
              </a:rPr>
              <a:t>.Если ряд динамики является моментным с равноотстоящими уровнями, то используется средняя хронологическая простая:</a:t>
            </a:r>
          </a:p>
        </p:txBody>
      </p:sp>
      <p:graphicFrame>
        <p:nvGraphicFramePr>
          <p:cNvPr id="50179" name="Object 2"/>
          <p:cNvGraphicFramePr>
            <a:graphicFrameLocks noChangeAspect="1"/>
          </p:cNvGraphicFramePr>
          <p:nvPr/>
        </p:nvGraphicFramePr>
        <p:xfrm>
          <a:off x="1565275" y="2571750"/>
          <a:ext cx="5702300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77" name="Equation" r:id="rId4" imgW="2768600" imgH="774700" progId="Equation.DSMT4">
                  <p:embed/>
                </p:oleObj>
              </mc:Choice>
              <mc:Fallback>
                <p:oleObj name="Equation" r:id="rId4" imgW="27686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5275" y="2571750"/>
                        <a:ext cx="5702300" cy="158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0" name="Прямоугольник 3"/>
          <p:cNvSpPr>
            <a:spLocks noChangeArrowheads="1"/>
          </p:cNvSpPr>
          <p:nvPr/>
        </p:nvSpPr>
        <p:spPr bwMode="auto">
          <a:xfrm>
            <a:off x="1143000" y="4429125"/>
            <a:ext cx="6143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/>
              <a:t>где </a:t>
            </a:r>
            <a:r>
              <a:rPr lang="en-US" altLang="ru-RU" sz="2800" b="1" i="1">
                <a:solidFill>
                  <a:srgbClr val="030305"/>
                </a:solidFill>
              </a:rPr>
              <a:t>n</a:t>
            </a:r>
            <a:r>
              <a:rPr lang="en-US" altLang="ru-RU" sz="2800"/>
              <a:t>-</a:t>
            </a:r>
            <a:r>
              <a:rPr lang="ru-RU" altLang="ru-RU" sz="2800"/>
              <a:t>количество дат</a:t>
            </a:r>
          </a:p>
        </p:txBody>
      </p:sp>
    </p:spTree>
    <p:extLst>
      <p:ext uri="{BB962C8B-B14F-4D97-AF65-F5344CB8AC3E}">
        <p14:creationId xmlns:p14="http://schemas.microsoft.com/office/powerpoint/2010/main" val="32931926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190500" y="764704"/>
            <a:ext cx="8305800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3600" dirty="0">
                <a:latin typeface="Times New Roman" panose="02020603050405020304" pitchFamily="18" charset="0"/>
              </a:rPr>
              <a:t>Пример. Известны товарные остатки магазина на 1-е число каждого месяца (тыс. руб.) :</a:t>
            </a:r>
          </a:p>
          <a:p>
            <a:pPr algn="just" eaLnBrk="1" hangingPunct="1"/>
            <a:endParaRPr lang="ru-RU" altLang="ru-RU" sz="3600" dirty="0">
              <a:latin typeface="Times New Roman" panose="02020603050405020304" pitchFamily="18" charset="0"/>
            </a:endParaRPr>
          </a:p>
          <a:p>
            <a:pPr algn="just" eaLnBrk="1" hangingPunct="1"/>
            <a:endParaRPr lang="ru-RU" altLang="ru-RU" sz="3600" dirty="0">
              <a:latin typeface="Times New Roman" panose="02020603050405020304" pitchFamily="18" charset="0"/>
            </a:endParaRPr>
          </a:p>
          <a:p>
            <a:pPr algn="just" eaLnBrk="1" hangingPunct="1"/>
            <a:endParaRPr lang="ru-RU" altLang="ru-RU" sz="3600" dirty="0">
              <a:latin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3600" dirty="0">
                <a:latin typeface="Times New Roman" panose="02020603050405020304" pitchFamily="18" charset="0"/>
              </a:rPr>
              <a:t>Средний уровень товарных остатков за первый квартал составил:</a:t>
            </a:r>
          </a:p>
        </p:txBody>
      </p:sp>
      <p:grpSp>
        <p:nvGrpSpPr>
          <p:cNvPr id="51203" name="Group 29"/>
          <p:cNvGrpSpPr>
            <a:grpSpLocks/>
          </p:cNvGrpSpPr>
          <p:nvPr/>
        </p:nvGrpSpPr>
        <p:grpSpPr bwMode="auto">
          <a:xfrm>
            <a:off x="467544" y="2788445"/>
            <a:ext cx="7162800" cy="1295400"/>
            <a:chOff x="-3" y="-3"/>
            <a:chExt cx="3206" cy="812"/>
          </a:xfrm>
        </p:grpSpPr>
        <p:grpSp>
          <p:nvGrpSpPr>
            <p:cNvPr id="51207" name="Group 27"/>
            <p:cNvGrpSpPr>
              <a:grpSpLocks/>
            </p:cNvGrpSpPr>
            <p:nvPr/>
          </p:nvGrpSpPr>
          <p:grpSpPr bwMode="auto">
            <a:xfrm>
              <a:off x="0" y="0"/>
              <a:ext cx="3200" cy="806"/>
              <a:chOff x="0" y="0"/>
              <a:chExt cx="3200" cy="806"/>
            </a:xfrm>
          </p:grpSpPr>
          <p:grpSp>
            <p:nvGrpSpPr>
              <p:cNvPr id="51209" name="Group 12"/>
              <p:cNvGrpSpPr>
                <a:grpSpLocks/>
              </p:cNvGrpSpPr>
              <p:nvPr/>
            </p:nvGrpSpPr>
            <p:grpSpPr bwMode="auto">
              <a:xfrm>
                <a:off x="0" y="0"/>
                <a:ext cx="800" cy="403"/>
                <a:chOff x="0" y="0"/>
                <a:chExt cx="800" cy="403"/>
              </a:xfrm>
            </p:grpSpPr>
            <p:sp>
              <p:nvSpPr>
                <p:cNvPr id="51231" name="Rectangle 3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01.01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2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1210" name="Group 14"/>
              <p:cNvGrpSpPr>
                <a:grpSpLocks/>
              </p:cNvGrpSpPr>
              <p:nvPr/>
            </p:nvGrpSpPr>
            <p:grpSpPr bwMode="auto">
              <a:xfrm>
                <a:off x="800" y="0"/>
                <a:ext cx="800" cy="403"/>
                <a:chOff x="800" y="0"/>
                <a:chExt cx="800" cy="403"/>
              </a:xfrm>
            </p:grpSpPr>
            <p:sp>
              <p:nvSpPr>
                <p:cNvPr id="51229" name="Rectangle 4"/>
                <p:cNvSpPr>
                  <a:spLocks noChangeArrowheads="1"/>
                </p:cNvSpPr>
                <p:nvPr/>
              </p:nvSpPr>
              <p:spPr bwMode="auto">
                <a:xfrm>
                  <a:off x="843" y="0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01.02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230" name="Rectangle 13"/>
                <p:cNvSpPr>
                  <a:spLocks noChangeArrowheads="1"/>
                </p:cNvSpPr>
                <p:nvPr/>
              </p:nvSpPr>
              <p:spPr bwMode="auto">
                <a:xfrm>
                  <a:off x="800" y="0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1211" name="Group 16"/>
              <p:cNvGrpSpPr>
                <a:grpSpLocks/>
              </p:cNvGrpSpPr>
              <p:nvPr/>
            </p:nvGrpSpPr>
            <p:grpSpPr bwMode="auto">
              <a:xfrm>
                <a:off x="1600" y="0"/>
                <a:ext cx="800" cy="403"/>
                <a:chOff x="1600" y="0"/>
                <a:chExt cx="800" cy="403"/>
              </a:xfrm>
            </p:grpSpPr>
            <p:sp>
              <p:nvSpPr>
                <p:cNvPr id="51227" name="Rectangle 5"/>
                <p:cNvSpPr>
                  <a:spLocks noChangeArrowheads="1"/>
                </p:cNvSpPr>
                <p:nvPr/>
              </p:nvSpPr>
              <p:spPr bwMode="auto">
                <a:xfrm>
                  <a:off x="1643" y="0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01.03</a:t>
                  </a:r>
                </a:p>
                <a:p>
                  <a:pPr algn="ctr"/>
                  <a:endParaRPr lang="ru-RU" altLang="ru-RU" sz="2400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228" name="Rectangle 15"/>
                <p:cNvSpPr>
                  <a:spLocks noChangeArrowheads="1"/>
                </p:cNvSpPr>
                <p:nvPr/>
              </p:nvSpPr>
              <p:spPr bwMode="auto">
                <a:xfrm>
                  <a:off x="1600" y="0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1212" name="Group 18"/>
              <p:cNvGrpSpPr>
                <a:grpSpLocks/>
              </p:cNvGrpSpPr>
              <p:nvPr/>
            </p:nvGrpSpPr>
            <p:grpSpPr bwMode="auto">
              <a:xfrm>
                <a:off x="2400" y="0"/>
                <a:ext cx="800" cy="403"/>
                <a:chOff x="2400" y="0"/>
                <a:chExt cx="800" cy="403"/>
              </a:xfrm>
            </p:grpSpPr>
            <p:sp>
              <p:nvSpPr>
                <p:cNvPr id="51225" name="Rectangle 6"/>
                <p:cNvSpPr>
                  <a:spLocks noChangeArrowheads="1"/>
                </p:cNvSpPr>
                <p:nvPr/>
              </p:nvSpPr>
              <p:spPr bwMode="auto">
                <a:xfrm>
                  <a:off x="2443" y="0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01.04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226" name="Rectangle 17"/>
                <p:cNvSpPr>
                  <a:spLocks noChangeArrowheads="1"/>
                </p:cNvSpPr>
                <p:nvPr/>
              </p:nvSpPr>
              <p:spPr bwMode="auto">
                <a:xfrm>
                  <a:off x="2400" y="0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1213" name="Group 20"/>
              <p:cNvGrpSpPr>
                <a:grpSpLocks/>
              </p:cNvGrpSpPr>
              <p:nvPr/>
            </p:nvGrpSpPr>
            <p:grpSpPr bwMode="auto">
              <a:xfrm>
                <a:off x="0" y="403"/>
                <a:ext cx="800" cy="403"/>
                <a:chOff x="0" y="403"/>
                <a:chExt cx="800" cy="403"/>
              </a:xfrm>
            </p:grpSpPr>
            <p:sp>
              <p:nvSpPr>
                <p:cNvPr id="51223" name="Rectangle 7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180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224" name="Rectangle 19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1214" name="Group 22"/>
              <p:cNvGrpSpPr>
                <a:grpSpLocks/>
              </p:cNvGrpSpPr>
              <p:nvPr/>
            </p:nvGrpSpPr>
            <p:grpSpPr bwMode="auto">
              <a:xfrm>
                <a:off x="800" y="403"/>
                <a:ext cx="800" cy="403"/>
                <a:chOff x="800" y="403"/>
                <a:chExt cx="800" cy="403"/>
              </a:xfrm>
            </p:grpSpPr>
            <p:sp>
              <p:nvSpPr>
                <p:cNvPr id="51221" name="Rectangle 8"/>
                <p:cNvSpPr>
                  <a:spLocks noChangeArrowheads="1"/>
                </p:cNvSpPr>
                <p:nvPr/>
              </p:nvSpPr>
              <p:spPr bwMode="auto">
                <a:xfrm>
                  <a:off x="843" y="403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140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222" name="Rectangle 21"/>
                <p:cNvSpPr>
                  <a:spLocks noChangeArrowheads="1"/>
                </p:cNvSpPr>
                <p:nvPr/>
              </p:nvSpPr>
              <p:spPr bwMode="auto">
                <a:xfrm>
                  <a:off x="800" y="403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1215" name="Group 24"/>
              <p:cNvGrpSpPr>
                <a:grpSpLocks/>
              </p:cNvGrpSpPr>
              <p:nvPr/>
            </p:nvGrpSpPr>
            <p:grpSpPr bwMode="auto">
              <a:xfrm>
                <a:off x="1600" y="403"/>
                <a:ext cx="800" cy="403"/>
                <a:chOff x="1600" y="403"/>
                <a:chExt cx="800" cy="403"/>
              </a:xfrm>
            </p:grpSpPr>
            <p:sp>
              <p:nvSpPr>
                <p:cNvPr id="51219" name="Rectangle 9"/>
                <p:cNvSpPr>
                  <a:spLocks noChangeArrowheads="1"/>
                </p:cNvSpPr>
                <p:nvPr/>
              </p:nvSpPr>
              <p:spPr bwMode="auto">
                <a:xfrm>
                  <a:off x="1643" y="403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160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220" name="Rectangle 23"/>
                <p:cNvSpPr>
                  <a:spLocks noChangeArrowheads="1"/>
                </p:cNvSpPr>
                <p:nvPr/>
              </p:nvSpPr>
              <p:spPr bwMode="auto">
                <a:xfrm>
                  <a:off x="1600" y="403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1216" name="Group 26"/>
              <p:cNvGrpSpPr>
                <a:grpSpLocks/>
              </p:cNvGrpSpPr>
              <p:nvPr/>
            </p:nvGrpSpPr>
            <p:grpSpPr bwMode="auto">
              <a:xfrm>
                <a:off x="2400" y="403"/>
                <a:ext cx="800" cy="403"/>
                <a:chOff x="2400" y="403"/>
                <a:chExt cx="800" cy="403"/>
              </a:xfrm>
            </p:grpSpPr>
            <p:sp>
              <p:nvSpPr>
                <p:cNvPr id="51217" name="Rectangle 10"/>
                <p:cNvSpPr>
                  <a:spLocks noChangeArrowheads="1"/>
                </p:cNvSpPr>
                <p:nvPr/>
              </p:nvSpPr>
              <p:spPr bwMode="auto">
                <a:xfrm>
                  <a:off x="2443" y="403"/>
                  <a:ext cx="71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200</a:t>
                  </a:r>
                </a:p>
                <a:p>
                  <a:pPr algn="ctr"/>
                  <a:endParaRPr lang="ru-RU" altLang="ru-RU" sz="24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218" name="Rectangle 25"/>
                <p:cNvSpPr>
                  <a:spLocks noChangeArrowheads="1"/>
                </p:cNvSpPr>
                <p:nvPr/>
              </p:nvSpPr>
              <p:spPr bwMode="auto">
                <a:xfrm>
                  <a:off x="2400" y="403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</p:grpSp>
        <p:sp>
          <p:nvSpPr>
            <p:cNvPr id="51208" name="Rectangle 28"/>
            <p:cNvSpPr>
              <a:spLocks noChangeArrowheads="1"/>
            </p:cNvSpPr>
            <p:nvPr/>
          </p:nvSpPr>
          <p:spPr bwMode="auto">
            <a:xfrm>
              <a:off x="-3" y="-3"/>
              <a:ext cx="3206" cy="812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51204" name="Rectangle 31"/>
          <p:cNvSpPr>
            <a:spLocks noChangeArrowheads="1"/>
          </p:cNvSpPr>
          <p:nvPr/>
        </p:nvSpPr>
        <p:spPr bwMode="auto">
          <a:xfrm>
            <a:off x="3529013" y="3138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51205" name="Object 30"/>
          <p:cNvGraphicFramePr>
            <a:graphicFrameLocks noChangeAspect="1"/>
          </p:cNvGraphicFramePr>
          <p:nvPr/>
        </p:nvGraphicFramePr>
        <p:xfrm>
          <a:off x="896938" y="5029200"/>
          <a:ext cx="6053137" cy="151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01" name="Equation" r:id="rId4" imgW="1993900" imgH="571500" progId="Equation.3">
                  <p:embed/>
                </p:oleObj>
              </mc:Choice>
              <mc:Fallback>
                <p:oleObj name="Equation" r:id="rId4" imgW="19939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6938" y="5029200"/>
                        <a:ext cx="6053137" cy="1516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6" name="Text Box 32"/>
          <p:cNvSpPr txBox="1">
            <a:spLocks noChangeArrowheads="1"/>
          </p:cNvSpPr>
          <p:nvPr/>
        </p:nvSpPr>
        <p:spPr bwMode="auto">
          <a:xfrm>
            <a:off x="7010400" y="571500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030305"/>
                </a:solidFill>
                <a:latin typeface="Tahoma" panose="020B0604030504040204" pitchFamily="34" charset="0"/>
              </a:rPr>
              <a:t>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16040281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937250"/>
          </a:xfrm>
        </p:spPr>
        <p:txBody>
          <a:bodyPr/>
          <a:lstStyle/>
          <a:p>
            <a:r>
              <a:rPr lang="ru-RU" altLang="ru-RU" sz="4000" dirty="0" smtClean="0"/>
              <a:t>Средний абсолютный прирост определяется как простая средняя арифметическая величина из цепных абсолютных приростов и показывает , на сколько в среднем изменялся показатель в течение изучаемого периода времени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4000" dirty="0" smtClean="0"/>
              <a:t>                </a:t>
            </a:r>
            <a:r>
              <a:rPr lang="ru-RU" altLang="ru-RU" sz="4000" dirty="0" smtClean="0">
                <a:solidFill>
                  <a:schemeClr val="bg1"/>
                </a:solidFill>
              </a:rPr>
              <a:t> </a:t>
            </a:r>
            <a:r>
              <a:rPr lang="ru-RU" altLang="ru-RU" sz="4000" dirty="0" smtClean="0"/>
              <a:t>  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4000" dirty="0" smtClean="0"/>
              <a:t>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6227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ChangeArrowheads="1"/>
          </p:cNvSpPr>
          <p:nvPr/>
        </p:nvSpPr>
        <p:spPr bwMode="auto">
          <a:xfrm>
            <a:off x="0" y="533400"/>
            <a:ext cx="9144000" cy="765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0850" eaLnBrk="0" hangingPunct="0">
              <a:tabLst>
                <a:tab pos="1571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1571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1571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1571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1571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71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71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71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71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i="1">
                <a:latin typeface="Tahoma" panose="020B0604030504040204" pitchFamily="34" charset="0"/>
                <a:cs typeface="Times New Roman" panose="02020603050405020304" pitchFamily="18" charset="0"/>
              </a:rPr>
              <a:t>Средний абсолютный прирост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показывает, на сколько в среднем изменя</a:t>
            </a:r>
            <a:r>
              <a:rPr lang="ru-RU" altLang="ru-RU" sz="3600">
                <a:latin typeface="Times New Roman" panose="02020603050405020304" pitchFamily="18" charset="0"/>
              </a:rPr>
              <a:t>л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ся изучаемый показатель при переходе от </a:t>
            </a:r>
            <a:r>
              <a:rPr lang="ru-RU" altLang="ru-RU" sz="3600">
                <a:latin typeface="Times New Roman" panose="02020603050405020304" pitchFamily="18" charset="0"/>
              </a:rPr>
              <a:t>предыдущего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периода времени к смежному последующему периоду времени</a:t>
            </a:r>
          </a:p>
          <a:p>
            <a:pPr algn="just"/>
            <a:r>
              <a:rPr lang="ru-RU" altLang="ru-RU" sz="3600">
                <a:latin typeface="Times New Roman" panose="02020603050405020304" pitchFamily="18" charset="0"/>
              </a:rPr>
              <a:t>                </a:t>
            </a:r>
          </a:p>
          <a:p>
            <a:pPr algn="just"/>
            <a:endParaRPr lang="en-US" alt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alt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где     </a:t>
            </a:r>
            <a:r>
              <a:rPr lang="en-US" altLang="ru-RU" sz="3200">
                <a:solidFill>
                  <a:srgbClr val="0303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 – число уровней ряда динамики;</a:t>
            </a:r>
          </a:p>
          <a:p>
            <a:pPr algn="just"/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S = n</a:t>
            </a:r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цепных приростов</a:t>
            </a:r>
          </a:p>
          <a:p>
            <a:r>
              <a:rPr lang="ru-RU" altLang="ru-RU" sz="3600">
                <a:latin typeface="Times New Roman" panose="02020603050405020304" pitchFamily="18" charset="0"/>
              </a:rPr>
              <a:t>     </a:t>
            </a:r>
          </a:p>
          <a:p>
            <a:pPr algn="just"/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endParaRPr lang="ru-RU" alt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3600">
              <a:latin typeface="Times New Roman" panose="02020603050405020304" pitchFamily="18" charset="0"/>
            </a:endParaRPr>
          </a:p>
        </p:txBody>
      </p:sp>
      <p:graphicFrame>
        <p:nvGraphicFramePr>
          <p:cNvPr id="53251" name="Object 3"/>
          <p:cNvGraphicFramePr>
            <a:graphicFrameLocks noChangeAspect="1"/>
          </p:cNvGraphicFramePr>
          <p:nvPr/>
        </p:nvGraphicFramePr>
        <p:xfrm>
          <a:off x="3454400" y="3922713"/>
          <a:ext cx="447675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36" name="Equation" r:id="rId4" imgW="114151" imgH="215619" progId="Equation.3">
                  <p:embed/>
                </p:oleObj>
              </mc:Choice>
              <mc:Fallback>
                <p:oleObj name="Equation" r:id="rId4" imgW="114151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4400" y="3922713"/>
                        <a:ext cx="447675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2" name="Object 5"/>
          <p:cNvGraphicFramePr>
            <a:graphicFrameLocks noChangeAspect="1"/>
          </p:cNvGraphicFramePr>
          <p:nvPr/>
        </p:nvGraphicFramePr>
        <p:xfrm>
          <a:off x="725488" y="3441700"/>
          <a:ext cx="7477125" cy="278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37" name="Equation" r:id="rId6" imgW="2349500" imgH="939800" progId="Equation.DSMT4">
                  <p:embed/>
                </p:oleObj>
              </mc:Choice>
              <mc:Fallback>
                <p:oleObj name="Equation" r:id="rId6" imgW="2349500" imgH="93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488" y="3441700"/>
                        <a:ext cx="7477125" cy="278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0070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Object 6"/>
          <p:cNvGraphicFramePr>
            <a:graphicFrameLocks noChangeAspect="1"/>
          </p:cNvGraphicFramePr>
          <p:nvPr/>
        </p:nvGraphicFramePr>
        <p:xfrm>
          <a:off x="1066800" y="914400"/>
          <a:ext cx="7010400" cy="173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60" name="Equation" r:id="rId4" imgW="1586811" imgH="393529" progId="Equation.3">
                  <p:embed/>
                </p:oleObj>
              </mc:Choice>
              <mc:Fallback>
                <p:oleObj name="Equation" r:id="rId4" imgW="158681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914400"/>
                        <a:ext cx="7010400" cy="173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5" name="Object 7"/>
          <p:cNvGraphicFramePr>
            <a:graphicFrameLocks noChangeAspect="1"/>
          </p:cNvGraphicFramePr>
          <p:nvPr/>
        </p:nvGraphicFramePr>
        <p:xfrm>
          <a:off x="1371600" y="3276600"/>
          <a:ext cx="5638800" cy="205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61" name="Equation" r:id="rId6" imgW="1079032" imgH="393529" progId="Equation.3">
                  <p:embed/>
                </p:oleObj>
              </mc:Choice>
              <mc:Fallback>
                <p:oleObj name="Equation" r:id="rId6" imgW="1079032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276600"/>
                        <a:ext cx="5638800" cy="2052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8814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5306" name="Rectangle 10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5197475" y="1744663"/>
            <a:ext cx="557213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200">
              <a:latin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55308" name="Object 13"/>
          <p:cNvGraphicFramePr>
            <a:graphicFrameLocks noChangeAspect="1"/>
          </p:cNvGraphicFramePr>
          <p:nvPr/>
        </p:nvGraphicFramePr>
        <p:xfrm>
          <a:off x="1011238" y="533400"/>
          <a:ext cx="55086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61" name="Equation" r:id="rId4" imgW="165028" imgH="228501" progId="Equation.3">
                  <p:embed/>
                </p:oleObj>
              </mc:Choice>
              <mc:Fallback>
                <p:oleObj name="Equation" r:id="rId4" imgW="165028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1238" y="533400"/>
                        <a:ext cx="550862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9" name="Object 14"/>
          <p:cNvGraphicFramePr>
            <a:graphicFrameLocks noChangeAspect="1"/>
          </p:cNvGraphicFramePr>
          <p:nvPr/>
        </p:nvGraphicFramePr>
        <p:xfrm>
          <a:off x="2606675" y="609600"/>
          <a:ext cx="6016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62" name="Equation" r:id="rId6" imgW="190417" imgH="241195" progId="Equation.3">
                  <p:embed/>
                </p:oleObj>
              </mc:Choice>
              <mc:Fallback>
                <p:oleObj name="Equation" r:id="rId6" imgW="19041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6675" y="609600"/>
                        <a:ext cx="6016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10" name="Object 15"/>
          <p:cNvGraphicFramePr>
            <a:graphicFrameLocks noChangeAspect="1"/>
          </p:cNvGraphicFramePr>
          <p:nvPr/>
        </p:nvGraphicFramePr>
        <p:xfrm>
          <a:off x="3429000" y="609600"/>
          <a:ext cx="6397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63" name="Equation" r:id="rId8" imgW="203112" imgH="241195" progId="Equation.3">
                  <p:embed/>
                </p:oleObj>
              </mc:Choice>
              <mc:Fallback>
                <p:oleObj name="Equation" r:id="rId8" imgW="203112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609600"/>
                        <a:ext cx="6397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11" name="Object 16"/>
          <p:cNvGraphicFramePr>
            <a:graphicFrameLocks noChangeAspect="1"/>
          </p:cNvGraphicFramePr>
          <p:nvPr/>
        </p:nvGraphicFramePr>
        <p:xfrm>
          <a:off x="4279900" y="609600"/>
          <a:ext cx="6413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64" name="Equation" r:id="rId10" imgW="203112" imgH="241195" progId="Equation.3">
                  <p:embed/>
                </p:oleObj>
              </mc:Choice>
              <mc:Fallback>
                <p:oleObj name="Equation" r:id="rId10" imgW="203112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9900" y="609600"/>
                        <a:ext cx="6413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12" name="Object 17"/>
          <p:cNvGraphicFramePr>
            <a:graphicFrameLocks noChangeAspect="1"/>
          </p:cNvGraphicFramePr>
          <p:nvPr/>
        </p:nvGraphicFramePr>
        <p:xfrm>
          <a:off x="5130800" y="609600"/>
          <a:ext cx="590550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65" name="Equation" r:id="rId12" imgW="215713" imgH="253780" progId="Equation.3">
                  <p:embed/>
                </p:oleObj>
              </mc:Choice>
              <mc:Fallback>
                <p:oleObj name="Equation" r:id="rId12" imgW="215713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800" y="609600"/>
                        <a:ext cx="590550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13" name="Object 18"/>
          <p:cNvGraphicFramePr>
            <a:graphicFrameLocks noChangeAspect="1"/>
          </p:cNvGraphicFramePr>
          <p:nvPr/>
        </p:nvGraphicFramePr>
        <p:xfrm>
          <a:off x="5886450" y="609600"/>
          <a:ext cx="655638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66" name="Equation" r:id="rId14" imgW="215713" imgH="253780" progId="Equation.3">
                  <p:embed/>
                </p:oleObj>
              </mc:Choice>
              <mc:Fallback>
                <p:oleObj name="Equation" r:id="rId14" imgW="215713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6450" y="609600"/>
                        <a:ext cx="655638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14" name="Object 19"/>
          <p:cNvGraphicFramePr>
            <a:graphicFrameLocks noChangeAspect="1"/>
          </p:cNvGraphicFramePr>
          <p:nvPr/>
        </p:nvGraphicFramePr>
        <p:xfrm>
          <a:off x="7578725" y="603250"/>
          <a:ext cx="690563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67" name="Equation" r:id="rId16" imgW="241195" imgH="253890" progId="Equation.3">
                  <p:embed/>
                </p:oleObj>
              </mc:Choice>
              <mc:Fallback>
                <p:oleObj name="Equation" r:id="rId16" imgW="241195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8725" y="603250"/>
                        <a:ext cx="690563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15" name="Object 20"/>
          <p:cNvGraphicFramePr>
            <a:graphicFrameLocks noChangeAspect="1"/>
          </p:cNvGraphicFramePr>
          <p:nvPr/>
        </p:nvGraphicFramePr>
        <p:xfrm>
          <a:off x="6742113" y="612775"/>
          <a:ext cx="688975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68" name="Equation" r:id="rId18" imgW="241195" imgH="253890" progId="Equation.3">
                  <p:embed/>
                </p:oleObj>
              </mc:Choice>
              <mc:Fallback>
                <p:oleObj name="Equation" r:id="rId18" imgW="241195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2113" y="612775"/>
                        <a:ext cx="688975" cy="72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16" name="Object 21"/>
          <p:cNvGraphicFramePr>
            <a:graphicFrameLocks noChangeAspect="1"/>
          </p:cNvGraphicFramePr>
          <p:nvPr/>
        </p:nvGraphicFramePr>
        <p:xfrm>
          <a:off x="8324850" y="620713"/>
          <a:ext cx="819150" cy="67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69" name="Equation" r:id="rId20" imgW="330057" imgH="241195" progId="Equation.3">
                  <p:embed/>
                </p:oleObj>
              </mc:Choice>
              <mc:Fallback>
                <p:oleObj name="Equation" r:id="rId20" imgW="33005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4850" y="620713"/>
                        <a:ext cx="819150" cy="674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5317" name="Group 22"/>
          <p:cNvGrpSpPr>
            <a:grpSpLocks/>
          </p:cNvGrpSpPr>
          <p:nvPr/>
        </p:nvGrpSpPr>
        <p:grpSpPr bwMode="auto">
          <a:xfrm>
            <a:off x="28575" y="581475"/>
            <a:ext cx="9144000" cy="5715000"/>
            <a:chOff x="-3" y="-3"/>
            <a:chExt cx="4626" cy="2424"/>
          </a:xfrm>
        </p:grpSpPr>
        <p:grpSp>
          <p:nvGrpSpPr>
            <p:cNvPr id="55323" name="Group 23"/>
            <p:cNvGrpSpPr>
              <a:grpSpLocks/>
            </p:cNvGrpSpPr>
            <p:nvPr/>
          </p:nvGrpSpPr>
          <p:grpSpPr bwMode="auto">
            <a:xfrm>
              <a:off x="0" y="0"/>
              <a:ext cx="4620" cy="2418"/>
              <a:chOff x="0" y="0"/>
              <a:chExt cx="4620" cy="2418"/>
            </a:xfrm>
          </p:grpSpPr>
          <p:grpSp>
            <p:nvGrpSpPr>
              <p:cNvPr id="553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420" cy="403"/>
                <a:chOff x="0" y="0"/>
                <a:chExt cx="420" cy="403"/>
              </a:xfrm>
            </p:grpSpPr>
            <p:sp>
              <p:nvSpPr>
                <p:cNvPr id="55521" name="Rectangle 25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b="1" dirty="0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Год</a:t>
                  </a:r>
                </a:p>
                <a:p>
                  <a:pPr algn="ctr"/>
                  <a:endParaRPr lang="ru-RU" altLang="ru-RU" b="1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5522" name="Rectangle 2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26" name="Group 27"/>
              <p:cNvGrpSpPr>
                <a:grpSpLocks/>
              </p:cNvGrpSpPr>
              <p:nvPr/>
            </p:nvGrpSpPr>
            <p:grpSpPr bwMode="auto">
              <a:xfrm>
                <a:off x="420" y="0"/>
                <a:ext cx="420" cy="403"/>
                <a:chOff x="420" y="0"/>
                <a:chExt cx="420" cy="403"/>
              </a:xfrm>
            </p:grpSpPr>
            <p:sp>
              <p:nvSpPr>
                <p:cNvPr id="55519" name="Rectangle 28"/>
                <p:cNvSpPr>
                  <a:spLocks noChangeArrowheads="1"/>
                </p:cNvSpPr>
                <p:nvPr/>
              </p:nvSpPr>
              <p:spPr bwMode="auto">
                <a:xfrm>
                  <a:off x="46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55520" name="Rectangle 29"/>
                <p:cNvSpPr>
                  <a:spLocks noChangeArrowheads="1"/>
                </p:cNvSpPr>
                <p:nvPr/>
              </p:nvSpPr>
              <p:spPr bwMode="auto">
                <a:xfrm>
                  <a:off x="42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27" name="Group 30"/>
              <p:cNvGrpSpPr>
                <a:grpSpLocks/>
              </p:cNvGrpSpPr>
              <p:nvPr/>
            </p:nvGrpSpPr>
            <p:grpSpPr bwMode="auto">
              <a:xfrm>
                <a:off x="840" y="0"/>
                <a:ext cx="420" cy="403"/>
                <a:chOff x="840" y="0"/>
                <a:chExt cx="420" cy="403"/>
              </a:xfrm>
            </p:grpSpPr>
            <p:sp>
              <p:nvSpPr>
                <p:cNvPr id="55517" name="Rectangle 31"/>
                <p:cNvSpPr>
                  <a:spLocks noChangeArrowheads="1"/>
                </p:cNvSpPr>
                <p:nvPr/>
              </p:nvSpPr>
              <p:spPr bwMode="auto">
                <a:xfrm>
                  <a:off x="88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55518" name="Rectangle 32"/>
                <p:cNvSpPr>
                  <a:spLocks noChangeArrowheads="1"/>
                </p:cNvSpPr>
                <p:nvPr/>
              </p:nvSpPr>
              <p:spPr bwMode="auto">
                <a:xfrm>
                  <a:off x="84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28" name="Group 33"/>
              <p:cNvGrpSpPr>
                <a:grpSpLocks/>
              </p:cNvGrpSpPr>
              <p:nvPr/>
            </p:nvGrpSpPr>
            <p:grpSpPr bwMode="auto">
              <a:xfrm>
                <a:off x="1260" y="0"/>
                <a:ext cx="420" cy="403"/>
                <a:chOff x="1260" y="0"/>
                <a:chExt cx="420" cy="403"/>
              </a:xfrm>
            </p:grpSpPr>
            <p:sp>
              <p:nvSpPr>
                <p:cNvPr id="55515" name="Rectangle 34"/>
                <p:cNvSpPr>
                  <a:spLocks noChangeArrowheads="1"/>
                </p:cNvSpPr>
                <p:nvPr/>
              </p:nvSpPr>
              <p:spPr bwMode="auto">
                <a:xfrm>
                  <a:off x="130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55516" name="Rectangle 35"/>
                <p:cNvSpPr>
                  <a:spLocks noChangeArrowheads="1"/>
                </p:cNvSpPr>
                <p:nvPr/>
              </p:nvSpPr>
              <p:spPr bwMode="auto">
                <a:xfrm>
                  <a:off x="126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29" name="Group 36"/>
              <p:cNvGrpSpPr>
                <a:grpSpLocks/>
              </p:cNvGrpSpPr>
              <p:nvPr/>
            </p:nvGrpSpPr>
            <p:grpSpPr bwMode="auto">
              <a:xfrm>
                <a:off x="1680" y="0"/>
                <a:ext cx="420" cy="403"/>
                <a:chOff x="1680" y="0"/>
                <a:chExt cx="420" cy="403"/>
              </a:xfrm>
            </p:grpSpPr>
            <p:sp>
              <p:nvSpPr>
                <p:cNvPr id="55513" name="Rectangle 37"/>
                <p:cNvSpPr>
                  <a:spLocks noChangeArrowheads="1"/>
                </p:cNvSpPr>
                <p:nvPr/>
              </p:nvSpPr>
              <p:spPr bwMode="auto">
                <a:xfrm>
                  <a:off x="172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55514" name="Rectangle 38"/>
                <p:cNvSpPr>
                  <a:spLocks noChangeArrowheads="1"/>
                </p:cNvSpPr>
                <p:nvPr/>
              </p:nvSpPr>
              <p:spPr bwMode="auto">
                <a:xfrm>
                  <a:off x="168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30" name="Group 39"/>
              <p:cNvGrpSpPr>
                <a:grpSpLocks/>
              </p:cNvGrpSpPr>
              <p:nvPr/>
            </p:nvGrpSpPr>
            <p:grpSpPr bwMode="auto">
              <a:xfrm>
                <a:off x="2100" y="0"/>
                <a:ext cx="420" cy="403"/>
                <a:chOff x="2100" y="0"/>
                <a:chExt cx="420" cy="403"/>
              </a:xfrm>
            </p:grpSpPr>
            <p:sp>
              <p:nvSpPr>
                <p:cNvPr id="55511" name="Rectangle 40"/>
                <p:cNvSpPr>
                  <a:spLocks noChangeArrowheads="1"/>
                </p:cNvSpPr>
                <p:nvPr/>
              </p:nvSpPr>
              <p:spPr bwMode="auto">
                <a:xfrm>
                  <a:off x="214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55512" name="Rectangle 41"/>
                <p:cNvSpPr>
                  <a:spLocks noChangeArrowheads="1"/>
                </p:cNvSpPr>
                <p:nvPr/>
              </p:nvSpPr>
              <p:spPr bwMode="auto">
                <a:xfrm>
                  <a:off x="210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31" name="Group 42"/>
              <p:cNvGrpSpPr>
                <a:grpSpLocks/>
              </p:cNvGrpSpPr>
              <p:nvPr/>
            </p:nvGrpSpPr>
            <p:grpSpPr bwMode="auto">
              <a:xfrm>
                <a:off x="2520" y="0"/>
                <a:ext cx="420" cy="403"/>
                <a:chOff x="2520" y="0"/>
                <a:chExt cx="420" cy="403"/>
              </a:xfrm>
            </p:grpSpPr>
            <p:sp>
              <p:nvSpPr>
                <p:cNvPr id="55509" name="Rectangle 43"/>
                <p:cNvSpPr>
                  <a:spLocks noChangeArrowheads="1"/>
                </p:cNvSpPr>
                <p:nvPr/>
              </p:nvSpPr>
              <p:spPr bwMode="auto">
                <a:xfrm>
                  <a:off x="256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55510" name="Rectangle 44"/>
                <p:cNvSpPr>
                  <a:spLocks noChangeArrowheads="1"/>
                </p:cNvSpPr>
                <p:nvPr/>
              </p:nvSpPr>
              <p:spPr bwMode="auto">
                <a:xfrm>
                  <a:off x="252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32" name="Group 45"/>
              <p:cNvGrpSpPr>
                <a:grpSpLocks/>
              </p:cNvGrpSpPr>
              <p:nvPr/>
            </p:nvGrpSpPr>
            <p:grpSpPr bwMode="auto">
              <a:xfrm>
                <a:off x="2940" y="0"/>
                <a:ext cx="420" cy="403"/>
                <a:chOff x="2940" y="0"/>
                <a:chExt cx="420" cy="403"/>
              </a:xfrm>
            </p:grpSpPr>
            <p:sp>
              <p:nvSpPr>
                <p:cNvPr id="55507" name="Rectangle 46"/>
                <p:cNvSpPr>
                  <a:spLocks noChangeArrowheads="1"/>
                </p:cNvSpPr>
                <p:nvPr/>
              </p:nvSpPr>
              <p:spPr bwMode="auto">
                <a:xfrm>
                  <a:off x="298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55508" name="Rectangle 47"/>
                <p:cNvSpPr>
                  <a:spLocks noChangeArrowheads="1"/>
                </p:cNvSpPr>
                <p:nvPr/>
              </p:nvSpPr>
              <p:spPr bwMode="auto">
                <a:xfrm>
                  <a:off x="294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33" name="Group 48"/>
              <p:cNvGrpSpPr>
                <a:grpSpLocks/>
              </p:cNvGrpSpPr>
              <p:nvPr/>
            </p:nvGrpSpPr>
            <p:grpSpPr bwMode="auto">
              <a:xfrm>
                <a:off x="3360" y="0"/>
                <a:ext cx="420" cy="403"/>
                <a:chOff x="3360" y="0"/>
                <a:chExt cx="420" cy="403"/>
              </a:xfrm>
            </p:grpSpPr>
            <p:sp>
              <p:nvSpPr>
                <p:cNvPr id="55505" name="Rectangle 49"/>
                <p:cNvSpPr>
                  <a:spLocks noChangeArrowheads="1"/>
                </p:cNvSpPr>
                <p:nvPr/>
              </p:nvSpPr>
              <p:spPr bwMode="auto">
                <a:xfrm>
                  <a:off x="340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55506" name="Rectangle 50"/>
                <p:cNvSpPr>
                  <a:spLocks noChangeArrowheads="1"/>
                </p:cNvSpPr>
                <p:nvPr/>
              </p:nvSpPr>
              <p:spPr bwMode="auto">
                <a:xfrm>
                  <a:off x="336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34" name="Group 51"/>
              <p:cNvGrpSpPr>
                <a:grpSpLocks/>
              </p:cNvGrpSpPr>
              <p:nvPr/>
            </p:nvGrpSpPr>
            <p:grpSpPr bwMode="auto">
              <a:xfrm>
                <a:off x="3780" y="0"/>
                <a:ext cx="420" cy="403"/>
                <a:chOff x="3780" y="0"/>
                <a:chExt cx="420" cy="403"/>
              </a:xfrm>
            </p:grpSpPr>
            <p:sp>
              <p:nvSpPr>
                <p:cNvPr id="55503" name="Rectangle 52"/>
                <p:cNvSpPr>
                  <a:spLocks noChangeArrowheads="1"/>
                </p:cNvSpPr>
                <p:nvPr/>
              </p:nvSpPr>
              <p:spPr bwMode="auto">
                <a:xfrm>
                  <a:off x="382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55504" name="Rectangle 53"/>
                <p:cNvSpPr>
                  <a:spLocks noChangeArrowheads="1"/>
                </p:cNvSpPr>
                <p:nvPr/>
              </p:nvSpPr>
              <p:spPr bwMode="auto">
                <a:xfrm>
                  <a:off x="378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35" name="Group 54"/>
              <p:cNvGrpSpPr>
                <a:grpSpLocks/>
              </p:cNvGrpSpPr>
              <p:nvPr/>
            </p:nvGrpSpPr>
            <p:grpSpPr bwMode="auto">
              <a:xfrm>
                <a:off x="4200" y="0"/>
                <a:ext cx="420" cy="403"/>
                <a:chOff x="4200" y="0"/>
                <a:chExt cx="420" cy="403"/>
              </a:xfrm>
            </p:grpSpPr>
            <p:sp>
              <p:nvSpPr>
                <p:cNvPr id="55501" name="Rectangle 55"/>
                <p:cNvSpPr>
                  <a:spLocks noChangeArrowheads="1"/>
                </p:cNvSpPr>
                <p:nvPr/>
              </p:nvSpPr>
              <p:spPr bwMode="auto">
                <a:xfrm>
                  <a:off x="424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55502" name="Rectangle 56"/>
                <p:cNvSpPr>
                  <a:spLocks noChangeArrowheads="1"/>
                </p:cNvSpPr>
                <p:nvPr/>
              </p:nvSpPr>
              <p:spPr bwMode="auto">
                <a:xfrm>
                  <a:off x="420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36" name="Group 57"/>
              <p:cNvGrpSpPr>
                <a:grpSpLocks/>
              </p:cNvGrpSpPr>
              <p:nvPr/>
            </p:nvGrpSpPr>
            <p:grpSpPr bwMode="auto">
              <a:xfrm>
                <a:off x="0" y="403"/>
                <a:ext cx="420" cy="514"/>
                <a:chOff x="0" y="403"/>
                <a:chExt cx="420" cy="514"/>
              </a:xfrm>
            </p:grpSpPr>
            <p:sp>
              <p:nvSpPr>
                <p:cNvPr id="55499" name="Rectangle 58"/>
                <p:cNvSpPr>
                  <a:spLocks noChangeArrowheads="1"/>
                </p:cNvSpPr>
                <p:nvPr/>
              </p:nvSpPr>
              <p:spPr bwMode="auto">
                <a:xfrm>
                  <a:off x="60" y="514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18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2011</a:t>
                  </a:r>
                  <a:endParaRPr lang="ru-RU" altLang="ru-RU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ru-RU" altLang="ru-RU" sz="18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5500" name="Rectangle 59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37" name="Group 60"/>
              <p:cNvGrpSpPr>
                <a:grpSpLocks/>
              </p:cNvGrpSpPr>
              <p:nvPr/>
            </p:nvGrpSpPr>
            <p:grpSpPr bwMode="auto">
              <a:xfrm>
                <a:off x="420" y="403"/>
                <a:ext cx="420" cy="403"/>
                <a:chOff x="420" y="403"/>
                <a:chExt cx="420" cy="403"/>
              </a:xfrm>
            </p:grpSpPr>
            <p:sp>
              <p:nvSpPr>
                <p:cNvPr id="55497" name="Rectangle 61"/>
                <p:cNvSpPr>
                  <a:spLocks noChangeArrowheads="1"/>
                </p:cNvSpPr>
                <p:nvPr/>
              </p:nvSpPr>
              <p:spPr bwMode="auto">
                <a:xfrm>
                  <a:off x="46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15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98" name="Rectangle 62"/>
                <p:cNvSpPr>
                  <a:spLocks noChangeArrowheads="1"/>
                </p:cNvSpPr>
                <p:nvPr/>
              </p:nvSpPr>
              <p:spPr bwMode="auto">
                <a:xfrm>
                  <a:off x="42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38" name="Group 63"/>
              <p:cNvGrpSpPr>
                <a:grpSpLocks/>
              </p:cNvGrpSpPr>
              <p:nvPr/>
            </p:nvGrpSpPr>
            <p:grpSpPr bwMode="auto">
              <a:xfrm>
                <a:off x="840" y="403"/>
                <a:ext cx="420" cy="403"/>
                <a:chOff x="840" y="403"/>
                <a:chExt cx="420" cy="403"/>
              </a:xfrm>
            </p:grpSpPr>
            <p:sp>
              <p:nvSpPr>
                <p:cNvPr id="55495" name="Rectangle 64"/>
                <p:cNvSpPr>
                  <a:spLocks noChangeArrowheads="1"/>
                </p:cNvSpPr>
                <p:nvPr/>
              </p:nvSpPr>
              <p:spPr bwMode="auto">
                <a:xfrm>
                  <a:off x="88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96" name="Rectangle 65"/>
                <p:cNvSpPr>
                  <a:spLocks noChangeArrowheads="1"/>
                </p:cNvSpPr>
                <p:nvPr/>
              </p:nvSpPr>
              <p:spPr bwMode="auto">
                <a:xfrm>
                  <a:off x="84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39" name="Group 66"/>
              <p:cNvGrpSpPr>
                <a:grpSpLocks/>
              </p:cNvGrpSpPr>
              <p:nvPr/>
            </p:nvGrpSpPr>
            <p:grpSpPr bwMode="auto">
              <a:xfrm>
                <a:off x="1260" y="403"/>
                <a:ext cx="420" cy="403"/>
                <a:chOff x="1260" y="403"/>
                <a:chExt cx="420" cy="403"/>
              </a:xfrm>
            </p:grpSpPr>
            <p:sp>
              <p:nvSpPr>
                <p:cNvPr id="55493" name="Rectangle 67"/>
                <p:cNvSpPr>
                  <a:spLocks noChangeArrowheads="1"/>
                </p:cNvSpPr>
                <p:nvPr/>
              </p:nvSpPr>
              <p:spPr bwMode="auto">
                <a:xfrm>
                  <a:off x="130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94" name="Rectangle 68"/>
                <p:cNvSpPr>
                  <a:spLocks noChangeArrowheads="1"/>
                </p:cNvSpPr>
                <p:nvPr/>
              </p:nvSpPr>
              <p:spPr bwMode="auto">
                <a:xfrm>
                  <a:off x="126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40" name="Group 69"/>
              <p:cNvGrpSpPr>
                <a:grpSpLocks/>
              </p:cNvGrpSpPr>
              <p:nvPr/>
            </p:nvGrpSpPr>
            <p:grpSpPr bwMode="auto">
              <a:xfrm>
                <a:off x="1680" y="403"/>
                <a:ext cx="420" cy="403"/>
                <a:chOff x="1680" y="403"/>
                <a:chExt cx="420" cy="403"/>
              </a:xfrm>
            </p:grpSpPr>
            <p:sp>
              <p:nvSpPr>
                <p:cNvPr id="55491" name="Rectangle 70"/>
                <p:cNvSpPr>
                  <a:spLocks noChangeArrowheads="1"/>
                </p:cNvSpPr>
                <p:nvPr/>
              </p:nvSpPr>
              <p:spPr bwMode="auto">
                <a:xfrm>
                  <a:off x="172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92" name="Rectangle 71"/>
                <p:cNvSpPr>
                  <a:spLocks noChangeArrowheads="1"/>
                </p:cNvSpPr>
                <p:nvPr/>
              </p:nvSpPr>
              <p:spPr bwMode="auto">
                <a:xfrm>
                  <a:off x="168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41" name="Group 72"/>
              <p:cNvGrpSpPr>
                <a:grpSpLocks/>
              </p:cNvGrpSpPr>
              <p:nvPr/>
            </p:nvGrpSpPr>
            <p:grpSpPr bwMode="auto">
              <a:xfrm>
                <a:off x="2100" y="403"/>
                <a:ext cx="420" cy="403"/>
                <a:chOff x="2100" y="403"/>
                <a:chExt cx="420" cy="403"/>
              </a:xfrm>
            </p:grpSpPr>
            <p:sp>
              <p:nvSpPr>
                <p:cNvPr id="55489" name="Rectangle 73"/>
                <p:cNvSpPr>
                  <a:spLocks noChangeArrowheads="1"/>
                </p:cNvSpPr>
                <p:nvPr/>
              </p:nvSpPr>
              <p:spPr bwMode="auto">
                <a:xfrm>
                  <a:off x="214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90" name="Rectangle 74"/>
                <p:cNvSpPr>
                  <a:spLocks noChangeArrowheads="1"/>
                </p:cNvSpPr>
                <p:nvPr/>
              </p:nvSpPr>
              <p:spPr bwMode="auto">
                <a:xfrm>
                  <a:off x="210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42" name="Group 75"/>
              <p:cNvGrpSpPr>
                <a:grpSpLocks/>
              </p:cNvGrpSpPr>
              <p:nvPr/>
            </p:nvGrpSpPr>
            <p:grpSpPr bwMode="auto">
              <a:xfrm>
                <a:off x="2520" y="403"/>
                <a:ext cx="420" cy="403"/>
                <a:chOff x="2520" y="403"/>
                <a:chExt cx="420" cy="403"/>
              </a:xfrm>
            </p:grpSpPr>
            <p:sp>
              <p:nvSpPr>
                <p:cNvPr id="55487" name="Rectangle 76"/>
                <p:cNvSpPr>
                  <a:spLocks noChangeArrowheads="1"/>
                </p:cNvSpPr>
                <p:nvPr/>
              </p:nvSpPr>
              <p:spPr bwMode="auto">
                <a:xfrm>
                  <a:off x="256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88" name="Rectangle 77"/>
                <p:cNvSpPr>
                  <a:spLocks noChangeArrowheads="1"/>
                </p:cNvSpPr>
                <p:nvPr/>
              </p:nvSpPr>
              <p:spPr bwMode="auto">
                <a:xfrm>
                  <a:off x="252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43" name="Group 78"/>
              <p:cNvGrpSpPr>
                <a:grpSpLocks/>
              </p:cNvGrpSpPr>
              <p:nvPr/>
            </p:nvGrpSpPr>
            <p:grpSpPr bwMode="auto">
              <a:xfrm>
                <a:off x="2940" y="403"/>
                <a:ext cx="420" cy="403"/>
                <a:chOff x="2940" y="403"/>
                <a:chExt cx="420" cy="403"/>
              </a:xfrm>
            </p:grpSpPr>
            <p:sp>
              <p:nvSpPr>
                <p:cNvPr id="55485" name="Rectangle 79"/>
                <p:cNvSpPr>
                  <a:spLocks noChangeArrowheads="1"/>
                </p:cNvSpPr>
                <p:nvPr/>
              </p:nvSpPr>
              <p:spPr bwMode="auto">
                <a:xfrm>
                  <a:off x="298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100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86" name="Rectangle 80"/>
                <p:cNvSpPr>
                  <a:spLocks noChangeArrowheads="1"/>
                </p:cNvSpPr>
                <p:nvPr/>
              </p:nvSpPr>
              <p:spPr bwMode="auto">
                <a:xfrm>
                  <a:off x="294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44" name="Group 81"/>
              <p:cNvGrpSpPr>
                <a:grpSpLocks/>
              </p:cNvGrpSpPr>
              <p:nvPr/>
            </p:nvGrpSpPr>
            <p:grpSpPr bwMode="auto">
              <a:xfrm>
                <a:off x="3360" y="403"/>
                <a:ext cx="420" cy="403"/>
                <a:chOff x="3360" y="403"/>
                <a:chExt cx="420" cy="403"/>
              </a:xfrm>
            </p:grpSpPr>
            <p:sp>
              <p:nvSpPr>
                <p:cNvPr id="55483" name="Rectangle 82"/>
                <p:cNvSpPr>
                  <a:spLocks noChangeArrowheads="1"/>
                </p:cNvSpPr>
                <p:nvPr/>
              </p:nvSpPr>
              <p:spPr bwMode="auto">
                <a:xfrm>
                  <a:off x="340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84" name="Rectangle 83"/>
                <p:cNvSpPr>
                  <a:spLocks noChangeArrowheads="1"/>
                </p:cNvSpPr>
                <p:nvPr/>
              </p:nvSpPr>
              <p:spPr bwMode="auto">
                <a:xfrm>
                  <a:off x="336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45" name="Group 84"/>
              <p:cNvGrpSpPr>
                <a:grpSpLocks/>
              </p:cNvGrpSpPr>
              <p:nvPr/>
            </p:nvGrpSpPr>
            <p:grpSpPr bwMode="auto">
              <a:xfrm>
                <a:off x="3780" y="403"/>
                <a:ext cx="420" cy="403"/>
                <a:chOff x="3780" y="403"/>
                <a:chExt cx="420" cy="403"/>
              </a:xfrm>
            </p:grpSpPr>
            <p:sp>
              <p:nvSpPr>
                <p:cNvPr id="55481" name="Rectangle 85"/>
                <p:cNvSpPr>
                  <a:spLocks noChangeArrowheads="1"/>
                </p:cNvSpPr>
                <p:nvPr/>
              </p:nvSpPr>
              <p:spPr bwMode="auto">
                <a:xfrm>
                  <a:off x="382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82" name="Rectangle 86"/>
                <p:cNvSpPr>
                  <a:spLocks noChangeArrowheads="1"/>
                </p:cNvSpPr>
                <p:nvPr/>
              </p:nvSpPr>
              <p:spPr bwMode="auto">
                <a:xfrm>
                  <a:off x="378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46" name="Group 87"/>
              <p:cNvGrpSpPr>
                <a:grpSpLocks/>
              </p:cNvGrpSpPr>
              <p:nvPr/>
            </p:nvGrpSpPr>
            <p:grpSpPr bwMode="auto">
              <a:xfrm>
                <a:off x="4200" y="403"/>
                <a:ext cx="420" cy="403"/>
                <a:chOff x="4200" y="403"/>
                <a:chExt cx="420" cy="403"/>
              </a:xfrm>
            </p:grpSpPr>
            <p:sp>
              <p:nvSpPr>
                <p:cNvPr id="55479" name="Rectangle 88"/>
                <p:cNvSpPr>
                  <a:spLocks noChangeArrowheads="1"/>
                </p:cNvSpPr>
                <p:nvPr/>
              </p:nvSpPr>
              <p:spPr bwMode="auto">
                <a:xfrm>
                  <a:off x="424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80" name="Rectangle 89"/>
                <p:cNvSpPr>
                  <a:spLocks noChangeArrowheads="1"/>
                </p:cNvSpPr>
                <p:nvPr/>
              </p:nvSpPr>
              <p:spPr bwMode="auto">
                <a:xfrm>
                  <a:off x="420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47" name="Group 90"/>
              <p:cNvGrpSpPr>
                <a:grpSpLocks/>
              </p:cNvGrpSpPr>
              <p:nvPr/>
            </p:nvGrpSpPr>
            <p:grpSpPr bwMode="auto">
              <a:xfrm>
                <a:off x="0" y="806"/>
                <a:ext cx="420" cy="403"/>
                <a:chOff x="0" y="806"/>
                <a:chExt cx="420" cy="403"/>
              </a:xfrm>
            </p:grpSpPr>
            <p:sp>
              <p:nvSpPr>
                <p:cNvPr id="55477" name="Rectangle 91"/>
                <p:cNvSpPr>
                  <a:spLocks noChangeArrowheads="1"/>
                </p:cNvSpPr>
                <p:nvPr/>
              </p:nvSpPr>
              <p:spPr bwMode="auto">
                <a:xfrm>
                  <a:off x="43" y="937"/>
                  <a:ext cx="334" cy="2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18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2012</a:t>
                  </a:r>
                  <a:endParaRPr lang="ru-RU" altLang="ru-RU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ru-RU" alt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78" name="Rectangle 92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48" name="Group 93"/>
              <p:cNvGrpSpPr>
                <a:grpSpLocks/>
              </p:cNvGrpSpPr>
              <p:nvPr/>
            </p:nvGrpSpPr>
            <p:grpSpPr bwMode="auto">
              <a:xfrm>
                <a:off x="420" y="806"/>
                <a:ext cx="420" cy="403"/>
                <a:chOff x="420" y="806"/>
                <a:chExt cx="420" cy="403"/>
              </a:xfrm>
            </p:grpSpPr>
            <p:sp>
              <p:nvSpPr>
                <p:cNvPr id="55475" name="Rectangle 94"/>
                <p:cNvSpPr>
                  <a:spLocks noChangeArrowheads="1"/>
                </p:cNvSpPr>
                <p:nvPr/>
              </p:nvSpPr>
              <p:spPr bwMode="auto">
                <a:xfrm>
                  <a:off x="46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17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76" name="Rectangle 95"/>
                <p:cNvSpPr>
                  <a:spLocks noChangeArrowheads="1"/>
                </p:cNvSpPr>
                <p:nvPr/>
              </p:nvSpPr>
              <p:spPr bwMode="auto">
                <a:xfrm>
                  <a:off x="42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49" name="Group 96"/>
              <p:cNvGrpSpPr>
                <a:grpSpLocks/>
              </p:cNvGrpSpPr>
              <p:nvPr/>
            </p:nvGrpSpPr>
            <p:grpSpPr bwMode="auto">
              <a:xfrm>
                <a:off x="840" y="806"/>
                <a:ext cx="420" cy="403"/>
                <a:chOff x="840" y="806"/>
                <a:chExt cx="420" cy="403"/>
              </a:xfrm>
            </p:grpSpPr>
            <p:sp>
              <p:nvSpPr>
                <p:cNvPr id="55473" name="Rectangle 97"/>
                <p:cNvSpPr>
                  <a:spLocks noChangeArrowheads="1"/>
                </p:cNvSpPr>
                <p:nvPr/>
              </p:nvSpPr>
              <p:spPr bwMode="auto">
                <a:xfrm>
                  <a:off x="88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74" name="Rectangle 98"/>
                <p:cNvSpPr>
                  <a:spLocks noChangeArrowheads="1"/>
                </p:cNvSpPr>
                <p:nvPr/>
              </p:nvSpPr>
              <p:spPr bwMode="auto">
                <a:xfrm>
                  <a:off x="84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50" name="Group 99"/>
              <p:cNvGrpSpPr>
                <a:grpSpLocks/>
              </p:cNvGrpSpPr>
              <p:nvPr/>
            </p:nvGrpSpPr>
            <p:grpSpPr bwMode="auto">
              <a:xfrm>
                <a:off x="1260" y="806"/>
                <a:ext cx="420" cy="403"/>
                <a:chOff x="1260" y="806"/>
                <a:chExt cx="420" cy="403"/>
              </a:xfrm>
            </p:grpSpPr>
            <p:sp>
              <p:nvSpPr>
                <p:cNvPr id="55471" name="Rectangle 100"/>
                <p:cNvSpPr>
                  <a:spLocks noChangeArrowheads="1"/>
                </p:cNvSpPr>
                <p:nvPr/>
              </p:nvSpPr>
              <p:spPr bwMode="auto">
                <a:xfrm>
                  <a:off x="130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72" name="Rectangle 101"/>
                <p:cNvSpPr>
                  <a:spLocks noChangeArrowheads="1"/>
                </p:cNvSpPr>
                <p:nvPr/>
              </p:nvSpPr>
              <p:spPr bwMode="auto">
                <a:xfrm>
                  <a:off x="126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51" name="Group 102"/>
              <p:cNvGrpSpPr>
                <a:grpSpLocks/>
              </p:cNvGrpSpPr>
              <p:nvPr/>
            </p:nvGrpSpPr>
            <p:grpSpPr bwMode="auto">
              <a:xfrm>
                <a:off x="1680" y="806"/>
                <a:ext cx="420" cy="403"/>
                <a:chOff x="1680" y="806"/>
                <a:chExt cx="420" cy="403"/>
              </a:xfrm>
            </p:grpSpPr>
            <p:sp>
              <p:nvSpPr>
                <p:cNvPr id="55469" name="Rectangle 103"/>
                <p:cNvSpPr>
                  <a:spLocks noChangeArrowheads="1"/>
                </p:cNvSpPr>
                <p:nvPr/>
              </p:nvSpPr>
              <p:spPr bwMode="auto">
                <a:xfrm>
                  <a:off x="172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1,133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70" name="Rectangle 104"/>
                <p:cNvSpPr>
                  <a:spLocks noChangeArrowheads="1"/>
                </p:cNvSpPr>
                <p:nvPr/>
              </p:nvSpPr>
              <p:spPr bwMode="auto">
                <a:xfrm>
                  <a:off x="168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52" name="Group 105"/>
              <p:cNvGrpSpPr>
                <a:grpSpLocks/>
              </p:cNvGrpSpPr>
              <p:nvPr/>
            </p:nvGrpSpPr>
            <p:grpSpPr bwMode="auto">
              <a:xfrm>
                <a:off x="2100" y="806"/>
                <a:ext cx="420" cy="403"/>
                <a:chOff x="2100" y="806"/>
                <a:chExt cx="420" cy="403"/>
              </a:xfrm>
            </p:grpSpPr>
            <p:sp>
              <p:nvSpPr>
                <p:cNvPr id="55467" name="Rectangle 106"/>
                <p:cNvSpPr>
                  <a:spLocks noChangeArrowheads="1"/>
                </p:cNvSpPr>
                <p:nvPr/>
              </p:nvSpPr>
              <p:spPr bwMode="auto">
                <a:xfrm>
                  <a:off x="214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1,133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68" name="Rectangle 107"/>
                <p:cNvSpPr>
                  <a:spLocks noChangeArrowheads="1"/>
                </p:cNvSpPr>
                <p:nvPr/>
              </p:nvSpPr>
              <p:spPr bwMode="auto">
                <a:xfrm>
                  <a:off x="210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53" name="Group 108"/>
              <p:cNvGrpSpPr>
                <a:grpSpLocks/>
              </p:cNvGrpSpPr>
              <p:nvPr/>
            </p:nvGrpSpPr>
            <p:grpSpPr bwMode="auto">
              <a:xfrm>
                <a:off x="2520" y="806"/>
                <a:ext cx="420" cy="403"/>
                <a:chOff x="2520" y="806"/>
                <a:chExt cx="420" cy="403"/>
              </a:xfrm>
            </p:grpSpPr>
            <p:sp>
              <p:nvSpPr>
                <p:cNvPr id="55465" name="Rectangle 109"/>
                <p:cNvSpPr>
                  <a:spLocks noChangeArrowheads="1"/>
                </p:cNvSpPr>
                <p:nvPr/>
              </p:nvSpPr>
              <p:spPr bwMode="auto">
                <a:xfrm>
                  <a:off x="256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113,3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66" name="Rectangle 110"/>
                <p:cNvSpPr>
                  <a:spLocks noChangeArrowheads="1"/>
                </p:cNvSpPr>
                <p:nvPr/>
              </p:nvSpPr>
              <p:spPr bwMode="auto">
                <a:xfrm>
                  <a:off x="252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54" name="Group 111"/>
              <p:cNvGrpSpPr>
                <a:grpSpLocks/>
              </p:cNvGrpSpPr>
              <p:nvPr/>
            </p:nvGrpSpPr>
            <p:grpSpPr bwMode="auto">
              <a:xfrm>
                <a:off x="2940" y="806"/>
                <a:ext cx="420" cy="403"/>
                <a:chOff x="2940" y="806"/>
                <a:chExt cx="420" cy="403"/>
              </a:xfrm>
            </p:grpSpPr>
            <p:sp>
              <p:nvSpPr>
                <p:cNvPr id="55463" name="Rectangle 112"/>
                <p:cNvSpPr>
                  <a:spLocks noChangeArrowheads="1"/>
                </p:cNvSpPr>
                <p:nvPr/>
              </p:nvSpPr>
              <p:spPr bwMode="auto">
                <a:xfrm>
                  <a:off x="298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113,3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64" name="Rectangle 113"/>
                <p:cNvSpPr>
                  <a:spLocks noChangeArrowheads="1"/>
                </p:cNvSpPr>
                <p:nvPr/>
              </p:nvSpPr>
              <p:spPr bwMode="auto">
                <a:xfrm>
                  <a:off x="294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55" name="Group 114"/>
              <p:cNvGrpSpPr>
                <a:grpSpLocks/>
              </p:cNvGrpSpPr>
              <p:nvPr/>
            </p:nvGrpSpPr>
            <p:grpSpPr bwMode="auto">
              <a:xfrm>
                <a:off x="3360" y="806"/>
                <a:ext cx="420" cy="403"/>
                <a:chOff x="3360" y="806"/>
                <a:chExt cx="420" cy="403"/>
              </a:xfrm>
            </p:grpSpPr>
            <p:sp>
              <p:nvSpPr>
                <p:cNvPr id="55461" name="Rectangle 115"/>
                <p:cNvSpPr>
                  <a:spLocks noChangeArrowheads="1"/>
                </p:cNvSpPr>
                <p:nvPr/>
              </p:nvSpPr>
              <p:spPr bwMode="auto">
                <a:xfrm>
                  <a:off x="340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13,3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62" name="Rectangle 116"/>
                <p:cNvSpPr>
                  <a:spLocks noChangeArrowheads="1"/>
                </p:cNvSpPr>
                <p:nvPr/>
              </p:nvSpPr>
              <p:spPr bwMode="auto">
                <a:xfrm>
                  <a:off x="336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56" name="Group 117"/>
              <p:cNvGrpSpPr>
                <a:grpSpLocks/>
              </p:cNvGrpSpPr>
              <p:nvPr/>
            </p:nvGrpSpPr>
            <p:grpSpPr bwMode="auto">
              <a:xfrm>
                <a:off x="3780" y="806"/>
                <a:ext cx="420" cy="403"/>
                <a:chOff x="3780" y="806"/>
                <a:chExt cx="420" cy="403"/>
              </a:xfrm>
            </p:grpSpPr>
            <p:sp>
              <p:nvSpPr>
                <p:cNvPr id="55459" name="Rectangle 118"/>
                <p:cNvSpPr>
                  <a:spLocks noChangeArrowheads="1"/>
                </p:cNvSpPr>
                <p:nvPr/>
              </p:nvSpPr>
              <p:spPr bwMode="auto">
                <a:xfrm>
                  <a:off x="382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13,3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60" name="Rectangle 119"/>
                <p:cNvSpPr>
                  <a:spLocks noChangeArrowheads="1"/>
                </p:cNvSpPr>
                <p:nvPr/>
              </p:nvSpPr>
              <p:spPr bwMode="auto">
                <a:xfrm>
                  <a:off x="378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57" name="Group 120"/>
              <p:cNvGrpSpPr>
                <a:grpSpLocks/>
              </p:cNvGrpSpPr>
              <p:nvPr/>
            </p:nvGrpSpPr>
            <p:grpSpPr bwMode="auto">
              <a:xfrm>
                <a:off x="4200" y="806"/>
                <a:ext cx="420" cy="403"/>
                <a:chOff x="4200" y="806"/>
                <a:chExt cx="420" cy="403"/>
              </a:xfrm>
            </p:grpSpPr>
            <p:sp>
              <p:nvSpPr>
                <p:cNvPr id="55457" name="Rectangle 121"/>
                <p:cNvSpPr>
                  <a:spLocks noChangeArrowheads="1"/>
                </p:cNvSpPr>
                <p:nvPr/>
              </p:nvSpPr>
              <p:spPr bwMode="auto">
                <a:xfrm>
                  <a:off x="424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0,150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58" name="Rectangle 122"/>
                <p:cNvSpPr>
                  <a:spLocks noChangeArrowheads="1"/>
                </p:cNvSpPr>
                <p:nvPr/>
              </p:nvSpPr>
              <p:spPr bwMode="auto">
                <a:xfrm>
                  <a:off x="420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58" name="Group 123"/>
              <p:cNvGrpSpPr>
                <a:grpSpLocks/>
              </p:cNvGrpSpPr>
              <p:nvPr/>
            </p:nvGrpSpPr>
            <p:grpSpPr bwMode="auto">
              <a:xfrm>
                <a:off x="0" y="1209"/>
                <a:ext cx="420" cy="403"/>
                <a:chOff x="0" y="1209"/>
                <a:chExt cx="420" cy="403"/>
              </a:xfrm>
            </p:grpSpPr>
            <p:sp>
              <p:nvSpPr>
                <p:cNvPr id="55455" name="Rectangle 124"/>
                <p:cNvSpPr>
                  <a:spLocks noChangeArrowheads="1"/>
                </p:cNvSpPr>
                <p:nvPr/>
              </p:nvSpPr>
              <p:spPr bwMode="auto">
                <a:xfrm>
                  <a:off x="43" y="1340"/>
                  <a:ext cx="334" cy="2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18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2013</a:t>
                  </a:r>
                  <a:endParaRPr lang="ru-RU" altLang="ru-RU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ru-RU" alt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56" name="Rectangle 125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59" name="Group 126"/>
              <p:cNvGrpSpPr>
                <a:grpSpLocks/>
              </p:cNvGrpSpPr>
              <p:nvPr/>
            </p:nvGrpSpPr>
            <p:grpSpPr bwMode="auto">
              <a:xfrm>
                <a:off x="420" y="1209"/>
                <a:ext cx="420" cy="403"/>
                <a:chOff x="420" y="1209"/>
                <a:chExt cx="420" cy="403"/>
              </a:xfrm>
            </p:grpSpPr>
            <p:sp>
              <p:nvSpPr>
                <p:cNvPr id="55453" name="Rectangle 127"/>
                <p:cNvSpPr>
                  <a:spLocks noChangeArrowheads="1"/>
                </p:cNvSpPr>
                <p:nvPr/>
              </p:nvSpPr>
              <p:spPr bwMode="auto">
                <a:xfrm>
                  <a:off x="46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18,5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54" name="Rectangle 128"/>
                <p:cNvSpPr>
                  <a:spLocks noChangeArrowheads="1"/>
                </p:cNvSpPr>
                <p:nvPr/>
              </p:nvSpPr>
              <p:spPr bwMode="auto">
                <a:xfrm>
                  <a:off x="42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60" name="Group 129"/>
              <p:cNvGrpSpPr>
                <a:grpSpLocks/>
              </p:cNvGrpSpPr>
              <p:nvPr/>
            </p:nvGrpSpPr>
            <p:grpSpPr bwMode="auto">
              <a:xfrm>
                <a:off x="840" y="1209"/>
                <a:ext cx="420" cy="403"/>
                <a:chOff x="840" y="1209"/>
                <a:chExt cx="420" cy="403"/>
              </a:xfrm>
            </p:grpSpPr>
            <p:sp>
              <p:nvSpPr>
                <p:cNvPr id="55451" name="Rectangle 130"/>
                <p:cNvSpPr>
                  <a:spLocks noChangeArrowheads="1"/>
                </p:cNvSpPr>
                <p:nvPr/>
              </p:nvSpPr>
              <p:spPr bwMode="auto">
                <a:xfrm>
                  <a:off x="88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1,5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52" name="Rectangle 131"/>
                <p:cNvSpPr>
                  <a:spLocks noChangeArrowheads="1"/>
                </p:cNvSpPr>
                <p:nvPr/>
              </p:nvSpPr>
              <p:spPr bwMode="auto">
                <a:xfrm>
                  <a:off x="84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61" name="Group 132"/>
              <p:cNvGrpSpPr>
                <a:grpSpLocks/>
              </p:cNvGrpSpPr>
              <p:nvPr/>
            </p:nvGrpSpPr>
            <p:grpSpPr bwMode="auto">
              <a:xfrm>
                <a:off x="1260" y="1209"/>
                <a:ext cx="420" cy="403"/>
                <a:chOff x="1260" y="1209"/>
                <a:chExt cx="420" cy="403"/>
              </a:xfrm>
            </p:grpSpPr>
            <p:sp>
              <p:nvSpPr>
                <p:cNvPr id="55449" name="Rectangle 133"/>
                <p:cNvSpPr>
                  <a:spLocks noChangeArrowheads="1"/>
                </p:cNvSpPr>
                <p:nvPr/>
              </p:nvSpPr>
              <p:spPr bwMode="auto">
                <a:xfrm>
                  <a:off x="130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3,5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50" name="Rectangle 134"/>
                <p:cNvSpPr>
                  <a:spLocks noChangeArrowheads="1"/>
                </p:cNvSpPr>
                <p:nvPr/>
              </p:nvSpPr>
              <p:spPr bwMode="auto">
                <a:xfrm>
                  <a:off x="126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62" name="Group 135"/>
              <p:cNvGrpSpPr>
                <a:grpSpLocks/>
              </p:cNvGrpSpPr>
              <p:nvPr/>
            </p:nvGrpSpPr>
            <p:grpSpPr bwMode="auto">
              <a:xfrm>
                <a:off x="1680" y="1209"/>
                <a:ext cx="420" cy="403"/>
                <a:chOff x="1680" y="1209"/>
                <a:chExt cx="420" cy="403"/>
              </a:xfrm>
            </p:grpSpPr>
            <p:sp>
              <p:nvSpPr>
                <p:cNvPr id="55447" name="Rectangle 136"/>
                <p:cNvSpPr>
                  <a:spLocks noChangeArrowheads="1"/>
                </p:cNvSpPr>
                <p:nvPr/>
              </p:nvSpPr>
              <p:spPr bwMode="auto">
                <a:xfrm>
                  <a:off x="172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1,088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48" name="Rectangle 137"/>
                <p:cNvSpPr>
                  <a:spLocks noChangeArrowheads="1"/>
                </p:cNvSpPr>
                <p:nvPr/>
              </p:nvSpPr>
              <p:spPr bwMode="auto">
                <a:xfrm>
                  <a:off x="168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63" name="Group 138"/>
              <p:cNvGrpSpPr>
                <a:grpSpLocks/>
              </p:cNvGrpSpPr>
              <p:nvPr/>
            </p:nvGrpSpPr>
            <p:grpSpPr bwMode="auto">
              <a:xfrm>
                <a:off x="2100" y="1209"/>
                <a:ext cx="420" cy="403"/>
                <a:chOff x="2100" y="1209"/>
                <a:chExt cx="420" cy="403"/>
              </a:xfrm>
            </p:grpSpPr>
            <p:sp>
              <p:nvSpPr>
                <p:cNvPr id="55445" name="Rectangle 139"/>
                <p:cNvSpPr>
                  <a:spLocks noChangeArrowheads="1"/>
                </p:cNvSpPr>
                <p:nvPr/>
              </p:nvSpPr>
              <p:spPr bwMode="auto">
                <a:xfrm>
                  <a:off x="214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1,233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46" name="Rectangle 140"/>
                <p:cNvSpPr>
                  <a:spLocks noChangeArrowheads="1"/>
                </p:cNvSpPr>
                <p:nvPr/>
              </p:nvSpPr>
              <p:spPr bwMode="auto">
                <a:xfrm>
                  <a:off x="210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64" name="Group 141"/>
              <p:cNvGrpSpPr>
                <a:grpSpLocks/>
              </p:cNvGrpSpPr>
              <p:nvPr/>
            </p:nvGrpSpPr>
            <p:grpSpPr bwMode="auto">
              <a:xfrm>
                <a:off x="2520" y="1209"/>
                <a:ext cx="420" cy="403"/>
                <a:chOff x="2520" y="1209"/>
                <a:chExt cx="420" cy="403"/>
              </a:xfrm>
            </p:grpSpPr>
            <p:sp>
              <p:nvSpPr>
                <p:cNvPr id="55443" name="Rectangle 142"/>
                <p:cNvSpPr>
                  <a:spLocks noChangeArrowheads="1"/>
                </p:cNvSpPr>
                <p:nvPr/>
              </p:nvSpPr>
              <p:spPr bwMode="auto">
                <a:xfrm>
                  <a:off x="256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108,8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44" name="Rectangle 143"/>
                <p:cNvSpPr>
                  <a:spLocks noChangeArrowheads="1"/>
                </p:cNvSpPr>
                <p:nvPr/>
              </p:nvSpPr>
              <p:spPr bwMode="auto">
                <a:xfrm>
                  <a:off x="252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65" name="Group 144"/>
              <p:cNvGrpSpPr>
                <a:grpSpLocks/>
              </p:cNvGrpSpPr>
              <p:nvPr/>
            </p:nvGrpSpPr>
            <p:grpSpPr bwMode="auto">
              <a:xfrm>
                <a:off x="2940" y="1209"/>
                <a:ext cx="420" cy="403"/>
                <a:chOff x="2940" y="1209"/>
                <a:chExt cx="420" cy="403"/>
              </a:xfrm>
            </p:grpSpPr>
            <p:sp>
              <p:nvSpPr>
                <p:cNvPr id="55441" name="Rectangle 145"/>
                <p:cNvSpPr>
                  <a:spLocks noChangeArrowheads="1"/>
                </p:cNvSpPr>
                <p:nvPr/>
              </p:nvSpPr>
              <p:spPr bwMode="auto">
                <a:xfrm>
                  <a:off x="298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123,3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42" name="Rectangle 146"/>
                <p:cNvSpPr>
                  <a:spLocks noChangeArrowheads="1"/>
                </p:cNvSpPr>
                <p:nvPr/>
              </p:nvSpPr>
              <p:spPr bwMode="auto">
                <a:xfrm>
                  <a:off x="294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66" name="Group 147"/>
              <p:cNvGrpSpPr>
                <a:grpSpLocks/>
              </p:cNvGrpSpPr>
              <p:nvPr/>
            </p:nvGrpSpPr>
            <p:grpSpPr bwMode="auto">
              <a:xfrm>
                <a:off x="3360" y="1209"/>
                <a:ext cx="420" cy="403"/>
                <a:chOff x="3360" y="1209"/>
                <a:chExt cx="420" cy="403"/>
              </a:xfrm>
            </p:grpSpPr>
            <p:sp>
              <p:nvSpPr>
                <p:cNvPr id="55439" name="Rectangle 148"/>
                <p:cNvSpPr>
                  <a:spLocks noChangeArrowheads="1"/>
                </p:cNvSpPr>
                <p:nvPr/>
              </p:nvSpPr>
              <p:spPr bwMode="auto">
                <a:xfrm>
                  <a:off x="340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8,8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40" name="Rectangle 149"/>
                <p:cNvSpPr>
                  <a:spLocks noChangeArrowheads="1"/>
                </p:cNvSpPr>
                <p:nvPr/>
              </p:nvSpPr>
              <p:spPr bwMode="auto">
                <a:xfrm>
                  <a:off x="336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67" name="Group 150"/>
              <p:cNvGrpSpPr>
                <a:grpSpLocks/>
              </p:cNvGrpSpPr>
              <p:nvPr/>
            </p:nvGrpSpPr>
            <p:grpSpPr bwMode="auto">
              <a:xfrm>
                <a:off x="3780" y="1209"/>
                <a:ext cx="420" cy="403"/>
                <a:chOff x="3780" y="1209"/>
                <a:chExt cx="420" cy="403"/>
              </a:xfrm>
            </p:grpSpPr>
            <p:sp>
              <p:nvSpPr>
                <p:cNvPr id="55437" name="Rectangle 151"/>
                <p:cNvSpPr>
                  <a:spLocks noChangeArrowheads="1"/>
                </p:cNvSpPr>
                <p:nvPr/>
              </p:nvSpPr>
              <p:spPr bwMode="auto">
                <a:xfrm>
                  <a:off x="382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23,3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38" name="Rectangle 152"/>
                <p:cNvSpPr>
                  <a:spLocks noChangeArrowheads="1"/>
                </p:cNvSpPr>
                <p:nvPr/>
              </p:nvSpPr>
              <p:spPr bwMode="auto">
                <a:xfrm>
                  <a:off x="378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68" name="Group 153"/>
              <p:cNvGrpSpPr>
                <a:grpSpLocks/>
              </p:cNvGrpSpPr>
              <p:nvPr/>
            </p:nvGrpSpPr>
            <p:grpSpPr bwMode="auto">
              <a:xfrm>
                <a:off x="4200" y="1209"/>
                <a:ext cx="420" cy="403"/>
                <a:chOff x="4200" y="1209"/>
                <a:chExt cx="420" cy="403"/>
              </a:xfrm>
            </p:grpSpPr>
            <p:sp>
              <p:nvSpPr>
                <p:cNvPr id="55435" name="Rectangle 154"/>
                <p:cNvSpPr>
                  <a:spLocks noChangeArrowheads="1"/>
                </p:cNvSpPr>
                <p:nvPr/>
              </p:nvSpPr>
              <p:spPr bwMode="auto">
                <a:xfrm>
                  <a:off x="424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0,170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36" name="Rectangle 155"/>
                <p:cNvSpPr>
                  <a:spLocks noChangeArrowheads="1"/>
                </p:cNvSpPr>
                <p:nvPr/>
              </p:nvSpPr>
              <p:spPr bwMode="auto">
                <a:xfrm>
                  <a:off x="420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69" name="Group 156"/>
              <p:cNvGrpSpPr>
                <a:grpSpLocks/>
              </p:cNvGrpSpPr>
              <p:nvPr/>
            </p:nvGrpSpPr>
            <p:grpSpPr bwMode="auto">
              <a:xfrm>
                <a:off x="0" y="1612"/>
                <a:ext cx="420" cy="403"/>
                <a:chOff x="0" y="1612"/>
                <a:chExt cx="420" cy="403"/>
              </a:xfrm>
            </p:grpSpPr>
            <p:sp>
              <p:nvSpPr>
                <p:cNvPr id="55433" name="Rectangle 157"/>
                <p:cNvSpPr>
                  <a:spLocks noChangeArrowheads="1"/>
                </p:cNvSpPr>
                <p:nvPr/>
              </p:nvSpPr>
              <p:spPr bwMode="auto">
                <a:xfrm>
                  <a:off x="43" y="1743"/>
                  <a:ext cx="334" cy="2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18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</a:t>
                  </a:r>
                  <a:r>
                    <a:rPr lang="en-US" altLang="ru-RU" sz="18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14</a:t>
                  </a:r>
                  <a:endParaRPr lang="ru-RU" altLang="ru-RU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ru-RU" alt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34" name="Rectangle 158"/>
                <p:cNvSpPr>
                  <a:spLocks noChangeArrowheads="1"/>
                </p:cNvSpPr>
                <p:nvPr/>
              </p:nvSpPr>
              <p:spPr bwMode="auto">
                <a:xfrm>
                  <a:off x="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70" name="Group 159"/>
              <p:cNvGrpSpPr>
                <a:grpSpLocks/>
              </p:cNvGrpSpPr>
              <p:nvPr/>
            </p:nvGrpSpPr>
            <p:grpSpPr bwMode="auto">
              <a:xfrm>
                <a:off x="420" y="1612"/>
                <a:ext cx="420" cy="403"/>
                <a:chOff x="420" y="1612"/>
                <a:chExt cx="420" cy="403"/>
              </a:xfrm>
            </p:grpSpPr>
            <p:sp>
              <p:nvSpPr>
                <p:cNvPr id="55431" name="Rectangle 160"/>
                <p:cNvSpPr>
                  <a:spLocks noChangeArrowheads="1"/>
                </p:cNvSpPr>
                <p:nvPr/>
              </p:nvSpPr>
              <p:spPr bwMode="auto">
                <a:xfrm>
                  <a:off x="46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19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32" name="Rectangle 161"/>
                <p:cNvSpPr>
                  <a:spLocks noChangeArrowheads="1"/>
                </p:cNvSpPr>
                <p:nvPr/>
              </p:nvSpPr>
              <p:spPr bwMode="auto">
                <a:xfrm>
                  <a:off x="42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71" name="Group 162"/>
              <p:cNvGrpSpPr>
                <a:grpSpLocks/>
              </p:cNvGrpSpPr>
              <p:nvPr/>
            </p:nvGrpSpPr>
            <p:grpSpPr bwMode="auto">
              <a:xfrm>
                <a:off x="840" y="1612"/>
                <a:ext cx="420" cy="403"/>
                <a:chOff x="840" y="1612"/>
                <a:chExt cx="420" cy="403"/>
              </a:xfrm>
            </p:grpSpPr>
            <p:sp>
              <p:nvSpPr>
                <p:cNvPr id="55429" name="Rectangle 163"/>
                <p:cNvSpPr>
                  <a:spLocks noChangeArrowheads="1"/>
                </p:cNvSpPr>
                <p:nvPr/>
              </p:nvSpPr>
              <p:spPr bwMode="auto">
                <a:xfrm>
                  <a:off x="88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 dirty="0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0,5</a:t>
                  </a:r>
                </a:p>
                <a:p>
                  <a:pPr algn="ctr" eaLnBrk="1" hangingPunct="1"/>
                  <a:endParaRPr lang="ru-RU" altLang="ru-RU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30" name="Rectangle 164"/>
                <p:cNvSpPr>
                  <a:spLocks noChangeArrowheads="1"/>
                </p:cNvSpPr>
                <p:nvPr/>
              </p:nvSpPr>
              <p:spPr bwMode="auto">
                <a:xfrm>
                  <a:off x="84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72" name="Group 165"/>
              <p:cNvGrpSpPr>
                <a:grpSpLocks/>
              </p:cNvGrpSpPr>
              <p:nvPr/>
            </p:nvGrpSpPr>
            <p:grpSpPr bwMode="auto">
              <a:xfrm>
                <a:off x="1260" y="1612"/>
                <a:ext cx="420" cy="403"/>
                <a:chOff x="1260" y="1612"/>
                <a:chExt cx="420" cy="403"/>
              </a:xfrm>
            </p:grpSpPr>
            <p:sp>
              <p:nvSpPr>
                <p:cNvPr id="55427" name="Rectangle 166"/>
                <p:cNvSpPr>
                  <a:spLocks noChangeArrowheads="1"/>
                </p:cNvSpPr>
                <p:nvPr/>
              </p:nvSpPr>
              <p:spPr bwMode="auto">
                <a:xfrm>
                  <a:off x="130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28" name="Rectangle 167"/>
                <p:cNvSpPr>
                  <a:spLocks noChangeArrowheads="1"/>
                </p:cNvSpPr>
                <p:nvPr/>
              </p:nvSpPr>
              <p:spPr bwMode="auto">
                <a:xfrm>
                  <a:off x="126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73" name="Group 168"/>
              <p:cNvGrpSpPr>
                <a:grpSpLocks/>
              </p:cNvGrpSpPr>
              <p:nvPr/>
            </p:nvGrpSpPr>
            <p:grpSpPr bwMode="auto">
              <a:xfrm>
                <a:off x="1680" y="1612"/>
                <a:ext cx="420" cy="403"/>
                <a:chOff x="1680" y="1612"/>
                <a:chExt cx="420" cy="403"/>
              </a:xfrm>
            </p:grpSpPr>
            <p:sp>
              <p:nvSpPr>
                <p:cNvPr id="55425" name="Rectangle 169"/>
                <p:cNvSpPr>
                  <a:spLocks noChangeArrowheads="1"/>
                </p:cNvSpPr>
                <p:nvPr/>
              </p:nvSpPr>
              <p:spPr bwMode="auto">
                <a:xfrm>
                  <a:off x="172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1,027</a:t>
                  </a:r>
                </a:p>
                <a:p>
                  <a:pPr algn="ctr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26" name="Rectangle 170"/>
                <p:cNvSpPr>
                  <a:spLocks noChangeArrowheads="1"/>
                </p:cNvSpPr>
                <p:nvPr/>
              </p:nvSpPr>
              <p:spPr bwMode="auto">
                <a:xfrm>
                  <a:off x="168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74" name="Group 171"/>
              <p:cNvGrpSpPr>
                <a:grpSpLocks/>
              </p:cNvGrpSpPr>
              <p:nvPr/>
            </p:nvGrpSpPr>
            <p:grpSpPr bwMode="auto">
              <a:xfrm>
                <a:off x="2100" y="1612"/>
                <a:ext cx="420" cy="403"/>
                <a:chOff x="2100" y="1612"/>
                <a:chExt cx="420" cy="403"/>
              </a:xfrm>
            </p:grpSpPr>
            <p:sp>
              <p:nvSpPr>
                <p:cNvPr id="55423" name="Rectangle 172"/>
                <p:cNvSpPr>
                  <a:spLocks noChangeArrowheads="1"/>
                </p:cNvSpPr>
                <p:nvPr/>
              </p:nvSpPr>
              <p:spPr bwMode="auto">
                <a:xfrm>
                  <a:off x="214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1,266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24" name="Rectangle 173"/>
                <p:cNvSpPr>
                  <a:spLocks noChangeArrowheads="1"/>
                </p:cNvSpPr>
                <p:nvPr/>
              </p:nvSpPr>
              <p:spPr bwMode="auto">
                <a:xfrm>
                  <a:off x="210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75" name="Group 174"/>
              <p:cNvGrpSpPr>
                <a:grpSpLocks/>
              </p:cNvGrpSpPr>
              <p:nvPr/>
            </p:nvGrpSpPr>
            <p:grpSpPr bwMode="auto">
              <a:xfrm>
                <a:off x="2520" y="1612"/>
                <a:ext cx="420" cy="403"/>
                <a:chOff x="2520" y="1612"/>
                <a:chExt cx="420" cy="403"/>
              </a:xfrm>
            </p:grpSpPr>
            <p:sp>
              <p:nvSpPr>
                <p:cNvPr id="55421" name="Rectangle 175"/>
                <p:cNvSpPr>
                  <a:spLocks noChangeArrowheads="1"/>
                </p:cNvSpPr>
                <p:nvPr/>
              </p:nvSpPr>
              <p:spPr bwMode="auto">
                <a:xfrm>
                  <a:off x="256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102,7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22" name="Rectangle 176"/>
                <p:cNvSpPr>
                  <a:spLocks noChangeArrowheads="1"/>
                </p:cNvSpPr>
                <p:nvPr/>
              </p:nvSpPr>
              <p:spPr bwMode="auto">
                <a:xfrm>
                  <a:off x="252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76" name="Group 177"/>
              <p:cNvGrpSpPr>
                <a:grpSpLocks/>
              </p:cNvGrpSpPr>
              <p:nvPr/>
            </p:nvGrpSpPr>
            <p:grpSpPr bwMode="auto">
              <a:xfrm>
                <a:off x="2940" y="1612"/>
                <a:ext cx="420" cy="403"/>
                <a:chOff x="2940" y="1612"/>
                <a:chExt cx="420" cy="403"/>
              </a:xfrm>
            </p:grpSpPr>
            <p:sp>
              <p:nvSpPr>
                <p:cNvPr id="55419" name="Rectangle 178"/>
                <p:cNvSpPr>
                  <a:spLocks noChangeArrowheads="1"/>
                </p:cNvSpPr>
                <p:nvPr/>
              </p:nvSpPr>
              <p:spPr bwMode="auto">
                <a:xfrm>
                  <a:off x="298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126,6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20" name="Rectangle 179"/>
                <p:cNvSpPr>
                  <a:spLocks noChangeArrowheads="1"/>
                </p:cNvSpPr>
                <p:nvPr/>
              </p:nvSpPr>
              <p:spPr bwMode="auto">
                <a:xfrm>
                  <a:off x="294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77" name="Group 180"/>
              <p:cNvGrpSpPr>
                <a:grpSpLocks/>
              </p:cNvGrpSpPr>
              <p:nvPr/>
            </p:nvGrpSpPr>
            <p:grpSpPr bwMode="auto">
              <a:xfrm>
                <a:off x="3360" y="1612"/>
                <a:ext cx="420" cy="403"/>
                <a:chOff x="3360" y="1612"/>
                <a:chExt cx="420" cy="403"/>
              </a:xfrm>
            </p:grpSpPr>
            <p:sp>
              <p:nvSpPr>
                <p:cNvPr id="55417" name="Rectangle 181"/>
                <p:cNvSpPr>
                  <a:spLocks noChangeArrowheads="1"/>
                </p:cNvSpPr>
                <p:nvPr/>
              </p:nvSpPr>
              <p:spPr bwMode="auto">
                <a:xfrm>
                  <a:off x="340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2,7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18" name="Rectangle 182"/>
                <p:cNvSpPr>
                  <a:spLocks noChangeArrowheads="1"/>
                </p:cNvSpPr>
                <p:nvPr/>
              </p:nvSpPr>
              <p:spPr bwMode="auto">
                <a:xfrm>
                  <a:off x="336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78" name="Group 183"/>
              <p:cNvGrpSpPr>
                <a:grpSpLocks/>
              </p:cNvGrpSpPr>
              <p:nvPr/>
            </p:nvGrpSpPr>
            <p:grpSpPr bwMode="auto">
              <a:xfrm>
                <a:off x="3780" y="1612"/>
                <a:ext cx="420" cy="403"/>
                <a:chOff x="3780" y="1612"/>
                <a:chExt cx="420" cy="403"/>
              </a:xfrm>
            </p:grpSpPr>
            <p:sp>
              <p:nvSpPr>
                <p:cNvPr id="55415" name="Rectangle 184"/>
                <p:cNvSpPr>
                  <a:spLocks noChangeArrowheads="1"/>
                </p:cNvSpPr>
                <p:nvPr/>
              </p:nvSpPr>
              <p:spPr bwMode="auto">
                <a:xfrm>
                  <a:off x="382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</a:rPr>
                    <a:t> </a:t>
                  </a:r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26,6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16" name="Rectangle 185"/>
                <p:cNvSpPr>
                  <a:spLocks noChangeArrowheads="1"/>
                </p:cNvSpPr>
                <p:nvPr/>
              </p:nvSpPr>
              <p:spPr bwMode="auto">
                <a:xfrm>
                  <a:off x="378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79" name="Group 186"/>
              <p:cNvGrpSpPr>
                <a:grpSpLocks/>
              </p:cNvGrpSpPr>
              <p:nvPr/>
            </p:nvGrpSpPr>
            <p:grpSpPr bwMode="auto">
              <a:xfrm>
                <a:off x="4200" y="1612"/>
                <a:ext cx="420" cy="403"/>
                <a:chOff x="4200" y="1612"/>
                <a:chExt cx="420" cy="403"/>
              </a:xfrm>
            </p:grpSpPr>
            <p:sp>
              <p:nvSpPr>
                <p:cNvPr id="55413" name="Rectangle 187"/>
                <p:cNvSpPr>
                  <a:spLocks noChangeArrowheads="1"/>
                </p:cNvSpPr>
                <p:nvPr/>
              </p:nvSpPr>
              <p:spPr bwMode="auto">
                <a:xfrm>
                  <a:off x="424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0,185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14" name="Rectangle 188"/>
                <p:cNvSpPr>
                  <a:spLocks noChangeArrowheads="1"/>
                </p:cNvSpPr>
                <p:nvPr/>
              </p:nvSpPr>
              <p:spPr bwMode="auto">
                <a:xfrm>
                  <a:off x="420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80" name="Group 189"/>
              <p:cNvGrpSpPr>
                <a:grpSpLocks/>
              </p:cNvGrpSpPr>
              <p:nvPr/>
            </p:nvGrpSpPr>
            <p:grpSpPr bwMode="auto">
              <a:xfrm>
                <a:off x="0" y="2015"/>
                <a:ext cx="420" cy="403"/>
                <a:chOff x="0" y="2015"/>
                <a:chExt cx="420" cy="403"/>
              </a:xfrm>
            </p:grpSpPr>
            <p:sp>
              <p:nvSpPr>
                <p:cNvPr id="55411" name="Rectangle 190"/>
                <p:cNvSpPr>
                  <a:spLocks noChangeArrowheads="1"/>
                </p:cNvSpPr>
                <p:nvPr/>
              </p:nvSpPr>
              <p:spPr bwMode="auto">
                <a:xfrm>
                  <a:off x="43" y="2146"/>
                  <a:ext cx="334" cy="2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1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</a:t>
                  </a:r>
                  <a:r>
                    <a:rPr lang="en-US" altLang="ru-RU" sz="18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15</a:t>
                  </a:r>
                  <a:endParaRPr lang="ru-RU" altLang="ru-RU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ru-RU" alt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12" name="Rectangle 191"/>
                <p:cNvSpPr>
                  <a:spLocks noChangeArrowheads="1"/>
                </p:cNvSpPr>
                <p:nvPr/>
              </p:nvSpPr>
              <p:spPr bwMode="auto">
                <a:xfrm>
                  <a:off x="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81" name="Group 192"/>
              <p:cNvGrpSpPr>
                <a:grpSpLocks/>
              </p:cNvGrpSpPr>
              <p:nvPr/>
            </p:nvGrpSpPr>
            <p:grpSpPr bwMode="auto">
              <a:xfrm>
                <a:off x="420" y="2015"/>
                <a:ext cx="420" cy="403"/>
                <a:chOff x="420" y="2015"/>
                <a:chExt cx="420" cy="403"/>
              </a:xfrm>
            </p:grpSpPr>
            <p:sp>
              <p:nvSpPr>
                <p:cNvPr id="55409" name="Rectangle 193"/>
                <p:cNvSpPr>
                  <a:spLocks noChangeArrowheads="1"/>
                </p:cNvSpPr>
                <p:nvPr/>
              </p:nvSpPr>
              <p:spPr bwMode="auto">
                <a:xfrm>
                  <a:off x="46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 dirty="0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21</a:t>
                  </a:r>
                </a:p>
                <a:p>
                  <a:pPr algn="ctr"/>
                  <a:endParaRPr lang="ru-RU" alt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10" name="Rectangle 194"/>
                <p:cNvSpPr>
                  <a:spLocks noChangeArrowheads="1"/>
                </p:cNvSpPr>
                <p:nvPr/>
              </p:nvSpPr>
              <p:spPr bwMode="auto">
                <a:xfrm>
                  <a:off x="42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82" name="Group 195"/>
              <p:cNvGrpSpPr>
                <a:grpSpLocks/>
              </p:cNvGrpSpPr>
              <p:nvPr/>
            </p:nvGrpSpPr>
            <p:grpSpPr bwMode="auto">
              <a:xfrm>
                <a:off x="840" y="2015"/>
                <a:ext cx="420" cy="403"/>
                <a:chOff x="840" y="2015"/>
                <a:chExt cx="420" cy="403"/>
              </a:xfrm>
            </p:grpSpPr>
            <p:sp>
              <p:nvSpPr>
                <p:cNvPr id="55407" name="Rectangle 196"/>
                <p:cNvSpPr>
                  <a:spLocks noChangeArrowheads="1"/>
                </p:cNvSpPr>
                <p:nvPr/>
              </p:nvSpPr>
              <p:spPr bwMode="auto">
                <a:xfrm>
                  <a:off x="88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08" name="Rectangle 197"/>
                <p:cNvSpPr>
                  <a:spLocks noChangeArrowheads="1"/>
                </p:cNvSpPr>
                <p:nvPr/>
              </p:nvSpPr>
              <p:spPr bwMode="auto">
                <a:xfrm>
                  <a:off x="84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83" name="Group 198"/>
              <p:cNvGrpSpPr>
                <a:grpSpLocks/>
              </p:cNvGrpSpPr>
              <p:nvPr/>
            </p:nvGrpSpPr>
            <p:grpSpPr bwMode="auto">
              <a:xfrm>
                <a:off x="1260" y="2015"/>
                <a:ext cx="420" cy="403"/>
                <a:chOff x="1260" y="2015"/>
                <a:chExt cx="420" cy="403"/>
              </a:xfrm>
            </p:grpSpPr>
            <p:sp>
              <p:nvSpPr>
                <p:cNvPr id="55405" name="Rectangle 199"/>
                <p:cNvSpPr>
                  <a:spLocks noChangeArrowheads="1"/>
                </p:cNvSpPr>
                <p:nvPr/>
              </p:nvSpPr>
              <p:spPr bwMode="auto">
                <a:xfrm>
                  <a:off x="130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06" name="Rectangle 200"/>
                <p:cNvSpPr>
                  <a:spLocks noChangeArrowheads="1"/>
                </p:cNvSpPr>
                <p:nvPr/>
              </p:nvSpPr>
              <p:spPr bwMode="auto">
                <a:xfrm>
                  <a:off x="126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84" name="Group 201"/>
              <p:cNvGrpSpPr>
                <a:grpSpLocks/>
              </p:cNvGrpSpPr>
              <p:nvPr/>
            </p:nvGrpSpPr>
            <p:grpSpPr bwMode="auto">
              <a:xfrm>
                <a:off x="1680" y="2015"/>
                <a:ext cx="420" cy="403"/>
                <a:chOff x="1680" y="2015"/>
                <a:chExt cx="420" cy="403"/>
              </a:xfrm>
            </p:grpSpPr>
            <p:sp>
              <p:nvSpPr>
                <p:cNvPr id="55403" name="Rectangle 202"/>
                <p:cNvSpPr>
                  <a:spLocks noChangeArrowheads="1"/>
                </p:cNvSpPr>
                <p:nvPr/>
              </p:nvSpPr>
              <p:spPr bwMode="auto">
                <a:xfrm>
                  <a:off x="172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1,105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04" name="Rectangle 203"/>
                <p:cNvSpPr>
                  <a:spLocks noChangeArrowheads="1"/>
                </p:cNvSpPr>
                <p:nvPr/>
              </p:nvSpPr>
              <p:spPr bwMode="auto">
                <a:xfrm>
                  <a:off x="168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85" name="Group 204"/>
              <p:cNvGrpSpPr>
                <a:grpSpLocks/>
              </p:cNvGrpSpPr>
              <p:nvPr/>
            </p:nvGrpSpPr>
            <p:grpSpPr bwMode="auto">
              <a:xfrm>
                <a:off x="2100" y="2015"/>
                <a:ext cx="420" cy="403"/>
                <a:chOff x="2100" y="2015"/>
                <a:chExt cx="420" cy="403"/>
              </a:xfrm>
            </p:grpSpPr>
            <p:sp>
              <p:nvSpPr>
                <p:cNvPr id="55401" name="Rectangle 205"/>
                <p:cNvSpPr>
                  <a:spLocks noChangeArrowheads="1"/>
                </p:cNvSpPr>
                <p:nvPr/>
              </p:nvSpPr>
              <p:spPr bwMode="auto">
                <a:xfrm>
                  <a:off x="214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1,400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02" name="Rectangle 206"/>
                <p:cNvSpPr>
                  <a:spLocks noChangeArrowheads="1"/>
                </p:cNvSpPr>
                <p:nvPr/>
              </p:nvSpPr>
              <p:spPr bwMode="auto">
                <a:xfrm>
                  <a:off x="210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86" name="Group 207"/>
              <p:cNvGrpSpPr>
                <a:grpSpLocks/>
              </p:cNvGrpSpPr>
              <p:nvPr/>
            </p:nvGrpSpPr>
            <p:grpSpPr bwMode="auto">
              <a:xfrm>
                <a:off x="2520" y="2015"/>
                <a:ext cx="420" cy="403"/>
                <a:chOff x="2520" y="2015"/>
                <a:chExt cx="420" cy="403"/>
              </a:xfrm>
            </p:grpSpPr>
            <p:sp>
              <p:nvSpPr>
                <p:cNvPr id="55399" name="Rectangle 208"/>
                <p:cNvSpPr>
                  <a:spLocks noChangeArrowheads="1"/>
                </p:cNvSpPr>
                <p:nvPr/>
              </p:nvSpPr>
              <p:spPr bwMode="auto">
                <a:xfrm>
                  <a:off x="256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110,5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400" name="Rectangle 209"/>
                <p:cNvSpPr>
                  <a:spLocks noChangeArrowheads="1"/>
                </p:cNvSpPr>
                <p:nvPr/>
              </p:nvSpPr>
              <p:spPr bwMode="auto">
                <a:xfrm>
                  <a:off x="252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87" name="Group 210"/>
              <p:cNvGrpSpPr>
                <a:grpSpLocks/>
              </p:cNvGrpSpPr>
              <p:nvPr/>
            </p:nvGrpSpPr>
            <p:grpSpPr bwMode="auto">
              <a:xfrm>
                <a:off x="2940" y="2015"/>
                <a:ext cx="420" cy="403"/>
                <a:chOff x="2940" y="2015"/>
                <a:chExt cx="420" cy="403"/>
              </a:xfrm>
            </p:grpSpPr>
            <p:sp>
              <p:nvSpPr>
                <p:cNvPr id="55397" name="Rectangle 211"/>
                <p:cNvSpPr>
                  <a:spLocks noChangeArrowheads="1"/>
                </p:cNvSpPr>
                <p:nvPr/>
              </p:nvSpPr>
              <p:spPr bwMode="auto">
                <a:xfrm>
                  <a:off x="298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140,0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398" name="Rectangle 212"/>
                <p:cNvSpPr>
                  <a:spLocks noChangeArrowheads="1"/>
                </p:cNvSpPr>
                <p:nvPr/>
              </p:nvSpPr>
              <p:spPr bwMode="auto">
                <a:xfrm>
                  <a:off x="294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88" name="Group 213"/>
              <p:cNvGrpSpPr>
                <a:grpSpLocks/>
              </p:cNvGrpSpPr>
              <p:nvPr/>
            </p:nvGrpSpPr>
            <p:grpSpPr bwMode="auto">
              <a:xfrm>
                <a:off x="3360" y="2015"/>
                <a:ext cx="420" cy="403"/>
                <a:chOff x="3360" y="2015"/>
                <a:chExt cx="420" cy="403"/>
              </a:xfrm>
            </p:grpSpPr>
            <p:sp>
              <p:nvSpPr>
                <p:cNvPr id="55395" name="Rectangle 214"/>
                <p:cNvSpPr>
                  <a:spLocks noChangeArrowheads="1"/>
                </p:cNvSpPr>
                <p:nvPr/>
              </p:nvSpPr>
              <p:spPr bwMode="auto">
                <a:xfrm>
                  <a:off x="340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10,5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396" name="Rectangle 215"/>
                <p:cNvSpPr>
                  <a:spLocks noChangeArrowheads="1"/>
                </p:cNvSpPr>
                <p:nvPr/>
              </p:nvSpPr>
              <p:spPr bwMode="auto">
                <a:xfrm>
                  <a:off x="336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89" name="Group 216"/>
              <p:cNvGrpSpPr>
                <a:grpSpLocks/>
              </p:cNvGrpSpPr>
              <p:nvPr/>
            </p:nvGrpSpPr>
            <p:grpSpPr bwMode="auto">
              <a:xfrm>
                <a:off x="3780" y="2015"/>
                <a:ext cx="420" cy="403"/>
                <a:chOff x="3780" y="2015"/>
                <a:chExt cx="420" cy="403"/>
              </a:xfrm>
            </p:grpSpPr>
            <p:sp>
              <p:nvSpPr>
                <p:cNvPr id="55393" name="Rectangle 217"/>
                <p:cNvSpPr>
                  <a:spLocks noChangeArrowheads="1"/>
                </p:cNvSpPr>
                <p:nvPr/>
              </p:nvSpPr>
              <p:spPr bwMode="auto">
                <a:xfrm>
                  <a:off x="382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40,0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394" name="Rectangle 218"/>
                <p:cNvSpPr>
                  <a:spLocks noChangeArrowheads="1"/>
                </p:cNvSpPr>
                <p:nvPr/>
              </p:nvSpPr>
              <p:spPr bwMode="auto">
                <a:xfrm>
                  <a:off x="378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55390" name="Group 219"/>
              <p:cNvGrpSpPr>
                <a:grpSpLocks/>
              </p:cNvGrpSpPr>
              <p:nvPr/>
            </p:nvGrpSpPr>
            <p:grpSpPr bwMode="auto">
              <a:xfrm>
                <a:off x="4200" y="2015"/>
                <a:ext cx="420" cy="403"/>
                <a:chOff x="4200" y="2015"/>
                <a:chExt cx="420" cy="403"/>
              </a:xfrm>
            </p:grpSpPr>
            <p:sp>
              <p:nvSpPr>
                <p:cNvPr id="55391" name="Rectangle 220"/>
                <p:cNvSpPr>
                  <a:spLocks noChangeArrowheads="1"/>
                </p:cNvSpPr>
                <p:nvPr/>
              </p:nvSpPr>
              <p:spPr bwMode="auto">
                <a:xfrm>
                  <a:off x="424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0,190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392" name="Rectangle 221"/>
                <p:cNvSpPr>
                  <a:spLocks noChangeArrowheads="1"/>
                </p:cNvSpPr>
                <p:nvPr/>
              </p:nvSpPr>
              <p:spPr bwMode="auto">
                <a:xfrm>
                  <a:off x="420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</p:grpSp>
        <p:sp>
          <p:nvSpPr>
            <p:cNvPr id="55324" name="Rectangle 222"/>
            <p:cNvSpPr>
              <a:spLocks noChangeArrowheads="1"/>
            </p:cNvSpPr>
            <p:nvPr/>
          </p:nvSpPr>
          <p:spPr bwMode="auto">
            <a:xfrm>
              <a:off x="-3" y="-3"/>
              <a:ext cx="4626" cy="2424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grpSp>
        <p:nvGrpSpPr>
          <p:cNvPr id="55318" name="Group 224"/>
          <p:cNvGrpSpPr>
            <a:grpSpLocks noChangeAspect="1"/>
          </p:cNvGrpSpPr>
          <p:nvPr/>
        </p:nvGrpSpPr>
        <p:grpSpPr bwMode="auto">
          <a:xfrm>
            <a:off x="1768475" y="609600"/>
            <a:ext cx="587375" cy="744538"/>
            <a:chOff x="1114" y="384"/>
            <a:chExt cx="370" cy="469"/>
          </a:xfrm>
        </p:grpSpPr>
        <p:sp>
          <p:nvSpPr>
            <p:cNvPr id="55319" name="AutoShape 223"/>
            <p:cNvSpPr>
              <a:spLocks noChangeAspect="1" noChangeArrowheads="1" noTextEdit="1"/>
            </p:cNvSpPr>
            <p:nvPr/>
          </p:nvSpPr>
          <p:spPr bwMode="auto">
            <a:xfrm>
              <a:off x="1114" y="384"/>
              <a:ext cx="370" cy="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5320" name="Rectangle 225"/>
            <p:cNvSpPr>
              <a:spLocks noChangeArrowheads="1"/>
            </p:cNvSpPr>
            <p:nvPr/>
          </p:nvSpPr>
          <p:spPr bwMode="auto">
            <a:xfrm>
              <a:off x="1337" y="417"/>
              <a:ext cx="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5321" name="Rectangle 226"/>
            <p:cNvSpPr>
              <a:spLocks noChangeArrowheads="1"/>
            </p:cNvSpPr>
            <p:nvPr/>
          </p:nvSpPr>
          <p:spPr bwMode="auto">
            <a:xfrm>
              <a:off x="1374" y="624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2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ц</a:t>
              </a:r>
              <a:endParaRPr lang="ru-RU" altLang="ru-RU"/>
            </a:p>
          </p:txBody>
        </p:sp>
        <p:sp>
          <p:nvSpPr>
            <p:cNvPr id="55322" name="Rectangle 227"/>
            <p:cNvSpPr>
              <a:spLocks noChangeArrowheads="1"/>
            </p:cNvSpPr>
            <p:nvPr/>
          </p:nvSpPr>
          <p:spPr bwMode="auto">
            <a:xfrm>
              <a:off x="1159" y="407"/>
              <a:ext cx="181" cy="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3700" i="1">
                  <a:solidFill>
                    <a:srgbClr val="000000"/>
                  </a:solidFill>
                  <a:latin typeface="Symbol" panose="05050102010706020507" pitchFamily="18" charset="2"/>
                </a:rPr>
                <a:t>D</a:t>
              </a:r>
              <a:endParaRPr lang="ru-RU" altLang="ru-RU" i="1"/>
            </a:p>
          </p:txBody>
        </p:sp>
      </p:grpSp>
    </p:spTree>
    <p:extLst>
      <p:ext uri="{BB962C8B-B14F-4D97-AF65-F5344CB8AC3E}">
        <p14:creationId xmlns:p14="http://schemas.microsoft.com/office/powerpoint/2010/main" val="30532725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-714375"/>
            <a:ext cx="8229600" cy="214312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56323" name="Содержимое 2"/>
          <p:cNvSpPr>
            <a:spLocks noGrp="1"/>
          </p:cNvSpPr>
          <p:nvPr>
            <p:ph idx="1"/>
          </p:nvPr>
        </p:nvSpPr>
        <p:spPr>
          <a:xfrm>
            <a:off x="642938" y="1285875"/>
            <a:ext cx="8229600" cy="6294438"/>
          </a:xfrm>
        </p:spPr>
        <p:txBody>
          <a:bodyPr/>
          <a:lstStyle/>
          <a:p>
            <a:r>
              <a:rPr lang="ru-RU" altLang="ru-RU" sz="4000" smtClean="0"/>
              <a:t>Среднегодовой коэффициент роста определяется как средняя геометрическая из цепных коэффициентов роста и показывает , сколько в среднем составлял рост показателя</a:t>
            </a:r>
            <a:endParaRPr lang="ru-RU" altLang="ru-RU" sz="3600" smtClean="0"/>
          </a:p>
          <a:p>
            <a:pPr>
              <a:buFont typeface="Wingdings 2" panose="05020102010507070707" pitchFamily="18" charset="2"/>
              <a:buNone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2842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-714375"/>
            <a:ext cx="8229600" cy="214312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57347" name="Содержимое 2"/>
          <p:cNvSpPr>
            <a:spLocks noGrp="1"/>
          </p:cNvSpPr>
          <p:nvPr>
            <p:ph idx="1"/>
          </p:nvPr>
        </p:nvSpPr>
        <p:spPr>
          <a:xfrm>
            <a:off x="457200" y="2000250"/>
            <a:ext cx="8229600" cy="4294188"/>
          </a:xfrm>
        </p:spPr>
        <p:txBody>
          <a:bodyPr/>
          <a:lstStyle/>
          <a:p>
            <a:r>
              <a:rPr lang="ru-RU" altLang="ru-RU" sz="4000" smtClean="0"/>
              <a:t>Если цепные коэффициенты роста определялись для рядов с равностоящими интервалами, то применяется простая средняя геометрическая величина</a:t>
            </a:r>
            <a:endParaRPr lang="ru-RU" altLang="ru-RU" sz="3600" smtClean="0"/>
          </a:p>
          <a:p>
            <a:pPr>
              <a:buFont typeface="Wingdings 2" panose="05020102010507070707" pitchFamily="18" charset="2"/>
              <a:buNone/>
            </a:pPr>
            <a:endParaRPr lang="ru-RU" altLang="ru-RU" sz="3600" smtClean="0"/>
          </a:p>
          <a:p>
            <a:pPr>
              <a:buFont typeface="Wingdings 2" panose="05020102010507070707" pitchFamily="18" charset="2"/>
              <a:buNone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2649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ChangeArrowheads="1"/>
          </p:cNvSpPr>
          <p:nvPr/>
        </p:nvSpPr>
        <p:spPr bwMode="auto">
          <a:xfrm>
            <a:off x="0" y="838200"/>
            <a:ext cx="914400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08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4400" b="1" i="1">
                <a:latin typeface="Tahoma" panose="020B0604030504040204" pitchFamily="34" charset="0"/>
                <a:cs typeface="Times New Roman" panose="02020603050405020304" pitchFamily="18" charset="0"/>
              </a:rPr>
              <a:t>Средний коэффициент роста</a:t>
            </a:r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 рассчитывается по формуле средней геометрической из цепных коэффициентов роста:</a:t>
            </a:r>
          </a:p>
          <a:p>
            <a:endParaRPr lang="ru-RU" altLang="ru-RU" sz="4400">
              <a:latin typeface="Times New Roman" panose="02020603050405020304" pitchFamily="18" charset="0"/>
            </a:endParaRPr>
          </a:p>
        </p:txBody>
      </p:sp>
      <p:graphicFrame>
        <p:nvGraphicFramePr>
          <p:cNvPr id="58371" name="Object 2"/>
          <p:cNvGraphicFramePr>
            <a:graphicFrameLocks noChangeAspect="1"/>
          </p:cNvGraphicFramePr>
          <p:nvPr/>
        </p:nvGraphicFramePr>
        <p:xfrm>
          <a:off x="2051050" y="3933825"/>
          <a:ext cx="4824413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8" name="Equation" r:id="rId4" imgW="2070100" imgH="368300" progId="Equation.DSMT4">
                  <p:embed/>
                </p:oleObj>
              </mc:Choice>
              <mc:Fallback>
                <p:oleObj name="Equation" r:id="rId4" imgW="20701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3933825"/>
                        <a:ext cx="4824413" cy="79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395288" y="5157788"/>
          <a:ext cx="8281987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9" name="Equation" r:id="rId6" imgW="3022600" imgH="279400" progId="Equation.DSMT4">
                  <p:embed/>
                </p:oleObj>
              </mc:Choice>
              <mc:Fallback>
                <p:oleObj name="Equation" r:id="rId6" imgW="30226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5157788"/>
                        <a:ext cx="8281987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13284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4" name="Object 2"/>
          <p:cNvGraphicFramePr>
            <a:graphicFrameLocks noChangeAspect="1"/>
          </p:cNvGraphicFramePr>
          <p:nvPr/>
        </p:nvGraphicFramePr>
        <p:xfrm>
          <a:off x="322263" y="868363"/>
          <a:ext cx="8750300" cy="339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32" name="Equation" r:id="rId4" imgW="1548728" imgH="710891" progId="Equation.3">
                  <p:embed/>
                </p:oleObj>
              </mc:Choice>
              <mc:Fallback>
                <p:oleObj name="Equation" r:id="rId4" imgW="1548728" imgH="7108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3" y="868363"/>
                        <a:ext cx="8750300" cy="339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323850" y="3357563"/>
          <a:ext cx="8683625" cy="296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33" name="Equation" r:id="rId6" imgW="2171700" imgH="774700" progId="Equation.DSMT4">
                  <p:embed/>
                </p:oleObj>
              </mc:Choice>
              <mc:Fallback>
                <p:oleObj name="Equation" r:id="rId6" imgW="21717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57563"/>
                        <a:ext cx="8683625" cy="2963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0874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0425" name="Rectangle 9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0426" name="Rectangle 10"/>
          <p:cNvSpPr>
            <a:spLocks noChangeArrowheads="1"/>
          </p:cNvSpPr>
          <p:nvPr/>
        </p:nvSpPr>
        <p:spPr bwMode="auto">
          <a:xfrm>
            <a:off x="5197475" y="1744663"/>
            <a:ext cx="55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5197475" y="1744663"/>
            <a:ext cx="557213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200">
              <a:latin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60428" name="Object 13"/>
          <p:cNvGraphicFramePr>
            <a:graphicFrameLocks noChangeAspect="1"/>
          </p:cNvGraphicFramePr>
          <p:nvPr/>
        </p:nvGraphicFramePr>
        <p:xfrm>
          <a:off x="1011238" y="533400"/>
          <a:ext cx="55086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33" name="Equation" r:id="rId4" imgW="165028" imgH="228501" progId="Equation.3">
                  <p:embed/>
                </p:oleObj>
              </mc:Choice>
              <mc:Fallback>
                <p:oleObj name="Equation" r:id="rId4" imgW="165028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1238" y="533400"/>
                        <a:ext cx="550862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9" name="Object 14"/>
          <p:cNvGraphicFramePr>
            <a:graphicFrameLocks noChangeAspect="1"/>
          </p:cNvGraphicFramePr>
          <p:nvPr/>
        </p:nvGraphicFramePr>
        <p:xfrm>
          <a:off x="2608263" y="609600"/>
          <a:ext cx="6000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34" name="Equation" r:id="rId6" imgW="190417" imgH="241195" progId="Equation.3">
                  <p:embed/>
                </p:oleObj>
              </mc:Choice>
              <mc:Fallback>
                <p:oleObj name="Equation" r:id="rId6" imgW="19041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8263" y="609600"/>
                        <a:ext cx="60007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0" name="Object 15"/>
          <p:cNvGraphicFramePr>
            <a:graphicFrameLocks noChangeAspect="1"/>
          </p:cNvGraphicFramePr>
          <p:nvPr/>
        </p:nvGraphicFramePr>
        <p:xfrm>
          <a:off x="3429000" y="609600"/>
          <a:ext cx="6397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35" name="Equation" r:id="rId8" imgW="203112" imgH="241195" progId="Equation.3">
                  <p:embed/>
                </p:oleObj>
              </mc:Choice>
              <mc:Fallback>
                <p:oleObj name="Equation" r:id="rId8" imgW="203112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609600"/>
                        <a:ext cx="6397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1" name="Object 16"/>
          <p:cNvGraphicFramePr>
            <a:graphicFrameLocks noChangeAspect="1"/>
          </p:cNvGraphicFramePr>
          <p:nvPr/>
        </p:nvGraphicFramePr>
        <p:xfrm>
          <a:off x="4279900" y="609600"/>
          <a:ext cx="6413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36" name="Equation" r:id="rId10" imgW="203112" imgH="241195" progId="Equation.3">
                  <p:embed/>
                </p:oleObj>
              </mc:Choice>
              <mc:Fallback>
                <p:oleObj name="Equation" r:id="rId10" imgW="203112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9900" y="609600"/>
                        <a:ext cx="6413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2" name="Object 17"/>
          <p:cNvGraphicFramePr>
            <a:graphicFrameLocks noChangeAspect="1"/>
          </p:cNvGraphicFramePr>
          <p:nvPr/>
        </p:nvGraphicFramePr>
        <p:xfrm>
          <a:off x="5130800" y="609600"/>
          <a:ext cx="590550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37" name="Equation" r:id="rId12" imgW="215713" imgH="253780" progId="Equation.3">
                  <p:embed/>
                </p:oleObj>
              </mc:Choice>
              <mc:Fallback>
                <p:oleObj name="Equation" r:id="rId12" imgW="215713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800" y="609600"/>
                        <a:ext cx="590550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3" name="Object 18"/>
          <p:cNvGraphicFramePr>
            <a:graphicFrameLocks noChangeAspect="1"/>
          </p:cNvGraphicFramePr>
          <p:nvPr/>
        </p:nvGraphicFramePr>
        <p:xfrm>
          <a:off x="5886450" y="609600"/>
          <a:ext cx="655638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38" name="Equation" r:id="rId14" imgW="215713" imgH="253780" progId="Equation.3">
                  <p:embed/>
                </p:oleObj>
              </mc:Choice>
              <mc:Fallback>
                <p:oleObj name="Equation" r:id="rId14" imgW="215713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6450" y="609600"/>
                        <a:ext cx="655638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4" name="Object 19"/>
          <p:cNvGraphicFramePr>
            <a:graphicFrameLocks noChangeAspect="1"/>
          </p:cNvGraphicFramePr>
          <p:nvPr/>
        </p:nvGraphicFramePr>
        <p:xfrm>
          <a:off x="7578725" y="603250"/>
          <a:ext cx="690563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39" name="Equation" r:id="rId16" imgW="241195" imgH="253890" progId="Equation.3">
                  <p:embed/>
                </p:oleObj>
              </mc:Choice>
              <mc:Fallback>
                <p:oleObj name="Equation" r:id="rId16" imgW="241195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8725" y="603250"/>
                        <a:ext cx="690563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5" name="Object 20"/>
          <p:cNvGraphicFramePr>
            <a:graphicFrameLocks noChangeAspect="1"/>
          </p:cNvGraphicFramePr>
          <p:nvPr/>
        </p:nvGraphicFramePr>
        <p:xfrm>
          <a:off x="6742113" y="612775"/>
          <a:ext cx="688975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40" name="Equation" r:id="rId18" imgW="241195" imgH="253890" progId="Equation.3">
                  <p:embed/>
                </p:oleObj>
              </mc:Choice>
              <mc:Fallback>
                <p:oleObj name="Equation" r:id="rId18" imgW="241195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2113" y="612775"/>
                        <a:ext cx="688975" cy="72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6" name="Object 21"/>
          <p:cNvGraphicFramePr>
            <a:graphicFrameLocks noChangeAspect="1"/>
          </p:cNvGraphicFramePr>
          <p:nvPr/>
        </p:nvGraphicFramePr>
        <p:xfrm>
          <a:off x="8324850" y="620713"/>
          <a:ext cx="819150" cy="67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41" name="Equation" r:id="rId20" imgW="330057" imgH="241195" progId="Equation.3">
                  <p:embed/>
                </p:oleObj>
              </mc:Choice>
              <mc:Fallback>
                <p:oleObj name="Equation" r:id="rId20" imgW="33005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4850" y="620713"/>
                        <a:ext cx="819150" cy="674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0437" name="Group 22"/>
          <p:cNvGrpSpPr>
            <a:grpSpLocks/>
          </p:cNvGrpSpPr>
          <p:nvPr/>
        </p:nvGrpSpPr>
        <p:grpSpPr bwMode="auto">
          <a:xfrm>
            <a:off x="0" y="533400"/>
            <a:ext cx="9144000" cy="5715000"/>
            <a:chOff x="-3" y="-3"/>
            <a:chExt cx="4626" cy="2424"/>
          </a:xfrm>
        </p:grpSpPr>
        <p:grpSp>
          <p:nvGrpSpPr>
            <p:cNvPr id="60443" name="Group 23"/>
            <p:cNvGrpSpPr>
              <a:grpSpLocks/>
            </p:cNvGrpSpPr>
            <p:nvPr/>
          </p:nvGrpSpPr>
          <p:grpSpPr bwMode="auto">
            <a:xfrm>
              <a:off x="0" y="0"/>
              <a:ext cx="4620" cy="2418"/>
              <a:chOff x="0" y="0"/>
              <a:chExt cx="4620" cy="2418"/>
            </a:xfrm>
          </p:grpSpPr>
          <p:grpSp>
            <p:nvGrpSpPr>
              <p:cNvPr id="6044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420" cy="403"/>
                <a:chOff x="0" y="0"/>
                <a:chExt cx="420" cy="403"/>
              </a:xfrm>
            </p:grpSpPr>
            <p:sp>
              <p:nvSpPr>
                <p:cNvPr id="60641" name="Rectangle 25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Год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642" name="Rectangle 2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46" name="Group 27"/>
              <p:cNvGrpSpPr>
                <a:grpSpLocks/>
              </p:cNvGrpSpPr>
              <p:nvPr/>
            </p:nvGrpSpPr>
            <p:grpSpPr bwMode="auto">
              <a:xfrm>
                <a:off x="420" y="0"/>
                <a:ext cx="420" cy="403"/>
                <a:chOff x="420" y="0"/>
                <a:chExt cx="420" cy="403"/>
              </a:xfrm>
            </p:grpSpPr>
            <p:sp>
              <p:nvSpPr>
                <p:cNvPr id="60639" name="Rectangle 28"/>
                <p:cNvSpPr>
                  <a:spLocks noChangeArrowheads="1"/>
                </p:cNvSpPr>
                <p:nvPr/>
              </p:nvSpPr>
              <p:spPr bwMode="auto">
                <a:xfrm>
                  <a:off x="46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60640" name="Rectangle 29"/>
                <p:cNvSpPr>
                  <a:spLocks noChangeArrowheads="1"/>
                </p:cNvSpPr>
                <p:nvPr/>
              </p:nvSpPr>
              <p:spPr bwMode="auto">
                <a:xfrm>
                  <a:off x="42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47" name="Group 30"/>
              <p:cNvGrpSpPr>
                <a:grpSpLocks/>
              </p:cNvGrpSpPr>
              <p:nvPr/>
            </p:nvGrpSpPr>
            <p:grpSpPr bwMode="auto">
              <a:xfrm>
                <a:off x="840" y="0"/>
                <a:ext cx="420" cy="403"/>
                <a:chOff x="840" y="0"/>
                <a:chExt cx="420" cy="403"/>
              </a:xfrm>
            </p:grpSpPr>
            <p:sp>
              <p:nvSpPr>
                <p:cNvPr id="60637" name="Rectangle 31"/>
                <p:cNvSpPr>
                  <a:spLocks noChangeArrowheads="1"/>
                </p:cNvSpPr>
                <p:nvPr/>
              </p:nvSpPr>
              <p:spPr bwMode="auto">
                <a:xfrm>
                  <a:off x="88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60638" name="Rectangle 32"/>
                <p:cNvSpPr>
                  <a:spLocks noChangeArrowheads="1"/>
                </p:cNvSpPr>
                <p:nvPr/>
              </p:nvSpPr>
              <p:spPr bwMode="auto">
                <a:xfrm>
                  <a:off x="84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48" name="Group 33"/>
              <p:cNvGrpSpPr>
                <a:grpSpLocks/>
              </p:cNvGrpSpPr>
              <p:nvPr/>
            </p:nvGrpSpPr>
            <p:grpSpPr bwMode="auto">
              <a:xfrm>
                <a:off x="1260" y="0"/>
                <a:ext cx="420" cy="403"/>
                <a:chOff x="1260" y="0"/>
                <a:chExt cx="420" cy="403"/>
              </a:xfrm>
            </p:grpSpPr>
            <p:sp>
              <p:nvSpPr>
                <p:cNvPr id="60635" name="Rectangle 34"/>
                <p:cNvSpPr>
                  <a:spLocks noChangeArrowheads="1"/>
                </p:cNvSpPr>
                <p:nvPr/>
              </p:nvSpPr>
              <p:spPr bwMode="auto">
                <a:xfrm>
                  <a:off x="130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60636" name="Rectangle 35"/>
                <p:cNvSpPr>
                  <a:spLocks noChangeArrowheads="1"/>
                </p:cNvSpPr>
                <p:nvPr/>
              </p:nvSpPr>
              <p:spPr bwMode="auto">
                <a:xfrm>
                  <a:off x="126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49" name="Group 36"/>
              <p:cNvGrpSpPr>
                <a:grpSpLocks/>
              </p:cNvGrpSpPr>
              <p:nvPr/>
            </p:nvGrpSpPr>
            <p:grpSpPr bwMode="auto">
              <a:xfrm>
                <a:off x="1680" y="0"/>
                <a:ext cx="420" cy="403"/>
                <a:chOff x="1680" y="0"/>
                <a:chExt cx="420" cy="403"/>
              </a:xfrm>
            </p:grpSpPr>
            <p:sp>
              <p:nvSpPr>
                <p:cNvPr id="60633" name="Rectangle 37"/>
                <p:cNvSpPr>
                  <a:spLocks noChangeArrowheads="1"/>
                </p:cNvSpPr>
                <p:nvPr/>
              </p:nvSpPr>
              <p:spPr bwMode="auto">
                <a:xfrm>
                  <a:off x="172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60634" name="Rectangle 38"/>
                <p:cNvSpPr>
                  <a:spLocks noChangeArrowheads="1"/>
                </p:cNvSpPr>
                <p:nvPr/>
              </p:nvSpPr>
              <p:spPr bwMode="auto">
                <a:xfrm>
                  <a:off x="168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50" name="Group 39"/>
              <p:cNvGrpSpPr>
                <a:grpSpLocks/>
              </p:cNvGrpSpPr>
              <p:nvPr/>
            </p:nvGrpSpPr>
            <p:grpSpPr bwMode="auto">
              <a:xfrm>
                <a:off x="2100" y="0"/>
                <a:ext cx="420" cy="403"/>
                <a:chOff x="2100" y="0"/>
                <a:chExt cx="420" cy="403"/>
              </a:xfrm>
            </p:grpSpPr>
            <p:sp>
              <p:nvSpPr>
                <p:cNvPr id="60631" name="Rectangle 40"/>
                <p:cNvSpPr>
                  <a:spLocks noChangeArrowheads="1"/>
                </p:cNvSpPr>
                <p:nvPr/>
              </p:nvSpPr>
              <p:spPr bwMode="auto">
                <a:xfrm>
                  <a:off x="214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60632" name="Rectangle 41"/>
                <p:cNvSpPr>
                  <a:spLocks noChangeArrowheads="1"/>
                </p:cNvSpPr>
                <p:nvPr/>
              </p:nvSpPr>
              <p:spPr bwMode="auto">
                <a:xfrm>
                  <a:off x="210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51" name="Group 42"/>
              <p:cNvGrpSpPr>
                <a:grpSpLocks/>
              </p:cNvGrpSpPr>
              <p:nvPr/>
            </p:nvGrpSpPr>
            <p:grpSpPr bwMode="auto">
              <a:xfrm>
                <a:off x="2520" y="0"/>
                <a:ext cx="420" cy="403"/>
                <a:chOff x="2520" y="0"/>
                <a:chExt cx="420" cy="403"/>
              </a:xfrm>
            </p:grpSpPr>
            <p:sp>
              <p:nvSpPr>
                <p:cNvPr id="60629" name="Rectangle 43"/>
                <p:cNvSpPr>
                  <a:spLocks noChangeArrowheads="1"/>
                </p:cNvSpPr>
                <p:nvPr/>
              </p:nvSpPr>
              <p:spPr bwMode="auto">
                <a:xfrm>
                  <a:off x="256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60630" name="Rectangle 44"/>
                <p:cNvSpPr>
                  <a:spLocks noChangeArrowheads="1"/>
                </p:cNvSpPr>
                <p:nvPr/>
              </p:nvSpPr>
              <p:spPr bwMode="auto">
                <a:xfrm>
                  <a:off x="252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52" name="Group 45"/>
              <p:cNvGrpSpPr>
                <a:grpSpLocks/>
              </p:cNvGrpSpPr>
              <p:nvPr/>
            </p:nvGrpSpPr>
            <p:grpSpPr bwMode="auto">
              <a:xfrm>
                <a:off x="2940" y="0"/>
                <a:ext cx="420" cy="403"/>
                <a:chOff x="2940" y="0"/>
                <a:chExt cx="420" cy="403"/>
              </a:xfrm>
            </p:grpSpPr>
            <p:sp>
              <p:nvSpPr>
                <p:cNvPr id="60627" name="Rectangle 46"/>
                <p:cNvSpPr>
                  <a:spLocks noChangeArrowheads="1"/>
                </p:cNvSpPr>
                <p:nvPr/>
              </p:nvSpPr>
              <p:spPr bwMode="auto">
                <a:xfrm>
                  <a:off x="298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60628" name="Rectangle 47"/>
                <p:cNvSpPr>
                  <a:spLocks noChangeArrowheads="1"/>
                </p:cNvSpPr>
                <p:nvPr/>
              </p:nvSpPr>
              <p:spPr bwMode="auto">
                <a:xfrm>
                  <a:off x="294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53" name="Group 48"/>
              <p:cNvGrpSpPr>
                <a:grpSpLocks/>
              </p:cNvGrpSpPr>
              <p:nvPr/>
            </p:nvGrpSpPr>
            <p:grpSpPr bwMode="auto">
              <a:xfrm>
                <a:off x="3360" y="0"/>
                <a:ext cx="420" cy="403"/>
                <a:chOff x="3360" y="0"/>
                <a:chExt cx="420" cy="403"/>
              </a:xfrm>
            </p:grpSpPr>
            <p:sp>
              <p:nvSpPr>
                <p:cNvPr id="60625" name="Rectangle 49"/>
                <p:cNvSpPr>
                  <a:spLocks noChangeArrowheads="1"/>
                </p:cNvSpPr>
                <p:nvPr/>
              </p:nvSpPr>
              <p:spPr bwMode="auto">
                <a:xfrm>
                  <a:off x="340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60626" name="Rectangle 50"/>
                <p:cNvSpPr>
                  <a:spLocks noChangeArrowheads="1"/>
                </p:cNvSpPr>
                <p:nvPr/>
              </p:nvSpPr>
              <p:spPr bwMode="auto">
                <a:xfrm>
                  <a:off x="336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54" name="Group 51"/>
              <p:cNvGrpSpPr>
                <a:grpSpLocks/>
              </p:cNvGrpSpPr>
              <p:nvPr/>
            </p:nvGrpSpPr>
            <p:grpSpPr bwMode="auto">
              <a:xfrm>
                <a:off x="3780" y="0"/>
                <a:ext cx="420" cy="403"/>
                <a:chOff x="3780" y="0"/>
                <a:chExt cx="420" cy="403"/>
              </a:xfrm>
            </p:grpSpPr>
            <p:sp>
              <p:nvSpPr>
                <p:cNvPr id="60623" name="Rectangle 52"/>
                <p:cNvSpPr>
                  <a:spLocks noChangeArrowheads="1"/>
                </p:cNvSpPr>
                <p:nvPr/>
              </p:nvSpPr>
              <p:spPr bwMode="auto">
                <a:xfrm>
                  <a:off x="382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60624" name="Rectangle 53"/>
                <p:cNvSpPr>
                  <a:spLocks noChangeArrowheads="1"/>
                </p:cNvSpPr>
                <p:nvPr/>
              </p:nvSpPr>
              <p:spPr bwMode="auto">
                <a:xfrm>
                  <a:off x="378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55" name="Group 54"/>
              <p:cNvGrpSpPr>
                <a:grpSpLocks/>
              </p:cNvGrpSpPr>
              <p:nvPr/>
            </p:nvGrpSpPr>
            <p:grpSpPr bwMode="auto">
              <a:xfrm>
                <a:off x="4200" y="0"/>
                <a:ext cx="420" cy="403"/>
                <a:chOff x="4200" y="0"/>
                <a:chExt cx="420" cy="403"/>
              </a:xfrm>
            </p:grpSpPr>
            <p:sp>
              <p:nvSpPr>
                <p:cNvPr id="60621" name="Rectangle 55"/>
                <p:cNvSpPr>
                  <a:spLocks noChangeArrowheads="1"/>
                </p:cNvSpPr>
                <p:nvPr/>
              </p:nvSpPr>
              <p:spPr bwMode="auto">
                <a:xfrm>
                  <a:off x="4243" y="0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60622" name="Rectangle 56"/>
                <p:cNvSpPr>
                  <a:spLocks noChangeArrowheads="1"/>
                </p:cNvSpPr>
                <p:nvPr/>
              </p:nvSpPr>
              <p:spPr bwMode="auto">
                <a:xfrm>
                  <a:off x="4200" y="0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56" name="Group 57"/>
              <p:cNvGrpSpPr>
                <a:grpSpLocks/>
              </p:cNvGrpSpPr>
              <p:nvPr/>
            </p:nvGrpSpPr>
            <p:grpSpPr bwMode="auto">
              <a:xfrm>
                <a:off x="0" y="403"/>
                <a:ext cx="420" cy="403"/>
                <a:chOff x="0" y="403"/>
                <a:chExt cx="420" cy="403"/>
              </a:xfrm>
            </p:grpSpPr>
            <p:sp>
              <p:nvSpPr>
                <p:cNvPr id="60619" name="Rectangle 58"/>
                <p:cNvSpPr>
                  <a:spLocks noChangeArrowheads="1"/>
                </p:cNvSpPr>
                <p:nvPr/>
              </p:nvSpPr>
              <p:spPr bwMode="auto">
                <a:xfrm>
                  <a:off x="43" y="511"/>
                  <a:ext cx="334" cy="2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18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2011</a:t>
                  </a:r>
                  <a:endParaRPr lang="ru-RU" altLang="ru-RU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ru-RU" altLang="ru-RU" sz="18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620" name="Rectangle 59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57" name="Group 60"/>
              <p:cNvGrpSpPr>
                <a:grpSpLocks/>
              </p:cNvGrpSpPr>
              <p:nvPr/>
            </p:nvGrpSpPr>
            <p:grpSpPr bwMode="auto">
              <a:xfrm>
                <a:off x="420" y="403"/>
                <a:ext cx="420" cy="403"/>
                <a:chOff x="420" y="403"/>
                <a:chExt cx="420" cy="403"/>
              </a:xfrm>
            </p:grpSpPr>
            <p:sp>
              <p:nvSpPr>
                <p:cNvPr id="60617" name="Rectangle 61"/>
                <p:cNvSpPr>
                  <a:spLocks noChangeArrowheads="1"/>
                </p:cNvSpPr>
                <p:nvPr/>
              </p:nvSpPr>
              <p:spPr bwMode="auto">
                <a:xfrm>
                  <a:off x="46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15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618" name="Rectangle 62"/>
                <p:cNvSpPr>
                  <a:spLocks noChangeArrowheads="1"/>
                </p:cNvSpPr>
                <p:nvPr/>
              </p:nvSpPr>
              <p:spPr bwMode="auto">
                <a:xfrm>
                  <a:off x="42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58" name="Group 63"/>
              <p:cNvGrpSpPr>
                <a:grpSpLocks/>
              </p:cNvGrpSpPr>
              <p:nvPr/>
            </p:nvGrpSpPr>
            <p:grpSpPr bwMode="auto">
              <a:xfrm>
                <a:off x="840" y="403"/>
                <a:ext cx="420" cy="403"/>
                <a:chOff x="840" y="403"/>
                <a:chExt cx="420" cy="403"/>
              </a:xfrm>
            </p:grpSpPr>
            <p:sp>
              <p:nvSpPr>
                <p:cNvPr id="60615" name="Rectangle 64"/>
                <p:cNvSpPr>
                  <a:spLocks noChangeArrowheads="1"/>
                </p:cNvSpPr>
                <p:nvPr/>
              </p:nvSpPr>
              <p:spPr bwMode="auto">
                <a:xfrm>
                  <a:off x="88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616" name="Rectangle 65"/>
                <p:cNvSpPr>
                  <a:spLocks noChangeArrowheads="1"/>
                </p:cNvSpPr>
                <p:nvPr/>
              </p:nvSpPr>
              <p:spPr bwMode="auto">
                <a:xfrm>
                  <a:off x="84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59" name="Group 66"/>
              <p:cNvGrpSpPr>
                <a:grpSpLocks/>
              </p:cNvGrpSpPr>
              <p:nvPr/>
            </p:nvGrpSpPr>
            <p:grpSpPr bwMode="auto">
              <a:xfrm>
                <a:off x="1260" y="403"/>
                <a:ext cx="420" cy="403"/>
                <a:chOff x="1260" y="403"/>
                <a:chExt cx="420" cy="403"/>
              </a:xfrm>
            </p:grpSpPr>
            <p:sp>
              <p:nvSpPr>
                <p:cNvPr id="60613" name="Rectangle 67"/>
                <p:cNvSpPr>
                  <a:spLocks noChangeArrowheads="1"/>
                </p:cNvSpPr>
                <p:nvPr/>
              </p:nvSpPr>
              <p:spPr bwMode="auto">
                <a:xfrm>
                  <a:off x="130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614" name="Rectangle 68"/>
                <p:cNvSpPr>
                  <a:spLocks noChangeArrowheads="1"/>
                </p:cNvSpPr>
                <p:nvPr/>
              </p:nvSpPr>
              <p:spPr bwMode="auto">
                <a:xfrm>
                  <a:off x="126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60" name="Group 69"/>
              <p:cNvGrpSpPr>
                <a:grpSpLocks/>
              </p:cNvGrpSpPr>
              <p:nvPr/>
            </p:nvGrpSpPr>
            <p:grpSpPr bwMode="auto">
              <a:xfrm>
                <a:off x="1680" y="403"/>
                <a:ext cx="420" cy="403"/>
                <a:chOff x="1680" y="403"/>
                <a:chExt cx="420" cy="403"/>
              </a:xfrm>
            </p:grpSpPr>
            <p:sp>
              <p:nvSpPr>
                <p:cNvPr id="60611" name="Rectangle 70"/>
                <p:cNvSpPr>
                  <a:spLocks noChangeArrowheads="1"/>
                </p:cNvSpPr>
                <p:nvPr/>
              </p:nvSpPr>
              <p:spPr bwMode="auto">
                <a:xfrm>
                  <a:off x="172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612" name="Rectangle 71"/>
                <p:cNvSpPr>
                  <a:spLocks noChangeArrowheads="1"/>
                </p:cNvSpPr>
                <p:nvPr/>
              </p:nvSpPr>
              <p:spPr bwMode="auto">
                <a:xfrm>
                  <a:off x="168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61" name="Group 72"/>
              <p:cNvGrpSpPr>
                <a:grpSpLocks/>
              </p:cNvGrpSpPr>
              <p:nvPr/>
            </p:nvGrpSpPr>
            <p:grpSpPr bwMode="auto">
              <a:xfrm>
                <a:off x="2100" y="403"/>
                <a:ext cx="420" cy="403"/>
                <a:chOff x="2100" y="403"/>
                <a:chExt cx="420" cy="403"/>
              </a:xfrm>
            </p:grpSpPr>
            <p:sp>
              <p:nvSpPr>
                <p:cNvPr id="60609" name="Rectangle 73"/>
                <p:cNvSpPr>
                  <a:spLocks noChangeArrowheads="1"/>
                </p:cNvSpPr>
                <p:nvPr/>
              </p:nvSpPr>
              <p:spPr bwMode="auto">
                <a:xfrm>
                  <a:off x="214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610" name="Rectangle 74"/>
                <p:cNvSpPr>
                  <a:spLocks noChangeArrowheads="1"/>
                </p:cNvSpPr>
                <p:nvPr/>
              </p:nvSpPr>
              <p:spPr bwMode="auto">
                <a:xfrm>
                  <a:off x="210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62" name="Group 75"/>
              <p:cNvGrpSpPr>
                <a:grpSpLocks/>
              </p:cNvGrpSpPr>
              <p:nvPr/>
            </p:nvGrpSpPr>
            <p:grpSpPr bwMode="auto">
              <a:xfrm>
                <a:off x="2520" y="403"/>
                <a:ext cx="420" cy="403"/>
                <a:chOff x="2520" y="403"/>
                <a:chExt cx="420" cy="403"/>
              </a:xfrm>
            </p:grpSpPr>
            <p:sp>
              <p:nvSpPr>
                <p:cNvPr id="60607" name="Rectangle 76"/>
                <p:cNvSpPr>
                  <a:spLocks noChangeArrowheads="1"/>
                </p:cNvSpPr>
                <p:nvPr/>
              </p:nvSpPr>
              <p:spPr bwMode="auto">
                <a:xfrm>
                  <a:off x="256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608" name="Rectangle 77"/>
                <p:cNvSpPr>
                  <a:spLocks noChangeArrowheads="1"/>
                </p:cNvSpPr>
                <p:nvPr/>
              </p:nvSpPr>
              <p:spPr bwMode="auto">
                <a:xfrm>
                  <a:off x="252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63" name="Group 78"/>
              <p:cNvGrpSpPr>
                <a:grpSpLocks/>
              </p:cNvGrpSpPr>
              <p:nvPr/>
            </p:nvGrpSpPr>
            <p:grpSpPr bwMode="auto">
              <a:xfrm>
                <a:off x="2940" y="403"/>
                <a:ext cx="420" cy="403"/>
                <a:chOff x="2940" y="403"/>
                <a:chExt cx="420" cy="403"/>
              </a:xfrm>
            </p:grpSpPr>
            <p:sp>
              <p:nvSpPr>
                <p:cNvPr id="60605" name="Rectangle 79"/>
                <p:cNvSpPr>
                  <a:spLocks noChangeArrowheads="1"/>
                </p:cNvSpPr>
                <p:nvPr/>
              </p:nvSpPr>
              <p:spPr bwMode="auto">
                <a:xfrm>
                  <a:off x="298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100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606" name="Rectangle 80"/>
                <p:cNvSpPr>
                  <a:spLocks noChangeArrowheads="1"/>
                </p:cNvSpPr>
                <p:nvPr/>
              </p:nvSpPr>
              <p:spPr bwMode="auto">
                <a:xfrm>
                  <a:off x="294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64" name="Group 81"/>
              <p:cNvGrpSpPr>
                <a:grpSpLocks/>
              </p:cNvGrpSpPr>
              <p:nvPr/>
            </p:nvGrpSpPr>
            <p:grpSpPr bwMode="auto">
              <a:xfrm>
                <a:off x="3360" y="403"/>
                <a:ext cx="420" cy="403"/>
                <a:chOff x="3360" y="403"/>
                <a:chExt cx="420" cy="403"/>
              </a:xfrm>
            </p:grpSpPr>
            <p:sp>
              <p:nvSpPr>
                <p:cNvPr id="60603" name="Rectangle 82"/>
                <p:cNvSpPr>
                  <a:spLocks noChangeArrowheads="1"/>
                </p:cNvSpPr>
                <p:nvPr/>
              </p:nvSpPr>
              <p:spPr bwMode="auto">
                <a:xfrm>
                  <a:off x="340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604" name="Rectangle 83"/>
                <p:cNvSpPr>
                  <a:spLocks noChangeArrowheads="1"/>
                </p:cNvSpPr>
                <p:nvPr/>
              </p:nvSpPr>
              <p:spPr bwMode="auto">
                <a:xfrm>
                  <a:off x="336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65" name="Group 84"/>
              <p:cNvGrpSpPr>
                <a:grpSpLocks/>
              </p:cNvGrpSpPr>
              <p:nvPr/>
            </p:nvGrpSpPr>
            <p:grpSpPr bwMode="auto">
              <a:xfrm>
                <a:off x="3780" y="403"/>
                <a:ext cx="420" cy="403"/>
                <a:chOff x="3780" y="403"/>
                <a:chExt cx="420" cy="403"/>
              </a:xfrm>
            </p:grpSpPr>
            <p:sp>
              <p:nvSpPr>
                <p:cNvPr id="60601" name="Rectangle 85"/>
                <p:cNvSpPr>
                  <a:spLocks noChangeArrowheads="1"/>
                </p:cNvSpPr>
                <p:nvPr/>
              </p:nvSpPr>
              <p:spPr bwMode="auto">
                <a:xfrm>
                  <a:off x="382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602" name="Rectangle 86"/>
                <p:cNvSpPr>
                  <a:spLocks noChangeArrowheads="1"/>
                </p:cNvSpPr>
                <p:nvPr/>
              </p:nvSpPr>
              <p:spPr bwMode="auto">
                <a:xfrm>
                  <a:off x="378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66" name="Group 87"/>
              <p:cNvGrpSpPr>
                <a:grpSpLocks/>
              </p:cNvGrpSpPr>
              <p:nvPr/>
            </p:nvGrpSpPr>
            <p:grpSpPr bwMode="auto">
              <a:xfrm>
                <a:off x="4200" y="403"/>
                <a:ext cx="420" cy="403"/>
                <a:chOff x="4200" y="403"/>
                <a:chExt cx="420" cy="403"/>
              </a:xfrm>
            </p:grpSpPr>
            <p:sp>
              <p:nvSpPr>
                <p:cNvPr id="60599" name="Rectangle 88"/>
                <p:cNvSpPr>
                  <a:spLocks noChangeArrowheads="1"/>
                </p:cNvSpPr>
                <p:nvPr/>
              </p:nvSpPr>
              <p:spPr bwMode="auto">
                <a:xfrm>
                  <a:off x="4243" y="403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600" name="Rectangle 89"/>
                <p:cNvSpPr>
                  <a:spLocks noChangeArrowheads="1"/>
                </p:cNvSpPr>
                <p:nvPr/>
              </p:nvSpPr>
              <p:spPr bwMode="auto">
                <a:xfrm>
                  <a:off x="4200" y="403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67" name="Group 90"/>
              <p:cNvGrpSpPr>
                <a:grpSpLocks/>
              </p:cNvGrpSpPr>
              <p:nvPr/>
            </p:nvGrpSpPr>
            <p:grpSpPr bwMode="auto">
              <a:xfrm>
                <a:off x="0" y="806"/>
                <a:ext cx="420" cy="403"/>
                <a:chOff x="0" y="806"/>
                <a:chExt cx="420" cy="403"/>
              </a:xfrm>
            </p:grpSpPr>
            <p:sp>
              <p:nvSpPr>
                <p:cNvPr id="60597" name="Rectangle 91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18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2012</a:t>
                  </a:r>
                  <a:endParaRPr lang="ru-RU" altLang="ru-RU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ru-RU" altLang="ru-RU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98" name="Rectangle 92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68" name="Group 93"/>
              <p:cNvGrpSpPr>
                <a:grpSpLocks/>
              </p:cNvGrpSpPr>
              <p:nvPr/>
            </p:nvGrpSpPr>
            <p:grpSpPr bwMode="auto">
              <a:xfrm>
                <a:off x="420" y="806"/>
                <a:ext cx="420" cy="403"/>
                <a:chOff x="420" y="806"/>
                <a:chExt cx="420" cy="403"/>
              </a:xfrm>
            </p:grpSpPr>
            <p:sp>
              <p:nvSpPr>
                <p:cNvPr id="60595" name="Rectangle 94"/>
                <p:cNvSpPr>
                  <a:spLocks noChangeArrowheads="1"/>
                </p:cNvSpPr>
                <p:nvPr/>
              </p:nvSpPr>
              <p:spPr bwMode="auto">
                <a:xfrm>
                  <a:off x="46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17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96" name="Rectangle 95"/>
                <p:cNvSpPr>
                  <a:spLocks noChangeArrowheads="1"/>
                </p:cNvSpPr>
                <p:nvPr/>
              </p:nvSpPr>
              <p:spPr bwMode="auto">
                <a:xfrm>
                  <a:off x="42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69" name="Group 96"/>
              <p:cNvGrpSpPr>
                <a:grpSpLocks/>
              </p:cNvGrpSpPr>
              <p:nvPr/>
            </p:nvGrpSpPr>
            <p:grpSpPr bwMode="auto">
              <a:xfrm>
                <a:off x="840" y="806"/>
                <a:ext cx="420" cy="403"/>
                <a:chOff x="840" y="806"/>
                <a:chExt cx="420" cy="403"/>
              </a:xfrm>
            </p:grpSpPr>
            <p:sp>
              <p:nvSpPr>
                <p:cNvPr id="60593" name="Rectangle 97"/>
                <p:cNvSpPr>
                  <a:spLocks noChangeArrowheads="1"/>
                </p:cNvSpPr>
                <p:nvPr/>
              </p:nvSpPr>
              <p:spPr bwMode="auto">
                <a:xfrm>
                  <a:off x="88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94" name="Rectangle 98"/>
                <p:cNvSpPr>
                  <a:spLocks noChangeArrowheads="1"/>
                </p:cNvSpPr>
                <p:nvPr/>
              </p:nvSpPr>
              <p:spPr bwMode="auto">
                <a:xfrm>
                  <a:off x="84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70" name="Group 99"/>
              <p:cNvGrpSpPr>
                <a:grpSpLocks/>
              </p:cNvGrpSpPr>
              <p:nvPr/>
            </p:nvGrpSpPr>
            <p:grpSpPr bwMode="auto">
              <a:xfrm>
                <a:off x="1260" y="806"/>
                <a:ext cx="420" cy="403"/>
                <a:chOff x="1260" y="806"/>
                <a:chExt cx="420" cy="403"/>
              </a:xfrm>
            </p:grpSpPr>
            <p:sp>
              <p:nvSpPr>
                <p:cNvPr id="60591" name="Rectangle 100"/>
                <p:cNvSpPr>
                  <a:spLocks noChangeArrowheads="1"/>
                </p:cNvSpPr>
                <p:nvPr/>
              </p:nvSpPr>
              <p:spPr bwMode="auto">
                <a:xfrm>
                  <a:off x="130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92" name="Rectangle 101"/>
                <p:cNvSpPr>
                  <a:spLocks noChangeArrowheads="1"/>
                </p:cNvSpPr>
                <p:nvPr/>
              </p:nvSpPr>
              <p:spPr bwMode="auto">
                <a:xfrm>
                  <a:off x="126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71" name="Group 102"/>
              <p:cNvGrpSpPr>
                <a:grpSpLocks/>
              </p:cNvGrpSpPr>
              <p:nvPr/>
            </p:nvGrpSpPr>
            <p:grpSpPr bwMode="auto">
              <a:xfrm>
                <a:off x="1680" y="806"/>
                <a:ext cx="420" cy="403"/>
                <a:chOff x="1680" y="806"/>
                <a:chExt cx="420" cy="403"/>
              </a:xfrm>
            </p:grpSpPr>
            <p:sp>
              <p:nvSpPr>
                <p:cNvPr id="60589" name="Rectangle 103"/>
                <p:cNvSpPr>
                  <a:spLocks noChangeArrowheads="1"/>
                </p:cNvSpPr>
                <p:nvPr/>
              </p:nvSpPr>
              <p:spPr bwMode="auto">
                <a:xfrm>
                  <a:off x="172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1,133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90" name="Rectangle 104"/>
                <p:cNvSpPr>
                  <a:spLocks noChangeArrowheads="1"/>
                </p:cNvSpPr>
                <p:nvPr/>
              </p:nvSpPr>
              <p:spPr bwMode="auto">
                <a:xfrm>
                  <a:off x="168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72" name="Group 105"/>
              <p:cNvGrpSpPr>
                <a:grpSpLocks/>
              </p:cNvGrpSpPr>
              <p:nvPr/>
            </p:nvGrpSpPr>
            <p:grpSpPr bwMode="auto">
              <a:xfrm>
                <a:off x="2100" y="806"/>
                <a:ext cx="420" cy="403"/>
                <a:chOff x="2100" y="806"/>
                <a:chExt cx="420" cy="403"/>
              </a:xfrm>
            </p:grpSpPr>
            <p:sp>
              <p:nvSpPr>
                <p:cNvPr id="60587" name="Rectangle 106"/>
                <p:cNvSpPr>
                  <a:spLocks noChangeArrowheads="1"/>
                </p:cNvSpPr>
                <p:nvPr/>
              </p:nvSpPr>
              <p:spPr bwMode="auto">
                <a:xfrm>
                  <a:off x="214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1,133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88" name="Rectangle 107"/>
                <p:cNvSpPr>
                  <a:spLocks noChangeArrowheads="1"/>
                </p:cNvSpPr>
                <p:nvPr/>
              </p:nvSpPr>
              <p:spPr bwMode="auto">
                <a:xfrm>
                  <a:off x="210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73" name="Group 108"/>
              <p:cNvGrpSpPr>
                <a:grpSpLocks/>
              </p:cNvGrpSpPr>
              <p:nvPr/>
            </p:nvGrpSpPr>
            <p:grpSpPr bwMode="auto">
              <a:xfrm>
                <a:off x="2520" y="806"/>
                <a:ext cx="420" cy="403"/>
                <a:chOff x="2520" y="806"/>
                <a:chExt cx="420" cy="403"/>
              </a:xfrm>
            </p:grpSpPr>
            <p:sp>
              <p:nvSpPr>
                <p:cNvPr id="60585" name="Rectangle 109"/>
                <p:cNvSpPr>
                  <a:spLocks noChangeArrowheads="1"/>
                </p:cNvSpPr>
                <p:nvPr/>
              </p:nvSpPr>
              <p:spPr bwMode="auto">
                <a:xfrm>
                  <a:off x="256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113,3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86" name="Rectangle 110"/>
                <p:cNvSpPr>
                  <a:spLocks noChangeArrowheads="1"/>
                </p:cNvSpPr>
                <p:nvPr/>
              </p:nvSpPr>
              <p:spPr bwMode="auto">
                <a:xfrm>
                  <a:off x="252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74" name="Group 111"/>
              <p:cNvGrpSpPr>
                <a:grpSpLocks/>
              </p:cNvGrpSpPr>
              <p:nvPr/>
            </p:nvGrpSpPr>
            <p:grpSpPr bwMode="auto">
              <a:xfrm>
                <a:off x="2940" y="806"/>
                <a:ext cx="420" cy="403"/>
                <a:chOff x="2940" y="806"/>
                <a:chExt cx="420" cy="403"/>
              </a:xfrm>
            </p:grpSpPr>
            <p:sp>
              <p:nvSpPr>
                <p:cNvPr id="60583" name="Rectangle 112"/>
                <p:cNvSpPr>
                  <a:spLocks noChangeArrowheads="1"/>
                </p:cNvSpPr>
                <p:nvPr/>
              </p:nvSpPr>
              <p:spPr bwMode="auto">
                <a:xfrm>
                  <a:off x="298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113,3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84" name="Rectangle 113"/>
                <p:cNvSpPr>
                  <a:spLocks noChangeArrowheads="1"/>
                </p:cNvSpPr>
                <p:nvPr/>
              </p:nvSpPr>
              <p:spPr bwMode="auto">
                <a:xfrm>
                  <a:off x="294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75" name="Group 114"/>
              <p:cNvGrpSpPr>
                <a:grpSpLocks/>
              </p:cNvGrpSpPr>
              <p:nvPr/>
            </p:nvGrpSpPr>
            <p:grpSpPr bwMode="auto">
              <a:xfrm>
                <a:off x="3360" y="806"/>
                <a:ext cx="420" cy="403"/>
                <a:chOff x="3360" y="806"/>
                <a:chExt cx="420" cy="403"/>
              </a:xfrm>
            </p:grpSpPr>
            <p:sp>
              <p:nvSpPr>
                <p:cNvPr id="60581" name="Rectangle 115"/>
                <p:cNvSpPr>
                  <a:spLocks noChangeArrowheads="1"/>
                </p:cNvSpPr>
                <p:nvPr/>
              </p:nvSpPr>
              <p:spPr bwMode="auto">
                <a:xfrm>
                  <a:off x="340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13,3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82" name="Rectangle 116"/>
                <p:cNvSpPr>
                  <a:spLocks noChangeArrowheads="1"/>
                </p:cNvSpPr>
                <p:nvPr/>
              </p:nvSpPr>
              <p:spPr bwMode="auto">
                <a:xfrm>
                  <a:off x="336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76" name="Group 117"/>
              <p:cNvGrpSpPr>
                <a:grpSpLocks/>
              </p:cNvGrpSpPr>
              <p:nvPr/>
            </p:nvGrpSpPr>
            <p:grpSpPr bwMode="auto">
              <a:xfrm>
                <a:off x="3780" y="806"/>
                <a:ext cx="420" cy="403"/>
                <a:chOff x="3780" y="806"/>
                <a:chExt cx="420" cy="403"/>
              </a:xfrm>
            </p:grpSpPr>
            <p:sp>
              <p:nvSpPr>
                <p:cNvPr id="60579" name="Rectangle 118"/>
                <p:cNvSpPr>
                  <a:spLocks noChangeArrowheads="1"/>
                </p:cNvSpPr>
                <p:nvPr/>
              </p:nvSpPr>
              <p:spPr bwMode="auto">
                <a:xfrm>
                  <a:off x="382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13,3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80" name="Rectangle 119"/>
                <p:cNvSpPr>
                  <a:spLocks noChangeArrowheads="1"/>
                </p:cNvSpPr>
                <p:nvPr/>
              </p:nvSpPr>
              <p:spPr bwMode="auto">
                <a:xfrm>
                  <a:off x="378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77" name="Group 120"/>
              <p:cNvGrpSpPr>
                <a:grpSpLocks/>
              </p:cNvGrpSpPr>
              <p:nvPr/>
            </p:nvGrpSpPr>
            <p:grpSpPr bwMode="auto">
              <a:xfrm>
                <a:off x="4200" y="806"/>
                <a:ext cx="420" cy="403"/>
                <a:chOff x="4200" y="806"/>
                <a:chExt cx="420" cy="403"/>
              </a:xfrm>
            </p:grpSpPr>
            <p:sp>
              <p:nvSpPr>
                <p:cNvPr id="60577" name="Rectangle 121"/>
                <p:cNvSpPr>
                  <a:spLocks noChangeArrowheads="1"/>
                </p:cNvSpPr>
                <p:nvPr/>
              </p:nvSpPr>
              <p:spPr bwMode="auto">
                <a:xfrm>
                  <a:off x="4243" y="806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0,150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78" name="Rectangle 122"/>
                <p:cNvSpPr>
                  <a:spLocks noChangeArrowheads="1"/>
                </p:cNvSpPr>
                <p:nvPr/>
              </p:nvSpPr>
              <p:spPr bwMode="auto">
                <a:xfrm>
                  <a:off x="4200" y="806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78" name="Group 123"/>
              <p:cNvGrpSpPr>
                <a:grpSpLocks/>
              </p:cNvGrpSpPr>
              <p:nvPr/>
            </p:nvGrpSpPr>
            <p:grpSpPr bwMode="auto">
              <a:xfrm>
                <a:off x="0" y="1209"/>
                <a:ext cx="420" cy="403"/>
                <a:chOff x="0" y="1209"/>
                <a:chExt cx="420" cy="403"/>
              </a:xfrm>
            </p:grpSpPr>
            <p:sp>
              <p:nvSpPr>
                <p:cNvPr id="60575" name="Rectangle 124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 altLang="ru-RU" sz="1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2013</a:t>
                  </a:r>
                  <a:endParaRPr lang="ru-RU" altLang="ru-RU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ru-RU" altLang="ru-RU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76" name="Rectangle 125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79" name="Group 126"/>
              <p:cNvGrpSpPr>
                <a:grpSpLocks/>
              </p:cNvGrpSpPr>
              <p:nvPr/>
            </p:nvGrpSpPr>
            <p:grpSpPr bwMode="auto">
              <a:xfrm>
                <a:off x="420" y="1209"/>
                <a:ext cx="420" cy="403"/>
                <a:chOff x="420" y="1209"/>
                <a:chExt cx="420" cy="403"/>
              </a:xfrm>
            </p:grpSpPr>
            <p:sp>
              <p:nvSpPr>
                <p:cNvPr id="60573" name="Rectangle 127"/>
                <p:cNvSpPr>
                  <a:spLocks noChangeArrowheads="1"/>
                </p:cNvSpPr>
                <p:nvPr/>
              </p:nvSpPr>
              <p:spPr bwMode="auto">
                <a:xfrm>
                  <a:off x="46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18,5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74" name="Rectangle 128"/>
                <p:cNvSpPr>
                  <a:spLocks noChangeArrowheads="1"/>
                </p:cNvSpPr>
                <p:nvPr/>
              </p:nvSpPr>
              <p:spPr bwMode="auto">
                <a:xfrm>
                  <a:off x="42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80" name="Group 129"/>
              <p:cNvGrpSpPr>
                <a:grpSpLocks/>
              </p:cNvGrpSpPr>
              <p:nvPr/>
            </p:nvGrpSpPr>
            <p:grpSpPr bwMode="auto">
              <a:xfrm>
                <a:off x="840" y="1209"/>
                <a:ext cx="420" cy="403"/>
                <a:chOff x="840" y="1209"/>
                <a:chExt cx="420" cy="403"/>
              </a:xfrm>
            </p:grpSpPr>
            <p:sp>
              <p:nvSpPr>
                <p:cNvPr id="60571" name="Rectangle 130"/>
                <p:cNvSpPr>
                  <a:spLocks noChangeArrowheads="1"/>
                </p:cNvSpPr>
                <p:nvPr/>
              </p:nvSpPr>
              <p:spPr bwMode="auto">
                <a:xfrm>
                  <a:off x="88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1,5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72" name="Rectangle 131"/>
                <p:cNvSpPr>
                  <a:spLocks noChangeArrowheads="1"/>
                </p:cNvSpPr>
                <p:nvPr/>
              </p:nvSpPr>
              <p:spPr bwMode="auto">
                <a:xfrm>
                  <a:off x="84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81" name="Group 132"/>
              <p:cNvGrpSpPr>
                <a:grpSpLocks/>
              </p:cNvGrpSpPr>
              <p:nvPr/>
            </p:nvGrpSpPr>
            <p:grpSpPr bwMode="auto">
              <a:xfrm>
                <a:off x="1260" y="1209"/>
                <a:ext cx="420" cy="403"/>
                <a:chOff x="1260" y="1209"/>
                <a:chExt cx="420" cy="403"/>
              </a:xfrm>
            </p:grpSpPr>
            <p:sp>
              <p:nvSpPr>
                <p:cNvPr id="60569" name="Rectangle 133"/>
                <p:cNvSpPr>
                  <a:spLocks noChangeArrowheads="1"/>
                </p:cNvSpPr>
                <p:nvPr/>
              </p:nvSpPr>
              <p:spPr bwMode="auto">
                <a:xfrm>
                  <a:off x="130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3,5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70" name="Rectangle 134"/>
                <p:cNvSpPr>
                  <a:spLocks noChangeArrowheads="1"/>
                </p:cNvSpPr>
                <p:nvPr/>
              </p:nvSpPr>
              <p:spPr bwMode="auto">
                <a:xfrm>
                  <a:off x="126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82" name="Group 135"/>
              <p:cNvGrpSpPr>
                <a:grpSpLocks/>
              </p:cNvGrpSpPr>
              <p:nvPr/>
            </p:nvGrpSpPr>
            <p:grpSpPr bwMode="auto">
              <a:xfrm>
                <a:off x="1680" y="1209"/>
                <a:ext cx="420" cy="403"/>
                <a:chOff x="1680" y="1209"/>
                <a:chExt cx="420" cy="403"/>
              </a:xfrm>
            </p:grpSpPr>
            <p:sp>
              <p:nvSpPr>
                <p:cNvPr id="60567" name="Rectangle 136"/>
                <p:cNvSpPr>
                  <a:spLocks noChangeArrowheads="1"/>
                </p:cNvSpPr>
                <p:nvPr/>
              </p:nvSpPr>
              <p:spPr bwMode="auto">
                <a:xfrm>
                  <a:off x="172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1,088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68" name="Rectangle 137"/>
                <p:cNvSpPr>
                  <a:spLocks noChangeArrowheads="1"/>
                </p:cNvSpPr>
                <p:nvPr/>
              </p:nvSpPr>
              <p:spPr bwMode="auto">
                <a:xfrm>
                  <a:off x="168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83" name="Group 138"/>
              <p:cNvGrpSpPr>
                <a:grpSpLocks/>
              </p:cNvGrpSpPr>
              <p:nvPr/>
            </p:nvGrpSpPr>
            <p:grpSpPr bwMode="auto">
              <a:xfrm>
                <a:off x="2100" y="1209"/>
                <a:ext cx="420" cy="403"/>
                <a:chOff x="2100" y="1209"/>
                <a:chExt cx="420" cy="403"/>
              </a:xfrm>
            </p:grpSpPr>
            <p:sp>
              <p:nvSpPr>
                <p:cNvPr id="60565" name="Rectangle 139"/>
                <p:cNvSpPr>
                  <a:spLocks noChangeArrowheads="1"/>
                </p:cNvSpPr>
                <p:nvPr/>
              </p:nvSpPr>
              <p:spPr bwMode="auto">
                <a:xfrm>
                  <a:off x="214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1,233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66" name="Rectangle 140"/>
                <p:cNvSpPr>
                  <a:spLocks noChangeArrowheads="1"/>
                </p:cNvSpPr>
                <p:nvPr/>
              </p:nvSpPr>
              <p:spPr bwMode="auto">
                <a:xfrm>
                  <a:off x="210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84" name="Group 141"/>
              <p:cNvGrpSpPr>
                <a:grpSpLocks/>
              </p:cNvGrpSpPr>
              <p:nvPr/>
            </p:nvGrpSpPr>
            <p:grpSpPr bwMode="auto">
              <a:xfrm>
                <a:off x="2520" y="1209"/>
                <a:ext cx="420" cy="403"/>
                <a:chOff x="2520" y="1209"/>
                <a:chExt cx="420" cy="403"/>
              </a:xfrm>
            </p:grpSpPr>
            <p:sp>
              <p:nvSpPr>
                <p:cNvPr id="60563" name="Rectangle 142"/>
                <p:cNvSpPr>
                  <a:spLocks noChangeArrowheads="1"/>
                </p:cNvSpPr>
                <p:nvPr/>
              </p:nvSpPr>
              <p:spPr bwMode="auto">
                <a:xfrm>
                  <a:off x="256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108,8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64" name="Rectangle 143"/>
                <p:cNvSpPr>
                  <a:spLocks noChangeArrowheads="1"/>
                </p:cNvSpPr>
                <p:nvPr/>
              </p:nvSpPr>
              <p:spPr bwMode="auto">
                <a:xfrm>
                  <a:off x="252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85" name="Group 144"/>
              <p:cNvGrpSpPr>
                <a:grpSpLocks/>
              </p:cNvGrpSpPr>
              <p:nvPr/>
            </p:nvGrpSpPr>
            <p:grpSpPr bwMode="auto">
              <a:xfrm>
                <a:off x="2940" y="1209"/>
                <a:ext cx="420" cy="403"/>
                <a:chOff x="2940" y="1209"/>
                <a:chExt cx="420" cy="403"/>
              </a:xfrm>
            </p:grpSpPr>
            <p:sp>
              <p:nvSpPr>
                <p:cNvPr id="60561" name="Rectangle 145"/>
                <p:cNvSpPr>
                  <a:spLocks noChangeArrowheads="1"/>
                </p:cNvSpPr>
                <p:nvPr/>
              </p:nvSpPr>
              <p:spPr bwMode="auto">
                <a:xfrm>
                  <a:off x="298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123,3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62" name="Rectangle 146"/>
                <p:cNvSpPr>
                  <a:spLocks noChangeArrowheads="1"/>
                </p:cNvSpPr>
                <p:nvPr/>
              </p:nvSpPr>
              <p:spPr bwMode="auto">
                <a:xfrm>
                  <a:off x="294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86" name="Group 147"/>
              <p:cNvGrpSpPr>
                <a:grpSpLocks/>
              </p:cNvGrpSpPr>
              <p:nvPr/>
            </p:nvGrpSpPr>
            <p:grpSpPr bwMode="auto">
              <a:xfrm>
                <a:off x="3360" y="1209"/>
                <a:ext cx="420" cy="403"/>
                <a:chOff x="3360" y="1209"/>
                <a:chExt cx="420" cy="403"/>
              </a:xfrm>
            </p:grpSpPr>
            <p:sp>
              <p:nvSpPr>
                <p:cNvPr id="60559" name="Rectangle 148"/>
                <p:cNvSpPr>
                  <a:spLocks noChangeArrowheads="1"/>
                </p:cNvSpPr>
                <p:nvPr/>
              </p:nvSpPr>
              <p:spPr bwMode="auto">
                <a:xfrm>
                  <a:off x="340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8,8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60" name="Rectangle 149"/>
                <p:cNvSpPr>
                  <a:spLocks noChangeArrowheads="1"/>
                </p:cNvSpPr>
                <p:nvPr/>
              </p:nvSpPr>
              <p:spPr bwMode="auto">
                <a:xfrm>
                  <a:off x="336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87" name="Group 150"/>
              <p:cNvGrpSpPr>
                <a:grpSpLocks/>
              </p:cNvGrpSpPr>
              <p:nvPr/>
            </p:nvGrpSpPr>
            <p:grpSpPr bwMode="auto">
              <a:xfrm>
                <a:off x="3780" y="1209"/>
                <a:ext cx="420" cy="403"/>
                <a:chOff x="3780" y="1209"/>
                <a:chExt cx="420" cy="403"/>
              </a:xfrm>
            </p:grpSpPr>
            <p:sp>
              <p:nvSpPr>
                <p:cNvPr id="60557" name="Rectangle 151"/>
                <p:cNvSpPr>
                  <a:spLocks noChangeArrowheads="1"/>
                </p:cNvSpPr>
                <p:nvPr/>
              </p:nvSpPr>
              <p:spPr bwMode="auto">
                <a:xfrm>
                  <a:off x="382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23,3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58" name="Rectangle 152"/>
                <p:cNvSpPr>
                  <a:spLocks noChangeArrowheads="1"/>
                </p:cNvSpPr>
                <p:nvPr/>
              </p:nvSpPr>
              <p:spPr bwMode="auto">
                <a:xfrm>
                  <a:off x="378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88" name="Group 153"/>
              <p:cNvGrpSpPr>
                <a:grpSpLocks/>
              </p:cNvGrpSpPr>
              <p:nvPr/>
            </p:nvGrpSpPr>
            <p:grpSpPr bwMode="auto">
              <a:xfrm>
                <a:off x="4200" y="1209"/>
                <a:ext cx="420" cy="403"/>
                <a:chOff x="4200" y="1209"/>
                <a:chExt cx="420" cy="403"/>
              </a:xfrm>
            </p:grpSpPr>
            <p:sp>
              <p:nvSpPr>
                <p:cNvPr id="60555" name="Rectangle 154"/>
                <p:cNvSpPr>
                  <a:spLocks noChangeArrowheads="1"/>
                </p:cNvSpPr>
                <p:nvPr/>
              </p:nvSpPr>
              <p:spPr bwMode="auto">
                <a:xfrm>
                  <a:off x="4243" y="1209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0,170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56" name="Rectangle 155"/>
                <p:cNvSpPr>
                  <a:spLocks noChangeArrowheads="1"/>
                </p:cNvSpPr>
                <p:nvPr/>
              </p:nvSpPr>
              <p:spPr bwMode="auto">
                <a:xfrm>
                  <a:off x="4200" y="1209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89" name="Group 156"/>
              <p:cNvGrpSpPr>
                <a:grpSpLocks/>
              </p:cNvGrpSpPr>
              <p:nvPr/>
            </p:nvGrpSpPr>
            <p:grpSpPr bwMode="auto">
              <a:xfrm>
                <a:off x="0" y="1612"/>
                <a:ext cx="420" cy="403"/>
                <a:chOff x="0" y="1612"/>
                <a:chExt cx="420" cy="403"/>
              </a:xfrm>
            </p:grpSpPr>
            <p:sp>
              <p:nvSpPr>
                <p:cNvPr id="60553" name="Rectangle 157"/>
                <p:cNvSpPr>
                  <a:spLocks noChangeArrowheads="1"/>
                </p:cNvSpPr>
                <p:nvPr/>
              </p:nvSpPr>
              <p:spPr bwMode="auto">
                <a:xfrm>
                  <a:off x="4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ru-RU" sz="1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2014</a:t>
                  </a:r>
                  <a:endParaRPr lang="ru-RU" altLang="ru-RU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ru-RU" alt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54" name="Rectangle 158"/>
                <p:cNvSpPr>
                  <a:spLocks noChangeArrowheads="1"/>
                </p:cNvSpPr>
                <p:nvPr/>
              </p:nvSpPr>
              <p:spPr bwMode="auto">
                <a:xfrm>
                  <a:off x="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90" name="Group 159"/>
              <p:cNvGrpSpPr>
                <a:grpSpLocks/>
              </p:cNvGrpSpPr>
              <p:nvPr/>
            </p:nvGrpSpPr>
            <p:grpSpPr bwMode="auto">
              <a:xfrm>
                <a:off x="420" y="1612"/>
                <a:ext cx="420" cy="403"/>
                <a:chOff x="420" y="1612"/>
                <a:chExt cx="420" cy="403"/>
              </a:xfrm>
            </p:grpSpPr>
            <p:sp>
              <p:nvSpPr>
                <p:cNvPr id="60551" name="Rectangle 160"/>
                <p:cNvSpPr>
                  <a:spLocks noChangeArrowheads="1"/>
                </p:cNvSpPr>
                <p:nvPr/>
              </p:nvSpPr>
              <p:spPr bwMode="auto">
                <a:xfrm>
                  <a:off x="46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19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52" name="Rectangle 161"/>
                <p:cNvSpPr>
                  <a:spLocks noChangeArrowheads="1"/>
                </p:cNvSpPr>
                <p:nvPr/>
              </p:nvSpPr>
              <p:spPr bwMode="auto">
                <a:xfrm>
                  <a:off x="42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91" name="Group 162"/>
              <p:cNvGrpSpPr>
                <a:grpSpLocks/>
              </p:cNvGrpSpPr>
              <p:nvPr/>
            </p:nvGrpSpPr>
            <p:grpSpPr bwMode="auto">
              <a:xfrm>
                <a:off x="840" y="1612"/>
                <a:ext cx="420" cy="403"/>
                <a:chOff x="840" y="1612"/>
                <a:chExt cx="420" cy="403"/>
              </a:xfrm>
            </p:grpSpPr>
            <p:sp>
              <p:nvSpPr>
                <p:cNvPr id="60549" name="Rectangle 163"/>
                <p:cNvSpPr>
                  <a:spLocks noChangeArrowheads="1"/>
                </p:cNvSpPr>
                <p:nvPr/>
              </p:nvSpPr>
              <p:spPr bwMode="auto">
                <a:xfrm>
                  <a:off x="88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0,5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50" name="Rectangle 164"/>
                <p:cNvSpPr>
                  <a:spLocks noChangeArrowheads="1"/>
                </p:cNvSpPr>
                <p:nvPr/>
              </p:nvSpPr>
              <p:spPr bwMode="auto">
                <a:xfrm>
                  <a:off x="84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92" name="Group 165"/>
              <p:cNvGrpSpPr>
                <a:grpSpLocks/>
              </p:cNvGrpSpPr>
              <p:nvPr/>
            </p:nvGrpSpPr>
            <p:grpSpPr bwMode="auto">
              <a:xfrm>
                <a:off x="1260" y="1612"/>
                <a:ext cx="420" cy="403"/>
                <a:chOff x="1260" y="1612"/>
                <a:chExt cx="420" cy="403"/>
              </a:xfrm>
            </p:grpSpPr>
            <p:sp>
              <p:nvSpPr>
                <p:cNvPr id="60547" name="Rectangle 166"/>
                <p:cNvSpPr>
                  <a:spLocks noChangeArrowheads="1"/>
                </p:cNvSpPr>
                <p:nvPr/>
              </p:nvSpPr>
              <p:spPr bwMode="auto">
                <a:xfrm>
                  <a:off x="130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48" name="Rectangle 167"/>
                <p:cNvSpPr>
                  <a:spLocks noChangeArrowheads="1"/>
                </p:cNvSpPr>
                <p:nvPr/>
              </p:nvSpPr>
              <p:spPr bwMode="auto">
                <a:xfrm>
                  <a:off x="126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93" name="Group 168"/>
              <p:cNvGrpSpPr>
                <a:grpSpLocks/>
              </p:cNvGrpSpPr>
              <p:nvPr/>
            </p:nvGrpSpPr>
            <p:grpSpPr bwMode="auto">
              <a:xfrm>
                <a:off x="1680" y="1612"/>
                <a:ext cx="420" cy="403"/>
                <a:chOff x="1680" y="1612"/>
                <a:chExt cx="420" cy="403"/>
              </a:xfrm>
            </p:grpSpPr>
            <p:sp>
              <p:nvSpPr>
                <p:cNvPr id="60545" name="Rectangle 169"/>
                <p:cNvSpPr>
                  <a:spLocks noChangeArrowheads="1"/>
                </p:cNvSpPr>
                <p:nvPr/>
              </p:nvSpPr>
              <p:spPr bwMode="auto">
                <a:xfrm>
                  <a:off x="172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1,027</a:t>
                  </a:r>
                </a:p>
                <a:p>
                  <a:pPr algn="ctr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46" name="Rectangle 170"/>
                <p:cNvSpPr>
                  <a:spLocks noChangeArrowheads="1"/>
                </p:cNvSpPr>
                <p:nvPr/>
              </p:nvSpPr>
              <p:spPr bwMode="auto">
                <a:xfrm>
                  <a:off x="168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94" name="Group 171"/>
              <p:cNvGrpSpPr>
                <a:grpSpLocks/>
              </p:cNvGrpSpPr>
              <p:nvPr/>
            </p:nvGrpSpPr>
            <p:grpSpPr bwMode="auto">
              <a:xfrm>
                <a:off x="2100" y="1612"/>
                <a:ext cx="420" cy="403"/>
                <a:chOff x="2100" y="1612"/>
                <a:chExt cx="420" cy="403"/>
              </a:xfrm>
            </p:grpSpPr>
            <p:sp>
              <p:nvSpPr>
                <p:cNvPr id="60543" name="Rectangle 172"/>
                <p:cNvSpPr>
                  <a:spLocks noChangeArrowheads="1"/>
                </p:cNvSpPr>
                <p:nvPr/>
              </p:nvSpPr>
              <p:spPr bwMode="auto">
                <a:xfrm>
                  <a:off x="214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1,266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44" name="Rectangle 173"/>
                <p:cNvSpPr>
                  <a:spLocks noChangeArrowheads="1"/>
                </p:cNvSpPr>
                <p:nvPr/>
              </p:nvSpPr>
              <p:spPr bwMode="auto">
                <a:xfrm>
                  <a:off x="210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95" name="Group 174"/>
              <p:cNvGrpSpPr>
                <a:grpSpLocks/>
              </p:cNvGrpSpPr>
              <p:nvPr/>
            </p:nvGrpSpPr>
            <p:grpSpPr bwMode="auto">
              <a:xfrm>
                <a:off x="2520" y="1612"/>
                <a:ext cx="420" cy="403"/>
                <a:chOff x="2520" y="1612"/>
                <a:chExt cx="420" cy="403"/>
              </a:xfrm>
            </p:grpSpPr>
            <p:sp>
              <p:nvSpPr>
                <p:cNvPr id="60541" name="Rectangle 175"/>
                <p:cNvSpPr>
                  <a:spLocks noChangeArrowheads="1"/>
                </p:cNvSpPr>
                <p:nvPr/>
              </p:nvSpPr>
              <p:spPr bwMode="auto">
                <a:xfrm>
                  <a:off x="256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102,7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42" name="Rectangle 176"/>
                <p:cNvSpPr>
                  <a:spLocks noChangeArrowheads="1"/>
                </p:cNvSpPr>
                <p:nvPr/>
              </p:nvSpPr>
              <p:spPr bwMode="auto">
                <a:xfrm>
                  <a:off x="252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96" name="Group 177"/>
              <p:cNvGrpSpPr>
                <a:grpSpLocks/>
              </p:cNvGrpSpPr>
              <p:nvPr/>
            </p:nvGrpSpPr>
            <p:grpSpPr bwMode="auto">
              <a:xfrm>
                <a:off x="2940" y="1612"/>
                <a:ext cx="420" cy="403"/>
                <a:chOff x="2940" y="1612"/>
                <a:chExt cx="420" cy="403"/>
              </a:xfrm>
            </p:grpSpPr>
            <p:sp>
              <p:nvSpPr>
                <p:cNvPr id="60539" name="Rectangle 178"/>
                <p:cNvSpPr>
                  <a:spLocks noChangeArrowheads="1"/>
                </p:cNvSpPr>
                <p:nvPr/>
              </p:nvSpPr>
              <p:spPr bwMode="auto">
                <a:xfrm>
                  <a:off x="298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126,6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40" name="Rectangle 179"/>
                <p:cNvSpPr>
                  <a:spLocks noChangeArrowheads="1"/>
                </p:cNvSpPr>
                <p:nvPr/>
              </p:nvSpPr>
              <p:spPr bwMode="auto">
                <a:xfrm>
                  <a:off x="294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97" name="Group 180"/>
              <p:cNvGrpSpPr>
                <a:grpSpLocks/>
              </p:cNvGrpSpPr>
              <p:nvPr/>
            </p:nvGrpSpPr>
            <p:grpSpPr bwMode="auto">
              <a:xfrm>
                <a:off x="3360" y="1612"/>
                <a:ext cx="420" cy="403"/>
                <a:chOff x="3360" y="1612"/>
                <a:chExt cx="420" cy="403"/>
              </a:xfrm>
            </p:grpSpPr>
            <p:sp>
              <p:nvSpPr>
                <p:cNvPr id="60537" name="Rectangle 181"/>
                <p:cNvSpPr>
                  <a:spLocks noChangeArrowheads="1"/>
                </p:cNvSpPr>
                <p:nvPr/>
              </p:nvSpPr>
              <p:spPr bwMode="auto">
                <a:xfrm>
                  <a:off x="340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2,7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38" name="Rectangle 182"/>
                <p:cNvSpPr>
                  <a:spLocks noChangeArrowheads="1"/>
                </p:cNvSpPr>
                <p:nvPr/>
              </p:nvSpPr>
              <p:spPr bwMode="auto">
                <a:xfrm>
                  <a:off x="336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98" name="Group 183"/>
              <p:cNvGrpSpPr>
                <a:grpSpLocks/>
              </p:cNvGrpSpPr>
              <p:nvPr/>
            </p:nvGrpSpPr>
            <p:grpSpPr bwMode="auto">
              <a:xfrm>
                <a:off x="3780" y="1612"/>
                <a:ext cx="420" cy="403"/>
                <a:chOff x="3780" y="1612"/>
                <a:chExt cx="420" cy="403"/>
              </a:xfrm>
            </p:grpSpPr>
            <p:sp>
              <p:nvSpPr>
                <p:cNvPr id="60535" name="Rectangle 184"/>
                <p:cNvSpPr>
                  <a:spLocks noChangeArrowheads="1"/>
                </p:cNvSpPr>
                <p:nvPr/>
              </p:nvSpPr>
              <p:spPr bwMode="auto">
                <a:xfrm>
                  <a:off x="382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</a:rPr>
                    <a:t> </a:t>
                  </a:r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26,6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36" name="Rectangle 185"/>
                <p:cNvSpPr>
                  <a:spLocks noChangeArrowheads="1"/>
                </p:cNvSpPr>
                <p:nvPr/>
              </p:nvSpPr>
              <p:spPr bwMode="auto">
                <a:xfrm>
                  <a:off x="378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499" name="Group 186"/>
              <p:cNvGrpSpPr>
                <a:grpSpLocks/>
              </p:cNvGrpSpPr>
              <p:nvPr/>
            </p:nvGrpSpPr>
            <p:grpSpPr bwMode="auto">
              <a:xfrm>
                <a:off x="4200" y="1612"/>
                <a:ext cx="420" cy="403"/>
                <a:chOff x="4200" y="1612"/>
                <a:chExt cx="420" cy="403"/>
              </a:xfrm>
            </p:grpSpPr>
            <p:sp>
              <p:nvSpPr>
                <p:cNvPr id="60533" name="Rectangle 187"/>
                <p:cNvSpPr>
                  <a:spLocks noChangeArrowheads="1"/>
                </p:cNvSpPr>
                <p:nvPr/>
              </p:nvSpPr>
              <p:spPr bwMode="auto">
                <a:xfrm>
                  <a:off x="4243" y="1612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0,185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34" name="Rectangle 188"/>
                <p:cNvSpPr>
                  <a:spLocks noChangeArrowheads="1"/>
                </p:cNvSpPr>
                <p:nvPr/>
              </p:nvSpPr>
              <p:spPr bwMode="auto">
                <a:xfrm>
                  <a:off x="4200" y="1612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500" name="Group 189"/>
              <p:cNvGrpSpPr>
                <a:grpSpLocks/>
              </p:cNvGrpSpPr>
              <p:nvPr/>
            </p:nvGrpSpPr>
            <p:grpSpPr bwMode="auto">
              <a:xfrm>
                <a:off x="0" y="2015"/>
                <a:ext cx="420" cy="403"/>
                <a:chOff x="0" y="2015"/>
                <a:chExt cx="420" cy="403"/>
              </a:xfrm>
            </p:grpSpPr>
            <p:sp>
              <p:nvSpPr>
                <p:cNvPr id="60531" name="Rectangle 190"/>
                <p:cNvSpPr>
                  <a:spLocks noChangeArrowheads="1"/>
                </p:cNvSpPr>
                <p:nvPr/>
              </p:nvSpPr>
              <p:spPr bwMode="auto">
                <a:xfrm>
                  <a:off x="4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 altLang="ru-RU" sz="1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2015</a:t>
                  </a:r>
                  <a:endParaRPr lang="ru-RU" altLang="ru-RU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ru-RU" altLang="ru-RU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32" name="Rectangle 191"/>
                <p:cNvSpPr>
                  <a:spLocks noChangeArrowheads="1"/>
                </p:cNvSpPr>
                <p:nvPr/>
              </p:nvSpPr>
              <p:spPr bwMode="auto">
                <a:xfrm>
                  <a:off x="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501" name="Group 192"/>
              <p:cNvGrpSpPr>
                <a:grpSpLocks/>
              </p:cNvGrpSpPr>
              <p:nvPr/>
            </p:nvGrpSpPr>
            <p:grpSpPr bwMode="auto">
              <a:xfrm>
                <a:off x="420" y="2015"/>
                <a:ext cx="420" cy="403"/>
                <a:chOff x="420" y="2015"/>
                <a:chExt cx="420" cy="403"/>
              </a:xfrm>
            </p:grpSpPr>
            <p:sp>
              <p:nvSpPr>
                <p:cNvPr id="60529" name="Rectangle 193"/>
                <p:cNvSpPr>
                  <a:spLocks noChangeArrowheads="1"/>
                </p:cNvSpPr>
                <p:nvPr/>
              </p:nvSpPr>
              <p:spPr bwMode="auto">
                <a:xfrm>
                  <a:off x="46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21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30" name="Rectangle 194"/>
                <p:cNvSpPr>
                  <a:spLocks noChangeArrowheads="1"/>
                </p:cNvSpPr>
                <p:nvPr/>
              </p:nvSpPr>
              <p:spPr bwMode="auto">
                <a:xfrm>
                  <a:off x="42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502" name="Group 195"/>
              <p:cNvGrpSpPr>
                <a:grpSpLocks/>
              </p:cNvGrpSpPr>
              <p:nvPr/>
            </p:nvGrpSpPr>
            <p:grpSpPr bwMode="auto">
              <a:xfrm>
                <a:off x="840" y="2015"/>
                <a:ext cx="420" cy="403"/>
                <a:chOff x="840" y="2015"/>
                <a:chExt cx="420" cy="403"/>
              </a:xfrm>
            </p:grpSpPr>
            <p:sp>
              <p:nvSpPr>
                <p:cNvPr id="60527" name="Rectangle 196"/>
                <p:cNvSpPr>
                  <a:spLocks noChangeArrowheads="1"/>
                </p:cNvSpPr>
                <p:nvPr/>
              </p:nvSpPr>
              <p:spPr bwMode="auto">
                <a:xfrm>
                  <a:off x="88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28" name="Rectangle 197"/>
                <p:cNvSpPr>
                  <a:spLocks noChangeArrowheads="1"/>
                </p:cNvSpPr>
                <p:nvPr/>
              </p:nvSpPr>
              <p:spPr bwMode="auto">
                <a:xfrm>
                  <a:off x="84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503" name="Group 198"/>
              <p:cNvGrpSpPr>
                <a:grpSpLocks/>
              </p:cNvGrpSpPr>
              <p:nvPr/>
            </p:nvGrpSpPr>
            <p:grpSpPr bwMode="auto">
              <a:xfrm>
                <a:off x="1260" y="2015"/>
                <a:ext cx="420" cy="403"/>
                <a:chOff x="1260" y="2015"/>
                <a:chExt cx="420" cy="403"/>
              </a:xfrm>
            </p:grpSpPr>
            <p:sp>
              <p:nvSpPr>
                <p:cNvPr id="60525" name="Rectangle 199"/>
                <p:cNvSpPr>
                  <a:spLocks noChangeArrowheads="1"/>
                </p:cNvSpPr>
                <p:nvPr/>
              </p:nvSpPr>
              <p:spPr bwMode="auto">
                <a:xfrm>
                  <a:off x="130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26" name="Rectangle 200"/>
                <p:cNvSpPr>
                  <a:spLocks noChangeArrowheads="1"/>
                </p:cNvSpPr>
                <p:nvPr/>
              </p:nvSpPr>
              <p:spPr bwMode="auto">
                <a:xfrm>
                  <a:off x="126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504" name="Group 201"/>
              <p:cNvGrpSpPr>
                <a:grpSpLocks/>
              </p:cNvGrpSpPr>
              <p:nvPr/>
            </p:nvGrpSpPr>
            <p:grpSpPr bwMode="auto">
              <a:xfrm>
                <a:off x="1680" y="2015"/>
                <a:ext cx="420" cy="403"/>
                <a:chOff x="1680" y="2015"/>
                <a:chExt cx="420" cy="403"/>
              </a:xfrm>
            </p:grpSpPr>
            <p:sp>
              <p:nvSpPr>
                <p:cNvPr id="60523" name="Rectangle 202"/>
                <p:cNvSpPr>
                  <a:spLocks noChangeArrowheads="1"/>
                </p:cNvSpPr>
                <p:nvPr/>
              </p:nvSpPr>
              <p:spPr bwMode="auto">
                <a:xfrm>
                  <a:off x="172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1,105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24" name="Rectangle 203"/>
                <p:cNvSpPr>
                  <a:spLocks noChangeArrowheads="1"/>
                </p:cNvSpPr>
                <p:nvPr/>
              </p:nvSpPr>
              <p:spPr bwMode="auto">
                <a:xfrm>
                  <a:off x="168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505" name="Group 204"/>
              <p:cNvGrpSpPr>
                <a:grpSpLocks/>
              </p:cNvGrpSpPr>
              <p:nvPr/>
            </p:nvGrpSpPr>
            <p:grpSpPr bwMode="auto">
              <a:xfrm>
                <a:off x="2100" y="2015"/>
                <a:ext cx="420" cy="403"/>
                <a:chOff x="2100" y="2015"/>
                <a:chExt cx="420" cy="403"/>
              </a:xfrm>
            </p:grpSpPr>
            <p:sp>
              <p:nvSpPr>
                <p:cNvPr id="60521" name="Rectangle 205"/>
                <p:cNvSpPr>
                  <a:spLocks noChangeArrowheads="1"/>
                </p:cNvSpPr>
                <p:nvPr/>
              </p:nvSpPr>
              <p:spPr bwMode="auto">
                <a:xfrm>
                  <a:off x="214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1,400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22" name="Rectangle 206"/>
                <p:cNvSpPr>
                  <a:spLocks noChangeArrowheads="1"/>
                </p:cNvSpPr>
                <p:nvPr/>
              </p:nvSpPr>
              <p:spPr bwMode="auto">
                <a:xfrm>
                  <a:off x="210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506" name="Group 207"/>
              <p:cNvGrpSpPr>
                <a:grpSpLocks/>
              </p:cNvGrpSpPr>
              <p:nvPr/>
            </p:nvGrpSpPr>
            <p:grpSpPr bwMode="auto">
              <a:xfrm>
                <a:off x="2520" y="2015"/>
                <a:ext cx="420" cy="403"/>
                <a:chOff x="2520" y="2015"/>
                <a:chExt cx="420" cy="403"/>
              </a:xfrm>
            </p:grpSpPr>
            <p:sp>
              <p:nvSpPr>
                <p:cNvPr id="60519" name="Rectangle 208"/>
                <p:cNvSpPr>
                  <a:spLocks noChangeArrowheads="1"/>
                </p:cNvSpPr>
                <p:nvPr/>
              </p:nvSpPr>
              <p:spPr bwMode="auto">
                <a:xfrm>
                  <a:off x="256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110,5</a:t>
                  </a:r>
                </a:p>
                <a:p>
                  <a:pPr algn="ctr"/>
                  <a:endParaRPr lang="ru-RU" altLang="ru-RU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20" name="Rectangle 209"/>
                <p:cNvSpPr>
                  <a:spLocks noChangeArrowheads="1"/>
                </p:cNvSpPr>
                <p:nvPr/>
              </p:nvSpPr>
              <p:spPr bwMode="auto">
                <a:xfrm>
                  <a:off x="252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507" name="Group 210"/>
              <p:cNvGrpSpPr>
                <a:grpSpLocks/>
              </p:cNvGrpSpPr>
              <p:nvPr/>
            </p:nvGrpSpPr>
            <p:grpSpPr bwMode="auto">
              <a:xfrm>
                <a:off x="2940" y="2015"/>
                <a:ext cx="420" cy="403"/>
                <a:chOff x="2940" y="2015"/>
                <a:chExt cx="420" cy="403"/>
              </a:xfrm>
            </p:grpSpPr>
            <p:sp>
              <p:nvSpPr>
                <p:cNvPr id="60517" name="Rectangle 211"/>
                <p:cNvSpPr>
                  <a:spLocks noChangeArrowheads="1"/>
                </p:cNvSpPr>
                <p:nvPr/>
              </p:nvSpPr>
              <p:spPr bwMode="auto">
                <a:xfrm>
                  <a:off x="298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140,0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18" name="Rectangle 212"/>
                <p:cNvSpPr>
                  <a:spLocks noChangeArrowheads="1"/>
                </p:cNvSpPr>
                <p:nvPr/>
              </p:nvSpPr>
              <p:spPr bwMode="auto">
                <a:xfrm>
                  <a:off x="294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508" name="Group 213"/>
              <p:cNvGrpSpPr>
                <a:grpSpLocks/>
              </p:cNvGrpSpPr>
              <p:nvPr/>
            </p:nvGrpSpPr>
            <p:grpSpPr bwMode="auto">
              <a:xfrm>
                <a:off x="3360" y="2015"/>
                <a:ext cx="420" cy="403"/>
                <a:chOff x="3360" y="2015"/>
                <a:chExt cx="420" cy="403"/>
              </a:xfrm>
            </p:grpSpPr>
            <p:sp>
              <p:nvSpPr>
                <p:cNvPr id="60515" name="Rectangle 214"/>
                <p:cNvSpPr>
                  <a:spLocks noChangeArrowheads="1"/>
                </p:cNvSpPr>
                <p:nvPr/>
              </p:nvSpPr>
              <p:spPr bwMode="auto">
                <a:xfrm>
                  <a:off x="340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10,5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16" name="Rectangle 215"/>
                <p:cNvSpPr>
                  <a:spLocks noChangeArrowheads="1"/>
                </p:cNvSpPr>
                <p:nvPr/>
              </p:nvSpPr>
              <p:spPr bwMode="auto">
                <a:xfrm>
                  <a:off x="336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509" name="Group 216"/>
              <p:cNvGrpSpPr>
                <a:grpSpLocks/>
              </p:cNvGrpSpPr>
              <p:nvPr/>
            </p:nvGrpSpPr>
            <p:grpSpPr bwMode="auto">
              <a:xfrm>
                <a:off x="3780" y="2015"/>
                <a:ext cx="420" cy="403"/>
                <a:chOff x="3780" y="2015"/>
                <a:chExt cx="420" cy="403"/>
              </a:xfrm>
            </p:grpSpPr>
            <p:sp>
              <p:nvSpPr>
                <p:cNvPr id="60513" name="Rectangle 217"/>
                <p:cNvSpPr>
                  <a:spLocks noChangeArrowheads="1"/>
                </p:cNvSpPr>
                <p:nvPr/>
              </p:nvSpPr>
              <p:spPr bwMode="auto">
                <a:xfrm>
                  <a:off x="382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40,0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14" name="Rectangle 218"/>
                <p:cNvSpPr>
                  <a:spLocks noChangeArrowheads="1"/>
                </p:cNvSpPr>
                <p:nvPr/>
              </p:nvSpPr>
              <p:spPr bwMode="auto">
                <a:xfrm>
                  <a:off x="378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60510" name="Group 219"/>
              <p:cNvGrpSpPr>
                <a:grpSpLocks/>
              </p:cNvGrpSpPr>
              <p:nvPr/>
            </p:nvGrpSpPr>
            <p:grpSpPr bwMode="auto">
              <a:xfrm>
                <a:off x="4200" y="2015"/>
                <a:ext cx="420" cy="403"/>
                <a:chOff x="4200" y="2015"/>
                <a:chExt cx="420" cy="403"/>
              </a:xfrm>
            </p:grpSpPr>
            <p:sp>
              <p:nvSpPr>
                <p:cNvPr id="60511" name="Rectangle 220"/>
                <p:cNvSpPr>
                  <a:spLocks noChangeArrowheads="1"/>
                </p:cNvSpPr>
                <p:nvPr/>
              </p:nvSpPr>
              <p:spPr bwMode="auto">
                <a:xfrm>
                  <a:off x="4243" y="2015"/>
                  <a:ext cx="33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</a:endParaRPr>
                </a:p>
                <a:p>
                  <a:pPr algn="ctr" eaLnBrk="1" hangingPunct="1"/>
                  <a:r>
                    <a:rPr lang="ru-RU" altLang="ru-RU" sz="16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0,190</a:t>
                  </a:r>
                </a:p>
                <a:p>
                  <a:pPr algn="ctr" eaLnBrk="1" hangingPunct="1"/>
                  <a:endParaRPr lang="ru-RU" altLang="ru-RU" sz="16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512" name="Rectangle 221"/>
                <p:cNvSpPr>
                  <a:spLocks noChangeArrowheads="1"/>
                </p:cNvSpPr>
                <p:nvPr/>
              </p:nvSpPr>
              <p:spPr bwMode="auto">
                <a:xfrm>
                  <a:off x="4200" y="2015"/>
                  <a:ext cx="4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</p:grpSp>
        <p:sp>
          <p:nvSpPr>
            <p:cNvPr id="60444" name="Rectangle 222"/>
            <p:cNvSpPr>
              <a:spLocks noChangeArrowheads="1"/>
            </p:cNvSpPr>
            <p:nvPr/>
          </p:nvSpPr>
          <p:spPr bwMode="auto">
            <a:xfrm>
              <a:off x="-3" y="-3"/>
              <a:ext cx="4626" cy="2424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grpSp>
        <p:nvGrpSpPr>
          <p:cNvPr id="60438" name="Group 224"/>
          <p:cNvGrpSpPr>
            <a:grpSpLocks noChangeAspect="1"/>
          </p:cNvGrpSpPr>
          <p:nvPr/>
        </p:nvGrpSpPr>
        <p:grpSpPr bwMode="auto">
          <a:xfrm>
            <a:off x="1763713" y="620713"/>
            <a:ext cx="587375" cy="744537"/>
            <a:chOff x="1114" y="384"/>
            <a:chExt cx="370" cy="469"/>
          </a:xfrm>
        </p:grpSpPr>
        <p:sp>
          <p:nvSpPr>
            <p:cNvPr id="60439" name="AutoShape 223"/>
            <p:cNvSpPr>
              <a:spLocks noChangeAspect="1" noChangeArrowheads="1" noTextEdit="1"/>
            </p:cNvSpPr>
            <p:nvPr/>
          </p:nvSpPr>
          <p:spPr bwMode="auto">
            <a:xfrm>
              <a:off x="1114" y="384"/>
              <a:ext cx="370" cy="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440" name="Rectangle 225"/>
            <p:cNvSpPr>
              <a:spLocks noChangeArrowheads="1"/>
            </p:cNvSpPr>
            <p:nvPr/>
          </p:nvSpPr>
          <p:spPr bwMode="auto">
            <a:xfrm>
              <a:off x="1337" y="417"/>
              <a:ext cx="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0441" name="Rectangle 226"/>
            <p:cNvSpPr>
              <a:spLocks noChangeArrowheads="1"/>
            </p:cNvSpPr>
            <p:nvPr/>
          </p:nvSpPr>
          <p:spPr bwMode="auto">
            <a:xfrm>
              <a:off x="1374" y="624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2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ц</a:t>
              </a:r>
              <a:endParaRPr lang="ru-RU" altLang="ru-RU"/>
            </a:p>
          </p:txBody>
        </p:sp>
        <p:sp>
          <p:nvSpPr>
            <p:cNvPr id="60442" name="Rectangle 227"/>
            <p:cNvSpPr>
              <a:spLocks noChangeArrowheads="1"/>
            </p:cNvSpPr>
            <p:nvPr/>
          </p:nvSpPr>
          <p:spPr bwMode="auto">
            <a:xfrm>
              <a:off x="1159" y="407"/>
              <a:ext cx="181" cy="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3700" i="1">
                  <a:solidFill>
                    <a:srgbClr val="000000"/>
                  </a:solidFill>
                  <a:latin typeface="Symbol" panose="05050102010706020507" pitchFamily="18" charset="2"/>
                </a:rPr>
                <a:t>D</a:t>
              </a:r>
              <a:endParaRPr lang="ru-RU" altLang="ru-RU" i="1"/>
            </a:p>
          </p:txBody>
        </p:sp>
      </p:grpSp>
    </p:spTree>
    <p:extLst>
      <p:ext uri="{BB962C8B-B14F-4D97-AF65-F5344CB8AC3E}">
        <p14:creationId xmlns:p14="http://schemas.microsoft.com/office/powerpoint/2010/main" val="3060359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Содержимое 2"/>
          <p:cNvSpPr>
            <a:spLocks noGrp="1"/>
          </p:cNvSpPr>
          <p:nvPr>
            <p:ph idx="1"/>
          </p:nvPr>
        </p:nvSpPr>
        <p:spPr>
          <a:xfrm>
            <a:off x="428624" y="285750"/>
            <a:ext cx="8823895" cy="6008688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en-US" altLang="ru-RU" sz="4000" i="1" dirty="0" smtClean="0"/>
              <a:t>       </a:t>
            </a:r>
            <a:r>
              <a:rPr lang="ru-RU" altLang="ru-RU" sz="4000" i="1" dirty="0" smtClean="0"/>
              <a:t>С неравными интервалами времени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3600" dirty="0" smtClean="0"/>
              <a:t>Взвешенная средняя геометрическая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3600" dirty="0" smtClean="0"/>
              <a:t>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3600" dirty="0" smtClean="0"/>
              <a:t>     </a:t>
            </a:r>
            <a:r>
              <a:rPr lang="ru-RU" altLang="ru-RU" sz="3600" dirty="0" smtClean="0">
                <a:solidFill>
                  <a:srgbClr val="030305"/>
                </a:solidFill>
              </a:rPr>
              <a:t> = </a:t>
            </a:r>
          </a:p>
          <a:p>
            <a:pPr>
              <a:buFont typeface="Wingdings 2" panose="05020102010507070707" pitchFamily="18" charset="2"/>
              <a:buNone/>
            </a:pPr>
            <a:endParaRPr lang="ru-RU" altLang="ru-RU" sz="3600" dirty="0" smtClean="0">
              <a:solidFill>
                <a:srgbClr val="030305"/>
              </a:solidFill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3600" dirty="0" smtClean="0"/>
              <a:t>где </a:t>
            </a:r>
            <a:r>
              <a:rPr lang="en-US" altLang="ru-RU" sz="4800" b="1" i="1" dirty="0" err="1" smtClean="0">
                <a:solidFill>
                  <a:srgbClr val="030305"/>
                </a:solidFill>
              </a:rPr>
              <a:t>k</a:t>
            </a:r>
            <a:r>
              <a:rPr lang="en-US" altLang="ru-RU" sz="3600" b="1" i="1" dirty="0" err="1" smtClean="0">
                <a:solidFill>
                  <a:srgbClr val="030305"/>
                </a:solidFill>
              </a:rPr>
              <a:t>i</a:t>
            </a:r>
            <a:r>
              <a:rPr lang="en-US" altLang="ru-RU" sz="3600" dirty="0" smtClean="0"/>
              <a:t> – </a:t>
            </a:r>
            <a:r>
              <a:rPr lang="ru-RU" altLang="ru-RU" sz="3600" dirty="0" err="1" smtClean="0"/>
              <a:t>коэффицент</a:t>
            </a:r>
            <a:r>
              <a:rPr lang="ru-RU" altLang="ru-RU" sz="3600" dirty="0" smtClean="0"/>
              <a:t> роста;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3600" dirty="0" smtClean="0"/>
              <a:t>        </a:t>
            </a:r>
            <a:r>
              <a:rPr lang="en-US" altLang="ru-RU" sz="4800" b="1" i="1" dirty="0" err="1" smtClean="0">
                <a:solidFill>
                  <a:srgbClr val="030305"/>
                </a:solidFill>
              </a:rPr>
              <a:t>t</a:t>
            </a:r>
            <a:r>
              <a:rPr lang="en-US" altLang="ru-RU" sz="3600" b="1" i="1" dirty="0" err="1" smtClean="0">
                <a:solidFill>
                  <a:srgbClr val="030305"/>
                </a:solidFill>
              </a:rPr>
              <a:t>i</a:t>
            </a:r>
            <a:r>
              <a:rPr lang="en-US" altLang="ru-RU" sz="4800" b="1" i="1" dirty="0" smtClean="0">
                <a:solidFill>
                  <a:srgbClr val="030305"/>
                </a:solidFill>
              </a:rPr>
              <a:t> </a:t>
            </a:r>
            <a:r>
              <a:rPr lang="en-US" altLang="ru-RU" sz="3600" dirty="0" smtClean="0"/>
              <a:t>– </a:t>
            </a:r>
            <a:r>
              <a:rPr lang="ru-RU" altLang="ru-RU" sz="3600" dirty="0" smtClean="0"/>
              <a:t>период времени между двумя соседними значениями</a:t>
            </a:r>
          </a:p>
        </p:txBody>
      </p:sp>
      <p:graphicFrame>
        <p:nvGraphicFramePr>
          <p:cNvPr id="61443" name="Object 2"/>
          <p:cNvGraphicFramePr>
            <a:graphicFrameLocks noChangeAspect="1"/>
          </p:cNvGraphicFramePr>
          <p:nvPr/>
        </p:nvGraphicFramePr>
        <p:xfrm>
          <a:off x="285750" y="2428875"/>
          <a:ext cx="642938" cy="135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80" name="Формула" r:id="rId4" imgW="126780" imgH="215526" progId="Equation.3">
                  <p:embed/>
                </p:oleObj>
              </mc:Choice>
              <mc:Fallback>
                <p:oleObj name="Формула" r:id="rId4" imgW="126780" imgH="21552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" y="2428875"/>
                        <a:ext cx="642938" cy="135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4" name="Object 4"/>
          <p:cNvGraphicFramePr>
            <a:graphicFrameLocks noChangeAspect="1"/>
          </p:cNvGraphicFramePr>
          <p:nvPr/>
        </p:nvGraphicFramePr>
        <p:xfrm>
          <a:off x="1571625" y="2357438"/>
          <a:ext cx="6858000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81" name="Формула" r:id="rId6" imgW="1143000" imgH="342900" progId="Equation.3">
                  <p:embed/>
                </p:oleObj>
              </mc:Choice>
              <mc:Fallback>
                <p:oleObj name="Формула" r:id="rId6" imgW="1143000" imgH="342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2357438"/>
                        <a:ext cx="6858000" cy="150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730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-714375"/>
            <a:ext cx="8229600" cy="214312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62467" name="Содержимое 2"/>
          <p:cNvSpPr>
            <a:spLocks noGrp="1"/>
          </p:cNvSpPr>
          <p:nvPr>
            <p:ph idx="1"/>
          </p:nvPr>
        </p:nvSpPr>
        <p:spPr>
          <a:xfrm>
            <a:off x="457200" y="1785938"/>
            <a:ext cx="8229600" cy="4508500"/>
          </a:xfrm>
        </p:spPr>
        <p:txBody>
          <a:bodyPr/>
          <a:lstStyle/>
          <a:p>
            <a:r>
              <a:rPr lang="ru-RU" altLang="ru-RU" sz="4000" smtClean="0"/>
              <a:t>Среднегодовой темп роста определяется умножением среднегодового коэффициента роста на 100 и показывает , сколько процентов в среднем составлял рост показателя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4000" smtClean="0"/>
              <a:t>   </a:t>
            </a:r>
            <a:endParaRPr lang="ru-RU" altLang="ru-RU" sz="3600" smtClean="0"/>
          </a:p>
          <a:p>
            <a:pPr>
              <a:buFont typeface="Wingdings 2" panose="05020102010507070707" pitchFamily="18" charset="2"/>
              <a:buNone/>
            </a:pPr>
            <a:endParaRPr lang="ru-RU" altLang="ru-RU" sz="3600" smtClean="0"/>
          </a:p>
          <a:p>
            <a:pPr>
              <a:buFont typeface="Wingdings 2" panose="05020102010507070707" pitchFamily="18" charset="2"/>
              <a:buNone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3115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i="1" dirty="0" smtClean="0">
                <a:latin typeface="Times New Roman" pitchFamily="18" charset="0"/>
              </a:rPr>
              <a:t>            </a:t>
            </a:r>
            <a:r>
              <a:rPr lang="ru-RU" b="1" i="1" dirty="0" smtClean="0">
                <a:latin typeface="Times New Roman" pitchFamily="18" charset="0"/>
              </a:rPr>
              <a:t>Средний темп прироста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341438"/>
            <a:ext cx="8424863" cy="24479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3600" smtClean="0">
                <a:latin typeface="Times New Roman" panose="02020603050405020304" pitchFamily="18" charset="0"/>
              </a:rPr>
              <a:t>Показывает, на сколько процентов увеличивается (или уменьшается) уровень по сравнению с предыдущем в среднем за единицу времени:</a:t>
            </a:r>
          </a:p>
        </p:txBody>
      </p:sp>
      <p:graphicFrame>
        <p:nvGraphicFramePr>
          <p:cNvPr id="63492" name="Object 9"/>
          <p:cNvGraphicFramePr>
            <a:graphicFrameLocks noGrp="1" noChangeAspect="1"/>
          </p:cNvGraphicFramePr>
          <p:nvPr>
            <p:ph sz="half" idx="2"/>
          </p:nvPr>
        </p:nvGraphicFramePr>
        <p:xfrm>
          <a:off x="2217738" y="4076700"/>
          <a:ext cx="5356225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93" name="Equation" r:id="rId4" imgW="901309" imgH="266584" progId="Equation.3">
                  <p:embed/>
                </p:oleObj>
              </mc:Choice>
              <mc:Fallback>
                <p:oleObj name="Equation" r:id="rId4" imgW="901309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7738" y="4076700"/>
                        <a:ext cx="5356225" cy="158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716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250825" y="2636838"/>
          <a:ext cx="8516938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17" name="Equation" r:id="rId4" imgW="1764534" imgH="266584" progId="Equation.3">
                  <p:embed/>
                </p:oleObj>
              </mc:Choice>
              <mc:Fallback>
                <p:oleObj name="Equation" r:id="rId4" imgW="1764534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36838"/>
                        <a:ext cx="8516938" cy="127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0622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457200" y="1371600"/>
            <a:ext cx="8153400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52352" bIns="3808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i="1">
                <a:latin typeface="Times New Roman" panose="02020603050405020304" pitchFamily="18" charset="0"/>
                <a:cs typeface="Arial" panose="020B0604020202020204" pitchFamily="34" charset="0"/>
              </a:rPr>
              <a:t>Проблема сопоставимости уровней рядов динамики</a:t>
            </a:r>
          </a:p>
          <a:p>
            <a:endParaRPr lang="ru-RU" altLang="ru-RU" sz="4400" b="1">
              <a:latin typeface="Times New Roman" panose="02020603050405020304" pitchFamily="18" charset="0"/>
            </a:endParaRP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1187450" y="3068638"/>
            <a:ext cx="67818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52352" bIns="3808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4000" b="1" i="1">
              <a:cs typeface="Arial" panose="020B0604020202020204" pitchFamily="34" charset="0"/>
            </a:endParaRPr>
          </a:p>
          <a:p>
            <a:pPr algn="ctr"/>
            <a:r>
              <a:rPr lang="ru-RU" altLang="ru-RU" sz="4000" b="1" i="1">
                <a:latin typeface="Times New Roman" panose="02020603050405020304" pitchFamily="18" charset="0"/>
                <a:cs typeface="Arial" panose="020B0604020202020204" pitchFamily="34" charset="0"/>
              </a:rPr>
              <a:t>Смыкание рядов динамики</a:t>
            </a:r>
          </a:p>
          <a:p>
            <a:endParaRPr lang="ru-RU" altLang="ru-RU" sz="40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8447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1143000"/>
            <a:ext cx="914400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80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Поскольку ряды динамики формируются на протяжении длительных периодов времени, их уровни часто оказываются несопоставимыми</a:t>
            </a:r>
          </a:p>
          <a:p>
            <a:endParaRPr lang="ru-RU" altLang="ru-RU" sz="48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107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323850" y="260350"/>
            <a:ext cx="8497888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22275" indent="-45720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4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4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</a:t>
            </a:r>
            <a:endParaRPr lang="ru-RU" altLang="ru-RU" sz="4400" b="1" u="sng">
              <a:latin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цен</a:t>
            </a:r>
          </a:p>
          <a:p>
            <a:pPr>
              <a:buFont typeface="Wingdings" panose="05000000000000000000" pitchFamily="2" charset="2"/>
              <a:buAutoNum type="arabicPeriod"/>
            </a:pP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методики расчета            показателей</a:t>
            </a:r>
          </a:p>
          <a:p>
            <a:pPr>
              <a:buFont typeface="Wingdings" panose="05000000000000000000" pitchFamily="2" charset="2"/>
              <a:buAutoNum type="arabicPeriod"/>
            </a:pP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</a:t>
            </a:r>
            <a:r>
              <a:rPr lang="ru-RU" altLang="ru-RU" sz="4000">
                <a:latin typeface="Times New Roman" panose="02020603050405020304" pitchFamily="18" charset="0"/>
              </a:rPr>
              <a:t> </a:t>
            </a: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«границ» (организа</a:t>
            </a:r>
            <a:r>
              <a:rPr lang="ru-RU" altLang="ru-RU" sz="4000">
                <a:latin typeface="Times New Roman" panose="02020603050405020304" pitchFamily="18" charset="0"/>
              </a:rPr>
              <a:t>-  </a:t>
            </a: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ционных, административных)</a:t>
            </a:r>
          </a:p>
          <a:p>
            <a:endParaRPr lang="ru-RU" altLang="ru-RU" sz="40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810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323850" y="0"/>
            <a:ext cx="8496300" cy="741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alt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alt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</a:t>
            </a:r>
            <a:r>
              <a:rPr lang="ru-RU" alt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сопоставимости</a:t>
            </a:r>
            <a:endParaRPr lang="en-US" altLang="ru-RU" sz="3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r>
              <a:rPr lang="ru-RU" alt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применяется метод смыкания рядов динамики. Для смыкания ряда динамики необходимо иметь переходное звено. (</a:t>
            </a:r>
            <a:r>
              <a:rPr lang="ru-RU" altLang="ru-RU" sz="3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Переходное звено</a:t>
            </a:r>
            <a:r>
              <a:rPr lang="ru-RU" alt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период времени, для которого изучаемый показатель рассчитан как по старой методике (в старых границах), так и по новой методике (в новых границах).</a:t>
            </a:r>
          </a:p>
          <a:p>
            <a:pPr algn="ctr"/>
            <a:r>
              <a:rPr lang="ru-RU" alt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переходного звена рассчитывается коэффициент, действие которого распространяется на все предшествующие периоды времени</a:t>
            </a:r>
          </a:p>
          <a:p>
            <a:endParaRPr lang="ru-RU" altLang="ru-RU" sz="3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4092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34" name="Object 2"/>
          <p:cNvGraphicFramePr>
            <a:graphicFrameLocks noChangeAspect="1"/>
          </p:cNvGraphicFramePr>
          <p:nvPr/>
        </p:nvGraphicFramePr>
        <p:xfrm>
          <a:off x="320675" y="1984375"/>
          <a:ext cx="8462963" cy="152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41" name="Лист" r:id="rId4" imgW="4495800" imgH="809625" progId="Excel.Sheet.8">
                  <p:embed/>
                </p:oleObj>
              </mc:Choice>
              <mc:Fallback>
                <p:oleObj name="Лист" r:id="rId4" imgW="4495800" imgH="809625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1984375"/>
                        <a:ext cx="8462963" cy="152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10857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658" name="Object 6"/>
          <p:cNvGraphicFramePr>
            <a:graphicFrameLocks noChangeAspect="1"/>
          </p:cNvGraphicFramePr>
          <p:nvPr/>
        </p:nvGraphicFramePr>
        <p:xfrm>
          <a:off x="1731963" y="1809750"/>
          <a:ext cx="5830887" cy="330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65" name="Equation" r:id="rId4" imgW="1117115" imgH="634725" progId="Equation.3">
                  <p:embed/>
                </p:oleObj>
              </mc:Choice>
              <mc:Fallback>
                <p:oleObj name="Equation" r:id="rId4" imgW="1117115" imgH="63472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1963" y="1809750"/>
                        <a:ext cx="5830887" cy="330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9092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682" name="Object 2"/>
          <p:cNvGraphicFramePr>
            <a:graphicFrameLocks noChangeAspect="1"/>
          </p:cNvGraphicFramePr>
          <p:nvPr/>
        </p:nvGraphicFramePr>
        <p:xfrm>
          <a:off x="250825" y="1266825"/>
          <a:ext cx="8893175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00" name="Equation" r:id="rId4" imgW="1841400" imgH="241200" progId="Equation.DSMT4">
                  <p:embed/>
                </p:oleObj>
              </mc:Choice>
              <mc:Fallback>
                <p:oleObj name="Equation" r:id="rId4" imgW="18414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266825"/>
                        <a:ext cx="8893175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3" name="Object 3"/>
          <p:cNvGraphicFramePr>
            <a:graphicFrameLocks noChangeAspect="1"/>
          </p:cNvGraphicFramePr>
          <p:nvPr/>
        </p:nvGraphicFramePr>
        <p:xfrm>
          <a:off x="179388" y="3465513"/>
          <a:ext cx="87598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01" name="Equation" r:id="rId6" imgW="1841400" imgH="241200" progId="Equation.DSMT4">
                  <p:embed/>
                </p:oleObj>
              </mc:Choice>
              <mc:Fallback>
                <p:oleObj name="Equation" r:id="rId6" imgW="18414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3465513"/>
                        <a:ext cx="875982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21858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6" name="Object 2"/>
          <p:cNvGraphicFramePr>
            <a:graphicFrameLocks noChangeAspect="1"/>
          </p:cNvGraphicFramePr>
          <p:nvPr/>
        </p:nvGraphicFramePr>
        <p:xfrm>
          <a:off x="0" y="1906588"/>
          <a:ext cx="9104313" cy="218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13" name="Лист" r:id="rId4" imgW="4495800" imgH="1076325" progId="Excel.Sheet.8">
                  <p:embed/>
                </p:oleObj>
              </mc:Choice>
              <mc:Fallback>
                <p:oleObj name="Лист" r:id="rId4" imgW="4495800" imgH="1076325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906588"/>
                        <a:ext cx="9104313" cy="2189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99746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1295400"/>
            <a:ext cx="9144000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52352" bIns="3808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5400" b="1" i="1">
                <a:latin typeface="Times New Roman" panose="02020603050405020304" pitchFamily="18" charset="0"/>
                <a:cs typeface="Arial" panose="020B0604020202020204" pitchFamily="34" charset="0"/>
              </a:rPr>
              <a:t>Анализ основной тенденции рядов динамики</a:t>
            </a:r>
          </a:p>
          <a:p>
            <a:endParaRPr lang="ru-RU" altLang="ru-RU" sz="5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0344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1524000"/>
            <a:ext cx="9144000" cy="375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800">
                <a:latin typeface="Times New Roman" panose="02020603050405020304" pitchFamily="18" charset="0"/>
                <a:cs typeface="Times New Roman" panose="02020603050405020304" pitchFamily="18" charset="0"/>
              </a:rPr>
              <a:t>    Уровни рядов динамики формируются под воздействием большого числа факторов. Их можно разделить на 3 группы</a:t>
            </a:r>
          </a:p>
          <a:p>
            <a:endParaRPr lang="ru-RU" altLang="ru-RU" sz="48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7257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1371600"/>
            <a:ext cx="914400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     1. </a:t>
            </a:r>
            <a:r>
              <a:rPr lang="ru-RU" altLang="ru-RU" sz="4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Определяющие</a:t>
            </a:r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факторы – факторы, которые оказывают постоянное и сильное воздействие на изучаемый показатель.</a:t>
            </a:r>
            <a:r>
              <a:rPr lang="ru-RU" altLang="ru-RU" sz="4400">
                <a:latin typeface="Times New Roman" panose="02020603050405020304" pitchFamily="18" charset="0"/>
              </a:rPr>
              <a:t> Они определяют основную тенденцию (тренд) ряда динамики</a:t>
            </a:r>
          </a:p>
          <a:p>
            <a:pPr algn="ctr"/>
            <a:endParaRPr lang="ru-RU" altLang="ru-RU" sz="4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1267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802" name="Object 2"/>
          <p:cNvGraphicFramePr>
            <a:graphicFrameLocks noChangeAspect="1"/>
          </p:cNvGraphicFramePr>
          <p:nvPr/>
        </p:nvGraphicFramePr>
        <p:xfrm>
          <a:off x="1447800" y="808038"/>
          <a:ext cx="6400800" cy="537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37" name="Bitmap Image" r:id="rId4" imgW="4086795" imgH="3428571" progId="Paint.Picture">
                  <p:embed/>
                </p:oleObj>
              </mc:Choice>
              <mc:Fallback>
                <p:oleObj name="Bitmap Image" r:id="rId4" imgW="4086795" imgH="342857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808038"/>
                        <a:ext cx="6400800" cy="537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50194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0" y="1447800"/>
            <a:ext cx="914400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   2. </a:t>
            </a:r>
            <a:r>
              <a:rPr lang="ru-RU" altLang="ru-RU" sz="4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Сезонные</a:t>
            </a:r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факторы – факторы, которые вызывают сезонные колебания относительно основной тенденции</a:t>
            </a:r>
          </a:p>
          <a:p>
            <a:endParaRPr lang="ru-RU" altLang="ru-RU" sz="4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8005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50" name="Object 2"/>
          <p:cNvGraphicFramePr>
            <a:graphicFrameLocks noChangeAspect="1"/>
          </p:cNvGraphicFramePr>
          <p:nvPr/>
        </p:nvGraphicFramePr>
        <p:xfrm>
          <a:off x="1600200" y="733425"/>
          <a:ext cx="5867400" cy="546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61" name="Bitmap Image" r:id="rId4" imgW="3866667" imgH="3600000" progId="Paint.Picture">
                  <p:embed/>
                </p:oleObj>
              </mc:Choice>
              <mc:Fallback>
                <p:oleObj name="Bitmap Image" r:id="rId4" imgW="3866667" imgH="360000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733425"/>
                        <a:ext cx="5867400" cy="546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77509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0" y="1447800"/>
            <a:ext cx="914400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74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   3. </a:t>
            </a:r>
            <a:r>
              <a:rPr lang="ru-RU" altLang="ru-RU" sz="4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Случайные</a:t>
            </a:r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факторы – факторы, которые вызывают случайные колебания уровней ряда (например, погодный фактор)</a:t>
            </a:r>
          </a:p>
          <a:p>
            <a:endParaRPr lang="ru-RU" altLang="ru-RU" sz="4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2328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0" y="1981200"/>
            <a:ext cx="9144000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5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 укрупнения интервалов</a:t>
            </a:r>
            <a:r>
              <a:rPr lang="ru-RU" altLang="ru-RU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5400" b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8689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395288" y="1219200"/>
            <a:ext cx="8497887" cy="521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800" b="1" i="1">
                <a:latin typeface="Times New Roman" panose="02020603050405020304" pitchFamily="18" charset="0"/>
              </a:rPr>
              <a:t>  </a:t>
            </a:r>
            <a:r>
              <a:rPr lang="ru-RU" altLang="ru-RU" sz="4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 укрупнения интервалов</a:t>
            </a:r>
            <a:r>
              <a:rPr lang="ru-RU" altLang="ru-RU" sz="4800">
                <a:latin typeface="Times New Roman" panose="02020603050405020304" pitchFamily="18" charset="0"/>
                <a:cs typeface="Times New Roman" panose="02020603050405020304" pitchFamily="18" charset="0"/>
              </a:rPr>
              <a:t> – замена исходных уровней ряда средними величинами, которые рассчитываются для укрупненных интервалов</a:t>
            </a:r>
          </a:p>
          <a:p>
            <a:endParaRPr lang="ru-RU" altLang="ru-RU" sz="48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4701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6" name="Group 2"/>
          <p:cNvGrpSpPr>
            <a:grpSpLocks/>
          </p:cNvGrpSpPr>
          <p:nvPr/>
        </p:nvGrpSpPr>
        <p:grpSpPr bwMode="auto">
          <a:xfrm>
            <a:off x="0" y="304800"/>
            <a:ext cx="8915400" cy="6172200"/>
            <a:chOff x="-3" y="-3"/>
            <a:chExt cx="3374" cy="5820"/>
          </a:xfrm>
        </p:grpSpPr>
        <p:grpSp>
          <p:nvGrpSpPr>
            <p:cNvPr id="82947" name="Group 3"/>
            <p:cNvGrpSpPr>
              <a:grpSpLocks/>
            </p:cNvGrpSpPr>
            <p:nvPr/>
          </p:nvGrpSpPr>
          <p:grpSpPr bwMode="auto">
            <a:xfrm>
              <a:off x="0" y="0"/>
              <a:ext cx="3368" cy="5814"/>
              <a:chOff x="0" y="0"/>
              <a:chExt cx="3368" cy="5814"/>
            </a:xfrm>
          </p:grpSpPr>
          <p:grpSp>
            <p:nvGrpSpPr>
              <p:cNvPr id="82949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842" cy="978"/>
                <a:chOff x="0" y="0"/>
                <a:chExt cx="842" cy="978"/>
              </a:xfrm>
            </p:grpSpPr>
            <p:sp>
              <p:nvSpPr>
                <p:cNvPr id="83205" name="Rectangle 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842" cy="978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206" name="Group 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842" cy="978"/>
                  <a:chOff x="0" y="0"/>
                  <a:chExt cx="842" cy="978"/>
                </a:xfrm>
              </p:grpSpPr>
              <p:sp>
                <p:nvSpPr>
                  <p:cNvPr id="83207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43" y="0"/>
                    <a:ext cx="756" cy="978"/>
                  </a:xfrm>
                  <a:prstGeom prst="rect">
                    <a:avLst/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Месяц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208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842" cy="97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50" name="Group 9"/>
              <p:cNvGrpSpPr>
                <a:grpSpLocks/>
              </p:cNvGrpSpPr>
              <p:nvPr/>
            </p:nvGrpSpPr>
            <p:grpSpPr bwMode="auto">
              <a:xfrm>
                <a:off x="842" y="0"/>
                <a:ext cx="842" cy="978"/>
                <a:chOff x="842" y="0"/>
                <a:chExt cx="842" cy="978"/>
              </a:xfrm>
            </p:grpSpPr>
            <p:sp>
              <p:nvSpPr>
                <p:cNvPr id="83201" name="Rectangle 10"/>
                <p:cNvSpPr>
                  <a:spLocks noChangeArrowheads="1"/>
                </p:cNvSpPr>
                <p:nvPr/>
              </p:nvSpPr>
              <p:spPr bwMode="auto">
                <a:xfrm>
                  <a:off x="842" y="0"/>
                  <a:ext cx="842" cy="978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202" name="Group 11"/>
                <p:cNvGrpSpPr>
                  <a:grpSpLocks/>
                </p:cNvGrpSpPr>
                <p:nvPr/>
              </p:nvGrpSpPr>
              <p:grpSpPr bwMode="auto">
                <a:xfrm>
                  <a:off x="842" y="0"/>
                  <a:ext cx="842" cy="978"/>
                  <a:chOff x="842" y="0"/>
                  <a:chExt cx="842" cy="978"/>
                </a:xfrm>
              </p:grpSpPr>
              <p:sp>
                <p:nvSpPr>
                  <p:cNvPr id="83203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885" y="0"/>
                    <a:ext cx="756" cy="978"/>
                  </a:xfrm>
                  <a:prstGeom prst="rect">
                    <a:avLst/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en-US" altLang="ru-RU" sz="32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y</a:t>
                    </a:r>
                    <a:r>
                      <a:rPr lang="en-US" altLang="ru-RU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</a:t>
                    </a:r>
                    <a:endParaRPr lang="ru-RU" altLang="ru-RU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20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842" y="0"/>
                    <a:ext cx="842" cy="97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51" name="Group 14"/>
              <p:cNvGrpSpPr>
                <a:grpSpLocks/>
              </p:cNvGrpSpPr>
              <p:nvPr/>
            </p:nvGrpSpPr>
            <p:grpSpPr bwMode="auto">
              <a:xfrm>
                <a:off x="1684" y="0"/>
                <a:ext cx="842" cy="978"/>
                <a:chOff x="1684" y="0"/>
                <a:chExt cx="842" cy="978"/>
              </a:xfrm>
            </p:grpSpPr>
            <p:sp>
              <p:nvSpPr>
                <p:cNvPr id="83197" name="Rectangle 15"/>
                <p:cNvSpPr>
                  <a:spLocks noChangeArrowheads="1"/>
                </p:cNvSpPr>
                <p:nvPr/>
              </p:nvSpPr>
              <p:spPr bwMode="auto">
                <a:xfrm>
                  <a:off x="1684" y="0"/>
                  <a:ext cx="842" cy="978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98" name="Group 16"/>
                <p:cNvGrpSpPr>
                  <a:grpSpLocks/>
                </p:cNvGrpSpPr>
                <p:nvPr/>
              </p:nvGrpSpPr>
              <p:grpSpPr bwMode="auto">
                <a:xfrm>
                  <a:off x="1684" y="0"/>
                  <a:ext cx="842" cy="978"/>
                  <a:chOff x="1684" y="0"/>
                  <a:chExt cx="842" cy="978"/>
                </a:xfrm>
              </p:grpSpPr>
              <p:sp>
                <p:nvSpPr>
                  <p:cNvPr id="8319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1727" y="0"/>
                    <a:ext cx="756" cy="978"/>
                  </a:xfrm>
                  <a:prstGeom prst="rect">
                    <a:avLst/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16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ru-RU" altLang="ru-RU" sz="16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Квартальные суммы</a:t>
                    </a: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200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1684" y="0"/>
                    <a:ext cx="842" cy="97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52" name="Group 19"/>
              <p:cNvGrpSpPr>
                <a:grpSpLocks/>
              </p:cNvGrpSpPr>
              <p:nvPr/>
            </p:nvGrpSpPr>
            <p:grpSpPr bwMode="auto">
              <a:xfrm>
                <a:off x="2526" y="0"/>
                <a:ext cx="842" cy="978"/>
                <a:chOff x="2526" y="0"/>
                <a:chExt cx="842" cy="978"/>
              </a:xfrm>
            </p:grpSpPr>
            <p:sp>
              <p:nvSpPr>
                <p:cNvPr id="83193" name="Rectangle 20"/>
                <p:cNvSpPr>
                  <a:spLocks noChangeArrowheads="1"/>
                </p:cNvSpPr>
                <p:nvPr/>
              </p:nvSpPr>
              <p:spPr bwMode="auto">
                <a:xfrm>
                  <a:off x="2526" y="0"/>
                  <a:ext cx="842" cy="978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94" name="Group 21"/>
                <p:cNvGrpSpPr>
                  <a:grpSpLocks/>
                </p:cNvGrpSpPr>
                <p:nvPr/>
              </p:nvGrpSpPr>
              <p:grpSpPr bwMode="auto">
                <a:xfrm>
                  <a:off x="2526" y="0"/>
                  <a:ext cx="842" cy="978"/>
                  <a:chOff x="2526" y="0"/>
                  <a:chExt cx="842" cy="978"/>
                </a:xfrm>
              </p:grpSpPr>
              <p:sp>
                <p:nvSpPr>
                  <p:cNvPr id="83195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569" y="0"/>
                    <a:ext cx="756" cy="978"/>
                  </a:xfrm>
                  <a:prstGeom prst="rect">
                    <a:avLst/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indent="4508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16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ru-RU" altLang="ru-RU" sz="16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Среднемес</a:t>
                    </a:r>
                    <a:r>
                      <a:rPr lang="ru-RU" altLang="ru-RU" sz="1600" b="1">
                        <a:latin typeface="Times New Roman" panose="02020603050405020304" pitchFamily="18" charset="0"/>
                      </a:rPr>
                      <a:t>.</a:t>
                    </a:r>
                  </a:p>
                  <a:p>
                    <a:pPr algn="ctr"/>
                    <a:r>
                      <a:rPr lang="ru-RU" altLang="ru-RU" sz="16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величина по</a:t>
                    </a:r>
                  </a:p>
                  <a:p>
                    <a:pPr algn="ctr"/>
                    <a:r>
                      <a:rPr lang="ru-RU" altLang="ru-RU" sz="16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кварталам</a:t>
                    </a:r>
                  </a:p>
                  <a:p>
                    <a:pPr algn="ctr"/>
                    <a:endParaRPr lang="ru-RU" altLang="ru-RU" sz="16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96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526" y="0"/>
                    <a:ext cx="842" cy="97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53" name="Group 24"/>
              <p:cNvGrpSpPr>
                <a:grpSpLocks/>
              </p:cNvGrpSpPr>
              <p:nvPr/>
            </p:nvGrpSpPr>
            <p:grpSpPr bwMode="auto">
              <a:xfrm>
                <a:off x="0" y="978"/>
                <a:ext cx="842" cy="403"/>
                <a:chOff x="0" y="978"/>
                <a:chExt cx="842" cy="403"/>
              </a:xfrm>
            </p:grpSpPr>
            <p:sp>
              <p:nvSpPr>
                <p:cNvPr id="83189" name="Rectangle 25"/>
                <p:cNvSpPr>
                  <a:spLocks noChangeArrowheads="1"/>
                </p:cNvSpPr>
                <p:nvPr/>
              </p:nvSpPr>
              <p:spPr bwMode="auto">
                <a:xfrm>
                  <a:off x="0" y="978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90" name="Group 26"/>
                <p:cNvGrpSpPr>
                  <a:grpSpLocks/>
                </p:cNvGrpSpPr>
                <p:nvPr/>
              </p:nvGrpSpPr>
              <p:grpSpPr bwMode="auto">
                <a:xfrm>
                  <a:off x="0" y="978"/>
                  <a:ext cx="842" cy="403"/>
                  <a:chOff x="0" y="978"/>
                  <a:chExt cx="842" cy="403"/>
                </a:xfrm>
              </p:grpSpPr>
              <p:sp>
                <p:nvSpPr>
                  <p:cNvPr id="83191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43" y="978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1200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endParaRPr lang="ru-RU" altLang="ru-RU" sz="1200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92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978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54" name="Group 29"/>
              <p:cNvGrpSpPr>
                <a:grpSpLocks/>
              </p:cNvGrpSpPr>
              <p:nvPr/>
            </p:nvGrpSpPr>
            <p:grpSpPr bwMode="auto">
              <a:xfrm>
                <a:off x="842" y="978"/>
                <a:ext cx="842" cy="403"/>
                <a:chOff x="842" y="978"/>
                <a:chExt cx="842" cy="403"/>
              </a:xfrm>
            </p:grpSpPr>
            <p:sp>
              <p:nvSpPr>
                <p:cNvPr id="83185" name="Rectangle 30"/>
                <p:cNvSpPr>
                  <a:spLocks noChangeArrowheads="1"/>
                </p:cNvSpPr>
                <p:nvPr/>
              </p:nvSpPr>
              <p:spPr bwMode="auto">
                <a:xfrm>
                  <a:off x="842" y="978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86" name="Group 31"/>
                <p:cNvGrpSpPr>
                  <a:grpSpLocks/>
                </p:cNvGrpSpPr>
                <p:nvPr/>
              </p:nvGrpSpPr>
              <p:grpSpPr bwMode="auto">
                <a:xfrm>
                  <a:off x="842" y="978"/>
                  <a:ext cx="842" cy="403"/>
                  <a:chOff x="842" y="978"/>
                  <a:chExt cx="842" cy="403"/>
                </a:xfrm>
              </p:grpSpPr>
              <p:sp>
                <p:nvSpPr>
                  <p:cNvPr id="83187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885" y="978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5.1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88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842" y="978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55" name="Group 34"/>
              <p:cNvGrpSpPr>
                <a:grpSpLocks/>
              </p:cNvGrpSpPr>
              <p:nvPr/>
            </p:nvGrpSpPr>
            <p:grpSpPr bwMode="auto">
              <a:xfrm>
                <a:off x="1684" y="978"/>
                <a:ext cx="842" cy="403"/>
                <a:chOff x="1684" y="978"/>
                <a:chExt cx="842" cy="403"/>
              </a:xfrm>
            </p:grpSpPr>
            <p:sp>
              <p:nvSpPr>
                <p:cNvPr id="83181" name="Rectangle 35"/>
                <p:cNvSpPr>
                  <a:spLocks noChangeArrowheads="1"/>
                </p:cNvSpPr>
                <p:nvPr/>
              </p:nvSpPr>
              <p:spPr bwMode="auto">
                <a:xfrm>
                  <a:off x="1684" y="978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82" name="Group 36"/>
                <p:cNvGrpSpPr>
                  <a:grpSpLocks/>
                </p:cNvGrpSpPr>
                <p:nvPr/>
              </p:nvGrpSpPr>
              <p:grpSpPr bwMode="auto">
                <a:xfrm>
                  <a:off x="1684" y="978"/>
                  <a:ext cx="842" cy="403"/>
                  <a:chOff x="1684" y="978"/>
                  <a:chExt cx="842" cy="403"/>
                </a:xfrm>
              </p:grpSpPr>
              <p:sp>
                <p:nvSpPr>
                  <p:cNvPr id="83183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1727" y="978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84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1684" y="978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56" name="Group 39"/>
              <p:cNvGrpSpPr>
                <a:grpSpLocks/>
              </p:cNvGrpSpPr>
              <p:nvPr/>
            </p:nvGrpSpPr>
            <p:grpSpPr bwMode="auto">
              <a:xfrm>
                <a:off x="2526" y="978"/>
                <a:ext cx="842" cy="403"/>
                <a:chOff x="2526" y="978"/>
                <a:chExt cx="842" cy="403"/>
              </a:xfrm>
            </p:grpSpPr>
            <p:sp>
              <p:nvSpPr>
                <p:cNvPr id="83177" name="Rectangle 40"/>
                <p:cNvSpPr>
                  <a:spLocks noChangeArrowheads="1"/>
                </p:cNvSpPr>
                <p:nvPr/>
              </p:nvSpPr>
              <p:spPr bwMode="auto">
                <a:xfrm>
                  <a:off x="2526" y="978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78" name="Group 41"/>
                <p:cNvGrpSpPr>
                  <a:grpSpLocks/>
                </p:cNvGrpSpPr>
                <p:nvPr/>
              </p:nvGrpSpPr>
              <p:grpSpPr bwMode="auto">
                <a:xfrm>
                  <a:off x="2526" y="978"/>
                  <a:ext cx="842" cy="403"/>
                  <a:chOff x="2526" y="978"/>
                  <a:chExt cx="842" cy="403"/>
                </a:xfrm>
              </p:grpSpPr>
              <p:sp>
                <p:nvSpPr>
                  <p:cNvPr id="83179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2569" y="978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80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2526" y="978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57" name="Group 44"/>
              <p:cNvGrpSpPr>
                <a:grpSpLocks/>
              </p:cNvGrpSpPr>
              <p:nvPr/>
            </p:nvGrpSpPr>
            <p:grpSpPr bwMode="auto">
              <a:xfrm>
                <a:off x="0" y="1381"/>
                <a:ext cx="842" cy="403"/>
                <a:chOff x="0" y="1381"/>
                <a:chExt cx="842" cy="403"/>
              </a:xfrm>
            </p:grpSpPr>
            <p:sp>
              <p:nvSpPr>
                <p:cNvPr id="83173" name="Rectangle 45"/>
                <p:cNvSpPr>
                  <a:spLocks noChangeArrowheads="1"/>
                </p:cNvSpPr>
                <p:nvPr/>
              </p:nvSpPr>
              <p:spPr bwMode="auto">
                <a:xfrm>
                  <a:off x="0" y="1381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74" name="Group 46"/>
                <p:cNvGrpSpPr>
                  <a:grpSpLocks/>
                </p:cNvGrpSpPr>
                <p:nvPr/>
              </p:nvGrpSpPr>
              <p:grpSpPr bwMode="auto">
                <a:xfrm>
                  <a:off x="0" y="1381"/>
                  <a:ext cx="842" cy="403"/>
                  <a:chOff x="0" y="1381"/>
                  <a:chExt cx="842" cy="403"/>
                </a:xfrm>
              </p:grpSpPr>
              <p:sp>
                <p:nvSpPr>
                  <p:cNvPr id="83175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43" y="1381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76" name="Rectangle 4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381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58" name="Group 49"/>
              <p:cNvGrpSpPr>
                <a:grpSpLocks/>
              </p:cNvGrpSpPr>
              <p:nvPr/>
            </p:nvGrpSpPr>
            <p:grpSpPr bwMode="auto">
              <a:xfrm>
                <a:off x="842" y="1381"/>
                <a:ext cx="842" cy="403"/>
                <a:chOff x="842" y="1381"/>
                <a:chExt cx="842" cy="403"/>
              </a:xfrm>
            </p:grpSpPr>
            <p:sp>
              <p:nvSpPr>
                <p:cNvPr id="83169" name="Rectangle 50"/>
                <p:cNvSpPr>
                  <a:spLocks noChangeArrowheads="1"/>
                </p:cNvSpPr>
                <p:nvPr/>
              </p:nvSpPr>
              <p:spPr bwMode="auto">
                <a:xfrm>
                  <a:off x="842" y="1381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70" name="Group 51"/>
                <p:cNvGrpSpPr>
                  <a:grpSpLocks/>
                </p:cNvGrpSpPr>
                <p:nvPr/>
              </p:nvGrpSpPr>
              <p:grpSpPr bwMode="auto">
                <a:xfrm>
                  <a:off x="842" y="1381"/>
                  <a:ext cx="842" cy="403"/>
                  <a:chOff x="842" y="1381"/>
                  <a:chExt cx="842" cy="403"/>
                </a:xfrm>
              </p:grpSpPr>
              <p:sp>
                <p:nvSpPr>
                  <p:cNvPr id="83171" name="Rectangle 52"/>
                  <p:cNvSpPr>
                    <a:spLocks noChangeArrowheads="1"/>
                  </p:cNvSpPr>
                  <p:nvPr/>
                </p:nvSpPr>
                <p:spPr bwMode="auto">
                  <a:xfrm>
                    <a:off x="885" y="1381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5.4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72" name="Rectangle 53"/>
                  <p:cNvSpPr>
                    <a:spLocks noChangeArrowheads="1"/>
                  </p:cNvSpPr>
                  <p:nvPr/>
                </p:nvSpPr>
                <p:spPr bwMode="auto">
                  <a:xfrm>
                    <a:off x="842" y="1381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59" name="Group 54"/>
              <p:cNvGrpSpPr>
                <a:grpSpLocks/>
              </p:cNvGrpSpPr>
              <p:nvPr/>
            </p:nvGrpSpPr>
            <p:grpSpPr bwMode="auto">
              <a:xfrm>
                <a:off x="1684" y="1381"/>
                <a:ext cx="842" cy="403"/>
                <a:chOff x="1684" y="1381"/>
                <a:chExt cx="842" cy="403"/>
              </a:xfrm>
            </p:grpSpPr>
            <p:sp>
              <p:nvSpPr>
                <p:cNvPr id="83165" name="Rectangle 55"/>
                <p:cNvSpPr>
                  <a:spLocks noChangeArrowheads="1"/>
                </p:cNvSpPr>
                <p:nvPr/>
              </p:nvSpPr>
              <p:spPr bwMode="auto">
                <a:xfrm>
                  <a:off x="1684" y="1381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66" name="Group 56"/>
                <p:cNvGrpSpPr>
                  <a:grpSpLocks/>
                </p:cNvGrpSpPr>
                <p:nvPr/>
              </p:nvGrpSpPr>
              <p:grpSpPr bwMode="auto">
                <a:xfrm>
                  <a:off x="1684" y="1381"/>
                  <a:ext cx="842" cy="403"/>
                  <a:chOff x="1684" y="1381"/>
                  <a:chExt cx="842" cy="403"/>
                </a:xfrm>
              </p:grpSpPr>
              <p:sp>
                <p:nvSpPr>
                  <p:cNvPr id="83167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1727" y="1381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15.7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68" name="Rectangle 58"/>
                  <p:cNvSpPr>
                    <a:spLocks noChangeArrowheads="1"/>
                  </p:cNvSpPr>
                  <p:nvPr/>
                </p:nvSpPr>
                <p:spPr bwMode="auto">
                  <a:xfrm>
                    <a:off x="1684" y="1381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60" name="Group 59"/>
              <p:cNvGrpSpPr>
                <a:grpSpLocks/>
              </p:cNvGrpSpPr>
              <p:nvPr/>
            </p:nvGrpSpPr>
            <p:grpSpPr bwMode="auto">
              <a:xfrm>
                <a:off x="2526" y="1381"/>
                <a:ext cx="842" cy="403"/>
                <a:chOff x="2526" y="1381"/>
                <a:chExt cx="842" cy="403"/>
              </a:xfrm>
            </p:grpSpPr>
            <p:sp>
              <p:nvSpPr>
                <p:cNvPr id="83161" name="Rectangle 60"/>
                <p:cNvSpPr>
                  <a:spLocks noChangeArrowheads="1"/>
                </p:cNvSpPr>
                <p:nvPr/>
              </p:nvSpPr>
              <p:spPr bwMode="auto">
                <a:xfrm>
                  <a:off x="2526" y="1381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62" name="Group 61"/>
                <p:cNvGrpSpPr>
                  <a:grpSpLocks/>
                </p:cNvGrpSpPr>
                <p:nvPr/>
              </p:nvGrpSpPr>
              <p:grpSpPr bwMode="auto">
                <a:xfrm>
                  <a:off x="2526" y="1381"/>
                  <a:ext cx="842" cy="403"/>
                  <a:chOff x="2526" y="1381"/>
                  <a:chExt cx="842" cy="403"/>
                </a:xfrm>
              </p:grpSpPr>
              <p:sp>
                <p:nvSpPr>
                  <p:cNvPr id="83163" name="Rectangle 62"/>
                  <p:cNvSpPr>
                    <a:spLocks noChangeArrowheads="1"/>
                  </p:cNvSpPr>
                  <p:nvPr/>
                </p:nvSpPr>
                <p:spPr bwMode="auto">
                  <a:xfrm>
                    <a:off x="2569" y="1381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5.23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64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2526" y="1381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61" name="Group 64"/>
              <p:cNvGrpSpPr>
                <a:grpSpLocks/>
              </p:cNvGrpSpPr>
              <p:nvPr/>
            </p:nvGrpSpPr>
            <p:grpSpPr bwMode="auto">
              <a:xfrm>
                <a:off x="0" y="1784"/>
                <a:ext cx="842" cy="403"/>
                <a:chOff x="0" y="1784"/>
                <a:chExt cx="842" cy="403"/>
              </a:xfrm>
            </p:grpSpPr>
            <p:sp>
              <p:nvSpPr>
                <p:cNvPr id="83157" name="Rectangle 65"/>
                <p:cNvSpPr>
                  <a:spLocks noChangeArrowheads="1"/>
                </p:cNvSpPr>
                <p:nvPr/>
              </p:nvSpPr>
              <p:spPr bwMode="auto">
                <a:xfrm>
                  <a:off x="0" y="1784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58" name="Group 66"/>
                <p:cNvGrpSpPr>
                  <a:grpSpLocks/>
                </p:cNvGrpSpPr>
                <p:nvPr/>
              </p:nvGrpSpPr>
              <p:grpSpPr bwMode="auto">
                <a:xfrm>
                  <a:off x="0" y="1784"/>
                  <a:ext cx="842" cy="403"/>
                  <a:chOff x="0" y="1784"/>
                  <a:chExt cx="842" cy="403"/>
                </a:xfrm>
              </p:grpSpPr>
              <p:sp>
                <p:nvSpPr>
                  <p:cNvPr id="83159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43" y="1784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60" name="Rectangle 6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784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62" name="Group 69"/>
              <p:cNvGrpSpPr>
                <a:grpSpLocks/>
              </p:cNvGrpSpPr>
              <p:nvPr/>
            </p:nvGrpSpPr>
            <p:grpSpPr bwMode="auto">
              <a:xfrm>
                <a:off x="842" y="1784"/>
                <a:ext cx="842" cy="403"/>
                <a:chOff x="842" y="1784"/>
                <a:chExt cx="842" cy="403"/>
              </a:xfrm>
            </p:grpSpPr>
            <p:sp>
              <p:nvSpPr>
                <p:cNvPr id="83153" name="Rectangle 70"/>
                <p:cNvSpPr>
                  <a:spLocks noChangeArrowheads="1"/>
                </p:cNvSpPr>
                <p:nvPr/>
              </p:nvSpPr>
              <p:spPr bwMode="auto">
                <a:xfrm>
                  <a:off x="842" y="1784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54" name="Group 71"/>
                <p:cNvGrpSpPr>
                  <a:grpSpLocks/>
                </p:cNvGrpSpPr>
                <p:nvPr/>
              </p:nvGrpSpPr>
              <p:grpSpPr bwMode="auto">
                <a:xfrm>
                  <a:off x="842" y="1784"/>
                  <a:ext cx="842" cy="403"/>
                  <a:chOff x="842" y="1784"/>
                  <a:chExt cx="842" cy="403"/>
                </a:xfrm>
              </p:grpSpPr>
              <p:sp>
                <p:nvSpPr>
                  <p:cNvPr id="83155" name="Rectangle 72"/>
                  <p:cNvSpPr>
                    <a:spLocks noChangeArrowheads="1"/>
                  </p:cNvSpPr>
                  <p:nvPr/>
                </p:nvSpPr>
                <p:spPr bwMode="auto">
                  <a:xfrm>
                    <a:off x="885" y="1784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5.2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56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842" y="1784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63" name="Group 74"/>
              <p:cNvGrpSpPr>
                <a:grpSpLocks/>
              </p:cNvGrpSpPr>
              <p:nvPr/>
            </p:nvGrpSpPr>
            <p:grpSpPr bwMode="auto">
              <a:xfrm>
                <a:off x="1684" y="1784"/>
                <a:ext cx="842" cy="403"/>
                <a:chOff x="1684" y="1784"/>
                <a:chExt cx="842" cy="403"/>
              </a:xfrm>
            </p:grpSpPr>
            <p:sp>
              <p:nvSpPr>
                <p:cNvPr id="83149" name="Rectangle 75"/>
                <p:cNvSpPr>
                  <a:spLocks noChangeArrowheads="1"/>
                </p:cNvSpPr>
                <p:nvPr/>
              </p:nvSpPr>
              <p:spPr bwMode="auto">
                <a:xfrm>
                  <a:off x="1684" y="1784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50" name="Group 76"/>
                <p:cNvGrpSpPr>
                  <a:grpSpLocks/>
                </p:cNvGrpSpPr>
                <p:nvPr/>
              </p:nvGrpSpPr>
              <p:grpSpPr bwMode="auto">
                <a:xfrm>
                  <a:off x="1684" y="1784"/>
                  <a:ext cx="842" cy="403"/>
                  <a:chOff x="1684" y="1784"/>
                  <a:chExt cx="842" cy="403"/>
                </a:xfrm>
              </p:grpSpPr>
              <p:sp>
                <p:nvSpPr>
                  <p:cNvPr id="83151" name="Rectangle 77"/>
                  <p:cNvSpPr>
                    <a:spLocks noChangeArrowheads="1"/>
                  </p:cNvSpPr>
                  <p:nvPr/>
                </p:nvSpPr>
                <p:spPr bwMode="auto">
                  <a:xfrm>
                    <a:off x="1727" y="1784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52" name="Rectangle 78"/>
                  <p:cNvSpPr>
                    <a:spLocks noChangeArrowheads="1"/>
                  </p:cNvSpPr>
                  <p:nvPr/>
                </p:nvSpPr>
                <p:spPr bwMode="auto">
                  <a:xfrm>
                    <a:off x="1684" y="1784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64" name="Group 79"/>
              <p:cNvGrpSpPr>
                <a:grpSpLocks/>
              </p:cNvGrpSpPr>
              <p:nvPr/>
            </p:nvGrpSpPr>
            <p:grpSpPr bwMode="auto">
              <a:xfrm>
                <a:off x="2526" y="1784"/>
                <a:ext cx="842" cy="403"/>
                <a:chOff x="2526" y="1784"/>
                <a:chExt cx="842" cy="403"/>
              </a:xfrm>
            </p:grpSpPr>
            <p:sp>
              <p:nvSpPr>
                <p:cNvPr id="83145" name="Rectangle 80"/>
                <p:cNvSpPr>
                  <a:spLocks noChangeArrowheads="1"/>
                </p:cNvSpPr>
                <p:nvPr/>
              </p:nvSpPr>
              <p:spPr bwMode="auto">
                <a:xfrm>
                  <a:off x="2526" y="1784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46" name="Group 81"/>
                <p:cNvGrpSpPr>
                  <a:grpSpLocks/>
                </p:cNvGrpSpPr>
                <p:nvPr/>
              </p:nvGrpSpPr>
              <p:grpSpPr bwMode="auto">
                <a:xfrm>
                  <a:off x="2526" y="1784"/>
                  <a:ext cx="842" cy="403"/>
                  <a:chOff x="2526" y="1784"/>
                  <a:chExt cx="842" cy="403"/>
                </a:xfrm>
              </p:grpSpPr>
              <p:sp>
                <p:nvSpPr>
                  <p:cNvPr id="83147" name="Rectangle 82"/>
                  <p:cNvSpPr>
                    <a:spLocks noChangeArrowheads="1"/>
                  </p:cNvSpPr>
                  <p:nvPr/>
                </p:nvSpPr>
                <p:spPr bwMode="auto">
                  <a:xfrm>
                    <a:off x="2569" y="1784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48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2526" y="1784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65" name="Group 84"/>
              <p:cNvGrpSpPr>
                <a:grpSpLocks/>
              </p:cNvGrpSpPr>
              <p:nvPr/>
            </p:nvGrpSpPr>
            <p:grpSpPr bwMode="auto">
              <a:xfrm>
                <a:off x="0" y="2187"/>
                <a:ext cx="842" cy="403"/>
                <a:chOff x="0" y="2187"/>
                <a:chExt cx="842" cy="403"/>
              </a:xfrm>
            </p:grpSpPr>
            <p:sp>
              <p:nvSpPr>
                <p:cNvPr id="83141" name="Rectangle 85"/>
                <p:cNvSpPr>
                  <a:spLocks noChangeArrowheads="1"/>
                </p:cNvSpPr>
                <p:nvPr/>
              </p:nvSpPr>
              <p:spPr bwMode="auto">
                <a:xfrm>
                  <a:off x="0" y="2187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42" name="Group 86"/>
                <p:cNvGrpSpPr>
                  <a:grpSpLocks/>
                </p:cNvGrpSpPr>
                <p:nvPr/>
              </p:nvGrpSpPr>
              <p:grpSpPr bwMode="auto">
                <a:xfrm>
                  <a:off x="0" y="2187"/>
                  <a:ext cx="842" cy="403"/>
                  <a:chOff x="0" y="2187"/>
                  <a:chExt cx="842" cy="403"/>
                </a:xfrm>
              </p:grpSpPr>
              <p:sp>
                <p:nvSpPr>
                  <p:cNvPr id="83143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43" y="2187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44" name="Rectangle 8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87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66" name="Group 89"/>
              <p:cNvGrpSpPr>
                <a:grpSpLocks/>
              </p:cNvGrpSpPr>
              <p:nvPr/>
            </p:nvGrpSpPr>
            <p:grpSpPr bwMode="auto">
              <a:xfrm>
                <a:off x="842" y="2187"/>
                <a:ext cx="842" cy="403"/>
                <a:chOff x="842" y="2187"/>
                <a:chExt cx="842" cy="403"/>
              </a:xfrm>
            </p:grpSpPr>
            <p:sp>
              <p:nvSpPr>
                <p:cNvPr id="83137" name="Rectangle 90"/>
                <p:cNvSpPr>
                  <a:spLocks noChangeArrowheads="1"/>
                </p:cNvSpPr>
                <p:nvPr/>
              </p:nvSpPr>
              <p:spPr bwMode="auto">
                <a:xfrm>
                  <a:off x="842" y="2187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38" name="Group 91"/>
                <p:cNvGrpSpPr>
                  <a:grpSpLocks/>
                </p:cNvGrpSpPr>
                <p:nvPr/>
              </p:nvGrpSpPr>
              <p:grpSpPr bwMode="auto">
                <a:xfrm>
                  <a:off x="842" y="2187"/>
                  <a:ext cx="842" cy="403"/>
                  <a:chOff x="842" y="2187"/>
                  <a:chExt cx="842" cy="403"/>
                </a:xfrm>
              </p:grpSpPr>
              <p:sp>
                <p:nvSpPr>
                  <p:cNvPr id="83139" name="Rectangle 92"/>
                  <p:cNvSpPr>
                    <a:spLocks noChangeArrowheads="1"/>
                  </p:cNvSpPr>
                  <p:nvPr/>
                </p:nvSpPr>
                <p:spPr bwMode="auto">
                  <a:xfrm>
                    <a:off x="885" y="2187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5.3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40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842" y="2187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67" name="Group 94"/>
              <p:cNvGrpSpPr>
                <a:grpSpLocks/>
              </p:cNvGrpSpPr>
              <p:nvPr/>
            </p:nvGrpSpPr>
            <p:grpSpPr bwMode="auto">
              <a:xfrm>
                <a:off x="1684" y="2187"/>
                <a:ext cx="842" cy="403"/>
                <a:chOff x="1684" y="2187"/>
                <a:chExt cx="842" cy="403"/>
              </a:xfrm>
            </p:grpSpPr>
            <p:sp>
              <p:nvSpPr>
                <p:cNvPr id="83133" name="Rectangle 95"/>
                <p:cNvSpPr>
                  <a:spLocks noChangeArrowheads="1"/>
                </p:cNvSpPr>
                <p:nvPr/>
              </p:nvSpPr>
              <p:spPr bwMode="auto">
                <a:xfrm>
                  <a:off x="1684" y="2187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34" name="Group 96"/>
                <p:cNvGrpSpPr>
                  <a:grpSpLocks/>
                </p:cNvGrpSpPr>
                <p:nvPr/>
              </p:nvGrpSpPr>
              <p:grpSpPr bwMode="auto">
                <a:xfrm>
                  <a:off x="1684" y="2187"/>
                  <a:ext cx="842" cy="403"/>
                  <a:chOff x="1684" y="2187"/>
                  <a:chExt cx="842" cy="403"/>
                </a:xfrm>
              </p:grpSpPr>
              <p:sp>
                <p:nvSpPr>
                  <p:cNvPr id="83135" name="Rectangle 97"/>
                  <p:cNvSpPr>
                    <a:spLocks noChangeArrowheads="1"/>
                  </p:cNvSpPr>
                  <p:nvPr/>
                </p:nvSpPr>
                <p:spPr bwMode="auto">
                  <a:xfrm>
                    <a:off x="1727" y="2187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36" name="Rectangle 98"/>
                  <p:cNvSpPr>
                    <a:spLocks noChangeArrowheads="1"/>
                  </p:cNvSpPr>
                  <p:nvPr/>
                </p:nvSpPr>
                <p:spPr bwMode="auto">
                  <a:xfrm>
                    <a:off x="1684" y="2187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68" name="Group 99"/>
              <p:cNvGrpSpPr>
                <a:grpSpLocks/>
              </p:cNvGrpSpPr>
              <p:nvPr/>
            </p:nvGrpSpPr>
            <p:grpSpPr bwMode="auto">
              <a:xfrm>
                <a:off x="2526" y="2187"/>
                <a:ext cx="842" cy="403"/>
                <a:chOff x="2526" y="2187"/>
                <a:chExt cx="842" cy="403"/>
              </a:xfrm>
            </p:grpSpPr>
            <p:sp>
              <p:nvSpPr>
                <p:cNvPr id="83129" name="Rectangle 100"/>
                <p:cNvSpPr>
                  <a:spLocks noChangeArrowheads="1"/>
                </p:cNvSpPr>
                <p:nvPr/>
              </p:nvSpPr>
              <p:spPr bwMode="auto">
                <a:xfrm>
                  <a:off x="2526" y="2187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30" name="Group 101"/>
                <p:cNvGrpSpPr>
                  <a:grpSpLocks/>
                </p:cNvGrpSpPr>
                <p:nvPr/>
              </p:nvGrpSpPr>
              <p:grpSpPr bwMode="auto">
                <a:xfrm>
                  <a:off x="2526" y="2187"/>
                  <a:ext cx="842" cy="403"/>
                  <a:chOff x="2526" y="2187"/>
                  <a:chExt cx="842" cy="403"/>
                </a:xfrm>
              </p:grpSpPr>
              <p:sp>
                <p:nvSpPr>
                  <p:cNvPr id="83131" name="Rectangle 102"/>
                  <p:cNvSpPr>
                    <a:spLocks noChangeArrowheads="1"/>
                  </p:cNvSpPr>
                  <p:nvPr/>
                </p:nvSpPr>
                <p:spPr bwMode="auto">
                  <a:xfrm>
                    <a:off x="2569" y="2187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32" name="Rectangle 103"/>
                  <p:cNvSpPr>
                    <a:spLocks noChangeArrowheads="1"/>
                  </p:cNvSpPr>
                  <p:nvPr/>
                </p:nvSpPr>
                <p:spPr bwMode="auto">
                  <a:xfrm>
                    <a:off x="2526" y="2187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69" name="Group 104"/>
              <p:cNvGrpSpPr>
                <a:grpSpLocks/>
              </p:cNvGrpSpPr>
              <p:nvPr/>
            </p:nvGrpSpPr>
            <p:grpSpPr bwMode="auto">
              <a:xfrm>
                <a:off x="0" y="2590"/>
                <a:ext cx="842" cy="403"/>
                <a:chOff x="0" y="2590"/>
                <a:chExt cx="842" cy="403"/>
              </a:xfrm>
            </p:grpSpPr>
            <p:sp>
              <p:nvSpPr>
                <p:cNvPr id="83125" name="Rectangle 105"/>
                <p:cNvSpPr>
                  <a:spLocks noChangeArrowheads="1"/>
                </p:cNvSpPr>
                <p:nvPr/>
              </p:nvSpPr>
              <p:spPr bwMode="auto">
                <a:xfrm>
                  <a:off x="0" y="2590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26" name="Group 106"/>
                <p:cNvGrpSpPr>
                  <a:grpSpLocks/>
                </p:cNvGrpSpPr>
                <p:nvPr/>
              </p:nvGrpSpPr>
              <p:grpSpPr bwMode="auto">
                <a:xfrm>
                  <a:off x="0" y="2590"/>
                  <a:ext cx="842" cy="403"/>
                  <a:chOff x="0" y="2590"/>
                  <a:chExt cx="842" cy="403"/>
                </a:xfrm>
              </p:grpSpPr>
              <p:sp>
                <p:nvSpPr>
                  <p:cNvPr id="83127" name="Rectangle 107"/>
                  <p:cNvSpPr>
                    <a:spLocks noChangeArrowheads="1"/>
                  </p:cNvSpPr>
                  <p:nvPr/>
                </p:nvSpPr>
                <p:spPr bwMode="auto">
                  <a:xfrm>
                    <a:off x="43" y="2590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28" name="Rectangle 10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590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70" name="Group 109"/>
              <p:cNvGrpSpPr>
                <a:grpSpLocks/>
              </p:cNvGrpSpPr>
              <p:nvPr/>
            </p:nvGrpSpPr>
            <p:grpSpPr bwMode="auto">
              <a:xfrm>
                <a:off x="842" y="2590"/>
                <a:ext cx="842" cy="403"/>
                <a:chOff x="842" y="2590"/>
                <a:chExt cx="842" cy="403"/>
              </a:xfrm>
            </p:grpSpPr>
            <p:sp>
              <p:nvSpPr>
                <p:cNvPr id="83121" name="Rectangle 110"/>
                <p:cNvSpPr>
                  <a:spLocks noChangeArrowheads="1"/>
                </p:cNvSpPr>
                <p:nvPr/>
              </p:nvSpPr>
              <p:spPr bwMode="auto">
                <a:xfrm>
                  <a:off x="842" y="2590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22" name="Group 111"/>
                <p:cNvGrpSpPr>
                  <a:grpSpLocks/>
                </p:cNvGrpSpPr>
                <p:nvPr/>
              </p:nvGrpSpPr>
              <p:grpSpPr bwMode="auto">
                <a:xfrm>
                  <a:off x="842" y="2590"/>
                  <a:ext cx="842" cy="403"/>
                  <a:chOff x="842" y="2590"/>
                  <a:chExt cx="842" cy="403"/>
                </a:xfrm>
              </p:grpSpPr>
              <p:sp>
                <p:nvSpPr>
                  <p:cNvPr id="83123" name="Rectangle 112"/>
                  <p:cNvSpPr>
                    <a:spLocks noChangeArrowheads="1"/>
                  </p:cNvSpPr>
                  <p:nvPr/>
                </p:nvSpPr>
                <p:spPr bwMode="auto">
                  <a:xfrm>
                    <a:off x="885" y="2590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5.6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24" name="Rectangle 113"/>
                  <p:cNvSpPr>
                    <a:spLocks noChangeArrowheads="1"/>
                  </p:cNvSpPr>
                  <p:nvPr/>
                </p:nvSpPr>
                <p:spPr bwMode="auto">
                  <a:xfrm>
                    <a:off x="842" y="2590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71" name="Group 114"/>
              <p:cNvGrpSpPr>
                <a:grpSpLocks/>
              </p:cNvGrpSpPr>
              <p:nvPr/>
            </p:nvGrpSpPr>
            <p:grpSpPr bwMode="auto">
              <a:xfrm>
                <a:off x="1684" y="2590"/>
                <a:ext cx="842" cy="403"/>
                <a:chOff x="1684" y="2590"/>
                <a:chExt cx="842" cy="403"/>
              </a:xfrm>
            </p:grpSpPr>
            <p:sp>
              <p:nvSpPr>
                <p:cNvPr id="83117" name="Rectangle 115"/>
                <p:cNvSpPr>
                  <a:spLocks noChangeArrowheads="1"/>
                </p:cNvSpPr>
                <p:nvPr/>
              </p:nvSpPr>
              <p:spPr bwMode="auto">
                <a:xfrm>
                  <a:off x="1684" y="2590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18" name="Group 116"/>
                <p:cNvGrpSpPr>
                  <a:grpSpLocks/>
                </p:cNvGrpSpPr>
                <p:nvPr/>
              </p:nvGrpSpPr>
              <p:grpSpPr bwMode="auto">
                <a:xfrm>
                  <a:off x="1684" y="2590"/>
                  <a:ext cx="842" cy="403"/>
                  <a:chOff x="1684" y="2590"/>
                  <a:chExt cx="842" cy="403"/>
                </a:xfrm>
              </p:grpSpPr>
              <p:sp>
                <p:nvSpPr>
                  <p:cNvPr id="83119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1727" y="2590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16.7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20" name="Rectangle 118"/>
                  <p:cNvSpPr>
                    <a:spLocks noChangeArrowheads="1"/>
                  </p:cNvSpPr>
                  <p:nvPr/>
                </p:nvSpPr>
                <p:spPr bwMode="auto">
                  <a:xfrm>
                    <a:off x="1684" y="2590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72" name="Group 119"/>
              <p:cNvGrpSpPr>
                <a:grpSpLocks/>
              </p:cNvGrpSpPr>
              <p:nvPr/>
            </p:nvGrpSpPr>
            <p:grpSpPr bwMode="auto">
              <a:xfrm>
                <a:off x="2526" y="2590"/>
                <a:ext cx="842" cy="403"/>
                <a:chOff x="2526" y="2590"/>
                <a:chExt cx="842" cy="403"/>
              </a:xfrm>
            </p:grpSpPr>
            <p:sp>
              <p:nvSpPr>
                <p:cNvPr id="83113" name="Rectangle 120"/>
                <p:cNvSpPr>
                  <a:spLocks noChangeArrowheads="1"/>
                </p:cNvSpPr>
                <p:nvPr/>
              </p:nvSpPr>
              <p:spPr bwMode="auto">
                <a:xfrm>
                  <a:off x="2526" y="2590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14" name="Group 121"/>
                <p:cNvGrpSpPr>
                  <a:grpSpLocks/>
                </p:cNvGrpSpPr>
                <p:nvPr/>
              </p:nvGrpSpPr>
              <p:grpSpPr bwMode="auto">
                <a:xfrm>
                  <a:off x="2526" y="2590"/>
                  <a:ext cx="842" cy="403"/>
                  <a:chOff x="2526" y="2590"/>
                  <a:chExt cx="842" cy="403"/>
                </a:xfrm>
              </p:grpSpPr>
              <p:sp>
                <p:nvSpPr>
                  <p:cNvPr id="83115" name="Rectangle 122"/>
                  <p:cNvSpPr>
                    <a:spLocks noChangeArrowheads="1"/>
                  </p:cNvSpPr>
                  <p:nvPr/>
                </p:nvSpPr>
                <p:spPr bwMode="auto">
                  <a:xfrm>
                    <a:off x="2569" y="2590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5.57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16" name="Rectangle 123"/>
                  <p:cNvSpPr>
                    <a:spLocks noChangeArrowheads="1"/>
                  </p:cNvSpPr>
                  <p:nvPr/>
                </p:nvSpPr>
                <p:spPr bwMode="auto">
                  <a:xfrm>
                    <a:off x="2526" y="2590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73" name="Group 124"/>
              <p:cNvGrpSpPr>
                <a:grpSpLocks/>
              </p:cNvGrpSpPr>
              <p:nvPr/>
            </p:nvGrpSpPr>
            <p:grpSpPr bwMode="auto">
              <a:xfrm>
                <a:off x="0" y="2993"/>
                <a:ext cx="842" cy="403"/>
                <a:chOff x="0" y="2993"/>
                <a:chExt cx="842" cy="403"/>
              </a:xfrm>
            </p:grpSpPr>
            <p:sp>
              <p:nvSpPr>
                <p:cNvPr id="83109" name="Rectangle 125"/>
                <p:cNvSpPr>
                  <a:spLocks noChangeArrowheads="1"/>
                </p:cNvSpPr>
                <p:nvPr/>
              </p:nvSpPr>
              <p:spPr bwMode="auto">
                <a:xfrm>
                  <a:off x="0" y="2993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10" name="Group 126"/>
                <p:cNvGrpSpPr>
                  <a:grpSpLocks/>
                </p:cNvGrpSpPr>
                <p:nvPr/>
              </p:nvGrpSpPr>
              <p:grpSpPr bwMode="auto">
                <a:xfrm>
                  <a:off x="0" y="2993"/>
                  <a:ext cx="842" cy="403"/>
                  <a:chOff x="0" y="2993"/>
                  <a:chExt cx="842" cy="403"/>
                </a:xfrm>
              </p:grpSpPr>
              <p:sp>
                <p:nvSpPr>
                  <p:cNvPr id="83111" name="Rectangle 127"/>
                  <p:cNvSpPr>
                    <a:spLocks noChangeArrowheads="1"/>
                  </p:cNvSpPr>
                  <p:nvPr/>
                </p:nvSpPr>
                <p:spPr bwMode="auto">
                  <a:xfrm>
                    <a:off x="43" y="2993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12" name="Rectangle 12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993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74" name="Group 129"/>
              <p:cNvGrpSpPr>
                <a:grpSpLocks/>
              </p:cNvGrpSpPr>
              <p:nvPr/>
            </p:nvGrpSpPr>
            <p:grpSpPr bwMode="auto">
              <a:xfrm>
                <a:off x="842" y="2993"/>
                <a:ext cx="842" cy="403"/>
                <a:chOff x="842" y="2993"/>
                <a:chExt cx="842" cy="403"/>
              </a:xfrm>
            </p:grpSpPr>
            <p:sp>
              <p:nvSpPr>
                <p:cNvPr id="83105" name="Rectangle 130"/>
                <p:cNvSpPr>
                  <a:spLocks noChangeArrowheads="1"/>
                </p:cNvSpPr>
                <p:nvPr/>
              </p:nvSpPr>
              <p:spPr bwMode="auto">
                <a:xfrm>
                  <a:off x="842" y="2993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06" name="Group 131"/>
                <p:cNvGrpSpPr>
                  <a:grpSpLocks/>
                </p:cNvGrpSpPr>
                <p:nvPr/>
              </p:nvGrpSpPr>
              <p:grpSpPr bwMode="auto">
                <a:xfrm>
                  <a:off x="842" y="2993"/>
                  <a:ext cx="842" cy="403"/>
                  <a:chOff x="842" y="2993"/>
                  <a:chExt cx="842" cy="403"/>
                </a:xfrm>
              </p:grpSpPr>
              <p:sp>
                <p:nvSpPr>
                  <p:cNvPr id="83107" name="Rectangle 132"/>
                  <p:cNvSpPr>
                    <a:spLocks noChangeArrowheads="1"/>
                  </p:cNvSpPr>
                  <p:nvPr/>
                </p:nvSpPr>
                <p:spPr bwMode="auto">
                  <a:xfrm>
                    <a:off x="885" y="2993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5.8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08" name="Rectangle 133"/>
                  <p:cNvSpPr>
                    <a:spLocks noChangeArrowheads="1"/>
                  </p:cNvSpPr>
                  <p:nvPr/>
                </p:nvSpPr>
                <p:spPr bwMode="auto">
                  <a:xfrm>
                    <a:off x="842" y="2993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75" name="Group 134"/>
              <p:cNvGrpSpPr>
                <a:grpSpLocks/>
              </p:cNvGrpSpPr>
              <p:nvPr/>
            </p:nvGrpSpPr>
            <p:grpSpPr bwMode="auto">
              <a:xfrm>
                <a:off x="1684" y="2993"/>
                <a:ext cx="842" cy="403"/>
                <a:chOff x="1684" y="2993"/>
                <a:chExt cx="842" cy="403"/>
              </a:xfrm>
            </p:grpSpPr>
            <p:sp>
              <p:nvSpPr>
                <p:cNvPr id="83101" name="Rectangle 135"/>
                <p:cNvSpPr>
                  <a:spLocks noChangeArrowheads="1"/>
                </p:cNvSpPr>
                <p:nvPr/>
              </p:nvSpPr>
              <p:spPr bwMode="auto">
                <a:xfrm>
                  <a:off x="1684" y="2993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102" name="Group 136"/>
                <p:cNvGrpSpPr>
                  <a:grpSpLocks/>
                </p:cNvGrpSpPr>
                <p:nvPr/>
              </p:nvGrpSpPr>
              <p:grpSpPr bwMode="auto">
                <a:xfrm>
                  <a:off x="1684" y="2993"/>
                  <a:ext cx="842" cy="403"/>
                  <a:chOff x="1684" y="2993"/>
                  <a:chExt cx="842" cy="403"/>
                </a:xfrm>
              </p:grpSpPr>
              <p:sp>
                <p:nvSpPr>
                  <p:cNvPr id="83103" name="Rectangle 137"/>
                  <p:cNvSpPr>
                    <a:spLocks noChangeArrowheads="1"/>
                  </p:cNvSpPr>
                  <p:nvPr/>
                </p:nvSpPr>
                <p:spPr bwMode="auto">
                  <a:xfrm>
                    <a:off x="1727" y="2993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04" name="Rectangle 138"/>
                  <p:cNvSpPr>
                    <a:spLocks noChangeArrowheads="1"/>
                  </p:cNvSpPr>
                  <p:nvPr/>
                </p:nvSpPr>
                <p:spPr bwMode="auto">
                  <a:xfrm>
                    <a:off x="1684" y="2993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76" name="Group 139"/>
              <p:cNvGrpSpPr>
                <a:grpSpLocks/>
              </p:cNvGrpSpPr>
              <p:nvPr/>
            </p:nvGrpSpPr>
            <p:grpSpPr bwMode="auto">
              <a:xfrm>
                <a:off x="2526" y="2993"/>
                <a:ext cx="842" cy="403"/>
                <a:chOff x="2526" y="2993"/>
                <a:chExt cx="842" cy="403"/>
              </a:xfrm>
            </p:grpSpPr>
            <p:sp>
              <p:nvSpPr>
                <p:cNvPr id="83097" name="Rectangle 140"/>
                <p:cNvSpPr>
                  <a:spLocks noChangeArrowheads="1"/>
                </p:cNvSpPr>
                <p:nvPr/>
              </p:nvSpPr>
              <p:spPr bwMode="auto">
                <a:xfrm>
                  <a:off x="2526" y="2993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98" name="Group 141"/>
                <p:cNvGrpSpPr>
                  <a:grpSpLocks/>
                </p:cNvGrpSpPr>
                <p:nvPr/>
              </p:nvGrpSpPr>
              <p:grpSpPr bwMode="auto">
                <a:xfrm>
                  <a:off x="2526" y="2993"/>
                  <a:ext cx="842" cy="403"/>
                  <a:chOff x="2526" y="2993"/>
                  <a:chExt cx="842" cy="403"/>
                </a:xfrm>
              </p:grpSpPr>
              <p:sp>
                <p:nvSpPr>
                  <p:cNvPr id="83099" name="Rectangle 142"/>
                  <p:cNvSpPr>
                    <a:spLocks noChangeArrowheads="1"/>
                  </p:cNvSpPr>
                  <p:nvPr/>
                </p:nvSpPr>
                <p:spPr bwMode="auto">
                  <a:xfrm>
                    <a:off x="2569" y="2993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100" name="Rectangle 143"/>
                  <p:cNvSpPr>
                    <a:spLocks noChangeArrowheads="1"/>
                  </p:cNvSpPr>
                  <p:nvPr/>
                </p:nvSpPr>
                <p:spPr bwMode="auto">
                  <a:xfrm>
                    <a:off x="2526" y="2993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77" name="Group 144"/>
              <p:cNvGrpSpPr>
                <a:grpSpLocks/>
              </p:cNvGrpSpPr>
              <p:nvPr/>
            </p:nvGrpSpPr>
            <p:grpSpPr bwMode="auto">
              <a:xfrm>
                <a:off x="0" y="3396"/>
                <a:ext cx="842" cy="403"/>
                <a:chOff x="0" y="3396"/>
                <a:chExt cx="842" cy="403"/>
              </a:xfrm>
            </p:grpSpPr>
            <p:sp>
              <p:nvSpPr>
                <p:cNvPr id="83093" name="Rectangle 145"/>
                <p:cNvSpPr>
                  <a:spLocks noChangeArrowheads="1"/>
                </p:cNvSpPr>
                <p:nvPr/>
              </p:nvSpPr>
              <p:spPr bwMode="auto">
                <a:xfrm>
                  <a:off x="0" y="3396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94" name="Group 146"/>
                <p:cNvGrpSpPr>
                  <a:grpSpLocks/>
                </p:cNvGrpSpPr>
                <p:nvPr/>
              </p:nvGrpSpPr>
              <p:grpSpPr bwMode="auto">
                <a:xfrm>
                  <a:off x="0" y="3396"/>
                  <a:ext cx="842" cy="403"/>
                  <a:chOff x="0" y="3396"/>
                  <a:chExt cx="842" cy="403"/>
                </a:xfrm>
              </p:grpSpPr>
              <p:sp>
                <p:nvSpPr>
                  <p:cNvPr id="83095" name="Rectangle 147"/>
                  <p:cNvSpPr>
                    <a:spLocks noChangeArrowheads="1"/>
                  </p:cNvSpPr>
                  <p:nvPr/>
                </p:nvSpPr>
                <p:spPr bwMode="auto">
                  <a:xfrm>
                    <a:off x="43" y="3396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96" name="Rectangle 14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3396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78" name="Group 149"/>
              <p:cNvGrpSpPr>
                <a:grpSpLocks/>
              </p:cNvGrpSpPr>
              <p:nvPr/>
            </p:nvGrpSpPr>
            <p:grpSpPr bwMode="auto">
              <a:xfrm>
                <a:off x="842" y="3396"/>
                <a:ext cx="842" cy="403"/>
                <a:chOff x="842" y="3396"/>
                <a:chExt cx="842" cy="403"/>
              </a:xfrm>
            </p:grpSpPr>
            <p:sp>
              <p:nvSpPr>
                <p:cNvPr id="83089" name="Rectangle 150"/>
                <p:cNvSpPr>
                  <a:spLocks noChangeArrowheads="1"/>
                </p:cNvSpPr>
                <p:nvPr/>
              </p:nvSpPr>
              <p:spPr bwMode="auto">
                <a:xfrm>
                  <a:off x="842" y="3396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90" name="Group 151"/>
                <p:cNvGrpSpPr>
                  <a:grpSpLocks/>
                </p:cNvGrpSpPr>
                <p:nvPr/>
              </p:nvGrpSpPr>
              <p:grpSpPr bwMode="auto">
                <a:xfrm>
                  <a:off x="842" y="3396"/>
                  <a:ext cx="842" cy="403"/>
                  <a:chOff x="842" y="3396"/>
                  <a:chExt cx="842" cy="403"/>
                </a:xfrm>
              </p:grpSpPr>
              <p:sp>
                <p:nvSpPr>
                  <p:cNvPr id="83091" name="Rectangle 152"/>
                  <p:cNvSpPr>
                    <a:spLocks noChangeArrowheads="1"/>
                  </p:cNvSpPr>
                  <p:nvPr/>
                </p:nvSpPr>
                <p:spPr bwMode="auto">
                  <a:xfrm>
                    <a:off x="885" y="3396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5.6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92" name="Rectangle 153"/>
                  <p:cNvSpPr>
                    <a:spLocks noChangeArrowheads="1"/>
                  </p:cNvSpPr>
                  <p:nvPr/>
                </p:nvSpPr>
                <p:spPr bwMode="auto">
                  <a:xfrm>
                    <a:off x="842" y="3396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79" name="Group 154"/>
              <p:cNvGrpSpPr>
                <a:grpSpLocks/>
              </p:cNvGrpSpPr>
              <p:nvPr/>
            </p:nvGrpSpPr>
            <p:grpSpPr bwMode="auto">
              <a:xfrm>
                <a:off x="1684" y="3396"/>
                <a:ext cx="842" cy="403"/>
                <a:chOff x="1684" y="3396"/>
                <a:chExt cx="842" cy="403"/>
              </a:xfrm>
            </p:grpSpPr>
            <p:sp>
              <p:nvSpPr>
                <p:cNvPr id="83085" name="Rectangle 155"/>
                <p:cNvSpPr>
                  <a:spLocks noChangeArrowheads="1"/>
                </p:cNvSpPr>
                <p:nvPr/>
              </p:nvSpPr>
              <p:spPr bwMode="auto">
                <a:xfrm>
                  <a:off x="1684" y="3396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86" name="Group 156"/>
                <p:cNvGrpSpPr>
                  <a:grpSpLocks/>
                </p:cNvGrpSpPr>
                <p:nvPr/>
              </p:nvGrpSpPr>
              <p:grpSpPr bwMode="auto">
                <a:xfrm>
                  <a:off x="1684" y="3396"/>
                  <a:ext cx="842" cy="403"/>
                  <a:chOff x="1684" y="3396"/>
                  <a:chExt cx="842" cy="403"/>
                </a:xfrm>
              </p:grpSpPr>
              <p:sp>
                <p:nvSpPr>
                  <p:cNvPr id="83087" name="Rectangle 157"/>
                  <p:cNvSpPr>
                    <a:spLocks noChangeArrowheads="1"/>
                  </p:cNvSpPr>
                  <p:nvPr/>
                </p:nvSpPr>
                <p:spPr bwMode="auto">
                  <a:xfrm>
                    <a:off x="1727" y="3396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88" name="Rectangle 158"/>
                  <p:cNvSpPr>
                    <a:spLocks noChangeArrowheads="1"/>
                  </p:cNvSpPr>
                  <p:nvPr/>
                </p:nvSpPr>
                <p:spPr bwMode="auto">
                  <a:xfrm>
                    <a:off x="1684" y="3396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80" name="Group 159"/>
              <p:cNvGrpSpPr>
                <a:grpSpLocks/>
              </p:cNvGrpSpPr>
              <p:nvPr/>
            </p:nvGrpSpPr>
            <p:grpSpPr bwMode="auto">
              <a:xfrm>
                <a:off x="2526" y="3396"/>
                <a:ext cx="842" cy="403"/>
                <a:chOff x="2526" y="3396"/>
                <a:chExt cx="842" cy="403"/>
              </a:xfrm>
            </p:grpSpPr>
            <p:sp>
              <p:nvSpPr>
                <p:cNvPr id="83081" name="Rectangle 160"/>
                <p:cNvSpPr>
                  <a:spLocks noChangeArrowheads="1"/>
                </p:cNvSpPr>
                <p:nvPr/>
              </p:nvSpPr>
              <p:spPr bwMode="auto">
                <a:xfrm>
                  <a:off x="2526" y="3396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82" name="Group 161"/>
                <p:cNvGrpSpPr>
                  <a:grpSpLocks/>
                </p:cNvGrpSpPr>
                <p:nvPr/>
              </p:nvGrpSpPr>
              <p:grpSpPr bwMode="auto">
                <a:xfrm>
                  <a:off x="2526" y="3396"/>
                  <a:ext cx="842" cy="403"/>
                  <a:chOff x="2526" y="3396"/>
                  <a:chExt cx="842" cy="403"/>
                </a:xfrm>
              </p:grpSpPr>
              <p:sp>
                <p:nvSpPr>
                  <p:cNvPr id="83083" name="Rectangle 162"/>
                  <p:cNvSpPr>
                    <a:spLocks noChangeArrowheads="1"/>
                  </p:cNvSpPr>
                  <p:nvPr/>
                </p:nvSpPr>
                <p:spPr bwMode="auto">
                  <a:xfrm>
                    <a:off x="2569" y="3396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84" name="Rectangle 163"/>
                  <p:cNvSpPr>
                    <a:spLocks noChangeArrowheads="1"/>
                  </p:cNvSpPr>
                  <p:nvPr/>
                </p:nvSpPr>
                <p:spPr bwMode="auto">
                  <a:xfrm>
                    <a:off x="2526" y="3396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81" name="Group 164"/>
              <p:cNvGrpSpPr>
                <a:grpSpLocks/>
              </p:cNvGrpSpPr>
              <p:nvPr/>
            </p:nvGrpSpPr>
            <p:grpSpPr bwMode="auto">
              <a:xfrm>
                <a:off x="0" y="3799"/>
                <a:ext cx="842" cy="403"/>
                <a:chOff x="0" y="3799"/>
                <a:chExt cx="842" cy="403"/>
              </a:xfrm>
            </p:grpSpPr>
            <p:sp>
              <p:nvSpPr>
                <p:cNvPr id="83077" name="Rectangle 165"/>
                <p:cNvSpPr>
                  <a:spLocks noChangeArrowheads="1"/>
                </p:cNvSpPr>
                <p:nvPr/>
              </p:nvSpPr>
              <p:spPr bwMode="auto">
                <a:xfrm>
                  <a:off x="0" y="3799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78" name="Group 166"/>
                <p:cNvGrpSpPr>
                  <a:grpSpLocks/>
                </p:cNvGrpSpPr>
                <p:nvPr/>
              </p:nvGrpSpPr>
              <p:grpSpPr bwMode="auto">
                <a:xfrm>
                  <a:off x="0" y="3799"/>
                  <a:ext cx="842" cy="403"/>
                  <a:chOff x="0" y="3799"/>
                  <a:chExt cx="842" cy="403"/>
                </a:xfrm>
              </p:grpSpPr>
              <p:sp>
                <p:nvSpPr>
                  <p:cNvPr id="83079" name="Rectangle 167"/>
                  <p:cNvSpPr>
                    <a:spLocks noChangeArrowheads="1"/>
                  </p:cNvSpPr>
                  <p:nvPr/>
                </p:nvSpPr>
                <p:spPr bwMode="auto">
                  <a:xfrm>
                    <a:off x="43" y="3799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80" name="Rectangle 16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3799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82" name="Group 169"/>
              <p:cNvGrpSpPr>
                <a:grpSpLocks/>
              </p:cNvGrpSpPr>
              <p:nvPr/>
            </p:nvGrpSpPr>
            <p:grpSpPr bwMode="auto">
              <a:xfrm>
                <a:off x="842" y="3799"/>
                <a:ext cx="842" cy="403"/>
                <a:chOff x="842" y="3799"/>
                <a:chExt cx="842" cy="403"/>
              </a:xfrm>
            </p:grpSpPr>
            <p:sp>
              <p:nvSpPr>
                <p:cNvPr id="83073" name="Rectangle 170"/>
                <p:cNvSpPr>
                  <a:spLocks noChangeArrowheads="1"/>
                </p:cNvSpPr>
                <p:nvPr/>
              </p:nvSpPr>
              <p:spPr bwMode="auto">
                <a:xfrm>
                  <a:off x="842" y="3799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74" name="Group 171"/>
                <p:cNvGrpSpPr>
                  <a:grpSpLocks/>
                </p:cNvGrpSpPr>
                <p:nvPr/>
              </p:nvGrpSpPr>
              <p:grpSpPr bwMode="auto">
                <a:xfrm>
                  <a:off x="842" y="3799"/>
                  <a:ext cx="842" cy="403"/>
                  <a:chOff x="842" y="3799"/>
                  <a:chExt cx="842" cy="403"/>
                </a:xfrm>
              </p:grpSpPr>
              <p:sp>
                <p:nvSpPr>
                  <p:cNvPr id="83075" name="Rectangle 172"/>
                  <p:cNvSpPr>
                    <a:spLocks noChangeArrowheads="1"/>
                  </p:cNvSpPr>
                  <p:nvPr/>
                </p:nvSpPr>
                <p:spPr bwMode="auto">
                  <a:xfrm>
                    <a:off x="885" y="3799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5.9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76" name="Rectangle 173"/>
                  <p:cNvSpPr>
                    <a:spLocks noChangeArrowheads="1"/>
                  </p:cNvSpPr>
                  <p:nvPr/>
                </p:nvSpPr>
                <p:spPr bwMode="auto">
                  <a:xfrm>
                    <a:off x="842" y="3799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83" name="Group 174"/>
              <p:cNvGrpSpPr>
                <a:grpSpLocks/>
              </p:cNvGrpSpPr>
              <p:nvPr/>
            </p:nvGrpSpPr>
            <p:grpSpPr bwMode="auto">
              <a:xfrm>
                <a:off x="1684" y="3799"/>
                <a:ext cx="842" cy="403"/>
                <a:chOff x="1684" y="3799"/>
                <a:chExt cx="842" cy="403"/>
              </a:xfrm>
            </p:grpSpPr>
            <p:sp>
              <p:nvSpPr>
                <p:cNvPr id="83069" name="Rectangle 175"/>
                <p:cNvSpPr>
                  <a:spLocks noChangeArrowheads="1"/>
                </p:cNvSpPr>
                <p:nvPr/>
              </p:nvSpPr>
              <p:spPr bwMode="auto">
                <a:xfrm>
                  <a:off x="1684" y="3799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70" name="Group 176"/>
                <p:cNvGrpSpPr>
                  <a:grpSpLocks/>
                </p:cNvGrpSpPr>
                <p:nvPr/>
              </p:nvGrpSpPr>
              <p:grpSpPr bwMode="auto">
                <a:xfrm>
                  <a:off x="1684" y="3799"/>
                  <a:ext cx="842" cy="403"/>
                  <a:chOff x="1684" y="3799"/>
                  <a:chExt cx="842" cy="403"/>
                </a:xfrm>
              </p:grpSpPr>
              <p:sp>
                <p:nvSpPr>
                  <p:cNvPr id="83071" name="Rectangle 177"/>
                  <p:cNvSpPr>
                    <a:spLocks noChangeArrowheads="1"/>
                  </p:cNvSpPr>
                  <p:nvPr/>
                </p:nvSpPr>
                <p:spPr bwMode="auto">
                  <a:xfrm>
                    <a:off x="1727" y="3799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17.6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72" name="Rectangle 178"/>
                  <p:cNvSpPr>
                    <a:spLocks noChangeArrowheads="1"/>
                  </p:cNvSpPr>
                  <p:nvPr/>
                </p:nvSpPr>
                <p:spPr bwMode="auto">
                  <a:xfrm>
                    <a:off x="1684" y="3799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84" name="Group 179"/>
              <p:cNvGrpSpPr>
                <a:grpSpLocks/>
              </p:cNvGrpSpPr>
              <p:nvPr/>
            </p:nvGrpSpPr>
            <p:grpSpPr bwMode="auto">
              <a:xfrm>
                <a:off x="2526" y="3799"/>
                <a:ext cx="842" cy="403"/>
                <a:chOff x="2526" y="3799"/>
                <a:chExt cx="842" cy="403"/>
              </a:xfrm>
            </p:grpSpPr>
            <p:sp>
              <p:nvSpPr>
                <p:cNvPr id="83065" name="Rectangle 180"/>
                <p:cNvSpPr>
                  <a:spLocks noChangeArrowheads="1"/>
                </p:cNvSpPr>
                <p:nvPr/>
              </p:nvSpPr>
              <p:spPr bwMode="auto">
                <a:xfrm>
                  <a:off x="2526" y="3799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66" name="Group 181"/>
                <p:cNvGrpSpPr>
                  <a:grpSpLocks/>
                </p:cNvGrpSpPr>
                <p:nvPr/>
              </p:nvGrpSpPr>
              <p:grpSpPr bwMode="auto">
                <a:xfrm>
                  <a:off x="2526" y="3799"/>
                  <a:ext cx="842" cy="403"/>
                  <a:chOff x="2526" y="3799"/>
                  <a:chExt cx="842" cy="403"/>
                </a:xfrm>
              </p:grpSpPr>
              <p:sp>
                <p:nvSpPr>
                  <p:cNvPr id="83067" name="Rectangle 182"/>
                  <p:cNvSpPr>
                    <a:spLocks noChangeArrowheads="1"/>
                  </p:cNvSpPr>
                  <p:nvPr/>
                </p:nvSpPr>
                <p:spPr bwMode="auto">
                  <a:xfrm>
                    <a:off x="2569" y="3799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5.87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68" name="Rectangle 183"/>
                  <p:cNvSpPr>
                    <a:spLocks noChangeArrowheads="1"/>
                  </p:cNvSpPr>
                  <p:nvPr/>
                </p:nvSpPr>
                <p:spPr bwMode="auto">
                  <a:xfrm>
                    <a:off x="2526" y="3799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85" name="Group 184"/>
              <p:cNvGrpSpPr>
                <a:grpSpLocks/>
              </p:cNvGrpSpPr>
              <p:nvPr/>
            </p:nvGrpSpPr>
            <p:grpSpPr bwMode="auto">
              <a:xfrm>
                <a:off x="0" y="4202"/>
                <a:ext cx="842" cy="403"/>
                <a:chOff x="0" y="4202"/>
                <a:chExt cx="842" cy="403"/>
              </a:xfrm>
            </p:grpSpPr>
            <p:sp>
              <p:nvSpPr>
                <p:cNvPr id="83061" name="Rectangle 185"/>
                <p:cNvSpPr>
                  <a:spLocks noChangeArrowheads="1"/>
                </p:cNvSpPr>
                <p:nvPr/>
              </p:nvSpPr>
              <p:spPr bwMode="auto">
                <a:xfrm>
                  <a:off x="0" y="4202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62" name="Group 186"/>
                <p:cNvGrpSpPr>
                  <a:grpSpLocks/>
                </p:cNvGrpSpPr>
                <p:nvPr/>
              </p:nvGrpSpPr>
              <p:grpSpPr bwMode="auto">
                <a:xfrm>
                  <a:off x="0" y="4202"/>
                  <a:ext cx="842" cy="403"/>
                  <a:chOff x="0" y="4202"/>
                  <a:chExt cx="842" cy="403"/>
                </a:xfrm>
              </p:grpSpPr>
              <p:sp>
                <p:nvSpPr>
                  <p:cNvPr id="83063" name="Rectangle 187"/>
                  <p:cNvSpPr>
                    <a:spLocks noChangeArrowheads="1"/>
                  </p:cNvSpPr>
                  <p:nvPr/>
                </p:nvSpPr>
                <p:spPr bwMode="auto">
                  <a:xfrm>
                    <a:off x="43" y="4202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64" name="Rectangle 18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4202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86" name="Group 189"/>
              <p:cNvGrpSpPr>
                <a:grpSpLocks/>
              </p:cNvGrpSpPr>
              <p:nvPr/>
            </p:nvGrpSpPr>
            <p:grpSpPr bwMode="auto">
              <a:xfrm>
                <a:off x="842" y="4202"/>
                <a:ext cx="842" cy="403"/>
                <a:chOff x="842" y="4202"/>
                <a:chExt cx="842" cy="403"/>
              </a:xfrm>
            </p:grpSpPr>
            <p:sp>
              <p:nvSpPr>
                <p:cNvPr id="83057" name="Rectangle 190"/>
                <p:cNvSpPr>
                  <a:spLocks noChangeArrowheads="1"/>
                </p:cNvSpPr>
                <p:nvPr/>
              </p:nvSpPr>
              <p:spPr bwMode="auto">
                <a:xfrm>
                  <a:off x="842" y="4202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58" name="Group 191"/>
                <p:cNvGrpSpPr>
                  <a:grpSpLocks/>
                </p:cNvGrpSpPr>
                <p:nvPr/>
              </p:nvGrpSpPr>
              <p:grpSpPr bwMode="auto">
                <a:xfrm>
                  <a:off x="842" y="4202"/>
                  <a:ext cx="842" cy="403"/>
                  <a:chOff x="842" y="4202"/>
                  <a:chExt cx="842" cy="403"/>
                </a:xfrm>
              </p:grpSpPr>
              <p:sp>
                <p:nvSpPr>
                  <p:cNvPr id="83059" name="Rectangle 192"/>
                  <p:cNvSpPr>
                    <a:spLocks noChangeArrowheads="1"/>
                  </p:cNvSpPr>
                  <p:nvPr/>
                </p:nvSpPr>
                <p:spPr bwMode="auto">
                  <a:xfrm>
                    <a:off x="885" y="4202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6.1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60" name="Rectangle 193"/>
                  <p:cNvSpPr>
                    <a:spLocks noChangeArrowheads="1"/>
                  </p:cNvSpPr>
                  <p:nvPr/>
                </p:nvSpPr>
                <p:spPr bwMode="auto">
                  <a:xfrm>
                    <a:off x="842" y="4202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87" name="Group 194"/>
              <p:cNvGrpSpPr>
                <a:grpSpLocks/>
              </p:cNvGrpSpPr>
              <p:nvPr/>
            </p:nvGrpSpPr>
            <p:grpSpPr bwMode="auto">
              <a:xfrm>
                <a:off x="1684" y="4202"/>
                <a:ext cx="842" cy="403"/>
                <a:chOff x="1684" y="4202"/>
                <a:chExt cx="842" cy="403"/>
              </a:xfrm>
            </p:grpSpPr>
            <p:sp>
              <p:nvSpPr>
                <p:cNvPr id="83053" name="Rectangle 195"/>
                <p:cNvSpPr>
                  <a:spLocks noChangeArrowheads="1"/>
                </p:cNvSpPr>
                <p:nvPr/>
              </p:nvSpPr>
              <p:spPr bwMode="auto">
                <a:xfrm>
                  <a:off x="1684" y="4202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54" name="Group 196"/>
                <p:cNvGrpSpPr>
                  <a:grpSpLocks/>
                </p:cNvGrpSpPr>
                <p:nvPr/>
              </p:nvGrpSpPr>
              <p:grpSpPr bwMode="auto">
                <a:xfrm>
                  <a:off x="1684" y="4202"/>
                  <a:ext cx="842" cy="403"/>
                  <a:chOff x="1684" y="4202"/>
                  <a:chExt cx="842" cy="403"/>
                </a:xfrm>
              </p:grpSpPr>
              <p:sp>
                <p:nvSpPr>
                  <p:cNvPr id="83055" name="Rectangle 197"/>
                  <p:cNvSpPr>
                    <a:spLocks noChangeArrowheads="1"/>
                  </p:cNvSpPr>
                  <p:nvPr/>
                </p:nvSpPr>
                <p:spPr bwMode="auto">
                  <a:xfrm>
                    <a:off x="1727" y="4202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56" name="Rectangle 198"/>
                  <p:cNvSpPr>
                    <a:spLocks noChangeArrowheads="1"/>
                  </p:cNvSpPr>
                  <p:nvPr/>
                </p:nvSpPr>
                <p:spPr bwMode="auto">
                  <a:xfrm>
                    <a:off x="1684" y="4202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88" name="Group 199"/>
              <p:cNvGrpSpPr>
                <a:grpSpLocks/>
              </p:cNvGrpSpPr>
              <p:nvPr/>
            </p:nvGrpSpPr>
            <p:grpSpPr bwMode="auto">
              <a:xfrm>
                <a:off x="2526" y="4202"/>
                <a:ext cx="842" cy="403"/>
                <a:chOff x="2526" y="4202"/>
                <a:chExt cx="842" cy="403"/>
              </a:xfrm>
            </p:grpSpPr>
            <p:sp>
              <p:nvSpPr>
                <p:cNvPr id="83049" name="Rectangle 200"/>
                <p:cNvSpPr>
                  <a:spLocks noChangeArrowheads="1"/>
                </p:cNvSpPr>
                <p:nvPr/>
              </p:nvSpPr>
              <p:spPr bwMode="auto">
                <a:xfrm>
                  <a:off x="2526" y="4202"/>
                  <a:ext cx="842" cy="4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50" name="Group 201"/>
                <p:cNvGrpSpPr>
                  <a:grpSpLocks/>
                </p:cNvGrpSpPr>
                <p:nvPr/>
              </p:nvGrpSpPr>
              <p:grpSpPr bwMode="auto">
                <a:xfrm>
                  <a:off x="2526" y="4202"/>
                  <a:ext cx="842" cy="403"/>
                  <a:chOff x="2526" y="4202"/>
                  <a:chExt cx="842" cy="403"/>
                </a:xfrm>
              </p:grpSpPr>
              <p:sp>
                <p:nvSpPr>
                  <p:cNvPr id="83051" name="Rectangle 202"/>
                  <p:cNvSpPr>
                    <a:spLocks noChangeArrowheads="1"/>
                  </p:cNvSpPr>
                  <p:nvPr/>
                </p:nvSpPr>
                <p:spPr bwMode="auto">
                  <a:xfrm>
                    <a:off x="2569" y="4202"/>
                    <a:ext cx="756" cy="403"/>
                  </a:xfrm>
                  <a:prstGeom prst="rect">
                    <a:avLst/>
                  </a:pr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52" name="Rectangle 203"/>
                  <p:cNvSpPr>
                    <a:spLocks noChangeArrowheads="1"/>
                  </p:cNvSpPr>
                  <p:nvPr/>
                </p:nvSpPr>
                <p:spPr bwMode="auto">
                  <a:xfrm>
                    <a:off x="2526" y="4202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89" name="Group 204"/>
              <p:cNvGrpSpPr>
                <a:grpSpLocks/>
              </p:cNvGrpSpPr>
              <p:nvPr/>
            </p:nvGrpSpPr>
            <p:grpSpPr bwMode="auto">
              <a:xfrm>
                <a:off x="0" y="4605"/>
                <a:ext cx="842" cy="403"/>
                <a:chOff x="0" y="4605"/>
                <a:chExt cx="842" cy="403"/>
              </a:xfrm>
            </p:grpSpPr>
            <p:sp>
              <p:nvSpPr>
                <p:cNvPr id="83045" name="Rectangle 205"/>
                <p:cNvSpPr>
                  <a:spLocks noChangeArrowheads="1"/>
                </p:cNvSpPr>
                <p:nvPr/>
              </p:nvSpPr>
              <p:spPr bwMode="auto">
                <a:xfrm>
                  <a:off x="0" y="4605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46" name="Group 206"/>
                <p:cNvGrpSpPr>
                  <a:grpSpLocks/>
                </p:cNvGrpSpPr>
                <p:nvPr/>
              </p:nvGrpSpPr>
              <p:grpSpPr bwMode="auto">
                <a:xfrm>
                  <a:off x="0" y="4605"/>
                  <a:ext cx="842" cy="403"/>
                  <a:chOff x="0" y="4605"/>
                  <a:chExt cx="842" cy="403"/>
                </a:xfrm>
              </p:grpSpPr>
              <p:sp>
                <p:nvSpPr>
                  <p:cNvPr id="83047" name="Rectangle 207"/>
                  <p:cNvSpPr>
                    <a:spLocks noChangeArrowheads="1"/>
                  </p:cNvSpPr>
                  <p:nvPr/>
                </p:nvSpPr>
                <p:spPr bwMode="auto">
                  <a:xfrm>
                    <a:off x="43" y="4605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48" name="Rectangle 20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4605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90" name="Group 209"/>
              <p:cNvGrpSpPr>
                <a:grpSpLocks/>
              </p:cNvGrpSpPr>
              <p:nvPr/>
            </p:nvGrpSpPr>
            <p:grpSpPr bwMode="auto">
              <a:xfrm>
                <a:off x="842" y="4605"/>
                <a:ext cx="842" cy="403"/>
                <a:chOff x="842" y="4605"/>
                <a:chExt cx="842" cy="403"/>
              </a:xfrm>
            </p:grpSpPr>
            <p:sp>
              <p:nvSpPr>
                <p:cNvPr id="83041" name="Rectangle 210"/>
                <p:cNvSpPr>
                  <a:spLocks noChangeArrowheads="1"/>
                </p:cNvSpPr>
                <p:nvPr/>
              </p:nvSpPr>
              <p:spPr bwMode="auto">
                <a:xfrm>
                  <a:off x="842" y="4605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42" name="Group 211"/>
                <p:cNvGrpSpPr>
                  <a:grpSpLocks/>
                </p:cNvGrpSpPr>
                <p:nvPr/>
              </p:nvGrpSpPr>
              <p:grpSpPr bwMode="auto">
                <a:xfrm>
                  <a:off x="842" y="4605"/>
                  <a:ext cx="842" cy="403"/>
                  <a:chOff x="842" y="4605"/>
                  <a:chExt cx="842" cy="403"/>
                </a:xfrm>
              </p:grpSpPr>
              <p:sp>
                <p:nvSpPr>
                  <p:cNvPr id="83043" name="Rectangle 212"/>
                  <p:cNvSpPr>
                    <a:spLocks noChangeArrowheads="1"/>
                  </p:cNvSpPr>
                  <p:nvPr/>
                </p:nvSpPr>
                <p:spPr bwMode="auto">
                  <a:xfrm>
                    <a:off x="885" y="4605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6.0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44" name="Rectangle 213"/>
                  <p:cNvSpPr>
                    <a:spLocks noChangeArrowheads="1"/>
                  </p:cNvSpPr>
                  <p:nvPr/>
                </p:nvSpPr>
                <p:spPr bwMode="auto">
                  <a:xfrm>
                    <a:off x="842" y="4605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91" name="Group 214"/>
              <p:cNvGrpSpPr>
                <a:grpSpLocks/>
              </p:cNvGrpSpPr>
              <p:nvPr/>
            </p:nvGrpSpPr>
            <p:grpSpPr bwMode="auto">
              <a:xfrm>
                <a:off x="1684" y="4605"/>
                <a:ext cx="842" cy="403"/>
                <a:chOff x="1684" y="4605"/>
                <a:chExt cx="842" cy="403"/>
              </a:xfrm>
            </p:grpSpPr>
            <p:sp>
              <p:nvSpPr>
                <p:cNvPr id="83037" name="Rectangle 215"/>
                <p:cNvSpPr>
                  <a:spLocks noChangeArrowheads="1"/>
                </p:cNvSpPr>
                <p:nvPr/>
              </p:nvSpPr>
              <p:spPr bwMode="auto">
                <a:xfrm>
                  <a:off x="1684" y="4605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38" name="Group 216"/>
                <p:cNvGrpSpPr>
                  <a:grpSpLocks/>
                </p:cNvGrpSpPr>
                <p:nvPr/>
              </p:nvGrpSpPr>
              <p:grpSpPr bwMode="auto">
                <a:xfrm>
                  <a:off x="1684" y="4605"/>
                  <a:ext cx="842" cy="403"/>
                  <a:chOff x="1684" y="4605"/>
                  <a:chExt cx="842" cy="403"/>
                </a:xfrm>
              </p:grpSpPr>
              <p:sp>
                <p:nvSpPr>
                  <p:cNvPr id="83039" name="Rectangle 217"/>
                  <p:cNvSpPr>
                    <a:spLocks noChangeArrowheads="1"/>
                  </p:cNvSpPr>
                  <p:nvPr/>
                </p:nvSpPr>
                <p:spPr bwMode="auto">
                  <a:xfrm>
                    <a:off x="1727" y="4605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40" name="Rectangle 218"/>
                  <p:cNvSpPr>
                    <a:spLocks noChangeArrowheads="1"/>
                  </p:cNvSpPr>
                  <p:nvPr/>
                </p:nvSpPr>
                <p:spPr bwMode="auto">
                  <a:xfrm>
                    <a:off x="1684" y="4605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92" name="Group 219"/>
              <p:cNvGrpSpPr>
                <a:grpSpLocks/>
              </p:cNvGrpSpPr>
              <p:nvPr/>
            </p:nvGrpSpPr>
            <p:grpSpPr bwMode="auto">
              <a:xfrm>
                <a:off x="2526" y="4605"/>
                <a:ext cx="842" cy="403"/>
                <a:chOff x="2526" y="4605"/>
                <a:chExt cx="842" cy="403"/>
              </a:xfrm>
            </p:grpSpPr>
            <p:sp>
              <p:nvSpPr>
                <p:cNvPr id="83033" name="Rectangle 220"/>
                <p:cNvSpPr>
                  <a:spLocks noChangeArrowheads="1"/>
                </p:cNvSpPr>
                <p:nvPr/>
              </p:nvSpPr>
              <p:spPr bwMode="auto">
                <a:xfrm>
                  <a:off x="2526" y="4605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34" name="Group 221"/>
                <p:cNvGrpSpPr>
                  <a:grpSpLocks/>
                </p:cNvGrpSpPr>
                <p:nvPr/>
              </p:nvGrpSpPr>
              <p:grpSpPr bwMode="auto">
                <a:xfrm>
                  <a:off x="2526" y="4605"/>
                  <a:ext cx="842" cy="403"/>
                  <a:chOff x="2526" y="4605"/>
                  <a:chExt cx="842" cy="403"/>
                </a:xfrm>
              </p:grpSpPr>
              <p:sp>
                <p:nvSpPr>
                  <p:cNvPr id="83035" name="Rectangle 222"/>
                  <p:cNvSpPr>
                    <a:spLocks noChangeArrowheads="1"/>
                  </p:cNvSpPr>
                  <p:nvPr/>
                </p:nvSpPr>
                <p:spPr bwMode="auto">
                  <a:xfrm>
                    <a:off x="2569" y="4605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36" name="Rectangle 223"/>
                  <p:cNvSpPr>
                    <a:spLocks noChangeArrowheads="1"/>
                  </p:cNvSpPr>
                  <p:nvPr/>
                </p:nvSpPr>
                <p:spPr bwMode="auto">
                  <a:xfrm>
                    <a:off x="2526" y="4605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93" name="Group 224"/>
              <p:cNvGrpSpPr>
                <a:grpSpLocks/>
              </p:cNvGrpSpPr>
              <p:nvPr/>
            </p:nvGrpSpPr>
            <p:grpSpPr bwMode="auto">
              <a:xfrm>
                <a:off x="0" y="5008"/>
                <a:ext cx="842" cy="403"/>
                <a:chOff x="0" y="5008"/>
                <a:chExt cx="842" cy="403"/>
              </a:xfrm>
            </p:grpSpPr>
            <p:sp>
              <p:nvSpPr>
                <p:cNvPr id="83029" name="Rectangle 225"/>
                <p:cNvSpPr>
                  <a:spLocks noChangeArrowheads="1"/>
                </p:cNvSpPr>
                <p:nvPr/>
              </p:nvSpPr>
              <p:spPr bwMode="auto">
                <a:xfrm>
                  <a:off x="0" y="5008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30" name="Group 226"/>
                <p:cNvGrpSpPr>
                  <a:grpSpLocks/>
                </p:cNvGrpSpPr>
                <p:nvPr/>
              </p:nvGrpSpPr>
              <p:grpSpPr bwMode="auto">
                <a:xfrm>
                  <a:off x="0" y="5008"/>
                  <a:ext cx="842" cy="403"/>
                  <a:chOff x="0" y="5008"/>
                  <a:chExt cx="842" cy="403"/>
                </a:xfrm>
              </p:grpSpPr>
              <p:sp>
                <p:nvSpPr>
                  <p:cNvPr id="83031" name="Rectangle 227"/>
                  <p:cNvSpPr>
                    <a:spLocks noChangeArrowheads="1"/>
                  </p:cNvSpPr>
                  <p:nvPr/>
                </p:nvSpPr>
                <p:spPr bwMode="auto">
                  <a:xfrm>
                    <a:off x="43" y="5008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11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32" name="Rectangle 22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5008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94" name="Group 229"/>
              <p:cNvGrpSpPr>
                <a:grpSpLocks/>
              </p:cNvGrpSpPr>
              <p:nvPr/>
            </p:nvGrpSpPr>
            <p:grpSpPr bwMode="auto">
              <a:xfrm>
                <a:off x="842" y="5008"/>
                <a:ext cx="842" cy="403"/>
                <a:chOff x="842" y="5008"/>
                <a:chExt cx="842" cy="403"/>
              </a:xfrm>
            </p:grpSpPr>
            <p:sp>
              <p:nvSpPr>
                <p:cNvPr id="83025" name="Rectangle 230"/>
                <p:cNvSpPr>
                  <a:spLocks noChangeArrowheads="1"/>
                </p:cNvSpPr>
                <p:nvPr/>
              </p:nvSpPr>
              <p:spPr bwMode="auto">
                <a:xfrm>
                  <a:off x="842" y="5008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26" name="Group 231"/>
                <p:cNvGrpSpPr>
                  <a:grpSpLocks/>
                </p:cNvGrpSpPr>
                <p:nvPr/>
              </p:nvGrpSpPr>
              <p:grpSpPr bwMode="auto">
                <a:xfrm>
                  <a:off x="842" y="5008"/>
                  <a:ext cx="842" cy="403"/>
                  <a:chOff x="842" y="5008"/>
                  <a:chExt cx="842" cy="403"/>
                </a:xfrm>
              </p:grpSpPr>
              <p:sp>
                <p:nvSpPr>
                  <p:cNvPr id="83027" name="Rectangle 232"/>
                  <p:cNvSpPr>
                    <a:spLocks noChangeArrowheads="1"/>
                  </p:cNvSpPr>
                  <p:nvPr/>
                </p:nvSpPr>
                <p:spPr bwMode="auto">
                  <a:xfrm>
                    <a:off x="885" y="5008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5.9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28" name="Rectangle 233"/>
                  <p:cNvSpPr>
                    <a:spLocks noChangeArrowheads="1"/>
                  </p:cNvSpPr>
                  <p:nvPr/>
                </p:nvSpPr>
                <p:spPr bwMode="auto">
                  <a:xfrm>
                    <a:off x="842" y="5008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95" name="Group 234"/>
              <p:cNvGrpSpPr>
                <a:grpSpLocks/>
              </p:cNvGrpSpPr>
              <p:nvPr/>
            </p:nvGrpSpPr>
            <p:grpSpPr bwMode="auto">
              <a:xfrm>
                <a:off x="1684" y="5008"/>
                <a:ext cx="842" cy="403"/>
                <a:chOff x="1684" y="5008"/>
                <a:chExt cx="842" cy="403"/>
              </a:xfrm>
            </p:grpSpPr>
            <p:sp>
              <p:nvSpPr>
                <p:cNvPr id="83021" name="Rectangle 235"/>
                <p:cNvSpPr>
                  <a:spLocks noChangeArrowheads="1"/>
                </p:cNvSpPr>
                <p:nvPr/>
              </p:nvSpPr>
              <p:spPr bwMode="auto">
                <a:xfrm>
                  <a:off x="1684" y="5008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22" name="Group 236"/>
                <p:cNvGrpSpPr>
                  <a:grpSpLocks/>
                </p:cNvGrpSpPr>
                <p:nvPr/>
              </p:nvGrpSpPr>
              <p:grpSpPr bwMode="auto">
                <a:xfrm>
                  <a:off x="1684" y="5008"/>
                  <a:ext cx="842" cy="403"/>
                  <a:chOff x="1684" y="5008"/>
                  <a:chExt cx="842" cy="403"/>
                </a:xfrm>
              </p:grpSpPr>
              <p:sp>
                <p:nvSpPr>
                  <p:cNvPr id="83023" name="Rectangle 237"/>
                  <p:cNvSpPr>
                    <a:spLocks noChangeArrowheads="1"/>
                  </p:cNvSpPr>
                  <p:nvPr/>
                </p:nvSpPr>
                <p:spPr bwMode="auto">
                  <a:xfrm>
                    <a:off x="1727" y="5008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18.1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24" name="Rectangle 238"/>
                  <p:cNvSpPr>
                    <a:spLocks noChangeArrowheads="1"/>
                  </p:cNvSpPr>
                  <p:nvPr/>
                </p:nvSpPr>
                <p:spPr bwMode="auto">
                  <a:xfrm>
                    <a:off x="1684" y="5008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96" name="Group 239"/>
              <p:cNvGrpSpPr>
                <a:grpSpLocks/>
              </p:cNvGrpSpPr>
              <p:nvPr/>
            </p:nvGrpSpPr>
            <p:grpSpPr bwMode="auto">
              <a:xfrm>
                <a:off x="2526" y="5008"/>
                <a:ext cx="842" cy="403"/>
                <a:chOff x="2526" y="5008"/>
                <a:chExt cx="842" cy="403"/>
              </a:xfrm>
            </p:grpSpPr>
            <p:sp>
              <p:nvSpPr>
                <p:cNvPr id="83017" name="Rectangle 240"/>
                <p:cNvSpPr>
                  <a:spLocks noChangeArrowheads="1"/>
                </p:cNvSpPr>
                <p:nvPr/>
              </p:nvSpPr>
              <p:spPr bwMode="auto">
                <a:xfrm>
                  <a:off x="2526" y="5008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18" name="Group 241"/>
                <p:cNvGrpSpPr>
                  <a:grpSpLocks/>
                </p:cNvGrpSpPr>
                <p:nvPr/>
              </p:nvGrpSpPr>
              <p:grpSpPr bwMode="auto">
                <a:xfrm>
                  <a:off x="2526" y="5008"/>
                  <a:ext cx="842" cy="403"/>
                  <a:chOff x="2526" y="5008"/>
                  <a:chExt cx="842" cy="403"/>
                </a:xfrm>
              </p:grpSpPr>
              <p:sp>
                <p:nvSpPr>
                  <p:cNvPr id="83019" name="Rectangle 242"/>
                  <p:cNvSpPr>
                    <a:spLocks noChangeArrowheads="1"/>
                  </p:cNvSpPr>
                  <p:nvPr/>
                </p:nvSpPr>
                <p:spPr bwMode="auto">
                  <a:xfrm>
                    <a:off x="2569" y="5008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6.03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20" name="Rectangle 243"/>
                  <p:cNvSpPr>
                    <a:spLocks noChangeArrowheads="1"/>
                  </p:cNvSpPr>
                  <p:nvPr/>
                </p:nvSpPr>
                <p:spPr bwMode="auto">
                  <a:xfrm>
                    <a:off x="2526" y="5008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97" name="Group 244"/>
              <p:cNvGrpSpPr>
                <a:grpSpLocks/>
              </p:cNvGrpSpPr>
              <p:nvPr/>
            </p:nvGrpSpPr>
            <p:grpSpPr bwMode="auto">
              <a:xfrm>
                <a:off x="0" y="5411"/>
                <a:ext cx="842" cy="403"/>
                <a:chOff x="0" y="5411"/>
                <a:chExt cx="842" cy="403"/>
              </a:xfrm>
            </p:grpSpPr>
            <p:sp>
              <p:nvSpPr>
                <p:cNvPr id="83013" name="Rectangle 245"/>
                <p:cNvSpPr>
                  <a:spLocks noChangeArrowheads="1"/>
                </p:cNvSpPr>
                <p:nvPr/>
              </p:nvSpPr>
              <p:spPr bwMode="auto">
                <a:xfrm>
                  <a:off x="0" y="5411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14" name="Group 246"/>
                <p:cNvGrpSpPr>
                  <a:grpSpLocks/>
                </p:cNvGrpSpPr>
                <p:nvPr/>
              </p:nvGrpSpPr>
              <p:grpSpPr bwMode="auto">
                <a:xfrm>
                  <a:off x="0" y="5411"/>
                  <a:ext cx="842" cy="403"/>
                  <a:chOff x="0" y="5411"/>
                  <a:chExt cx="842" cy="403"/>
                </a:xfrm>
              </p:grpSpPr>
              <p:sp>
                <p:nvSpPr>
                  <p:cNvPr id="83015" name="Rectangle 247"/>
                  <p:cNvSpPr>
                    <a:spLocks noChangeArrowheads="1"/>
                  </p:cNvSpPr>
                  <p:nvPr/>
                </p:nvSpPr>
                <p:spPr bwMode="auto">
                  <a:xfrm>
                    <a:off x="43" y="5411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12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16" name="Rectangle 24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5411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98" name="Group 249"/>
              <p:cNvGrpSpPr>
                <a:grpSpLocks/>
              </p:cNvGrpSpPr>
              <p:nvPr/>
            </p:nvGrpSpPr>
            <p:grpSpPr bwMode="auto">
              <a:xfrm>
                <a:off x="842" y="5411"/>
                <a:ext cx="842" cy="403"/>
                <a:chOff x="842" y="5411"/>
                <a:chExt cx="842" cy="403"/>
              </a:xfrm>
            </p:grpSpPr>
            <p:sp>
              <p:nvSpPr>
                <p:cNvPr id="83009" name="Rectangle 250"/>
                <p:cNvSpPr>
                  <a:spLocks noChangeArrowheads="1"/>
                </p:cNvSpPr>
                <p:nvPr/>
              </p:nvSpPr>
              <p:spPr bwMode="auto">
                <a:xfrm>
                  <a:off x="842" y="5411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10" name="Group 251"/>
                <p:cNvGrpSpPr>
                  <a:grpSpLocks/>
                </p:cNvGrpSpPr>
                <p:nvPr/>
              </p:nvGrpSpPr>
              <p:grpSpPr bwMode="auto">
                <a:xfrm>
                  <a:off x="842" y="5411"/>
                  <a:ext cx="842" cy="403"/>
                  <a:chOff x="842" y="5411"/>
                  <a:chExt cx="842" cy="403"/>
                </a:xfrm>
              </p:grpSpPr>
              <p:sp>
                <p:nvSpPr>
                  <p:cNvPr id="83011" name="Rectangle 252"/>
                  <p:cNvSpPr>
                    <a:spLocks noChangeArrowheads="1"/>
                  </p:cNvSpPr>
                  <p:nvPr/>
                </p:nvSpPr>
                <p:spPr bwMode="auto">
                  <a:xfrm>
                    <a:off x="885" y="5411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ru-RU" altLang="ru-RU" sz="2000" b="1">
                      <a:latin typeface="Times New Roman" panose="02020603050405020304" pitchFamily="18" charset="0"/>
                    </a:endParaRPr>
                  </a:p>
                  <a:p>
                    <a:pPr algn="ctr" eaLnBrk="1" hangingPunct="1"/>
                    <a:r>
                      <a:rPr lang="en-US" altLang="ru-RU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6.2</a:t>
                    </a:r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ru-RU" altLang="ru-RU" sz="20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12" name="Rectangle 253"/>
                  <p:cNvSpPr>
                    <a:spLocks noChangeArrowheads="1"/>
                  </p:cNvSpPr>
                  <p:nvPr/>
                </p:nvSpPr>
                <p:spPr bwMode="auto">
                  <a:xfrm>
                    <a:off x="842" y="5411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2999" name="Group 254"/>
              <p:cNvGrpSpPr>
                <a:grpSpLocks/>
              </p:cNvGrpSpPr>
              <p:nvPr/>
            </p:nvGrpSpPr>
            <p:grpSpPr bwMode="auto">
              <a:xfrm>
                <a:off x="1684" y="5411"/>
                <a:ext cx="842" cy="403"/>
                <a:chOff x="1684" y="5411"/>
                <a:chExt cx="842" cy="403"/>
              </a:xfrm>
            </p:grpSpPr>
            <p:sp>
              <p:nvSpPr>
                <p:cNvPr id="83005" name="Rectangle 255"/>
                <p:cNvSpPr>
                  <a:spLocks noChangeArrowheads="1"/>
                </p:cNvSpPr>
                <p:nvPr/>
              </p:nvSpPr>
              <p:spPr bwMode="auto">
                <a:xfrm>
                  <a:off x="1684" y="5411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06" name="Group 256"/>
                <p:cNvGrpSpPr>
                  <a:grpSpLocks/>
                </p:cNvGrpSpPr>
                <p:nvPr/>
              </p:nvGrpSpPr>
              <p:grpSpPr bwMode="auto">
                <a:xfrm>
                  <a:off x="1684" y="5411"/>
                  <a:ext cx="842" cy="403"/>
                  <a:chOff x="1684" y="5411"/>
                  <a:chExt cx="842" cy="403"/>
                </a:xfrm>
              </p:grpSpPr>
              <p:sp>
                <p:nvSpPr>
                  <p:cNvPr id="83007" name="Rectangle 257"/>
                  <p:cNvSpPr>
                    <a:spLocks noChangeArrowheads="1"/>
                  </p:cNvSpPr>
                  <p:nvPr/>
                </p:nvSpPr>
                <p:spPr bwMode="auto">
                  <a:xfrm>
                    <a:off x="1727" y="5411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08" name="Rectangle 258"/>
                  <p:cNvSpPr>
                    <a:spLocks noChangeArrowheads="1"/>
                  </p:cNvSpPr>
                  <p:nvPr/>
                </p:nvSpPr>
                <p:spPr bwMode="auto">
                  <a:xfrm>
                    <a:off x="1684" y="5411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  <p:grpSp>
            <p:nvGrpSpPr>
              <p:cNvPr id="83000" name="Group 259"/>
              <p:cNvGrpSpPr>
                <a:grpSpLocks/>
              </p:cNvGrpSpPr>
              <p:nvPr/>
            </p:nvGrpSpPr>
            <p:grpSpPr bwMode="auto">
              <a:xfrm>
                <a:off x="2526" y="5411"/>
                <a:ext cx="842" cy="403"/>
                <a:chOff x="2526" y="5411"/>
                <a:chExt cx="842" cy="403"/>
              </a:xfrm>
            </p:grpSpPr>
            <p:sp>
              <p:nvSpPr>
                <p:cNvPr id="83001" name="Rectangle 260"/>
                <p:cNvSpPr>
                  <a:spLocks noChangeArrowheads="1"/>
                </p:cNvSpPr>
                <p:nvPr/>
              </p:nvSpPr>
              <p:spPr bwMode="auto">
                <a:xfrm>
                  <a:off x="2526" y="5411"/>
                  <a:ext cx="842" cy="403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grpSp>
              <p:nvGrpSpPr>
                <p:cNvPr id="83002" name="Group 261"/>
                <p:cNvGrpSpPr>
                  <a:grpSpLocks/>
                </p:cNvGrpSpPr>
                <p:nvPr/>
              </p:nvGrpSpPr>
              <p:grpSpPr bwMode="auto">
                <a:xfrm>
                  <a:off x="2526" y="5411"/>
                  <a:ext cx="842" cy="403"/>
                  <a:chOff x="2526" y="5411"/>
                  <a:chExt cx="842" cy="403"/>
                </a:xfrm>
              </p:grpSpPr>
              <p:sp>
                <p:nvSpPr>
                  <p:cNvPr id="83003" name="Rectangle 262"/>
                  <p:cNvSpPr>
                    <a:spLocks noChangeArrowheads="1"/>
                  </p:cNvSpPr>
                  <p:nvPr/>
                </p:nvSpPr>
                <p:spPr bwMode="auto">
                  <a:xfrm>
                    <a:off x="2569" y="5411"/>
                    <a:ext cx="756" cy="403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r>
                      <a:rPr lang="ru-RU" alt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 algn="ctr"/>
                    <a:endParaRPr lang="ru-RU" altLang="ru-RU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3004" name="Rectangle 263"/>
                  <p:cNvSpPr>
                    <a:spLocks noChangeArrowheads="1"/>
                  </p:cNvSpPr>
                  <p:nvPr/>
                </p:nvSpPr>
                <p:spPr bwMode="auto">
                  <a:xfrm>
                    <a:off x="2526" y="5411"/>
                    <a:ext cx="842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</p:grpSp>
        </p:grpSp>
        <p:sp>
          <p:nvSpPr>
            <p:cNvPr id="82948" name="Rectangle 264"/>
            <p:cNvSpPr>
              <a:spLocks noChangeArrowheads="1"/>
            </p:cNvSpPr>
            <p:nvPr/>
          </p:nvSpPr>
          <p:spPr bwMode="auto">
            <a:xfrm>
              <a:off x="-3" y="-3"/>
              <a:ext cx="3374" cy="5820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</p:spTree>
    <p:extLst>
      <p:ext uri="{BB962C8B-B14F-4D97-AF65-F5344CB8AC3E}">
        <p14:creationId xmlns:p14="http://schemas.microsoft.com/office/powerpoint/2010/main" val="12683413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0" y="1773238"/>
            <a:ext cx="9144000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5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 скользящей </a:t>
            </a:r>
          </a:p>
          <a:p>
            <a:pPr algn="ctr" eaLnBrk="1" hangingPunct="1"/>
            <a:r>
              <a:rPr lang="ru-RU" altLang="ru-RU" sz="5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</a:t>
            </a:r>
            <a:r>
              <a:rPr lang="ru-RU" altLang="ru-RU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5400" b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4370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765175"/>
            <a:ext cx="9144000" cy="582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>
                <a:latin typeface="Times New Roman" panose="02020603050405020304" pitchFamily="18" charset="0"/>
              </a:rPr>
              <a:t>  </a:t>
            </a:r>
            <a:r>
              <a:rPr lang="ru-RU" altLang="ru-RU" sz="4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 скользящей </a:t>
            </a:r>
          </a:p>
          <a:p>
            <a:pPr algn="ctr" eaLnBrk="1" hangingPunct="1"/>
            <a:r>
              <a:rPr lang="ru-RU" altLang="ru-RU" sz="4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</a:t>
            </a:r>
            <a:r>
              <a:rPr lang="ru-RU" altLang="ru-RU" sz="4800">
                <a:latin typeface="Times New Roman" panose="02020603050405020304" pitchFamily="18" charset="0"/>
                <a:cs typeface="Times New Roman" panose="02020603050405020304" pitchFamily="18" charset="0"/>
              </a:rPr>
              <a:t>– замена исходных уровней ряда средними величинами, которые рассчитываются для последовательно смещающихся интервалов времени</a:t>
            </a:r>
          </a:p>
          <a:p>
            <a:endParaRPr lang="ru-RU" altLang="ru-RU" sz="40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9126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250825" y="476250"/>
          <a:ext cx="8637588" cy="489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85" name="Лист" r:id="rId4" imgW="5762625" imgH="3257550" progId="Excel.Sheet.8">
                  <p:embed/>
                </p:oleObj>
              </mc:Choice>
              <mc:Fallback>
                <p:oleObj name="Лист" r:id="rId4" imgW="5762625" imgH="325755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476250"/>
                        <a:ext cx="8637588" cy="489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5435600" y="3213100"/>
            <a:ext cx="914400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0303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19,3</a:t>
            </a:r>
          </a:p>
          <a:p>
            <a:pPr algn="ctr"/>
            <a:r>
              <a:rPr lang="ru-RU" altLang="ru-RU" sz="2400" b="1">
                <a:solidFill>
                  <a:srgbClr val="0303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20,5</a:t>
            </a:r>
          </a:p>
          <a:p>
            <a:pPr algn="ctr"/>
            <a:r>
              <a:rPr lang="ru-RU" altLang="ru-RU" sz="2400" b="1">
                <a:solidFill>
                  <a:srgbClr val="0303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22,2</a:t>
            </a:r>
          </a:p>
          <a:p>
            <a:pPr algn="ctr"/>
            <a:r>
              <a:rPr lang="ru-RU" altLang="ru-RU" sz="2400" b="1">
                <a:solidFill>
                  <a:srgbClr val="0303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  <a:p>
            <a:pPr algn="ctr"/>
            <a:r>
              <a:rPr lang="ru-RU" altLang="ru-RU" sz="2400" b="1">
                <a:solidFill>
                  <a:srgbClr val="0303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23,6</a:t>
            </a:r>
          </a:p>
          <a:p>
            <a:pPr algn="ctr"/>
            <a:r>
              <a:rPr lang="ru-RU" altLang="ru-RU" sz="2400" b="1">
                <a:solidFill>
                  <a:srgbClr val="0303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23,6</a:t>
            </a:r>
          </a:p>
          <a:p>
            <a:pPr algn="ctr"/>
            <a:endParaRPr lang="ru-RU" altLang="ru-RU" sz="2400" b="1">
              <a:solidFill>
                <a:srgbClr val="030305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2732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0" y="1676400"/>
            <a:ext cx="91440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5400" b="1" i="1">
                <a:latin typeface="Times New Roman" panose="02020603050405020304" pitchFamily="18" charset="0"/>
              </a:rPr>
              <a:t>  </a:t>
            </a:r>
            <a:r>
              <a:rPr lang="ru-RU" altLang="ru-RU" sz="5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Аналитическое выравнивание рядов динамики</a:t>
            </a:r>
            <a:endParaRPr lang="ru-RU" altLang="ru-RU" sz="5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5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140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3"/>
          <p:cNvSpPr>
            <a:spLocks noChangeArrowheads="1"/>
          </p:cNvSpPr>
          <p:nvPr/>
        </p:nvSpPr>
        <p:spPr bwMode="auto">
          <a:xfrm>
            <a:off x="0" y="1524000"/>
            <a:ext cx="914400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0850" eaLnBrk="0" hangingPunct="0">
              <a:tabLst>
                <a:tab pos="2200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2200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2200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2200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2200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00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00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00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00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80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Уровни ряда рассматриваются как некоторая  функция от времени:</a:t>
            </a:r>
          </a:p>
          <a:p>
            <a:endParaRPr lang="ru-RU" altLang="ru-RU" sz="4800">
              <a:latin typeface="Times New Roman" panose="02020603050405020304" pitchFamily="18" charset="0"/>
            </a:endParaRPr>
          </a:p>
        </p:txBody>
      </p:sp>
      <p:graphicFrame>
        <p:nvGraphicFramePr>
          <p:cNvPr id="88067" name="Object 2"/>
          <p:cNvGraphicFramePr>
            <a:graphicFrameLocks noChangeAspect="1"/>
          </p:cNvGraphicFramePr>
          <p:nvPr/>
        </p:nvGraphicFramePr>
        <p:xfrm>
          <a:off x="2771775" y="3789363"/>
          <a:ext cx="4191000" cy="230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09" name="Equation" r:id="rId4" imgW="532937" imgH="317225" progId="Equation.DSMT4">
                  <p:embed/>
                </p:oleObj>
              </mc:Choice>
              <mc:Fallback>
                <p:oleObj name="Equation" r:id="rId4" imgW="532937" imgH="31722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3789363"/>
                        <a:ext cx="4191000" cy="230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8768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0" y="908050"/>
            <a:ext cx="9144000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144463" eaLnBrk="0" hangingPunct="0">
              <a:tabLst>
                <a:tab pos="106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106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106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106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106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6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6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6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69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  Процедура выравнивания в этом    случае сводится:</a:t>
            </a:r>
          </a:p>
          <a:p>
            <a:r>
              <a:rPr lang="ru-RU" altLang="ru-RU" sz="4000">
                <a:latin typeface="Wingdings" panose="05000000000000000000" pitchFamily="2" charset="2"/>
                <a:cs typeface="Times New Roman" panose="02020603050405020304" pitchFamily="18" charset="0"/>
              </a:rPr>
              <a:t>Ø</a:t>
            </a: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r>
              <a:rPr lang="ru-RU" altLang="ru-RU" sz="4000">
                <a:latin typeface="Times New Roman" panose="02020603050405020304" pitchFamily="18" charset="0"/>
              </a:rPr>
              <a:t>к </a:t>
            </a: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выбору вида функции</a:t>
            </a:r>
            <a:r>
              <a:rPr lang="ru-RU" altLang="ru-RU" sz="4000">
                <a:latin typeface="Times New Roman" panose="02020603050405020304" pitchFamily="18" charset="0"/>
              </a:rPr>
              <a:t>;</a:t>
            </a:r>
          </a:p>
          <a:p>
            <a:r>
              <a:rPr lang="ru-RU" altLang="ru-RU" sz="4000">
                <a:latin typeface="Wingdings" panose="05000000000000000000" pitchFamily="2" charset="2"/>
                <a:cs typeface="Times New Roman" panose="02020603050405020304" pitchFamily="18" charset="0"/>
              </a:rPr>
              <a:t>Ø</a:t>
            </a: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r>
              <a:rPr lang="ru-RU" altLang="ru-RU" sz="4000">
                <a:latin typeface="Times New Roman" panose="02020603050405020304" pitchFamily="18" charset="0"/>
              </a:rPr>
              <a:t>к </a:t>
            </a: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определению параметров функции</a:t>
            </a:r>
            <a:r>
              <a:rPr lang="ru-RU" altLang="ru-RU" sz="4000">
                <a:latin typeface="Times New Roman" panose="02020603050405020304" pitchFamily="18" charset="0"/>
              </a:rPr>
              <a:t>;</a:t>
            </a:r>
          </a:p>
          <a:p>
            <a:r>
              <a:rPr lang="ru-RU" altLang="ru-RU" sz="4000">
                <a:latin typeface="Wingdings" panose="05000000000000000000" pitchFamily="2" charset="2"/>
                <a:cs typeface="Times New Roman" panose="02020603050405020304" pitchFamily="18" charset="0"/>
              </a:rPr>
              <a:t>Ø</a:t>
            </a: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4000">
                <a:latin typeface="Times New Roman" panose="02020603050405020304" pitchFamily="18" charset="0"/>
              </a:rPr>
              <a:t>к </a:t>
            </a: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получению выравненных значений   уровней ряда  на      основе функции</a:t>
            </a:r>
          </a:p>
          <a:p>
            <a:endParaRPr lang="ru-RU" altLang="ru-RU" sz="40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7191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3"/>
          <p:cNvSpPr>
            <a:spLocks noChangeArrowheads="1"/>
          </p:cNvSpPr>
          <p:nvPr/>
        </p:nvSpPr>
        <p:spPr bwMode="auto">
          <a:xfrm>
            <a:off x="0" y="762000"/>
            <a:ext cx="9144000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0850" eaLnBrk="0" hangingPunct="0"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данный метод на примере линейно</a:t>
            </a:r>
            <a:r>
              <a:rPr lang="ru-RU" altLang="ru-RU" sz="4400">
                <a:latin typeface="Times New Roman" panose="02020603050405020304" pitchFamily="18" charset="0"/>
              </a:rPr>
              <a:t>го</a:t>
            </a:r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>
                <a:latin typeface="Times New Roman" panose="02020603050405020304" pitchFamily="18" charset="0"/>
              </a:rPr>
              <a:t>уравнения (тренда)</a:t>
            </a:r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ctr"/>
            <a:endParaRPr lang="ru-RU" altLang="ru-RU" sz="4400">
              <a:latin typeface="Times New Roman" panose="02020603050405020304" pitchFamily="18" charset="0"/>
            </a:endParaRPr>
          </a:p>
          <a:p>
            <a:pPr algn="ctr"/>
            <a:endParaRPr lang="ru-RU" altLang="ru-RU" sz="4400">
              <a:latin typeface="Times New Roman" panose="02020603050405020304" pitchFamily="18" charset="0"/>
            </a:endParaRPr>
          </a:p>
          <a:p>
            <a:pPr algn="ctr"/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 – параметры</a:t>
            </a:r>
            <a:r>
              <a:rPr lang="ru-RU" altLang="ru-RU" sz="4400">
                <a:latin typeface="Times New Roman" panose="02020603050405020304" pitchFamily="18" charset="0"/>
              </a:rPr>
              <a:t>;</a:t>
            </a:r>
          </a:p>
          <a:p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ru-RU" altLang="ru-RU" sz="4400">
                <a:latin typeface="Times New Roman" panose="02020603050405020304" pitchFamily="18" charset="0"/>
              </a:rPr>
              <a:t>    </a:t>
            </a:r>
            <a:r>
              <a:rPr lang="en-US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 – время</a:t>
            </a:r>
            <a:endParaRPr lang="ru-RU" altLang="ru-RU" sz="4400">
              <a:latin typeface="Times New Roman" panose="02020603050405020304" pitchFamily="18" charset="0"/>
            </a:endParaRPr>
          </a:p>
          <a:p>
            <a:endParaRPr lang="ru-RU" altLang="ru-RU" sz="4400">
              <a:latin typeface="Times New Roman" panose="02020603050405020304" pitchFamily="18" charset="0"/>
            </a:endParaRPr>
          </a:p>
        </p:txBody>
      </p:sp>
      <p:graphicFrame>
        <p:nvGraphicFramePr>
          <p:cNvPr id="90115" name="Object 2"/>
          <p:cNvGraphicFramePr>
            <a:graphicFrameLocks noChangeAspect="1"/>
          </p:cNvGraphicFramePr>
          <p:nvPr/>
        </p:nvGraphicFramePr>
        <p:xfrm>
          <a:off x="2195513" y="2852738"/>
          <a:ext cx="5029200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3" name="Equation" r:id="rId4" imgW="799753" imgH="317362" progId="Equation.3">
                  <p:embed/>
                </p:oleObj>
              </mc:Choice>
              <mc:Fallback>
                <p:oleObj name="Equation" r:id="rId4" imgW="799753" imgH="31736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2852738"/>
                        <a:ext cx="5029200" cy="196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15581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0" y="838200"/>
            <a:ext cx="9144000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Линейный тренд лучше всего использовать в тех случаях, когда предварительный анализ показывает, что уровни ряда изменяются с примерно одинаковой скоростью, т.е. когда цепные  абсолютные приросты примерно равны между собой</a:t>
            </a:r>
          </a:p>
          <a:p>
            <a:endParaRPr lang="ru-RU" altLang="ru-RU" sz="4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462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0" y="2133600"/>
            <a:ext cx="914400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800">
                <a:latin typeface="Times New Roman" panose="02020603050405020304" pitchFamily="18" charset="0"/>
              </a:rPr>
              <a:t>   Параметры </a:t>
            </a:r>
            <a:r>
              <a:rPr lang="en-US" altLang="ru-RU" sz="48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ru-RU" sz="480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altLang="ru-RU" sz="48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ru-RU" sz="480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определяются при помощи метода наименьших квадратов (МНК)</a:t>
            </a:r>
            <a:endParaRPr lang="ru-RU" altLang="ru-RU" sz="4800">
              <a:latin typeface="Times New Roman" panose="02020603050405020304" pitchFamily="18" charset="0"/>
            </a:endParaRPr>
          </a:p>
          <a:p>
            <a:endParaRPr lang="ru-RU" altLang="ru-RU" sz="48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1891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4"/>
          <p:cNvSpPr>
            <a:spLocks noChangeArrowheads="1"/>
          </p:cNvSpPr>
          <p:nvPr/>
        </p:nvSpPr>
        <p:spPr bwMode="auto">
          <a:xfrm>
            <a:off x="0" y="838200"/>
            <a:ext cx="914400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0850" eaLnBrk="0" hangingPunct="0"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метода МНК дает следующую систему уравнений для определения параметров:</a:t>
            </a:r>
          </a:p>
          <a:p>
            <a:pPr algn="ctr"/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</a:p>
          <a:p>
            <a:endParaRPr lang="ru-RU" altLang="ru-RU" sz="4400">
              <a:latin typeface="Times New Roman" panose="02020603050405020304" pitchFamily="18" charset="0"/>
            </a:endParaRPr>
          </a:p>
        </p:txBody>
      </p:sp>
      <p:graphicFrame>
        <p:nvGraphicFramePr>
          <p:cNvPr id="93187" name="Object 3"/>
          <p:cNvGraphicFramePr>
            <a:graphicFrameLocks noChangeAspect="1"/>
          </p:cNvGraphicFramePr>
          <p:nvPr/>
        </p:nvGraphicFramePr>
        <p:xfrm>
          <a:off x="971550" y="4797425"/>
          <a:ext cx="6835775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68" name="Equation" r:id="rId4" imgW="1295400" imgH="254000" progId="Equation.3">
                  <p:embed/>
                </p:oleObj>
              </mc:Choice>
              <mc:Fallback>
                <p:oleObj name="Equation" r:id="rId4" imgW="12954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4797425"/>
                        <a:ext cx="6835775" cy="1352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8" name="Object 2"/>
          <p:cNvGraphicFramePr>
            <a:graphicFrameLocks noChangeAspect="1"/>
          </p:cNvGraphicFramePr>
          <p:nvPr/>
        </p:nvGraphicFramePr>
        <p:xfrm>
          <a:off x="250825" y="3213100"/>
          <a:ext cx="8591550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69" name="Equation" r:id="rId6" imgW="1739900" imgH="254000" progId="Equation.3">
                  <p:embed/>
                </p:oleObj>
              </mc:Choice>
              <mc:Fallback>
                <p:oleObj name="Equation" r:id="rId6" imgW="17399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213100"/>
                        <a:ext cx="8591550" cy="1314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8800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3"/>
          <p:cNvSpPr>
            <a:spLocks noChangeArrowheads="1"/>
          </p:cNvSpPr>
          <p:nvPr/>
        </p:nvSpPr>
        <p:spPr bwMode="auto">
          <a:xfrm>
            <a:off x="0" y="836613"/>
            <a:ext cx="9144000" cy="375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800">
                <a:latin typeface="Times New Roman" panose="02020603050405020304" pitchFamily="18" charset="0"/>
                <a:cs typeface="Times New Roman" panose="02020603050405020304" pitchFamily="18" charset="0"/>
              </a:rPr>
              <a:t>Данную систему уравнений можно существенно упростить, если пронумеровать время таким образом, чтобы</a:t>
            </a:r>
            <a:r>
              <a:rPr lang="ru-RU" altLang="ru-RU" sz="4800">
                <a:latin typeface="Times New Roman" panose="02020603050405020304" pitchFamily="18" charset="0"/>
              </a:rPr>
              <a:t>          </a:t>
            </a:r>
            <a:endParaRPr lang="ru-RU" altLang="ru-RU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4800">
              <a:latin typeface="Times New Roman" panose="02020603050405020304" pitchFamily="18" charset="0"/>
            </a:endParaRPr>
          </a:p>
        </p:txBody>
      </p:sp>
      <p:graphicFrame>
        <p:nvGraphicFramePr>
          <p:cNvPr id="94211" name="Object 2"/>
          <p:cNvGraphicFramePr>
            <a:graphicFrameLocks noChangeAspect="1"/>
          </p:cNvGraphicFramePr>
          <p:nvPr/>
        </p:nvGraphicFramePr>
        <p:xfrm>
          <a:off x="3779838" y="4221163"/>
          <a:ext cx="1912937" cy="186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1" name="Equation" r:id="rId4" imgW="507780" imgH="482391" progId="Equation.3">
                  <p:embed/>
                </p:oleObj>
              </mc:Choice>
              <mc:Fallback>
                <p:oleObj name="Equation" r:id="rId4" imgW="507780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4221163"/>
                        <a:ext cx="1912937" cy="186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88088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0" y="1219200"/>
            <a:ext cx="914400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Если ряд содержит </a:t>
            </a:r>
            <a:r>
              <a:rPr lang="ru-RU" altLang="ru-RU" sz="4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нечетное число уровней</a:t>
            </a:r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, то центральный уровень ряда нумеруется нулем. Уровни в сторону убывания</a:t>
            </a:r>
            <a:r>
              <a:rPr lang="ru-RU" altLang="ru-RU" sz="4400">
                <a:latin typeface="Times New Roman" panose="02020603050405020304" pitchFamily="18" charset="0"/>
              </a:rPr>
              <a:t> времени</a:t>
            </a:r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 нумеруются -1; -2; -3…, в сторону возрастания</a:t>
            </a:r>
            <a:r>
              <a:rPr lang="ru-RU" altLang="ru-RU" sz="4400">
                <a:latin typeface="Times New Roman" panose="02020603050405020304" pitchFamily="18" charset="0"/>
              </a:rPr>
              <a:t> времени</a:t>
            </a:r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 1; 2; 3…</a:t>
            </a:r>
            <a:r>
              <a:rPr lang="ru-RU" altLang="ru-RU" sz="4400">
                <a:latin typeface="Times New Roman" panose="02020603050405020304" pitchFamily="18" charset="0"/>
              </a:rPr>
              <a:t> </a:t>
            </a:r>
            <a:endParaRPr lang="ru-RU" altLang="ru-RU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4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05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0" y="1066800"/>
            <a:ext cx="914400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Если ряд содержит </a:t>
            </a:r>
            <a:r>
              <a:rPr lang="ru-RU" altLang="ru-RU" sz="4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четное число уровней</a:t>
            </a:r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, то ближайшие к центру уровни ряда нумеруются: -1 и 1, далее нумерация как для ряда с нечетным числом уровней только с шагом 2:</a:t>
            </a:r>
            <a:r>
              <a:rPr lang="ru-RU" altLang="ru-RU" sz="4400">
                <a:latin typeface="Times New Roman" panose="02020603050405020304" pitchFamily="18" charset="0"/>
              </a:rPr>
              <a:t> …-5; -3; -1; +1; +3; +5… </a:t>
            </a:r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altLang="ru-RU" sz="4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1450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7"/>
          <p:cNvGraphicFramePr>
            <a:graphicFrameLocks noChangeAspect="1"/>
          </p:cNvGraphicFramePr>
          <p:nvPr/>
        </p:nvGraphicFramePr>
        <p:xfrm>
          <a:off x="304800" y="2005013"/>
          <a:ext cx="2819400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60" name="Equation" r:id="rId4" imgW="761669" imgH="253890" progId="Equation.3">
                  <p:embed/>
                </p:oleObj>
              </mc:Choice>
              <mc:Fallback>
                <p:oleObj name="Equation" r:id="rId4" imgW="761669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005013"/>
                        <a:ext cx="2819400" cy="954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6"/>
          <p:cNvGraphicFramePr>
            <a:graphicFrameLocks noChangeAspect="1"/>
          </p:cNvGraphicFramePr>
          <p:nvPr/>
        </p:nvGraphicFramePr>
        <p:xfrm>
          <a:off x="4038600" y="4267200"/>
          <a:ext cx="1066800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61" r:id="rId6" imgW="190417" imgH="152334" progId="Equation.3">
                  <p:embed/>
                </p:oleObj>
              </mc:Choice>
              <mc:Fallback>
                <p:oleObj r:id="rId6" imgW="190417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267200"/>
                        <a:ext cx="1066800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4" name="Object 5"/>
          <p:cNvGraphicFramePr>
            <a:graphicFrameLocks noChangeAspect="1"/>
          </p:cNvGraphicFramePr>
          <p:nvPr/>
        </p:nvGraphicFramePr>
        <p:xfrm>
          <a:off x="5791200" y="1676400"/>
          <a:ext cx="2514600" cy="172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62" name="Equation" r:id="rId8" imgW="622030" imgH="431613" progId="Equation.3">
                  <p:embed/>
                </p:oleObj>
              </mc:Choice>
              <mc:Fallback>
                <p:oleObj name="Equation" r:id="rId8" imgW="622030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676400"/>
                        <a:ext cx="2514600" cy="172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5" name="Object 3"/>
          <p:cNvGraphicFramePr>
            <a:graphicFrameLocks noChangeAspect="1"/>
          </p:cNvGraphicFramePr>
          <p:nvPr/>
        </p:nvGraphicFramePr>
        <p:xfrm>
          <a:off x="3962400" y="2133600"/>
          <a:ext cx="106680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63" r:id="rId10" imgW="190417" imgH="152334" progId="Equation.3">
                  <p:embed/>
                </p:oleObj>
              </mc:Choice>
              <mc:Fallback>
                <p:oleObj r:id="rId10" imgW="190417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133600"/>
                        <a:ext cx="1066800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6" name="Object 2"/>
          <p:cNvGraphicFramePr>
            <a:graphicFrameLocks noChangeAspect="1"/>
          </p:cNvGraphicFramePr>
          <p:nvPr/>
        </p:nvGraphicFramePr>
        <p:xfrm>
          <a:off x="5486400" y="3733800"/>
          <a:ext cx="3352800" cy="189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64" name="Equation" r:id="rId11" imgW="850531" imgH="482391" progId="Equation.3">
                  <p:embed/>
                </p:oleObj>
              </mc:Choice>
              <mc:Fallback>
                <p:oleObj name="Equation" r:id="rId11" imgW="850531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3733800"/>
                        <a:ext cx="3352800" cy="189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7" name="Object 9"/>
          <p:cNvGraphicFramePr>
            <a:graphicFrameLocks noChangeAspect="1"/>
          </p:cNvGraphicFramePr>
          <p:nvPr/>
        </p:nvGraphicFramePr>
        <p:xfrm>
          <a:off x="0" y="4267200"/>
          <a:ext cx="3886200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65" name="Equation" r:id="rId13" imgW="1205977" imgH="253890" progId="Equation.3">
                  <p:embed/>
                </p:oleObj>
              </mc:Choice>
              <mc:Fallback>
                <p:oleObj name="Equation" r:id="rId13" imgW="1205977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267200"/>
                        <a:ext cx="3886200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14489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306" name="Object 2"/>
          <p:cNvGraphicFramePr>
            <a:graphicFrameLocks noChangeAspect="1"/>
          </p:cNvGraphicFramePr>
          <p:nvPr/>
        </p:nvGraphicFramePr>
        <p:xfrm>
          <a:off x="252413" y="1128713"/>
          <a:ext cx="8540750" cy="473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506" name="Лист" r:id="rId4" imgW="4533900" imgH="2524125" progId="Excel.Sheet.8">
                  <p:embed/>
                </p:oleObj>
              </mc:Choice>
              <mc:Fallback>
                <p:oleObj name="Лист" r:id="rId4" imgW="4533900" imgH="2524125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3" y="1128713"/>
                        <a:ext cx="8540750" cy="473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07" name="Object 3"/>
          <p:cNvGraphicFramePr>
            <a:graphicFrameLocks noChangeAspect="1"/>
          </p:cNvGraphicFramePr>
          <p:nvPr/>
        </p:nvGraphicFramePr>
        <p:xfrm>
          <a:off x="1547813" y="1341438"/>
          <a:ext cx="5937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507" name="Equation" r:id="rId6" imgW="165028" imgH="228501" progId="Equation.3">
                  <p:embed/>
                </p:oleObj>
              </mc:Choice>
              <mc:Fallback>
                <p:oleObj name="Equation" r:id="rId6" imgW="165028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1341438"/>
                        <a:ext cx="593725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08" name="Object 4"/>
          <p:cNvGraphicFramePr>
            <a:graphicFrameLocks noChangeAspect="1"/>
          </p:cNvGraphicFramePr>
          <p:nvPr/>
        </p:nvGraphicFramePr>
        <p:xfrm>
          <a:off x="2339975" y="1341438"/>
          <a:ext cx="730250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508" name="Формула" r:id="rId8" imgW="203112" imgH="241195" progId="Equation.3">
                  <p:embed/>
                </p:oleObj>
              </mc:Choice>
              <mc:Fallback>
                <p:oleObj name="Формула" r:id="rId8" imgW="203112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1341438"/>
                        <a:ext cx="730250" cy="86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09" name="Object 5"/>
          <p:cNvGraphicFramePr>
            <a:graphicFrameLocks noChangeAspect="1"/>
          </p:cNvGraphicFramePr>
          <p:nvPr/>
        </p:nvGraphicFramePr>
        <p:xfrm>
          <a:off x="3203575" y="1484313"/>
          <a:ext cx="36512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509" name="Equation" r:id="rId10" imgW="101468" imgH="164885" progId="Equation.3">
                  <p:embed/>
                </p:oleObj>
              </mc:Choice>
              <mc:Fallback>
                <p:oleObj name="Equation" r:id="rId10" imgW="101468" imgH="1648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1484313"/>
                        <a:ext cx="365125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10" name="Object 6"/>
          <p:cNvGraphicFramePr>
            <a:graphicFrameLocks noChangeAspect="1"/>
          </p:cNvGraphicFramePr>
          <p:nvPr/>
        </p:nvGraphicFramePr>
        <p:xfrm>
          <a:off x="3851275" y="1341438"/>
          <a:ext cx="549275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510" name="Equation" r:id="rId12" imgW="152268" imgH="203024" progId="Equation.3">
                  <p:embed/>
                </p:oleObj>
              </mc:Choice>
              <mc:Fallback>
                <p:oleObj name="Equation" r:id="rId12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1341438"/>
                        <a:ext cx="549275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11" name="Object 7"/>
          <p:cNvGraphicFramePr>
            <a:graphicFrameLocks noChangeAspect="1"/>
          </p:cNvGraphicFramePr>
          <p:nvPr/>
        </p:nvGraphicFramePr>
        <p:xfrm>
          <a:off x="4427538" y="1412875"/>
          <a:ext cx="1141412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511" name="Equation" r:id="rId14" imgW="317362" imgH="228501" progId="Equation.3">
                  <p:embed/>
                </p:oleObj>
              </mc:Choice>
              <mc:Fallback>
                <p:oleObj name="Equation" r:id="rId14" imgW="317362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1412875"/>
                        <a:ext cx="1141412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12" name="Object 8"/>
          <p:cNvGraphicFramePr>
            <a:graphicFrameLocks noChangeAspect="1"/>
          </p:cNvGraphicFramePr>
          <p:nvPr/>
        </p:nvGraphicFramePr>
        <p:xfrm>
          <a:off x="5867400" y="1196975"/>
          <a:ext cx="5937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512" name="Equation" r:id="rId16" imgW="164885" imgH="317087" progId="Equation.3">
                  <p:embed/>
                </p:oleObj>
              </mc:Choice>
              <mc:Fallback>
                <p:oleObj name="Equation" r:id="rId16" imgW="164885" imgH="31708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196975"/>
                        <a:ext cx="59372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13" name="Object 9"/>
          <p:cNvGraphicFramePr>
            <a:graphicFrameLocks noChangeAspect="1"/>
          </p:cNvGraphicFramePr>
          <p:nvPr/>
        </p:nvGraphicFramePr>
        <p:xfrm>
          <a:off x="6659563" y="981075"/>
          <a:ext cx="2192337" cy="128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513" name="Equation" r:id="rId18" imgW="609336" imgH="317362" progId="Equation.3">
                  <p:embed/>
                </p:oleObj>
              </mc:Choice>
              <mc:Fallback>
                <p:oleObj name="Equation" r:id="rId18" imgW="609336" imgH="31736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9563" y="981075"/>
                        <a:ext cx="2192337" cy="1287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95631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330" name="Object 2"/>
          <p:cNvGraphicFramePr>
            <a:graphicFrameLocks noChangeAspect="1"/>
          </p:cNvGraphicFramePr>
          <p:nvPr/>
        </p:nvGraphicFramePr>
        <p:xfrm>
          <a:off x="2362200" y="685800"/>
          <a:ext cx="4495800" cy="160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75" name="Equation" r:id="rId4" imgW="1104900" imgH="393700" progId="Equation.3">
                  <p:embed/>
                </p:oleObj>
              </mc:Choice>
              <mc:Fallback>
                <p:oleObj name="Equation" r:id="rId4" imgW="11049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685800"/>
                        <a:ext cx="4495800" cy="160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1" name="Object 3"/>
          <p:cNvGraphicFramePr>
            <a:graphicFrameLocks noChangeAspect="1"/>
          </p:cNvGraphicFramePr>
          <p:nvPr/>
        </p:nvGraphicFramePr>
        <p:xfrm>
          <a:off x="2590800" y="2514600"/>
          <a:ext cx="4114800" cy="170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76" name="Equation" r:id="rId6" imgW="952087" imgH="393529" progId="Equation.3">
                  <p:embed/>
                </p:oleObj>
              </mc:Choice>
              <mc:Fallback>
                <p:oleObj name="Equation" r:id="rId6" imgW="95208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514600"/>
                        <a:ext cx="4114800" cy="170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2" name="Object 4"/>
          <p:cNvGraphicFramePr>
            <a:graphicFrameLocks noChangeAspect="1"/>
          </p:cNvGraphicFramePr>
          <p:nvPr/>
        </p:nvGraphicFramePr>
        <p:xfrm>
          <a:off x="1676400" y="4360863"/>
          <a:ext cx="6096000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77" name="Equation" r:id="rId8" imgW="1218671" imgH="317362" progId="Equation.3">
                  <p:embed/>
                </p:oleObj>
              </mc:Choice>
              <mc:Fallback>
                <p:oleObj name="Equation" r:id="rId8" imgW="1218671" imgH="31736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360863"/>
                        <a:ext cx="6096000" cy="158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25641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354" name="Object 2"/>
          <p:cNvGraphicFramePr>
            <a:graphicFrameLocks noChangeAspect="1"/>
          </p:cNvGraphicFramePr>
          <p:nvPr/>
        </p:nvGraphicFramePr>
        <p:xfrm>
          <a:off x="252413" y="1411288"/>
          <a:ext cx="8891587" cy="464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54" name="Лист" r:id="rId4" imgW="4533900" imgH="2362200" progId="Excel.Sheet.8">
                  <p:embed/>
                </p:oleObj>
              </mc:Choice>
              <mc:Fallback>
                <p:oleObj name="Лист" r:id="rId4" imgW="4533900" imgH="23622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3" y="1411288"/>
                        <a:ext cx="8891587" cy="4649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1619250" y="1557338"/>
          <a:ext cx="5937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55" name="Equation" r:id="rId6" imgW="165028" imgH="228501" progId="Equation.3">
                  <p:embed/>
                </p:oleObj>
              </mc:Choice>
              <mc:Fallback>
                <p:oleObj name="Equation" r:id="rId6" imgW="165028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1557338"/>
                        <a:ext cx="593725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6" name="Object 4"/>
          <p:cNvGraphicFramePr>
            <a:graphicFrameLocks noChangeAspect="1"/>
          </p:cNvGraphicFramePr>
          <p:nvPr/>
        </p:nvGraphicFramePr>
        <p:xfrm>
          <a:off x="2411413" y="1557338"/>
          <a:ext cx="730250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56" name="Формула" r:id="rId8" imgW="203112" imgH="241195" progId="Equation.3">
                  <p:embed/>
                </p:oleObj>
              </mc:Choice>
              <mc:Fallback>
                <p:oleObj name="Формула" r:id="rId8" imgW="203112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1557338"/>
                        <a:ext cx="730250" cy="86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7" name="Object 5"/>
          <p:cNvGraphicFramePr>
            <a:graphicFrameLocks noChangeAspect="1"/>
          </p:cNvGraphicFramePr>
          <p:nvPr/>
        </p:nvGraphicFramePr>
        <p:xfrm>
          <a:off x="3348038" y="1628775"/>
          <a:ext cx="36512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57" name="Equation" r:id="rId10" imgW="101468" imgH="164885" progId="Equation.3">
                  <p:embed/>
                </p:oleObj>
              </mc:Choice>
              <mc:Fallback>
                <p:oleObj name="Equation" r:id="rId10" imgW="101468" imgH="1648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1628775"/>
                        <a:ext cx="365125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8" name="Object 6"/>
          <p:cNvGraphicFramePr>
            <a:graphicFrameLocks noChangeAspect="1"/>
          </p:cNvGraphicFramePr>
          <p:nvPr/>
        </p:nvGraphicFramePr>
        <p:xfrm>
          <a:off x="3995738" y="1557338"/>
          <a:ext cx="549275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58" name="Equation" r:id="rId12" imgW="152268" imgH="203024" progId="Equation.3">
                  <p:embed/>
                </p:oleObj>
              </mc:Choice>
              <mc:Fallback>
                <p:oleObj name="Equation" r:id="rId12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1557338"/>
                        <a:ext cx="549275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9" name="Object 7"/>
          <p:cNvGraphicFramePr>
            <a:graphicFrameLocks noChangeAspect="1"/>
          </p:cNvGraphicFramePr>
          <p:nvPr/>
        </p:nvGraphicFramePr>
        <p:xfrm>
          <a:off x="4643438" y="1557338"/>
          <a:ext cx="1141412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59" name="Equation" r:id="rId14" imgW="317362" imgH="228501" progId="Equation.3">
                  <p:embed/>
                </p:oleObj>
              </mc:Choice>
              <mc:Fallback>
                <p:oleObj name="Equation" r:id="rId14" imgW="317362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1557338"/>
                        <a:ext cx="1141412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0" name="Object 8"/>
          <p:cNvGraphicFramePr>
            <a:graphicFrameLocks noChangeAspect="1"/>
          </p:cNvGraphicFramePr>
          <p:nvPr/>
        </p:nvGraphicFramePr>
        <p:xfrm>
          <a:off x="6172200" y="1295400"/>
          <a:ext cx="5937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60" name="Equation" r:id="rId16" imgW="164885" imgH="317087" progId="Equation.3">
                  <p:embed/>
                </p:oleObj>
              </mc:Choice>
              <mc:Fallback>
                <p:oleObj name="Equation" r:id="rId16" imgW="164885" imgH="31708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1295400"/>
                        <a:ext cx="59372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1" name="Object 9"/>
          <p:cNvGraphicFramePr>
            <a:graphicFrameLocks noChangeAspect="1"/>
          </p:cNvGraphicFramePr>
          <p:nvPr/>
        </p:nvGraphicFramePr>
        <p:xfrm>
          <a:off x="6951663" y="1295400"/>
          <a:ext cx="2192337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61" name="Equation" r:id="rId18" imgW="609336" imgH="317362" progId="Equation.3">
                  <p:embed/>
                </p:oleObj>
              </mc:Choice>
              <mc:Fallback>
                <p:oleObj name="Equation" r:id="rId18" imgW="609336" imgH="31736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1663" y="1295400"/>
                        <a:ext cx="2192337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62232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0850" eaLnBrk="0" hangingPunct="0">
              <a:tabLst>
                <a:tab pos="22574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22574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22574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22574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22574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574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574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574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574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4000" b="1" i="1" dirty="0">
                <a:latin typeface="Times New Roman" panose="02020603050405020304" pitchFamily="18" charset="0"/>
              </a:rPr>
              <a:t>   </a:t>
            </a:r>
            <a:r>
              <a:rPr lang="ru-RU" alt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Выравнивание по параболе второго порядка:</a:t>
            </a:r>
            <a:endParaRPr lang="ru-RU" alt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altLang="ru-RU" sz="4000" dirty="0">
              <a:latin typeface="Times New Roman" panose="02020603050405020304" pitchFamily="18" charset="0"/>
            </a:endParaRPr>
          </a:p>
          <a:p>
            <a:pPr algn="just"/>
            <a:endParaRPr lang="ru-RU" altLang="ru-RU" sz="4000" dirty="0">
              <a:latin typeface="Times New Roman" panose="02020603050405020304" pitchFamily="18" charset="0"/>
            </a:endParaRPr>
          </a:p>
          <a:p>
            <a:pPr algn="just"/>
            <a:endParaRPr lang="ru-RU" altLang="ru-RU" sz="4000" dirty="0">
              <a:latin typeface="Times New Roman" panose="02020603050405020304" pitchFamily="18" charset="0"/>
            </a:endParaRPr>
          </a:p>
          <a:p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 </a:t>
            </a:r>
            <a:r>
              <a:rPr lang="en-US" altLang="ru-RU" sz="4000" b="1" dirty="0">
                <a:solidFill>
                  <a:srgbClr val="0303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скорость изменения</a:t>
            </a:r>
            <a:r>
              <a:rPr lang="ru-RU" altLang="ru-RU" sz="4000" dirty="0">
                <a:latin typeface="Times New Roman" panose="02020603050405020304" pitchFamily="18" charset="0"/>
              </a:rPr>
              <a:t> уровней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ряда   динамики</a:t>
            </a:r>
          </a:p>
          <a:p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ru-RU" sz="4000" b="1" dirty="0">
                <a:solidFill>
                  <a:srgbClr val="0303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ru-RU" sz="4000" dirty="0">
                <a:latin typeface="Times New Roman" panose="02020603050405020304" pitchFamily="18" charset="0"/>
              </a:rPr>
              <a:t> 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altLang="ru-RU" sz="4000" dirty="0">
                <a:latin typeface="Times New Roman" panose="02020603050405020304" pitchFamily="18" charset="0"/>
              </a:rPr>
              <a:t> 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ускорение</a:t>
            </a:r>
            <a:endParaRPr lang="ru-RU" altLang="ru-RU" sz="4000" dirty="0">
              <a:latin typeface="Times New Roman" panose="02020603050405020304" pitchFamily="18" charset="0"/>
            </a:endParaRPr>
          </a:p>
          <a:p>
            <a:endParaRPr lang="ru-RU" altLang="ru-RU" sz="40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101379" name="Object 3"/>
          <p:cNvGraphicFramePr>
            <a:graphicFrameLocks noChangeAspect="1"/>
          </p:cNvGraphicFramePr>
          <p:nvPr/>
        </p:nvGraphicFramePr>
        <p:xfrm>
          <a:off x="1676400" y="2133600"/>
          <a:ext cx="5729288" cy="151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01" name="Equation" r:id="rId4" imgW="1155199" imgH="304668" progId="Equation.3">
                  <p:embed/>
                </p:oleObj>
              </mc:Choice>
              <mc:Fallback>
                <p:oleObj name="Equation" r:id="rId4" imgW="1155199" imgH="30466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133600"/>
                        <a:ext cx="5729288" cy="1512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70818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  Выравнивание по параболе второго порядка производится, когда предварительный анализ показывает, что вторые разности примерно равны между собой</a:t>
            </a:r>
          </a:p>
          <a:p>
            <a:pPr algn="r"/>
            <a:r>
              <a:rPr lang="ru-RU" altLang="ru-RU" sz="4000">
                <a:latin typeface="Times New Roman" panose="02020603050405020304" pitchFamily="18" charset="0"/>
              </a:rPr>
              <a:t>                                  </a:t>
            </a: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- первая разность;</a:t>
            </a:r>
          </a:p>
          <a:p>
            <a:pPr algn="r"/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4000">
                <a:latin typeface="Times New Roman" panose="02020603050405020304" pitchFamily="18" charset="0"/>
              </a:rPr>
              <a:t>                          </a:t>
            </a:r>
          </a:p>
          <a:p>
            <a:pPr algn="r"/>
            <a:r>
              <a:rPr lang="ru-RU" altLang="ru-RU" sz="4000">
                <a:latin typeface="Times New Roman" panose="02020603050405020304" pitchFamily="18" charset="0"/>
              </a:rPr>
              <a:t>                                  </a:t>
            </a:r>
            <a:r>
              <a:rPr lang="ru-RU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- вторая разность</a:t>
            </a:r>
          </a:p>
          <a:p>
            <a:endParaRPr lang="ru-RU" altLang="ru-RU" sz="4000">
              <a:latin typeface="Times New Roman" panose="02020603050405020304" pitchFamily="18" charset="0"/>
            </a:endParaRPr>
          </a:p>
        </p:txBody>
      </p:sp>
      <p:graphicFrame>
        <p:nvGraphicFramePr>
          <p:cNvPr id="102403" name="Object 3"/>
          <p:cNvGraphicFramePr>
            <a:graphicFrameLocks noChangeAspect="1"/>
          </p:cNvGraphicFramePr>
          <p:nvPr/>
        </p:nvGraphicFramePr>
        <p:xfrm>
          <a:off x="468313" y="3573463"/>
          <a:ext cx="4495800" cy="1185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36" name="Equation" r:id="rId4" imgW="914400" imgH="241200" progId="Equation.3">
                  <p:embed/>
                </p:oleObj>
              </mc:Choice>
              <mc:Fallback>
                <p:oleObj name="Equation" r:id="rId4" imgW="9144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573463"/>
                        <a:ext cx="4495800" cy="1185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4" name="Object 4"/>
          <p:cNvGraphicFramePr>
            <a:graphicFrameLocks noChangeAspect="1"/>
          </p:cNvGraphicFramePr>
          <p:nvPr/>
        </p:nvGraphicFramePr>
        <p:xfrm>
          <a:off x="611188" y="4941888"/>
          <a:ext cx="44958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37" name="Equation" r:id="rId6" imgW="1002865" imgH="241195" progId="Equation.3">
                  <p:embed/>
                </p:oleObj>
              </mc:Choice>
              <mc:Fallback>
                <p:oleObj name="Equation" r:id="rId6" imgW="1002865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941888"/>
                        <a:ext cx="44958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32268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838200" y="685800"/>
          <a:ext cx="7620000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549" name="Worksheet" r:id="rId4" imgW="1838563" imgH="1867138" progId="Excel.Sheet.8">
                  <p:embed/>
                </p:oleObj>
              </mc:Choice>
              <mc:Fallback>
                <p:oleObj name="Worksheet" r:id="rId4" imgW="1838563" imgH="1867138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685800"/>
                        <a:ext cx="7620000" cy="565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06419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Для определения параметров применяется метод наименьших квадратов:</a:t>
            </a:r>
            <a:endParaRPr lang="ru-RU" altLang="ru-RU" sz="4400">
              <a:latin typeface="Times New Roman" panose="02020603050405020304" pitchFamily="18" charset="0"/>
            </a:endParaRPr>
          </a:p>
        </p:txBody>
      </p:sp>
      <p:graphicFrame>
        <p:nvGraphicFramePr>
          <p:cNvPr id="104451" name="Object 3"/>
          <p:cNvGraphicFramePr>
            <a:graphicFrameLocks noChangeAspect="1"/>
          </p:cNvGraphicFramePr>
          <p:nvPr/>
        </p:nvGraphicFramePr>
        <p:xfrm>
          <a:off x="0" y="2819400"/>
          <a:ext cx="7427913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5" name="Equation" r:id="rId4" imgW="1879600" imgH="254000" progId="Equation.3">
                  <p:embed/>
                </p:oleObj>
              </mc:Choice>
              <mc:Fallback>
                <p:oleObj name="Equation" r:id="rId4" imgW="18796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819400"/>
                        <a:ext cx="7427913" cy="1014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2" name="Object 4"/>
          <p:cNvGraphicFramePr>
            <a:graphicFrameLocks noChangeAspect="1"/>
          </p:cNvGraphicFramePr>
          <p:nvPr/>
        </p:nvGraphicFramePr>
        <p:xfrm>
          <a:off x="0" y="4114800"/>
          <a:ext cx="8855075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6" name="Equation" r:id="rId6" imgW="2324100" imgH="254000" progId="Equation.3">
                  <p:embed/>
                </p:oleObj>
              </mc:Choice>
              <mc:Fallback>
                <p:oleObj name="Equation" r:id="rId6" imgW="23241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114800"/>
                        <a:ext cx="8855075" cy="97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3" name="Object 5"/>
          <p:cNvGraphicFramePr>
            <a:graphicFrameLocks noChangeAspect="1"/>
          </p:cNvGraphicFramePr>
          <p:nvPr/>
        </p:nvGraphicFramePr>
        <p:xfrm>
          <a:off x="0" y="5334000"/>
          <a:ext cx="889952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7" name="Equation" r:id="rId8" imgW="2476500" imgH="254000" progId="Equation.3">
                  <p:embed/>
                </p:oleObj>
              </mc:Choice>
              <mc:Fallback>
                <p:oleObj name="Equation" r:id="rId8" imgW="24765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334000"/>
                        <a:ext cx="8899525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25168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0850" eaLnBrk="0" hangingPunct="0">
              <a:tabLst>
                <a:tab pos="4352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352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352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352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352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352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352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352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352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 b="1" i="1">
                <a:latin typeface="Times New Roman" panose="02020603050405020304" pitchFamily="18" charset="0"/>
              </a:rPr>
              <a:t>   </a:t>
            </a:r>
            <a:r>
              <a:rPr lang="ru-RU" altLang="ru-RU" sz="4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Выравнивание по гиперболе </a:t>
            </a:r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применяется в тех случаях, когда в развитии ряда динамики происходит насыщение</a:t>
            </a:r>
            <a:endParaRPr lang="ru-RU" altLang="ru-RU" sz="4400">
              <a:latin typeface="Times New Roman" panose="02020603050405020304" pitchFamily="18" charset="0"/>
            </a:endParaRPr>
          </a:p>
        </p:txBody>
      </p:sp>
      <p:graphicFrame>
        <p:nvGraphicFramePr>
          <p:cNvPr id="105475" name="Object 3"/>
          <p:cNvGraphicFramePr>
            <a:graphicFrameLocks noChangeAspect="1"/>
          </p:cNvGraphicFramePr>
          <p:nvPr/>
        </p:nvGraphicFramePr>
        <p:xfrm>
          <a:off x="2916238" y="3716338"/>
          <a:ext cx="3654425" cy="240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597" name="Equation" r:id="rId4" imgW="596641" imgH="393529" progId="Equation.3">
                  <p:embed/>
                </p:oleObj>
              </mc:Choice>
              <mc:Fallback>
                <p:oleObj name="Equation" r:id="rId4" imgW="59664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3716338"/>
                        <a:ext cx="3654425" cy="2401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07637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498" name="Object 2"/>
          <p:cNvGraphicFramePr>
            <a:graphicFrameLocks noChangeAspect="1"/>
          </p:cNvGraphicFramePr>
          <p:nvPr/>
        </p:nvGraphicFramePr>
        <p:xfrm>
          <a:off x="990600" y="647700"/>
          <a:ext cx="7315200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21" name="Bitmap Image" r:id="rId4" imgW="3753374" imgH="2876190" progId="Paint.Picture">
                  <p:embed/>
                </p:oleObj>
              </mc:Choice>
              <mc:Fallback>
                <p:oleObj name="Bitmap Image" r:id="rId4" imgW="3753374" imgH="287619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647700"/>
                        <a:ext cx="7315200" cy="560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16759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>
                <a:latin typeface="Times New Roman" panose="02020603050405020304" pitchFamily="18" charset="0"/>
                <a:cs typeface="Times New Roman" panose="02020603050405020304" pitchFamily="18" charset="0"/>
              </a:rPr>
              <a:t>Для определения параметров используется МНК:</a:t>
            </a:r>
          </a:p>
          <a:p>
            <a:endParaRPr lang="ru-RU" altLang="ru-RU" sz="4400">
              <a:latin typeface="Times New Roman" panose="02020603050405020304" pitchFamily="18" charset="0"/>
            </a:endParaRPr>
          </a:p>
        </p:txBody>
      </p:sp>
      <p:graphicFrame>
        <p:nvGraphicFramePr>
          <p:cNvPr id="107523" name="Object 3"/>
          <p:cNvGraphicFramePr>
            <a:graphicFrameLocks noChangeAspect="1"/>
          </p:cNvGraphicFramePr>
          <p:nvPr/>
        </p:nvGraphicFramePr>
        <p:xfrm>
          <a:off x="1600200" y="2133600"/>
          <a:ext cx="6157913" cy="179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56" name="Equation" r:id="rId4" imgW="1333500" imgH="393700" progId="Equation.3">
                  <p:embed/>
                </p:oleObj>
              </mc:Choice>
              <mc:Fallback>
                <p:oleObj name="Equation" r:id="rId4" imgW="1333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133600"/>
                        <a:ext cx="6157913" cy="179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24" name="Object 4"/>
          <p:cNvGraphicFramePr>
            <a:graphicFrameLocks noChangeAspect="1"/>
          </p:cNvGraphicFramePr>
          <p:nvPr/>
        </p:nvGraphicFramePr>
        <p:xfrm>
          <a:off x="1143000" y="4038600"/>
          <a:ext cx="7058025" cy="174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57" name="Equation" r:id="rId6" imgW="1600200" imgH="393480" progId="Equation.3">
                  <p:embed/>
                </p:oleObj>
              </mc:Choice>
              <mc:Fallback>
                <p:oleObj name="Equation" r:id="rId6" imgW="16002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038600"/>
                        <a:ext cx="7058025" cy="174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32654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121444" y="908720"/>
            <a:ext cx="9144000" cy="471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latin typeface="Times New Roman" panose="02020603050405020304" pitchFamily="18" charset="0"/>
              </a:rPr>
              <a:t>   </a:t>
            </a:r>
            <a:r>
              <a:rPr lang="ru-RU" altLang="ru-RU" sz="3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Выравнивание ряда динамики при помощи показательных функций или экспоненты </a:t>
            </a:r>
            <a:r>
              <a:rPr lang="ru-RU" alt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применяется, когда предварительный анализ показывает: уровень ряда динамики меняется с приблизительно одинаковыми</a:t>
            </a:r>
            <a:r>
              <a:rPr lang="en-US" alt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400" dirty="0">
                <a:latin typeface="Times New Roman" panose="02020603050405020304" pitchFamily="18" charset="0"/>
              </a:rPr>
              <a:t>цепными</a:t>
            </a:r>
            <a:r>
              <a:rPr lang="ru-RU" alt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коэффициентами роста.</a:t>
            </a:r>
            <a:r>
              <a:rPr lang="ru-RU" altLang="ru-RU" sz="3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</a:t>
            </a:r>
            <a:r>
              <a:rPr lang="ru-RU" altLang="ru-RU" sz="3400" dirty="0">
                <a:latin typeface="Times New Roman" panose="02020603050405020304" pitchFamily="18" charset="0"/>
              </a:rPr>
              <a:t>коэффициент </a:t>
            </a:r>
            <a:r>
              <a:rPr lang="en-US" altLang="ru-RU" sz="3400" dirty="0">
                <a:solidFill>
                  <a:srgbClr val="030305"/>
                </a:solidFill>
                <a:latin typeface="Times New Roman" panose="02020603050405020304" pitchFamily="18" charset="0"/>
              </a:rPr>
              <a:t>b</a:t>
            </a:r>
            <a:r>
              <a:rPr lang="ru-RU" alt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интерпретируется как средний коэффициент роста</a:t>
            </a:r>
          </a:p>
          <a:p>
            <a:endParaRPr lang="ru-RU" altLang="ru-RU" sz="32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108547" name="Object 3"/>
          <p:cNvGraphicFramePr>
            <a:graphicFrameLocks noChangeAspect="1"/>
          </p:cNvGraphicFramePr>
          <p:nvPr/>
        </p:nvGraphicFramePr>
        <p:xfrm>
          <a:off x="2627313" y="4724400"/>
          <a:ext cx="4132262" cy="367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669" name="Equation" r:id="rId4" imgW="596641" imgH="533169" progId="Equation.3">
                  <p:embed/>
                </p:oleObj>
              </mc:Choice>
              <mc:Fallback>
                <p:oleObj name="Equation" r:id="rId4" imgW="596641" imgH="5331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4724400"/>
                        <a:ext cx="4132262" cy="367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85469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3"/>
          <p:cNvSpPr>
            <a:spLocks noChangeArrowheads="1"/>
          </p:cNvSpPr>
          <p:nvPr/>
        </p:nvSpPr>
        <p:spPr bwMode="auto">
          <a:xfrm>
            <a:off x="7899" y="1196752"/>
            <a:ext cx="9144000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опред</a:t>
            </a:r>
            <a:r>
              <a:rPr lang="ru-RU" altLang="ru-RU" sz="4000" dirty="0">
                <a:latin typeface="Times New Roman" panose="02020603050405020304" pitchFamily="18" charset="0"/>
              </a:rPr>
              <a:t>е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ления параметров функция приводится предварительно к линейному виду при помощи логарифмирования левой и правой частей уравнения</a:t>
            </a:r>
          </a:p>
          <a:p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мы находим не </a:t>
            </a:r>
            <a:r>
              <a:rPr lang="en-US" altLang="ru-RU" sz="4000" b="1" dirty="0">
                <a:solidFill>
                  <a:srgbClr val="0303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altLang="ru-RU" sz="4000" b="1" dirty="0">
                <a:solidFill>
                  <a:srgbClr val="0303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altLang="ru-RU" sz="4000" b="1" dirty="0" err="1">
                <a:solidFill>
                  <a:srgbClr val="0303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lga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altLang="ru-RU" sz="4000" b="1" dirty="0" err="1">
                <a:solidFill>
                  <a:srgbClr val="0303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lgb</a:t>
            </a:r>
            <a:endParaRPr lang="ru-RU" alt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40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10957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422058"/>
              </p:ext>
            </p:extLst>
          </p:nvPr>
        </p:nvGraphicFramePr>
        <p:xfrm>
          <a:off x="1979712" y="3565301"/>
          <a:ext cx="5064125" cy="145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693" name="Equation" r:id="rId4" imgW="1066337" imgH="304668" progId="Equation.3">
                  <p:embed/>
                </p:oleObj>
              </mc:Choice>
              <mc:Fallback>
                <p:oleObj name="Equation" r:id="rId4" imgW="1066337" imgH="30466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3565301"/>
                        <a:ext cx="5064125" cy="1450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77443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4"/>
          <p:cNvSpPr>
            <a:spLocks noChangeArrowheads="1"/>
          </p:cNvSpPr>
          <p:nvPr/>
        </p:nvSpPr>
        <p:spPr bwMode="auto">
          <a:xfrm>
            <a:off x="0" y="2981325"/>
            <a:ext cx="91440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110595" name="Object 3"/>
          <p:cNvGraphicFramePr>
            <a:graphicFrameLocks noChangeAspect="1"/>
          </p:cNvGraphicFramePr>
          <p:nvPr/>
        </p:nvGraphicFramePr>
        <p:xfrm>
          <a:off x="333375" y="1282700"/>
          <a:ext cx="8477250" cy="2563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28" name="Equation" r:id="rId4" imgW="1612900" imgH="482600" progId="Equation.3">
                  <p:embed/>
                </p:oleObj>
              </mc:Choice>
              <mc:Fallback>
                <p:oleObj name="Equation" r:id="rId4" imgW="16129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5" y="1282700"/>
                        <a:ext cx="8477250" cy="2563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596" name="Object 2"/>
          <p:cNvGraphicFramePr>
            <a:graphicFrameLocks noChangeAspect="1"/>
          </p:cNvGraphicFramePr>
          <p:nvPr/>
        </p:nvGraphicFramePr>
        <p:xfrm>
          <a:off x="314325" y="3621088"/>
          <a:ext cx="851376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29" name="Equation" r:id="rId6" imgW="2057400" imgH="253800" progId="Equation.3">
                  <p:embed/>
                </p:oleObj>
              </mc:Choice>
              <mc:Fallback>
                <p:oleObj name="Equation" r:id="rId6" imgW="20574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" y="3621088"/>
                        <a:ext cx="8513763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75253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24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5203ea3f0d33d328a64b6dae16cfa6527b1443"/>
</p:tagLst>
</file>

<file path=ppt/theme/theme1.xml><?xml version="1.0" encoding="utf-8"?>
<a:theme xmlns:a="http://schemas.openxmlformats.org/drawingml/2006/main" name="powerpoint-template-24">
  <a:themeElements>
    <a:clrScheme name="powerpoint-template-24 16">
      <a:dk1>
        <a:srgbClr val="4D4D4D"/>
      </a:dk1>
      <a:lt1>
        <a:srgbClr val="FFFFFF"/>
      </a:lt1>
      <a:dk2>
        <a:srgbClr val="4D4D4D"/>
      </a:dk2>
      <a:lt2>
        <a:srgbClr val="8548FE"/>
      </a:lt2>
      <a:accent1>
        <a:srgbClr val="B989FF"/>
      </a:accent1>
      <a:accent2>
        <a:srgbClr val="C693FF"/>
      </a:accent2>
      <a:accent3>
        <a:srgbClr val="FFFFFF"/>
      </a:accent3>
      <a:accent4>
        <a:srgbClr val="404040"/>
      </a:accent4>
      <a:accent5>
        <a:srgbClr val="D9C4FF"/>
      </a:accent5>
      <a:accent6>
        <a:srgbClr val="B385E7"/>
      </a:accent6>
      <a:hlink>
        <a:srgbClr val="D8BD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4188D7"/>
        </a:lt2>
        <a:accent1>
          <a:srgbClr val="4C9CD2"/>
        </a:accent1>
        <a:accent2>
          <a:srgbClr val="84BEE6"/>
        </a:accent2>
        <a:accent3>
          <a:srgbClr val="FFFFFF"/>
        </a:accent3>
        <a:accent4>
          <a:srgbClr val="404040"/>
        </a:accent4>
        <a:accent5>
          <a:srgbClr val="B2CBE5"/>
        </a:accent5>
        <a:accent6>
          <a:srgbClr val="77ACD0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0190F1"/>
        </a:lt2>
        <a:accent1>
          <a:srgbClr val="1FA4FF"/>
        </a:accent1>
        <a:accent2>
          <a:srgbClr val="21C5FF"/>
        </a:accent2>
        <a:accent3>
          <a:srgbClr val="FFFFFF"/>
        </a:accent3>
        <a:accent4>
          <a:srgbClr val="404040"/>
        </a:accent4>
        <a:accent5>
          <a:srgbClr val="ABCFFF"/>
        </a:accent5>
        <a:accent6>
          <a:srgbClr val="1DB2E7"/>
        </a:accent6>
        <a:hlink>
          <a:srgbClr val="21DA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005BE2"/>
        </a:lt2>
        <a:accent1>
          <a:srgbClr val="1F84FF"/>
        </a:accent1>
        <a:accent2>
          <a:srgbClr val="21AAFF"/>
        </a:accent2>
        <a:accent3>
          <a:srgbClr val="FFFFFF"/>
        </a:accent3>
        <a:accent4>
          <a:srgbClr val="404040"/>
        </a:accent4>
        <a:accent5>
          <a:srgbClr val="ABC2FF"/>
        </a:accent5>
        <a:accent6>
          <a:srgbClr val="1D9AE7"/>
        </a:accent6>
        <a:hlink>
          <a:srgbClr val="21CA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4A6E8"/>
        </a:lt2>
        <a:accent1>
          <a:srgbClr val="0C84F2"/>
        </a:accent1>
        <a:accent2>
          <a:srgbClr val="086BE2"/>
        </a:accent2>
        <a:accent3>
          <a:srgbClr val="FFFFFF"/>
        </a:accent3>
        <a:accent4>
          <a:srgbClr val="404040"/>
        </a:accent4>
        <a:accent5>
          <a:srgbClr val="AAC2F7"/>
        </a:accent5>
        <a:accent6>
          <a:srgbClr val="0660CD"/>
        </a:accent6>
        <a:hlink>
          <a:srgbClr val="0454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4BDE8"/>
        </a:lt2>
        <a:accent1>
          <a:srgbClr val="0AA6F4"/>
        </a:accent1>
        <a:accent2>
          <a:srgbClr val="098FE1"/>
        </a:accent2>
        <a:accent3>
          <a:srgbClr val="FFFFFF"/>
        </a:accent3>
        <a:accent4>
          <a:srgbClr val="404040"/>
        </a:accent4>
        <a:accent5>
          <a:srgbClr val="AAD0F8"/>
        </a:accent5>
        <a:accent6>
          <a:srgbClr val="0781CC"/>
        </a:accent6>
        <a:hlink>
          <a:srgbClr val="0471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ED1313"/>
        </a:lt2>
        <a:accent1>
          <a:srgbClr val="0AA6F4"/>
        </a:accent1>
        <a:accent2>
          <a:srgbClr val="098FE1"/>
        </a:accent2>
        <a:accent3>
          <a:srgbClr val="FFFFFF"/>
        </a:accent3>
        <a:accent4>
          <a:srgbClr val="404040"/>
        </a:accent4>
        <a:accent5>
          <a:srgbClr val="AAD0F8"/>
        </a:accent5>
        <a:accent6>
          <a:srgbClr val="0781CC"/>
        </a:accent6>
        <a:hlink>
          <a:srgbClr val="0471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4188D7"/>
        </a:lt2>
        <a:accent1>
          <a:srgbClr val="4C9CD2"/>
        </a:accent1>
        <a:accent2>
          <a:srgbClr val="84BEE6"/>
        </a:accent2>
        <a:accent3>
          <a:srgbClr val="FFFFFF"/>
        </a:accent3>
        <a:accent4>
          <a:srgbClr val="404040"/>
        </a:accent4>
        <a:accent5>
          <a:srgbClr val="B2CBE5"/>
        </a:accent5>
        <a:accent6>
          <a:srgbClr val="77ACD0"/>
        </a:accent6>
        <a:hlink>
          <a:srgbClr val="3A89F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6FA1D7"/>
        </a:lt2>
        <a:accent1>
          <a:srgbClr val="6FA4CF"/>
        </a:accent1>
        <a:accent2>
          <a:srgbClr val="92B7D8"/>
        </a:accent2>
        <a:accent3>
          <a:srgbClr val="FFFFFF"/>
        </a:accent3>
        <a:accent4>
          <a:srgbClr val="404040"/>
        </a:accent4>
        <a:accent5>
          <a:srgbClr val="BBCFE4"/>
        </a:accent5>
        <a:accent6>
          <a:srgbClr val="84A6C4"/>
        </a:accent6>
        <a:hlink>
          <a:srgbClr val="ADC9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4D4D4D"/>
        </a:dk1>
        <a:lt1>
          <a:srgbClr val="FFFFFF"/>
        </a:lt1>
        <a:dk2>
          <a:srgbClr val="4D4D4D"/>
        </a:dk2>
        <a:lt2>
          <a:srgbClr val="8548FE"/>
        </a:lt2>
        <a:accent1>
          <a:srgbClr val="B989FF"/>
        </a:accent1>
        <a:accent2>
          <a:srgbClr val="C693FF"/>
        </a:accent2>
        <a:accent3>
          <a:srgbClr val="FFFFFF"/>
        </a:accent3>
        <a:accent4>
          <a:srgbClr val="404040"/>
        </a:accent4>
        <a:accent5>
          <a:srgbClr val="D9C4FF"/>
        </a:accent5>
        <a:accent6>
          <a:srgbClr val="B385E7"/>
        </a:accent6>
        <a:hlink>
          <a:srgbClr val="D8BD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206</TotalTime>
  <Words>1753</Words>
  <Application>Microsoft Office PowerPoint</Application>
  <PresentationFormat>Экран (4:3)</PresentationFormat>
  <Paragraphs>714</Paragraphs>
  <Slides>89</Slides>
  <Notes>74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7</vt:i4>
      </vt:variant>
      <vt:variant>
        <vt:lpstr>Заголовки слайдов</vt:lpstr>
      </vt:variant>
      <vt:variant>
        <vt:i4>89</vt:i4>
      </vt:variant>
    </vt:vector>
  </HeadingPairs>
  <TitlesOfParts>
    <vt:vector size="108" baseType="lpstr">
      <vt:lpstr>Arial</vt:lpstr>
      <vt:lpstr>Arial Black</vt:lpstr>
      <vt:lpstr>Impact</vt:lpstr>
      <vt:lpstr>Microsoft Sans Serif</vt:lpstr>
      <vt:lpstr>Monotype Corsiva</vt:lpstr>
      <vt:lpstr>Palatino Linotype</vt:lpstr>
      <vt:lpstr>Symbol</vt:lpstr>
      <vt:lpstr>Tahoma</vt:lpstr>
      <vt:lpstr>Times New Roman</vt:lpstr>
      <vt:lpstr>Wingdings</vt:lpstr>
      <vt:lpstr>Wingdings 2</vt:lpstr>
      <vt:lpstr>powerpoint-template-24</vt:lpstr>
      <vt:lpstr>Microsoft Equation 3.0</vt:lpstr>
      <vt:lpstr>Формула</vt:lpstr>
      <vt:lpstr>Equation</vt:lpstr>
      <vt:lpstr>Лист</vt:lpstr>
      <vt:lpstr>Bitmap Image</vt:lpstr>
      <vt:lpstr>Equation.3</vt:lpstr>
      <vt:lpstr>Worksheet</vt:lpstr>
      <vt:lpstr>Анализ временных рядов</vt:lpstr>
      <vt:lpstr>Презентация PowerPoint</vt:lpstr>
      <vt:lpstr>Ряд динамики (временной ряд)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моментного ряда динамики, уровни которого выражены абсолютными величинами</vt:lpstr>
      <vt:lpstr>Презентация PowerPoint</vt:lpstr>
      <vt:lpstr>Презентация PowerPoint</vt:lpstr>
      <vt:lpstr>Презентация PowerPoint</vt:lpstr>
      <vt:lpstr>ДАННЫЕ В РЯДАХ ДИНАМИКИ ДОЛЖНЫ БЫТЬ СОПОСТАВИМЫ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cредние характеристики ряда </vt:lpstr>
      <vt:lpstr>Презентация PowerPoint</vt:lpstr>
      <vt:lpstr>Средний уровень ряда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Средний темп прироста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временных рядов</dc:title>
  <dc:creator>Титова Наталья</dc:creator>
  <cp:lastModifiedBy>Самарина Наталья</cp:lastModifiedBy>
  <cp:revision>18</cp:revision>
  <dcterms:created xsi:type="dcterms:W3CDTF">2016-03-30T06:09:03Z</dcterms:created>
  <dcterms:modified xsi:type="dcterms:W3CDTF">2019-10-08T01:20:04Z</dcterms:modified>
</cp:coreProperties>
</file>