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760" r:id="rId3"/>
    <p:sldId id="450" r:id="rId4"/>
    <p:sldId id="432" r:id="rId5"/>
    <p:sldId id="490" r:id="rId6"/>
    <p:sldId id="491" r:id="rId7"/>
    <p:sldId id="492" r:id="rId8"/>
    <p:sldId id="493" r:id="rId9"/>
    <p:sldId id="494" r:id="rId10"/>
    <p:sldId id="495" r:id="rId11"/>
    <p:sldId id="496" r:id="rId12"/>
    <p:sldId id="497" r:id="rId13"/>
    <p:sldId id="498" r:id="rId14"/>
    <p:sldId id="499" r:id="rId15"/>
    <p:sldId id="433" r:id="rId16"/>
    <p:sldId id="500" r:id="rId17"/>
    <p:sldId id="700" r:id="rId18"/>
    <p:sldId id="434" r:id="rId19"/>
    <p:sldId id="435" r:id="rId20"/>
    <p:sldId id="436" r:id="rId21"/>
    <p:sldId id="437" r:id="rId22"/>
    <p:sldId id="438" r:id="rId23"/>
    <p:sldId id="439" r:id="rId24"/>
    <p:sldId id="751" r:id="rId25"/>
    <p:sldId id="451" r:id="rId26"/>
    <p:sldId id="452" r:id="rId27"/>
    <p:sldId id="501" r:id="rId28"/>
    <p:sldId id="752" r:id="rId29"/>
    <p:sldId id="744" r:id="rId30"/>
    <p:sldId id="745" r:id="rId31"/>
    <p:sldId id="746" r:id="rId32"/>
    <p:sldId id="747" r:id="rId33"/>
    <p:sldId id="748" r:id="rId34"/>
    <p:sldId id="749" r:id="rId35"/>
    <p:sldId id="453" r:id="rId36"/>
    <p:sldId id="753" r:id="rId37"/>
    <p:sldId id="454" r:id="rId38"/>
    <p:sldId id="455" r:id="rId39"/>
    <p:sldId id="456" r:id="rId40"/>
    <p:sldId id="459" r:id="rId41"/>
    <p:sldId id="510" r:id="rId42"/>
    <p:sldId id="502" r:id="rId43"/>
    <p:sldId id="457" r:id="rId44"/>
    <p:sldId id="503" r:id="rId45"/>
    <p:sldId id="504" r:id="rId46"/>
    <p:sldId id="505" r:id="rId47"/>
    <p:sldId id="729" r:id="rId48"/>
    <p:sldId id="506" r:id="rId49"/>
    <p:sldId id="508" r:id="rId50"/>
    <p:sldId id="507" r:id="rId51"/>
    <p:sldId id="509" r:id="rId52"/>
    <p:sldId id="701" r:id="rId53"/>
    <p:sldId id="725" r:id="rId54"/>
    <p:sldId id="726" r:id="rId55"/>
    <p:sldId id="727" r:id="rId56"/>
    <p:sldId id="728" r:id="rId57"/>
    <p:sldId id="740" r:id="rId58"/>
    <p:sldId id="741" r:id="rId59"/>
    <p:sldId id="759" r:id="rId60"/>
    <p:sldId id="743" r:id="rId61"/>
    <p:sldId id="754" r:id="rId62"/>
    <p:sldId id="742" r:id="rId63"/>
    <p:sldId id="441" r:id="rId64"/>
    <p:sldId id="463" r:id="rId65"/>
    <p:sldId id="464" r:id="rId66"/>
    <p:sldId id="512" r:id="rId67"/>
    <p:sldId id="714" r:id="rId68"/>
    <p:sldId id="465" r:id="rId69"/>
    <p:sldId id="706" r:id="rId70"/>
    <p:sldId id="711" r:id="rId71"/>
    <p:sldId id="707" r:id="rId72"/>
    <p:sldId id="708" r:id="rId73"/>
    <p:sldId id="712" r:id="rId74"/>
    <p:sldId id="713" r:id="rId75"/>
    <p:sldId id="513" r:id="rId76"/>
    <p:sldId id="718" r:id="rId77"/>
    <p:sldId id="715" r:id="rId78"/>
    <p:sldId id="719" r:id="rId79"/>
    <p:sldId id="716" r:id="rId80"/>
    <p:sldId id="720" r:id="rId81"/>
    <p:sldId id="515" r:id="rId82"/>
    <p:sldId id="721" r:id="rId83"/>
    <p:sldId id="723" r:id="rId84"/>
    <p:sldId id="722" r:id="rId85"/>
    <p:sldId id="514" r:id="rId86"/>
    <p:sldId id="717" r:id="rId87"/>
    <p:sldId id="687" r:id="rId88"/>
    <p:sldId id="703" r:id="rId89"/>
    <p:sldId id="704"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3/13/2014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consultant.ru/document/cons_doc_LAW_155519/?dst=100226"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minfin.ru/ru/stabfund/"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hyperlink" Target="http://www.minfin.ru/ru/reservefund/expenditure/#_ftn1" TargetMode="Externa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www.consultant.ru/document/cons_doc_LAW_153961/"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hyperlink" Target="http://www.consultant.ru/document/cons_doc_LAW_148920/?frame=1#p109" TargetMode="External"/><Relationship Id="rId3" Type="http://schemas.openxmlformats.org/officeDocument/2006/relationships/hyperlink" Target="http://www.consultant.ru/document/cons_doc_LAW_148920/?frame=1#p94" TargetMode="External"/><Relationship Id="rId7" Type="http://schemas.openxmlformats.org/officeDocument/2006/relationships/hyperlink" Target="http://www.consultant.ru/document/cons_doc_LAW_148920/?frame=1#p108" TargetMode="External"/><Relationship Id="rId2" Type="http://schemas.openxmlformats.org/officeDocument/2006/relationships/hyperlink" Target="http://www.consultant.ru/document/cons_doc_LAW_148920/?frame=1#p92" TargetMode="External"/><Relationship Id="rId1" Type="http://schemas.openxmlformats.org/officeDocument/2006/relationships/slideLayout" Target="../slideLayouts/slideLayout7.xml"/><Relationship Id="rId6" Type="http://schemas.openxmlformats.org/officeDocument/2006/relationships/hyperlink" Target="http://www.consultant.ru/document/cons_doc_LAW_148920/?frame=1#p105" TargetMode="External"/><Relationship Id="rId5" Type="http://schemas.openxmlformats.org/officeDocument/2006/relationships/hyperlink" Target="http://www.consultant.ru/document/cons_doc_LAW_148920/?frame=1#p104" TargetMode="External"/><Relationship Id="rId4" Type="http://schemas.openxmlformats.org/officeDocument/2006/relationships/hyperlink" Target="http://www.consultant.ru/document/cons_doc_LAW_148920/?frame=1#p95" TargetMode="External"/><Relationship Id="rId9" Type="http://schemas.openxmlformats.org/officeDocument/2006/relationships/hyperlink" Target="http://www.consultant.ru/document/cons_doc_LAW_148920/?frame=1#p111"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base.garant.ru/70408460/2/#block_1000"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base.garant.ru/70408460/2/#block_1000"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hyperlink" Target="http://www.consultant.ru/document/cons_doc_LAW_148920/?frame=3#p519" TargetMode="External"/><Relationship Id="rId13" Type="http://schemas.openxmlformats.org/officeDocument/2006/relationships/hyperlink" Target="http://www.consultant.ru/document/cons_doc_LAW_148920/?frame=3#p531" TargetMode="External"/><Relationship Id="rId3" Type="http://schemas.openxmlformats.org/officeDocument/2006/relationships/hyperlink" Target="http://www.consultant.ru/document/cons_doc_LAW_148920/?frame=3#p514" TargetMode="External"/><Relationship Id="rId7" Type="http://schemas.openxmlformats.org/officeDocument/2006/relationships/hyperlink" Target="http://www.consultant.ru/document/cons_doc_LAW_148920/?frame=3#p518" TargetMode="External"/><Relationship Id="rId12" Type="http://schemas.openxmlformats.org/officeDocument/2006/relationships/hyperlink" Target="http://www.consultant.ru/document/cons_doc_LAW_148920/?frame=3#p529" TargetMode="External"/><Relationship Id="rId2" Type="http://schemas.openxmlformats.org/officeDocument/2006/relationships/hyperlink" Target="http://www.consultant.ru/document/cons_doc_LAW_148920/?frame=3#p512" TargetMode="External"/><Relationship Id="rId1" Type="http://schemas.openxmlformats.org/officeDocument/2006/relationships/slideLayout" Target="../slideLayouts/slideLayout7.xml"/><Relationship Id="rId6" Type="http://schemas.openxmlformats.org/officeDocument/2006/relationships/hyperlink" Target="http://www.consultant.ru/document/cons_doc_LAW_148920/?frame=3#p517" TargetMode="External"/><Relationship Id="rId11" Type="http://schemas.openxmlformats.org/officeDocument/2006/relationships/hyperlink" Target="http://www.consultant.ru/document/cons_doc_LAW_148920/?frame=3#p528" TargetMode="External"/><Relationship Id="rId5" Type="http://schemas.openxmlformats.org/officeDocument/2006/relationships/hyperlink" Target="http://www.consultant.ru/document/cons_doc_LAW_148920/?frame=3#p516" TargetMode="External"/><Relationship Id="rId10" Type="http://schemas.openxmlformats.org/officeDocument/2006/relationships/hyperlink" Target="http://www.consultant.ru/document/cons_doc_LAW_148920/?frame=3#p526" TargetMode="External"/><Relationship Id="rId4" Type="http://schemas.openxmlformats.org/officeDocument/2006/relationships/hyperlink" Target="http://www.consultant.ru/document/cons_doc_LAW_148920/?frame=3#p515" TargetMode="External"/><Relationship Id="rId9" Type="http://schemas.openxmlformats.org/officeDocument/2006/relationships/hyperlink" Target="http://www.consultant.ru/document/cons_doc_LAW_148920/?frame=3#p525"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base.garant.ru/70408460/3/#block_2000"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hyperlink" Target="http://base.garant.ru/70408460/7/#block_6000"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hyperlink" Target="http://docs.cntd.ru/document/499032456"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datamarts.roskazna.ru/index.php/2012-razdely/raskhody" TargetMode="Externa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datamarts.roskazna.ru/index.php/2012-razdely/dokhody"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130100"/>
            <a:ext cx="11381591" cy="5755422"/>
          </a:xfrm>
          <a:prstGeom prst="rect">
            <a:avLst/>
          </a:prstGeom>
        </p:spPr>
        <p:txBody>
          <a:bodyPr wrap="square">
            <a:spAutoFit/>
          </a:bodyPr>
          <a:lstStyle/>
          <a:p>
            <a:pPr indent="252095" algn="ctr"/>
            <a:r>
              <a:rPr lang="ru-RU" sz="2800" b="1" u="sng" dirty="0" smtClean="0">
                <a:solidFill>
                  <a:srgbClr val="FFFF00"/>
                </a:solidFill>
                <a:latin typeface="Times New Roman" panose="02020603050405020304" pitchFamily="18" charset="0"/>
                <a:ea typeface="Times New Roman" panose="02020603050405020304" pitchFamily="18" charset="0"/>
              </a:rPr>
              <a:t>Темы практического занятия 4</a:t>
            </a:r>
          </a:p>
          <a:p>
            <a:pPr indent="252095" algn="ctr"/>
            <a:endParaRPr lang="ru-RU" sz="2800" b="1" u="sng" dirty="0">
              <a:solidFill>
                <a:srgbClr val="FFFF00"/>
              </a:solidFill>
              <a:latin typeface="Times New Roman" panose="02020603050405020304" pitchFamily="18" charset="0"/>
              <a:ea typeface="Times New Roman" panose="02020603050405020304" pitchFamily="18" charset="0"/>
            </a:endParaRPr>
          </a:p>
          <a:p>
            <a:pPr marL="514350" indent="-514350">
              <a:buAutoNum type="arabicPeriod"/>
            </a:pPr>
            <a:r>
              <a:rPr lang="ru-RU" sz="3200" b="1" dirty="0" smtClean="0">
                <a:latin typeface="Times New Roman" panose="02020603050405020304" pitchFamily="18" charset="0"/>
                <a:ea typeface="Times New Roman" panose="02020603050405020304" pitchFamily="18" charset="0"/>
              </a:rPr>
              <a:t>Государственный финансовый контроль, его задачи и принципы</a:t>
            </a:r>
          </a:p>
          <a:p>
            <a:pPr marL="514350" indent="-514350">
              <a:buAutoNum type="arabicPeriod"/>
            </a:pPr>
            <a:r>
              <a:rPr lang="ru-RU" sz="3200" b="1" dirty="0" smtClean="0">
                <a:latin typeface="Times New Roman" panose="02020603050405020304" pitchFamily="18" charset="0"/>
                <a:ea typeface="Times New Roman" panose="02020603050405020304" pitchFamily="18" charset="0"/>
              </a:rPr>
              <a:t>Классификация видов государственного финансового контроля</a:t>
            </a:r>
          </a:p>
          <a:p>
            <a:pPr marL="514350" indent="-514350">
              <a:buAutoNum type="arabicPeriod"/>
            </a:pPr>
            <a:r>
              <a:rPr lang="ru-RU" sz="3200" b="1" dirty="0" smtClean="0">
                <a:latin typeface="Times New Roman" panose="02020603050405020304" pitchFamily="18" charset="0"/>
                <a:ea typeface="Times New Roman" panose="02020603050405020304" pitchFamily="18" charset="0"/>
              </a:rPr>
              <a:t>Органы государственного финансового контроля в РФ</a:t>
            </a:r>
          </a:p>
          <a:p>
            <a:r>
              <a:rPr lang="ru-RU" sz="2800" b="1" dirty="0">
                <a:latin typeface="Times New Roman" panose="02020603050405020304" pitchFamily="18" charset="0"/>
                <a:ea typeface="Times New Roman" panose="02020603050405020304" pitchFamily="18" charset="0"/>
              </a:rPr>
              <a:t>3.1 Контрольное управление президента Российской Федерации</a:t>
            </a:r>
          </a:p>
          <a:p>
            <a:r>
              <a:rPr lang="ru-RU" sz="2800" b="1" dirty="0" smtClean="0">
                <a:latin typeface="Times New Roman" panose="02020603050405020304" pitchFamily="18" charset="0"/>
                <a:ea typeface="Times New Roman" panose="02020603050405020304" pitchFamily="18" charset="0"/>
              </a:rPr>
              <a:t>3.2 Счетная палата РФ</a:t>
            </a:r>
          </a:p>
          <a:p>
            <a:r>
              <a:rPr lang="ru-RU" sz="2800" b="1" dirty="0" smtClean="0">
                <a:latin typeface="Times New Roman" panose="02020603050405020304" pitchFamily="18" charset="0"/>
                <a:ea typeface="Times New Roman" panose="02020603050405020304" pitchFamily="18" charset="0"/>
              </a:rPr>
              <a:t>3.3 Министерство финансов РФ</a:t>
            </a:r>
          </a:p>
          <a:p>
            <a:r>
              <a:rPr lang="ru-RU" sz="2800" b="1" dirty="0" smtClean="0">
                <a:latin typeface="Times New Roman" panose="02020603050405020304" pitchFamily="18" charset="0"/>
                <a:ea typeface="Times New Roman" panose="02020603050405020304" pitchFamily="18" charset="0"/>
              </a:rPr>
              <a:t>3.4 Федеральная служба финансово-бюджетного надзора</a:t>
            </a:r>
          </a:p>
          <a:p>
            <a:r>
              <a:rPr lang="ru-RU" sz="2800" b="1" dirty="0" smtClean="0">
                <a:latin typeface="Times New Roman" panose="02020603050405020304" pitchFamily="18" charset="0"/>
                <a:ea typeface="Times New Roman" panose="02020603050405020304" pitchFamily="18" charset="0"/>
              </a:rPr>
              <a:t>3.5 Центральный банк РФ</a:t>
            </a:r>
            <a:endParaRPr lang="ru-RU" sz="12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453366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075763"/>
            <a:ext cx="11198712" cy="2985433"/>
          </a:xfrm>
          <a:prstGeom prst="rect">
            <a:avLst/>
          </a:prstGeom>
          <a:noFill/>
        </p:spPr>
        <p:txBody>
          <a:bodyPr wrap="square" rtlCol="0">
            <a:spAutoFit/>
          </a:bodyPr>
          <a:lstStyle/>
          <a:p>
            <a:pPr algn="ctr"/>
            <a:endParaRPr lang="ru-RU" sz="4400" b="1" u="sng" dirty="0"/>
          </a:p>
          <a:p>
            <a:pPr marL="0" lvl="8" algn="ctr"/>
            <a:r>
              <a:rPr lang="ru-RU" sz="4800" b="1" dirty="0" smtClean="0"/>
              <a:t>Лекция 5 и 6</a:t>
            </a:r>
          </a:p>
          <a:p>
            <a:pPr marL="0" lvl="8" algn="ctr"/>
            <a:endParaRPr lang="ru-RU" sz="4800" b="1" dirty="0" smtClean="0"/>
          </a:p>
          <a:p>
            <a:pPr marL="0" lvl="8" algn="ctr"/>
            <a:r>
              <a:rPr lang="ru-RU" sz="4800" b="1" dirty="0"/>
              <a:t>Бюджет и бюджетное устройство</a:t>
            </a:r>
          </a:p>
        </p:txBody>
      </p:sp>
    </p:spTree>
    <p:extLst>
      <p:ext uri="{BB962C8B-B14F-4D97-AF65-F5344CB8AC3E}">
        <p14:creationId xmlns:p14="http://schemas.microsoft.com/office/powerpoint/2010/main" val="1034157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5459" y="677732"/>
            <a:ext cx="10962042" cy="5693866"/>
          </a:xfrm>
          <a:prstGeom prst="rect">
            <a:avLst/>
          </a:prstGeom>
        </p:spPr>
        <p:txBody>
          <a:bodyPr wrap="square">
            <a:spAutoFit/>
          </a:bodyPr>
          <a:lstStyle/>
          <a:p>
            <a:pPr indent="252095" algn="just">
              <a:spcAft>
                <a:spcPts val="0"/>
              </a:spcAft>
            </a:pPr>
            <a:r>
              <a:rPr lang="ru-RU" sz="2800" b="1" dirty="0">
                <a:latin typeface="Times New Roman" panose="02020603050405020304" pitchFamily="18" charset="0"/>
                <a:ea typeface="Times New Roman" panose="02020603050405020304" pitchFamily="18" charset="0"/>
              </a:rPr>
              <a:t>Понятие «</a:t>
            </a:r>
            <a:r>
              <a:rPr lang="ru-RU" sz="2800" b="1" dirty="0">
                <a:solidFill>
                  <a:srgbClr val="FFFF00"/>
                </a:solidFill>
                <a:latin typeface="Times New Roman" panose="02020603050405020304" pitchFamily="18" charset="0"/>
                <a:ea typeface="Times New Roman" panose="02020603050405020304" pitchFamily="18" charset="0"/>
              </a:rPr>
              <a:t>бюджет</a:t>
            </a:r>
            <a:r>
              <a:rPr lang="ru-RU" sz="2800" b="1" dirty="0">
                <a:latin typeface="Times New Roman" panose="02020603050405020304" pitchFamily="18" charset="0"/>
                <a:ea typeface="Times New Roman" panose="02020603050405020304" pitchFamily="18" charset="0"/>
              </a:rPr>
              <a:t>» означает буквально </a:t>
            </a:r>
            <a:r>
              <a:rPr lang="ru-RU" sz="2800" b="1" dirty="0">
                <a:solidFill>
                  <a:srgbClr val="FFFF00"/>
                </a:solidFill>
                <a:latin typeface="Times New Roman" panose="02020603050405020304" pitchFamily="18" charset="0"/>
                <a:ea typeface="Times New Roman" panose="02020603050405020304" pitchFamily="18" charset="0"/>
              </a:rPr>
              <a:t>денежная </a:t>
            </a:r>
            <a:r>
              <a:rPr lang="ru-RU" sz="2800" b="1" dirty="0" smtClean="0">
                <a:solidFill>
                  <a:srgbClr val="FFFF00"/>
                </a:solidFill>
                <a:latin typeface="Times New Roman" panose="02020603050405020304" pitchFamily="18" charset="0"/>
                <a:ea typeface="Times New Roman" panose="02020603050405020304" pitchFamily="18" charset="0"/>
              </a:rPr>
              <a:t>сумма</a:t>
            </a:r>
            <a:r>
              <a:rPr lang="ru-RU" sz="28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800" b="1" dirty="0" smtClean="0">
              <a:latin typeface="Times New Roman" panose="02020603050405020304" pitchFamily="18" charset="0"/>
              <a:ea typeface="Times New Roman" panose="02020603050405020304" pitchFamily="18" charset="0"/>
            </a:endParaRPr>
          </a:p>
          <a:p>
            <a:pPr indent="252095" algn="just">
              <a:spcAft>
                <a:spcPts val="0"/>
              </a:spcAft>
            </a:pPr>
            <a:r>
              <a:rPr lang="ru-RU" sz="2800" b="1" dirty="0" smtClean="0">
                <a:latin typeface="Times New Roman" panose="02020603050405020304" pitchFamily="18" charset="0"/>
                <a:ea typeface="Times New Roman" panose="02020603050405020304" pitchFamily="18" charset="0"/>
              </a:rPr>
              <a:t>Бюджет </a:t>
            </a:r>
            <a:r>
              <a:rPr lang="ru-RU" sz="2800" b="1" dirty="0">
                <a:latin typeface="Times New Roman" panose="02020603050405020304" pitchFamily="18" charset="0"/>
                <a:ea typeface="Times New Roman" panose="02020603050405020304" pitchFamily="18" charset="0"/>
              </a:rPr>
              <a:t>определяет финансовое состояние, накопление денег, соответствие доходов и расходов, избыточность или дефицитность денежных средств определенного субъекта. </a:t>
            </a:r>
            <a:endParaRPr lang="ru-RU" sz="2800" b="1" dirty="0" smtClean="0">
              <a:latin typeface="Times New Roman" panose="02020603050405020304" pitchFamily="18" charset="0"/>
              <a:ea typeface="Times New Roman" panose="02020603050405020304" pitchFamily="18" charset="0"/>
            </a:endParaRPr>
          </a:p>
          <a:p>
            <a:pPr indent="252095" algn="just">
              <a:spcAft>
                <a:spcPts val="0"/>
              </a:spcAft>
            </a:pPr>
            <a:endParaRPr lang="ru-RU" sz="2800" b="1" dirty="0" smtClean="0">
              <a:latin typeface="Times New Roman" panose="02020603050405020304" pitchFamily="18" charset="0"/>
              <a:ea typeface="Times New Roman" panose="02020603050405020304" pitchFamily="18" charset="0"/>
            </a:endParaRPr>
          </a:p>
          <a:p>
            <a:pPr indent="252095" algn="just">
              <a:spcAft>
                <a:spcPts val="0"/>
              </a:spcAft>
            </a:pPr>
            <a:r>
              <a:rPr lang="ru-RU" sz="2800" b="1" dirty="0" smtClean="0">
                <a:latin typeface="Times New Roman" panose="02020603050405020304" pitchFamily="18" charset="0"/>
                <a:ea typeface="Times New Roman" panose="02020603050405020304" pitchFamily="18" charset="0"/>
              </a:rPr>
              <a:t>В </a:t>
            </a:r>
            <a:r>
              <a:rPr lang="ru-RU" sz="2800" b="1" dirty="0">
                <a:latin typeface="Times New Roman" panose="02020603050405020304" pitchFamily="18" charset="0"/>
                <a:ea typeface="Times New Roman" panose="02020603050405020304" pitchFamily="18" charset="0"/>
              </a:rPr>
              <a:t>собственном смысле слова – это </a:t>
            </a:r>
            <a:r>
              <a:rPr lang="ru-RU" sz="2800" b="1" dirty="0">
                <a:solidFill>
                  <a:srgbClr val="FFFF00"/>
                </a:solidFill>
                <a:latin typeface="Times New Roman" panose="02020603050405020304" pitchFamily="18" charset="0"/>
                <a:ea typeface="Times New Roman" panose="02020603050405020304" pitchFamily="18" charset="0"/>
              </a:rPr>
              <a:t>роспись доходов и расходов </a:t>
            </a:r>
            <a:r>
              <a:rPr lang="ru-RU" sz="2800" b="1" dirty="0">
                <a:latin typeface="Times New Roman" panose="02020603050405020304" pitchFamily="18" charset="0"/>
                <a:ea typeface="Times New Roman" panose="02020603050405020304" pitchFamily="18" charset="0"/>
              </a:rPr>
              <a:t>в денежной форме на определенный срок, чаще всего на один год. </a:t>
            </a:r>
            <a:endParaRPr lang="ru-RU" sz="2800" b="1" dirty="0" smtClean="0">
              <a:latin typeface="Times New Roman" panose="02020603050405020304" pitchFamily="18" charset="0"/>
              <a:ea typeface="Times New Roman" panose="02020603050405020304" pitchFamily="18" charset="0"/>
            </a:endParaRPr>
          </a:p>
          <a:p>
            <a:pPr indent="252095" algn="just">
              <a:spcAft>
                <a:spcPts val="0"/>
              </a:spcAft>
            </a:pPr>
            <a:endParaRPr lang="ru-RU" sz="2800" b="1" dirty="0">
              <a:latin typeface="Times New Roman" panose="02020603050405020304" pitchFamily="18" charset="0"/>
              <a:ea typeface="Times New Roman" panose="02020603050405020304" pitchFamily="18" charset="0"/>
            </a:endParaRPr>
          </a:p>
          <a:p>
            <a:pPr indent="252095" algn="just">
              <a:spcAft>
                <a:spcPts val="0"/>
              </a:spcAft>
            </a:pPr>
            <a:r>
              <a:rPr lang="ru-RU" sz="2800" b="1" dirty="0" smtClean="0">
                <a:latin typeface="Times New Roman" panose="02020603050405020304" pitchFamily="18" charset="0"/>
                <a:ea typeface="Times New Roman" panose="02020603050405020304" pitchFamily="18" charset="0"/>
              </a:rPr>
              <a:t>Иначе </a:t>
            </a:r>
            <a:r>
              <a:rPr lang="ru-RU" sz="2800" b="1" dirty="0">
                <a:latin typeface="Times New Roman" panose="02020603050405020304" pitchFamily="18" charset="0"/>
                <a:ea typeface="Times New Roman" panose="02020603050405020304" pitchFamily="18" charset="0"/>
              </a:rPr>
              <a:t>говоря, бюджет – это баланс денежных доходов и расходов, или </a:t>
            </a:r>
            <a:r>
              <a:rPr lang="ru-RU" sz="2800" b="1" dirty="0">
                <a:solidFill>
                  <a:srgbClr val="FFFF00"/>
                </a:solidFill>
                <a:latin typeface="Times New Roman" panose="02020603050405020304" pitchFamily="18" charset="0"/>
                <a:ea typeface="Times New Roman" panose="02020603050405020304" pitchFamily="18" charset="0"/>
              </a:rPr>
              <a:t>форма образования и расходования фонда денежных средств, предназначенных для финансирования обеспечения задач и функций государства и местного </a:t>
            </a:r>
            <a:r>
              <a:rPr lang="ru-RU" sz="2800" b="1" dirty="0" smtClean="0">
                <a:solidFill>
                  <a:srgbClr val="FFFF00"/>
                </a:solidFill>
                <a:latin typeface="Times New Roman" panose="02020603050405020304" pitchFamily="18" charset="0"/>
                <a:ea typeface="Times New Roman" panose="02020603050405020304" pitchFamily="18" charset="0"/>
              </a:rPr>
              <a:t>самоуправления</a:t>
            </a:r>
            <a:r>
              <a:rPr lang="ru-RU" sz="2800" b="1" dirty="0" smtClean="0">
                <a:latin typeface="Times New Roman" panose="02020603050405020304" pitchFamily="18" charset="0"/>
                <a:ea typeface="Times New Roman" panose="02020603050405020304" pitchFamily="18" charset="0"/>
              </a:rPr>
              <a:t>.</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27962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882" y="344245"/>
            <a:ext cx="10736132" cy="5324535"/>
          </a:xfrm>
          <a:prstGeom prst="rect">
            <a:avLst/>
          </a:prstGeom>
        </p:spPr>
        <p:txBody>
          <a:bodyPr wrap="square">
            <a:spAutoFit/>
          </a:bodyPr>
          <a:lstStyle/>
          <a:p>
            <a:pPr indent="252095" algn="ctr">
              <a:spcAft>
                <a:spcPts val="0"/>
              </a:spcAft>
            </a:pPr>
            <a:r>
              <a:rPr lang="ru-RU" sz="3200" b="1" dirty="0">
                <a:solidFill>
                  <a:srgbClr val="FFFF00"/>
                </a:solidFill>
                <a:latin typeface="Times New Roman" panose="02020603050405020304" pitchFamily="18" charset="0"/>
                <a:ea typeface="Times New Roman" panose="02020603050405020304" pitchFamily="18" charset="0"/>
              </a:rPr>
              <a:t>Бюджетный кодекс </a:t>
            </a:r>
            <a:r>
              <a:rPr lang="ru-RU" sz="2800" b="1" dirty="0">
                <a:latin typeface="Times New Roman" panose="02020603050405020304" pitchFamily="18" charset="0"/>
                <a:ea typeface="Times New Roman" panose="02020603050405020304" pitchFamily="18" charset="0"/>
              </a:rPr>
              <a:t>- это свод законодательства о функционировании и развитии бюджетной системы Российской Федерации, обеспечивающий финансовое регулирование бюджетных отношений, уста­навливающий общие принципы бюджетного законодательства, пра­вовые основы функционирования бюджетов различных уровней, правовое положение субъектов бюджетных отношений, порядок регулирования межбюджетных отношений, определяющий основы бюджетного процесса, основания и виды ответственности за нарушение бюджетного законодательства</a:t>
            </a:r>
            <a:r>
              <a:rPr lang="ru-RU" sz="2800" b="1" dirty="0" smtClean="0">
                <a:latin typeface="Times New Roman" panose="02020603050405020304" pitchFamily="18" charset="0"/>
                <a:ea typeface="Times New Roman" panose="02020603050405020304" pitchFamily="18" charset="0"/>
              </a:rPr>
              <a:t>.</a:t>
            </a:r>
          </a:p>
          <a:p>
            <a:pPr indent="252095" algn="ctr">
              <a:spcAft>
                <a:spcPts val="0"/>
              </a:spcAft>
            </a:pPr>
            <a:endParaRPr lang="ru-RU" sz="2800" b="1" dirty="0">
              <a:effectLst/>
              <a:latin typeface="Times New Roman" panose="02020603050405020304" pitchFamily="18" charset="0"/>
              <a:ea typeface="Times New Roman" panose="02020603050405020304" pitchFamily="18" charset="0"/>
            </a:endParaRPr>
          </a:p>
          <a:p>
            <a:pPr indent="252095" algn="ctr">
              <a:spcAft>
                <a:spcPts val="0"/>
              </a:spcAft>
            </a:pPr>
            <a:r>
              <a:rPr lang="ru-RU" sz="2800" b="1" dirty="0" smtClean="0">
                <a:solidFill>
                  <a:srgbClr val="FFFF00"/>
                </a:solidFill>
                <a:latin typeface="Times New Roman" panose="02020603050405020304" pitchFamily="18" charset="0"/>
                <a:ea typeface="Times New Roman" panose="02020603050405020304" pitchFamily="18" charset="0"/>
              </a:rPr>
              <a:t>Федеральный закон № 145-ФЗ принят 31.07.1998</a:t>
            </a:r>
            <a:endParaRPr lang="ru-RU" sz="2800" b="1"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66301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5" y="666974"/>
            <a:ext cx="10671586" cy="4401205"/>
          </a:xfrm>
          <a:prstGeom prst="rect">
            <a:avLst/>
          </a:prstGeom>
        </p:spPr>
        <p:txBody>
          <a:bodyPr wrap="square">
            <a:spAutoFit/>
          </a:bodyPr>
          <a:lstStyle/>
          <a:p>
            <a:pPr indent="252095" algn="just">
              <a:spcAft>
                <a:spcPts val="0"/>
              </a:spcAft>
            </a:pPr>
            <a:r>
              <a:rPr lang="ru-RU" sz="2800" b="1" dirty="0">
                <a:solidFill>
                  <a:srgbClr val="FFFF00"/>
                </a:solidFill>
                <a:latin typeface="Times New Roman" panose="02020603050405020304" pitchFamily="18" charset="0"/>
                <a:ea typeface="Times New Roman" panose="02020603050405020304" pitchFamily="18" charset="0"/>
              </a:rPr>
              <a:t>Бюджетные отношения </a:t>
            </a:r>
            <a:r>
              <a:rPr lang="ru-RU" sz="2800" dirty="0">
                <a:latin typeface="Times New Roman" panose="02020603050405020304" pitchFamily="18" charset="0"/>
                <a:ea typeface="Times New Roman" panose="02020603050405020304" pitchFamily="18" charset="0"/>
              </a:rPr>
              <a:t>включают:</a:t>
            </a:r>
          </a:p>
          <a:p>
            <a:pPr indent="252095" algn="just">
              <a:spcAft>
                <a:spcPts val="0"/>
              </a:spcAft>
            </a:pPr>
            <a:r>
              <a:rPr lang="ru-RU" sz="2800" dirty="0">
                <a:latin typeface="Times New Roman" panose="02020603050405020304" pitchFamily="18" charset="0"/>
                <a:ea typeface="Times New Roman" panose="02020603050405020304" pitchFamily="18" charset="0"/>
              </a:rPr>
              <a:t>1)	отношения, складывающиеся в процессе </a:t>
            </a:r>
            <a:r>
              <a:rPr lang="ru-RU" sz="2800" b="1" u="sng" dirty="0">
                <a:latin typeface="Times New Roman" panose="02020603050405020304" pitchFamily="18" charset="0"/>
                <a:ea typeface="Times New Roman" panose="02020603050405020304" pitchFamily="18" charset="0"/>
              </a:rPr>
              <a:t>формирования доходов и осуществления расходов бюджетов</a:t>
            </a:r>
            <a:r>
              <a:rPr lang="ru-RU" sz="2800" b="1" dirty="0">
                <a:latin typeface="Times New Roman" panose="02020603050405020304" pitchFamily="18" charset="0"/>
                <a:ea typeface="Times New Roman" panose="02020603050405020304" pitchFamily="18" charset="0"/>
              </a:rPr>
              <a:t> </a:t>
            </a:r>
            <a:r>
              <a:rPr lang="ru-RU" sz="2800" dirty="0">
                <a:latin typeface="Times New Roman" panose="02020603050405020304" pitchFamily="18" charset="0"/>
                <a:ea typeface="Times New Roman" panose="02020603050405020304" pitchFamily="18" charset="0"/>
              </a:rPr>
              <a:t>всех уровней бюджетной системы РФ и бюджетов государственных внебюджетных фондов, осуществления государственных и муниципальных заимствований, регулирования государственного и муниципального долга;</a:t>
            </a:r>
          </a:p>
          <a:p>
            <a:pPr indent="252095" algn="just">
              <a:spcAft>
                <a:spcPts val="0"/>
              </a:spcAft>
            </a:pPr>
            <a:r>
              <a:rPr lang="ru-RU" sz="2800" dirty="0">
                <a:latin typeface="Times New Roman" panose="02020603050405020304" pitchFamily="18" charset="0"/>
                <a:ea typeface="Times New Roman" panose="02020603050405020304" pitchFamily="18" charset="0"/>
              </a:rPr>
              <a:t>2)	отношения, возникающие </a:t>
            </a:r>
            <a:r>
              <a:rPr lang="ru-RU" sz="2800" b="1" u="sng" dirty="0">
                <a:latin typeface="Times New Roman" panose="02020603050405020304" pitchFamily="18" charset="0"/>
                <a:ea typeface="Times New Roman" panose="02020603050405020304" pitchFamily="18" charset="0"/>
              </a:rPr>
              <a:t>в процессе составления и рассмотрения проектов бюджетов всех уровней, утверждения и исполнения бюджетов, контроля за их реализацией</a:t>
            </a:r>
            <a:r>
              <a:rPr lang="ru-RU" sz="2800" dirty="0">
                <a:latin typeface="Times New Roman" panose="02020603050405020304" pitchFamily="18" charset="0"/>
                <a:ea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313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275" y="613187"/>
            <a:ext cx="10607040" cy="5262979"/>
          </a:xfrm>
          <a:prstGeom prst="rect">
            <a:avLst/>
          </a:prstGeom>
        </p:spPr>
        <p:txBody>
          <a:bodyPr wrap="square">
            <a:spAutoFit/>
          </a:bodyPr>
          <a:lstStyle/>
          <a:p>
            <a:pPr indent="252095" algn="just">
              <a:spcAft>
                <a:spcPts val="0"/>
              </a:spcAft>
            </a:pPr>
            <a:r>
              <a:rPr lang="ru-RU" sz="2800" b="1" dirty="0">
                <a:solidFill>
                  <a:srgbClr val="FFFF00"/>
                </a:solidFill>
                <a:latin typeface="Times New Roman" panose="02020603050405020304" pitchFamily="18" charset="0"/>
                <a:ea typeface="Times New Roman" panose="02020603050405020304" pitchFamily="18" charset="0"/>
              </a:rPr>
              <a:t>Бюджетное законодательство </a:t>
            </a:r>
            <a:r>
              <a:rPr lang="ru-RU" sz="2800" dirty="0">
                <a:latin typeface="Times New Roman" panose="02020603050405020304" pitchFamily="18" charset="0"/>
                <a:ea typeface="Times New Roman" panose="02020603050405020304" pitchFamily="18" charset="0"/>
              </a:rPr>
              <a:t>состоит из:</a:t>
            </a:r>
          </a:p>
          <a:p>
            <a:pPr marL="342900" lvl="0" indent="-342900" algn="just">
              <a:spcAft>
                <a:spcPts val="0"/>
              </a:spcAft>
              <a:buFont typeface="Wingdings" panose="05000000000000000000" pitchFamily="2" charset="2"/>
              <a:buChar char=""/>
              <a:tabLst>
                <a:tab pos="711200" algn="l"/>
              </a:tabLst>
            </a:pPr>
            <a:r>
              <a:rPr lang="ru-RU" sz="2800" b="1" dirty="0">
                <a:latin typeface="Times New Roman" panose="02020603050405020304" pitchFamily="18" charset="0"/>
                <a:ea typeface="Times New Roman" panose="02020603050405020304" pitchFamily="18" charset="0"/>
              </a:rPr>
              <a:t>Б</a:t>
            </a:r>
            <a:r>
              <a:rPr lang="ru-RU" sz="2800" b="1" dirty="0" smtClean="0">
                <a:latin typeface="Times New Roman" panose="02020603050405020304" pitchFamily="18" charset="0"/>
                <a:ea typeface="Times New Roman" panose="02020603050405020304" pitchFamily="18" charset="0"/>
              </a:rPr>
              <a:t>юджетного </a:t>
            </a:r>
            <a:r>
              <a:rPr lang="ru-RU" sz="2800" b="1" dirty="0">
                <a:latin typeface="Times New Roman" panose="02020603050405020304" pitchFamily="18" charset="0"/>
                <a:ea typeface="Times New Roman" panose="02020603050405020304" pitchFamily="18" charset="0"/>
              </a:rPr>
              <a:t>кодекса </a:t>
            </a:r>
            <a:r>
              <a:rPr lang="ru-RU" sz="2800" dirty="0">
                <a:latin typeface="Times New Roman" panose="02020603050405020304" pitchFamily="18" charset="0"/>
                <a:ea typeface="Times New Roman" panose="02020603050405020304" pitchFamily="18" charset="0"/>
              </a:rPr>
              <a:t>и </a:t>
            </a:r>
            <a:r>
              <a:rPr lang="ru-RU" sz="2800" b="1" dirty="0">
                <a:latin typeface="Times New Roman" panose="02020603050405020304" pitchFamily="18" charset="0"/>
                <a:ea typeface="Times New Roman" panose="02020603050405020304" pitchFamily="18" charset="0"/>
              </a:rPr>
              <a:t>федеральных законов </a:t>
            </a:r>
            <a:r>
              <a:rPr lang="ru-RU" sz="2800" dirty="0">
                <a:latin typeface="Times New Roman" panose="02020603050405020304" pitchFamily="18" charset="0"/>
                <a:ea typeface="Times New Roman" panose="02020603050405020304" pitchFamily="18" charset="0"/>
              </a:rPr>
              <a:t>о федеральном бюджете на соответствующий год;</a:t>
            </a:r>
          </a:p>
          <a:p>
            <a:pPr marL="342900" lvl="0" indent="-342900" algn="just">
              <a:spcAft>
                <a:spcPts val="0"/>
              </a:spcAft>
              <a:buFont typeface="Wingdings" panose="05000000000000000000" pitchFamily="2" charset="2"/>
              <a:buChar char=""/>
              <a:tabLst>
                <a:tab pos="711200" algn="l"/>
              </a:tabLst>
            </a:pPr>
            <a:r>
              <a:rPr lang="ru-RU" sz="2800" b="1" dirty="0">
                <a:latin typeface="Times New Roman" panose="02020603050405020304" pitchFamily="18" charset="0"/>
                <a:ea typeface="Times New Roman" panose="02020603050405020304" pitchFamily="18" charset="0"/>
              </a:rPr>
              <a:t>законов субъектов РФ </a:t>
            </a:r>
            <a:r>
              <a:rPr lang="ru-RU" sz="2800" dirty="0">
                <a:latin typeface="Times New Roman" panose="02020603050405020304" pitchFamily="18" charset="0"/>
                <a:ea typeface="Times New Roman" panose="02020603050405020304" pitchFamily="18" charset="0"/>
              </a:rPr>
              <a:t>о бюджетах субъектов РФ на соответствующий год;</a:t>
            </a:r>
          </a:p>
          <a:p>
            <a:pPr marL="342900" lvl="0" indent="-342900" algn="just">
              <a:spcAft>
                <a:spcPts val="0"/>
              </a:spcAft>
              <a:buFont typeface="Wingdings" panose="05000000000000000000" pitchFamily="2" charset="2"/>
              <a:buChar char=""/>
              <a:tabLst>
                <a:tab pos="711200" algn="l"/>
              </a:tabLst>
            </a:pPr>
            <a:r>
              <a:rPr lang="ru-RU" sz="2800" b="1" dirty="0">
                <a:latin typeface="Times New Roman" panose="02020603050405020304" pitchFamily="18" charset="0"/>
                <a:ea typeface="Times New Roman" panose="02020603050405020304" pitchFamily="18" charset="0"/>
              </a:rPr>
              <a:t>нормативных правовых актов </a:t>
            </a:r>
            <a:r>
              <a:rPr lang="ru-RU" sz="2800" dirty="0">
                <a:latin typeface="Times New Roman" panose="02020603050405020304" pitchFamily="18" charset="0"/>
                <a:ea typeface="Times New Roman" panose="02020603050405020304" pitchFamily="18" charset="0"/>
              </a:rPr>
              <a:t>представительных органов </a:t>
            </a:r>
            <a:r>
              <a:rPr lang="ru-RU" sz="2800" b="1" dirty="0">
                <a:latin typeface="Times New Roman" panose="02020603050405020304" pitchFamily="18" charset="0"/>
                <a:ea typeface="Times New Roman" panose="02020603050405020304" pitchFamily="18" charset="0"/>
              </a:rPr>
              <a:t>местного самоуправления </a:t>
            </a:r>
            <a:r>
              <a:rPr lang="ru-RU" sz="2800" dirty="0">
                <a:latin typeface="Times New Roman" panose="02020603050405020304" pitchFamily="18" charset="0"/>
                <a:ea typeface="Times New Roman" panose="02020603050405020304" pitchFamily="18" charset="0"/>
              </a:rPr>
              <a:t>о местных бюджетах на соответствующий год и других федеральных законов;</a:t>
            </a:r>
          </a:p>
          <a:p>
            <a:pPr marL="342900" lvl="0" indent="-342900" algn="just">
              <a:spcAft>
                <a:spcPts val="0"/>
              </a:spcAft>
              <a:buFont typeface="Wingdings" panose="05000000000000000000" pitchFamily="2" charset="2"/>
              <a:buChar char=""/>
              <a:tabLst>
                <a:tab pos="711200" algn="l"/>
              </a:tabLst>
            </a:pPr>
            <a:r>
              <a:rPr lang="ru-RU" sz="2800" dirty="0">
                <a:latin typeface="Times New Roman" panose="02020603050405020304" pitchFamily="18" charset="0"/>
                <a:ea typeface="Times New Roman" panose="02020603050405020304" pitchFamily="18" charset="0"/>
              </a:rPr>
              <a:t>законов субъектов РФ и нормативных правовых актов представительных органов местного самоуправления</a:t>
            </a:r>
            <a:r>
              <a:rPr lang="ru-RU" sz="2800" dirty="0" smtClean="0">
                <a:latin typeface="Times New Roman" panose="02020603050405020304" pitchFamily="18" charset="0"/>
                <a:ea typeface="Times New Roman" panose="02020603050405020304" pitchFamily="18" charset="0"/>
              </a:rPr>
              <a:t>.</a:t>
            </a:r>
          </a:p>
          <a:p>
            <a:pPr lvl="0" algn="just">
              <a:spcAft>
                <a:spcPts val="0"/>
              </a:spcAft>
              <a:tabLst>
                <a:tab pos="711200" algn="l"/>
              </a:tabLst>
            </a:pPr>
            <a:r>
              <a:rPr lang="ru-RU" sz="2800" dirty="0" smtClean="0">
                <a:latin typeface="Times New Roman" panose="02020603050405020304" pitchFamily="18" charset="0"/>
                <a:ea typeface="Times New Roman" panose="02020603050405020304" pitchFamily="18" charset="0"/>
              </a:rPr>
              <a:t> </a:t>
            </a:r>
            <a:r>
              <a:rPr lang="ru-RU" sz="2400" i="1" dirty="0">
                <a:latin typeface="Times New Roman" panose="02020603050405020304" pitchFamily="18" charset="0"/>
                <a:ea typeface="Times New Roman" panose="02020603050405020304" pitchFamily="18" charset="0"/>
              </a:rPr>
              <a:t>Если </a:t>
            </a:r>
            <a:r>
              <a:rPr lang="ru-RU" sz="2400" i="1" dirty="0" smtClean="0">
                <a:latin typeface="Times New Roman" panose="02020603050405020304" pitchFamily="18" charset="0"/>
                <a:ea typeface="Times New Roman" panose="02020603050405020304" pitchFamily="18" charset="0"/>
              </a:rPr>
              <a:t>данные нормативные </a:t>
            </a:r>
            <a:r>
              <a:rPr lang="ru-RU" sz="2400" i="1" dirty="0">
                <a:latin typeface="Times New Roman" panose="02020603050405020304" pitchFamily="18" charset="0"/>
                <a:ea typeface="Times New Roman" panose="02020603050405020304" pitchFamily="18" charset="0"/>
              </a:rPr>
              <a:t>правовые акты противоречат </a:t>
            </a:r>
            <a:r>
              <a:rPr lang="ru-RU" sz="2400" i="1" dirty="0" smtClean="0">
                <a:latin typeface="Times New Roman" panose="02020603050405020304" pitchFamily="18" charset="0"/>
                <a:ea typeface="Times New Roman" panose="02020603050405020304" pitchFamily="18" charset="0"/>
              </a:rPr>
              <a:t>Бюджетному </a:t>
            </a:r>
            <a:r>
              <a:rPr lang="ru-RU" sz="2400" i="1" dirty="0">
                <a:latin typeface="Times New Roman" panose="02020603050405020304" pitchFamily="18" charset="0"/>
                <a:ea typeface="Times New Roman" panose="02020603050405020304" pitchFamily="18" charset="0"/>
              </a:rPr>
              <a:t>кодексу, то применяется </a:t>
            </a:r>
            <a:r>
              <a:rPr lang="ru-RU" sz="2400" i="1" dirty="0" smtClean="0">
                <a:latin typeface="Times New Roman" panose="02020603050405020304" pitchFamily="18" charset="0"/>
                <a:ea typeface="Times New Roman" panose="02020603050405020304" pitchFamily="18" charset="0"/>
              </a:rPr>
              <a:t>Бюджетный </a:t>
            </a:r>
            <a:r>
              <a:rPr lang="ru-RU" sz="2400" i="1" dirty="0">
                <a:latin typeface="Times New Roman" panose="02020603050405020304" pitchFamily="18" charset="0"/>
                <a:ea typeface="Times New Roman" panose="02020603050405020304" pitchFamily="18" charset="0"/>
              </a:rPr>
              <a:t>кодекс.</a:t>
            </a:r>
            <a:endParaRPr lang="ru-RU" sz="24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70532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760" y="236668"/>
            <a:ext cx="11069619" cy="6370975"/>
          </a:xfrm>
          <a:prstGeom prst="rect">
            <a:avLst/>
          </a:prstGeom>
        </p:spPr>
        <p:txBody>
          <a:bodyPr wrap="square">
            <a:spAutoFit/>
          </a:bodyPr>
          <a:lstStyle/>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Бюджетный кодекс </a:t>
            </a:r>
            <a:r>
              <a:rPr lang="ru-RU" sz="2400" dirty="0">
                <a:latin typeface="Times New Roman" panose="02020603050405020304" pitchFamily="18" charset="0"/>
                <a:ea typeface="Times New Roman" panose="02020603050405020304" pitchFamily="18" charset="0"/>
              </a:rPr>
              <a:t>устанавливает правовой статус участников бюджетного процесса, правовые основы порядка и условий привлечения к ответственности за нарушение бюджетного законодательства</a:t>
            </a:r>
            <a:r>
              <a:rPr lang="ru-RU" sz="24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400" dirty="0">
              <a:latin typeface="Times New Roman" panose="02020603050405020304" pitchFamily="18" charset="0"/>
              <a:ea typeface="Times New Roman" panose="02020603050405020304" pitchFamily="18" charset="0"/>
            </a:endParaRPr>
          </a:p>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Указы Президента Российской Федерации </a:t>
            </a:r>
            <a:r>
              <a:rPr lang="ru-RU" sz="2400" dirty="0">
                <a:latin typeface="Times New Roman" panose="02020603050405020304" pitchFamily="18" charset="0"/>
                <a:ea typeface="Times New Roman" panose="02020603050405020304" pitchFamily="18" charset="0"/>
              </a:rPr>
              <a:t>регулируют бюджетные отношения, возникающие в процессе формирования доходов и осуществления расходов бюджетов и государственных внебюджетных фондов, осуществления государственных и муниципальных заимствований, регулирования государственного и муниципального долга, а также отношения, связанные с процессом составления и рассмотрения проектов бюджетов, утверждения и исполнения бюджетов и контроля за их исполнением</a:t>
            </a:r>
            <a:r>
              <a:rPr lang="ru-RU" sz="24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400" dirty="0">
              <a:latin typeface="Times New Roman" panose="02020603050405020304" pitchFamily="18" charset="0"/>
              <a:ea typeface="Times New Roman" panose="02020603050405020304" pitchFamily="18" charset="0"/>
            </a:endParaRPr>
          </a:p>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Правительство Российской Федерации </a:t>
            </a:r>
            <a:r>
              <a:rPr lang="ru-RU" sz="2400" dirty="0">
                <a:latin typeface="Times New Roman" panose="02020603050405020304" pitchFamily="18" charset="0"/>
                <a:ea typeface="Times New Roman" panose="02020603050405020304" pitchFamily="18" charset="0"/>
              </a:rPr>
              <a:t>принимает нормативные правовые акты, регулирующие бюджетные отношения, которые не могут противоречить бюджетному кодексу. </a:t>
            </a:r>
            <a:r>
              <a:rPr lang="ru-RU" sz="2400" b="1" dirty="0">
                <a:solidFill>
                  <a:srgbClr val="FFFF00"/>
                </a:solidFill>
                <a:latin typeface="Times New Roman" panose="02020603050405020304" pitchFamily="18" charset="0"/>
                <a:ea typeface="Times New Roman" panose="02020603050405020304" pitchFamily="18" charset="0"/>
              </a:rPr>
              <a:t>Органы государственной власти субъектов РФ и органы местного самоуправления</a:t>
            </a:r>
            <a:r>
              <a:rPr lang="ru-RU" sz="2400" dirty="0">
                <a:latin typeface="Times New Roman" panose="02020603050405020304" pitchFamily="18" charset="0"/>
                <a:ea typeface="Times New Roman" panose="02020603050405020304" pitchFamily="18" charset="0"/>
              </a:rPr>
              <a:t> принимают нормативные правовые акты, регулирующие бюджетные отношения, в пределах своей компетенции.</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30634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0005" y="494853"/>
            <a:ext cx="11037345" cy="5262979"/>
          </a:xfrm>
          <a:prstGeom prst="rect">
            <a:avLst/>
          </a:prstGeom>
        </p:spPr>
        <p:txBody>
          <a:bodyPr wrap="square">
            <a:spAutoFit/>
          </a:bodyPr>
          <a:lstStyle/>
          <a:p>
            <a:r>
              <a:rPr lang="ru-RU" sz="2800" b="1" u="sng" dirty="0" smtClean="0">
                <a:solidFill>
                  <a:srgbClr val="FFFF00"/>
                </a:solidFill>
              </a:rPr>
              <a:t>Основные определения:</a:t>
            </a:r>
          </a:p>
          <a:p>
            <a:endParaRPr lang="ru-RU" sz="2800" b="1" u="sng" dirty="0" smtClean="0">
              <a:solidFill>
                <a:srgbClr val="FFFF00"/>
              </a:solidFill>
            </a:endParaRPr>
          </a:p>
          <a:p>
            <a:r>
              <a:rPr lang="ru-RU" sz="2800" b="1" dirty="0" smtClean="0">
                <a:solidFill>
                  <a:srgbClr val="FFFF00"/>
                </a:solidFill>
              </a:rPr>
              <a:t>Доходы </a:t>
            </a:r>
            <a:r>
              <a:rPr lang="ru-RU" sz="2800" b="1" dirty="0">
                <a:solidFill>
                  <a:srgbClr val="FFFF00"/>
                </a:solidFill>
              </a:rPr>
              <a:t>бюджета </a:t>
            </a:r>
            <a:r>
              <a:rPr lang="ru-RU" sz="2800" b="1" dirty="0"/>
              <a:t>- поступающие в бюджет денежные средства, за исключением средств, являющихся в соответствии с </a:t>
            </a:r>
            <a:r>
              <a:rPr lang="ru-RU" sz="2800" b="1" dirty="0" smtClean="0"/>
              <a:t>БК РФ источниками </a:t>
            </a:r>
            <a:r>
              <a:rPr lang="ru-RU" sz="2800" b="1" dirty="0"/>
              <a:t>финансирования дефицита </a:t>
            </a:r>
            <a:r>
              <a:rPr lang="ru-RU" sz="2800" b="1" dirty="0" smtClean="0"/>
              <a:t>бюджета</a:t>
            </a:r>
          </a:p>
          <a:p>
            <a:r>
              <a:rPr lang="ru-RU" sz="2800" b="1" dirty="0" smtClean="0">
                <a:solidFill>
                  <a:srgbClr val="FFFF00"/>
                </a:solidFill>
              </a:rPr>
              <a:t>Расходы </a:t>
            </a:r>
            <a:r>
              <a:rPr lang="ru-RU" sz="2800" b="1" dirty="0">
                <a:solidFill>
                  <a:srgbClr val="FFFF00"/>
                </a:solidFill>
              </a:rPr>
              <a:t>бюджета </a:t>
            </a:r>
            <a:r>
              <a:rPr lang="ru-RU" sz="2800" b="1" dirty="0"/>
              <a:t>- выплачиваемые из бюджета денежные средства, за исключением средств, являющихся в соответствии с БК РФ </a:t>
            </a:r>
            <a:r>
              <a:rPr lang="ru-RU" sz="2800" b="1" dirty="0" smtClean="0"/>
              <a:t>источниками </a:t>
            </a:r>
            <a:r>
              <a:rPr lang="ru-RU" sz="2800" b="1" dirty="0"/>
              <a:t>финансирования дефицита </a:t>
            </a:r>
            <a:r>
              <a:rPr lang="ru-RU" sz="2800" b="1" dirty="0" smtClean="0"/>
              <a:t>бюджета</a:t>
            </a:r>
          </a:p>
          <a:p>
            <a:r>
              <a:rPr lang="ru-RU" sz="2800" b="1" dirty="0" smtClean="0">
                <a:solidFill>
                  <a:srgbClr val="FFFF00"/>
                </a:solidFill>
              </a:rPr>
              <a:t>Дефицит </a:t>
            </a:r>
            <a:r>
              <a:rPr lang="ru-RU" sz="2800" b="1" dirty="0">
                <a:solidFill>
                  <a:srgbClr val="FFFF00"/>
                </a:solidFill>
              </a:rPr>
              <a:t>бюджета </a:t>
            </a:r>
            <a:r>
              <a:rPr lang="ru-RU" sz="2800" b="1" dirty="0"/>
              <a:t>- превышение расходов бюджета над его </a:t>
            </a:r>
            <a:r>
              <a:rPr lang="ru-RU" sz="2800" b="1" dirty="0" smtClean="0"/>
              <a:t>доходами</a:t>
            </a:r>
          </a:p>
          <a:p>
            <a:r>
              <a:rPr lang="ru-RU" sz="2800" b="1" dirty="0" smtClean="0">
                <a:solidFill>
                  <a:srgbClr val="FFFF00"/>
                </a:solidFill>
              </a:rPr>
              <a:t>Профицит </a:t>
            </a:r>
            <a:r>
              <a:rPr lang="ru-RU" sz="2800" b="1" dirty="0">
                <a:solidFill>
                  <a:srgbClr val="FFFF00"/>
                </a:solidFill>
              </a:rPr>
              <a:t>бюджета </a:t>
            </a:r>
            <a:r>
              <a:rPr lang="ru-RU" sz="2800" b="1" dirty="0"/>
              <a:t>- превышение доходов бюджета над его </a:t>
            </a:r>
            <a:r>
              <a:rPr lang="ru-RU" sz="2800" b="1" dirty="0" smtClean="0"/>
              <a:t>расходами</a:t>
            </a:r>
            <a:endParaRPr lang="ru-RU" sz="2800" b="1" dirty="0"/>
          </a:p>
        </p:txBody>
      </p:sp>
    </p:spTree>
    <p:extLst>
      <p:ext uri="{BB962C8B-B14F-4D97-AF65-F5344CB8AC3E}">
        <p14:creationId xmlns:p14="http://schemas.microsoft.com/office/powerpoint/2010/main" val="3739751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08792" y="258184"/>
            <a:ext cx="11381590" cy="6401753"/>
          </a:xfrm>
          <a:prstGeom prst="rect">
            <a:avLst/>
          </a:prstGeom>
        </p:spPr>
        <p:txBody>
          <a:bodyPr wrap="square">
            <a:spAutoFit/>
          </a:bodyPr>
          <a:lstStyle/>
          <a:p>
            <a:r>
              <a:rPr lang="ru-RU" sz="2800" b="1" u="sng" dirty="0">
                <a:solidFill>
                  <a:srgbClr val="FFFF00"/>
                </a:solidFill>
              </a:rPr>
              <a:t>Основные </a:t>
            </a:r>
            <a:r>
              <a:rPr lang="ru-RU" sz="2800" b="1" u="sng" dirty="0" smtClean="0">
                <a:solidFill>
                  <a:srgbClr val="FFFF00"/>
                </a:solidFill>
              </a:rPr>
              <a:t>определения:</a:t>
            </a:r>
          </a:p>
          <a:p>
            <a:endParaRPr lang="ru-RU" b="1" u="sng" dirty="0">
              <a:solidFill>
                <a:srgbClr val="FFFF00"/>
              </a:solidFill>
            </a:endParaRPr>
          </a:p>
          <a:p>
            <a:r>
              <a:rPr lang="ru-RU" sz="2800" b="1" dirty="0">
                <a:solidFill>
                  <a:srgbClr val="FFFF00"/>
                </a:solidFill>
              </a:rPr>
              <a:t>Б</a:t>
            </a:r>
            <a:r>
              <a:rPr lang="ru-RU" sz="2800" b="1" dirty="0" smtClean="0">
                <a:solidFill>
                  <a:srgbClr val="FFFF00"/>
                </a:solidFill>
              </a:rPr>
              <a:t>юджетные </a:t>
            </a:r>
            <a:r>
              <a:rPr lang="ru-RU" sz="2800" b="1" dirty="0">
                <a:solidFill>
                  <a:srgbClr val="FFFF00"/>
                </a:solidFill>
              </a:rPr>
              <a:t>ассигнования </a:t>
            </a:r>
            <a:r>
              <a:rPr lang="ru-RU" sz="2800" b="1" dirty="0"/>
              <a:t>- предельные объемы денежных средств, предусмотренных в соответствующем финансовом году для исполнения бюджетных </a:t>
            </a:r>
            <a:r>
              <a:rPr lang="ru-RU" sz="2800" b="1" dirty="0" smtClean="0"/>
              <a:t>обязательств</a:t>
            </a:r>
          </a:p>
          <a:p>
            <a:r>
              <a:rPr lang="ru-RU" sz="2800" b="1" dirty="0" smtClean="0">
                <a:solidFill>
                  <a:srgbClr val="FFFF00"/>
                </a:solidFill>
              </a:rPr>
              <a:t>Бюджетные </a:t>
            </a:r>
            <a:r>
              <a:rPr lang="ru-RU" sz="2800" b="1" dirty="0">
                <a:solidFill>
                  <a:srgbClr val="FFFF00"/>
                </a:solidFill>
              </a:rPr>
              <a:t>обязательства </a:t>
            </a:r>
            <a:r>
              <a:rPr lang="ru-RU" sz="2800" b="1" dirty="0"/>
              <a:t>- расходные обязательства, подлежащие исполнению в соответствующем финансовом </a:t>
            </a:r>
            <a:r>
              <a:rPr lang="ru-RU" sz="2800" b="1" dirty="0" smtClean="0"/>
              <a:t>году</a:t>
            </a:r>
          </a:p>
          <a:p>
            <a:r>
              <a:rPr lang="ru-RU" sz="2800" b="1" dirty="0" smtClean="0">
                <a:solidFill>
                  <a:srgbClr val="FFFF00"/>
                </a:solidFill>
              </a:rPr>
              <a:t>Расходные </a:t>
            </a:r>
            <a:r>
              <a:rPr lang="ru-RU" sz="2800" b="1" dirty="0">
                <a:solidFill>
                  <a:srgbClr val="FFFF00"/>
                </a:solidFill>
              </a:rPr>
              <a:t>обязательства </a:t>
            </a:r>
            <a:r>
              <a:rPr lang="ru-RU" sz="2800" b="1" dirty="0"/>
              <a:t>- обусловленные законом, иным нормативным правовым актом, договором или соглашением обязанности публично-правового образования (Российской Федерации, субъекта Российской Федерации, муниципального образования) или действующего от его имени казенного учреждения предоставить физическому или юридическому лицу, иному публично-правовому образованию, субъекту международного права средства из соответствующего </a:t>
            </a:r>
            <a:r>
              <a:rPr lang="ru-RU" sz="2800" b="1" dirty="0" smtClean="0"/>
              <a:t>бюджета</a:t>
            </a:r>
            <a:endParaRPr lang="ru-RU" sz="2800" b="1" dirty="0"/>
          </a:p>
        </p:txBody>
      </p:sp>
    </p:spTree>
    <p:extLst>
      <p:ext uri="{BB962C8B-B14F-4D97-AF65-F5344CB8AC3E}">
        <p14:creationId xmlns:p14="http://schemas.microsoft.com/office/powerpoint/2010/main" val="109852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74551" y="365761"/>
            <a:ext cx="11037345" cy="6401753"/>
          </a:xfrm>
          <a:prstGeom prst="rect">
            <a:avLst/>
          </a:prstGeom>
        </p:spPr>
        <p:txBody>
          <a:bodyPr wrap="square">
            <a:spAutoFit/>
          </a:bodyPr>
          <a:lstStyle/>
          <a:p>
            <a:r>
              <a:rPr lang="ru-RU" sz="2800" b="1" u="sng" dirty="0">
                <a:solidFill>
                  <a:srgbClr val="FFFF00"/>
                </a:solidFill>
              </a:rPr>
              <a:t>Основные </a:t>
            </a:r>
            <a:r>
              <a:rPr lang="ru-RU" sz="2800" b="1" u="sng" dirty="0" smtClean="0">
                <a:solidFill>
                  <a:srgbClr val="FFFF00"/>
                </a:solidFill>
              </a:rPr>
              <a:t>определения:</a:t>
            </a:r>
          </a:p>
          <a:p>
            <a:endParaRPr lang="ru-RU" b="1" u="sng" dirty="0">
              <a:solidFill>
                <a:srgbClr val="FFFF00"/>
              </a:solidFill>
            </a:endParaRPr>
          </a:p>
          <a:p>
            <a:r>
              <a:rPr lang="ru-RU" sz="2800" b="1" dirty="0">
                <a:solidFill>
                  <a:srgbClr val="FFFF00"/>
                </a:solidFill>
              </a:rPr>
              <a:t>Денежные обязательства </a:t>
            </a:r>
            <a:r>
              <a:rPr lang="ru-RU" sz="2800" b="1" dirty="0"/>
              <a:t>- обязанность получателя бюджетных средств уплатить бюджету, физическому лицу и юридическому лицу за счет средств бюджета определенные денежные средства в соответствии с выполненными условиями гражданско-правовой сделки, заключенной в рамках его бюджетных полномочий, или в соответствии с положениями закона, иного правового акта, условиями договора или соглашения</a:t>
            </a:r>
          </a:p>
          <a:p>
            <a:r>
              <a:rPr lang="ru-RU" sz="2800" b="1" dirty="0" smtClean="0">
                <a:solidFill>
                  <a:srgbClr val="FFFF00"/>
                </a:solidFill>
              </a:rPr>
              <a:t>Бюджетный </a:t>
            </a:r>
            <a:r>
              <a:rPr lang="ru-RU" sz="2800" b="1" dirty="0">
                <a:solidFill>
                  <a:srgbClr val="FFFF00"/>
                </a:solidFill>
              </a:rPr>
              <a:t>кредит </a:t>
            </a:r>
            <a:r>
              <a:rPr lang="ru-RU" sz="2800" b="1" dirty="0"/>
              <a:t>- денежные средства, предоставляемые бюджетом другому бюджету бюджетной системы Российской Федерации, юридическому лицу (за исключением государственных (муниципальных) учреждений), иностранному государству, иностранному юридическому лицу на возвратной и возмездной </a:t>
            </a:r>
            <a:r>
              <a:rPr lang="ru-RU" sz="2800" b="1" dirty="0" smtClean="0"/>
              <a:t>основах</a:t>
            </a:r>
          </a:p>
        </p:txBody>
      </p:sp>
    </p:spTree>
    <p:extLst>
      <p:ext uri="{BB962C8B-B14F-4D97-AF65-F5344CB8AC3E}">
        <p14:creationId xmlns:p14="http://schemas.microsoft.com/office/powerpoint/2010/main" val="2042455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3487" y="268942"/>
            <a:ext cx="11672047" cy="6370975"/>
          </a:xfrm>
          <a:prstGeom prst="rect">
            <a:avLst/>
          </a:prstGeom>
        </p:spPr>
        <p:txBody>
          <a:bodyPr wrap="square">
            <a:spAutoFit/>
          </a:bodyPr>
          <a:lstStyle/>
          <a:p>
            <a:r>
              <a:rPr lang="ru-RU" sz="2800" b="1" u="sng" dirty="0">
                <a:solidFill>
                  <a:srgbClr val="FFFF00"/>
                </a:solidFill>
              </a:rPr>
              <a:t>Основные определения:</a:t>
            </a:r>
          </a:p>
          <a:p>
            <a:endParaRPr lang="ru-RU" sz="1200" b="1" u="sng" dirty="0">
              <a:solidFill>
                <a:srgbClr val="FFFF00"/>
              </a:solidFill>
            </a:endParaRPr>
          </a:p>
          <a:p>
            <a:r>
              <a:rPr lang="ru-RU" sz="2300" b="1" dirty="0" smtClean="0">
                <a:solidFill>
                  <a:srgbClr val="FFFF00"/>
                </a:solidFill>
              </a:rPr>
              <a:t>Публичные </a:t>
            </a:r>
            <a:r>
              <a:rPr lang="ru-RU" sz="2300" b="1" dirty="0">
                <a:solidFill>
                  <a:srgbClr val="FFFF00"/>
                </a:solidFill>
              </a:rPr>
              <a:t>обязательства </a:t>
            </a:r>
            <a:r>
              <a:rPr lang="ru-RU" sz="2300" b="1" dirty="0"/>
              <a:t>- обусловленные законом, иным нормативным правовым актом расходные обязательства публично-правового образования перед физическим или юридическим лицом, иным публично-правовым образованием, подлежащие исполнению в установленном соответствующим законом, иным нормативным правовым актом размере или имеющие установленный указанным законом, актом порядок его определения (расчета, индексации</a:t>
            </a:r>
            <a:r>
              <a:rPr lang="ru-RU" sz="2300" b="1" dirty="0" smtClean="0"/>
              <a:t>)</a:t>
            </a:r>
            <a:endParaRPr lang="ru-RU" sz="2300" b="1" dirty="0"/>
          </a:p>
          <a:p>
            <a:r>
              <a:rPr lang="ru-RU" sz="2300" b="1" dirty="0" smtClean="0">
                <a:solidFill>
                  <a:srgbClr val="FFFF00"/>
                </a:solidFill>
              </a:rPr>
              <a:t>Публичные </a:t>
            </a:r>
            <a:r>
              <a:rPr lang="ru-RU" sz="2300" b="1" dirty="0">
                <a:solidFill>
                  <a:srgbClr val="FFFF00"/>
                </a:solidFill>
              </a:rPr>
              <a:t>нормативные обязательства </a:t>
            </a:r>
            <a:r>
              <a:rPr lang="ru-RU" sz="2300" b="1" dirty="0"/>
              <a:t>-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его индексации, за исключением выплат физическому лицу, предусмотренных статусом государственных (муниципальных) служащих, а также лиц, замещающих государственные должности Российской Федерации, государственные должности субъектов Российской Федерации, муниципальные должности, работников казенных учреждений, военнослужащих, проходящих военную службу по призыву (обладающих статусом военнослужащих, проходящих военную службу по призыву), лиц, обучающихся (воспитанников) в государственных (муниципальных) образовательных </a:t>
            </a:r>
            <a:r>
              <a:rPr lang="ru-RU" sz="2300" b="1" dirty="0" smtClean="0"/>
              <a:t>учреждениях</a:t>
            </a:r>
            <a:endParaRPr lang="ru-RU" sz="2300" b="1" dirty="0"/>
          </a:p>
        </p:txBody>
      </p:sp>
    </p:spTree>
    <p:extLst>
      <p:ext uri="{BB962C8B-B14F-4D97-AF65-F5344CB8AC3E}">
        <p14:creationId xmlns:p14="http://schemas.microsoft.com/office/powerpoint/2010/main" val="3586481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3487" y="268942"/>
            <a:ext cx="11672047" cy="5878532"/>
          </a:xfrm>
          <a:prstGeom prst="rect">
            <a:avLst/>
          </a:prstGeom>
        </p:spPr>
        <p:txBody>
          <a:bodyPr wrap="square">
            <a:spAutoFit/>
          </a:bodyPr>
          <a:lstStyle/>
          <a:p>
            <a:r>
              <a:rPr lang="ru-RU" sz="2800" b="1" u="sng" dirty="0">
                <a:solidFill>
                  <a:srgbClr val="FFFF00"/>
                </a:solidFill>
              </a:rPr>
              <a:t>Основные определения:</a:t>
            </a:r>
          </a:p>
          <a:p>
            <a:endParaRPr lang="ru-RU" sz="1200" b="1" u="sng" dirty="0">
              <a:solidFill>
                <a:srgbClr val="FFFF00"/>
              </a:solidFill>
            </a:endParaRPr>
          </a:p>
          <a:p>
            <a:r>
              <a:rPr lang="ru-RU" sz="2400" b="1" dirty="0" smtClean="0">
                <a:solidFill>
                  <a:srgbClr val="FFFF00"/>
                </a:solidFill>
              </a:rPr>
              <a:t>Межбюджетные </a:t>
            </a:r>
            <a:r>
              <a:rPr lang="ru-RU" sz="2400" b="1" dirty="0">
                <a:solidFill>
                  <a:srgbClr val="FFFF00"/>
                </a:solidFill>
              </a:rPr>
              <a:t>отношения </a:t>
            </a:r>
            <a:r>
              <a:rPr lang="ru-RU" sz="2400" dirty="0"/>
              <a:t>- взаимоотношения между публично-правовыми образованиями по вопросам регулирования бюджетных правоотношений, организации и осуществления бюджетного </a:t>
            </a:r>
            <a:r>
              <a:rPr lang="ru-RU" sz="2400" dirty="0" smtClean="0"/>
              <a:t>процесса</a:t>
            </a:r>
            <a:endParaRPr lang="ru-RU" sz="2400" dirty="0"/>
          </a:p>
          <a:p>
            <a:r>
              <a:rPr lang="ru-RU" sz="2400" b="1" dirty="0" smtClean="0">
                <a:solidFill>
                  <a:srgbClr val="FFFF00"/>
                </a:solidFill>
              </a:rPr>
              <a:t>Межбюджетные </a:t>
            </a:r>
            <a:r>
              <a:rPr lang="ru-RU" sz="2400" b="1" dirty="0">
                <a:solidFill>
                  <a:srgbClr val="FFFF00"/>
                </a:solidFill>
              </a:rPr>
              <a:t>трансферты </a:t>
            </a:r>
            <a:r>
              <a:rPr lang="ru-RU" sz="2400" dirty="0"/>
              <a:t>- средства, предоставляемые одним бюджетом бюджетной системы Российской Федерации другому бюджету бюджетной системы Российской </a:t>
            </a:r>
            <a:r>
              <a:rPr lang="ru-RU" sz="2400" dirty="0" smtClean="0"/>
              <a:t>Федерации</a:t>
            </a:r>
            <a:endParaRPr lang="ru-RU" sz="2400" dirty="0"/>
          </a:p>
          <a:p>
            <a:r>
              <a:rPr lang="ru-RU" sz="2400" b="1" dirty="0">
                <a:solidFill>
                  <a:srgbClr val="FFFF00"/>
                </a:solidFill>
              </a:rPr>
              <a:t>Д</a:t>
            </a:r>
            <a:r>
              <a:rPr lang="ru-RU" sz="2400" b="1" dirty="0" smtClean="0">
                <a:solidFill>
                  <a:srgbClr val="FFFF00"/>
                </a:solidFill>
              </a:rPr>
              <a:t>отации</a:t>
            </a:r>
            <a:r>
              <a:rPr lang="ru-RU" sz="2400" dirty="0" smtClean="0"/>
              <a:t> </a:t>
            </a:r>
            <a:r>
              <a:rPr lang="ru-RU" sz="2400" dirty="0"/>
              <a:t>- межбюджетные трансферты, предоставляемые на безвозмездной и безвозвратной основе без установления направлений и (или) условий их </a:t>
            </a:r>
            <a:r>
              <a:rPr lang="ru-RU" sz="2400" dirty="0" smtClean="0"/>
              <a:t>использования</a:t>
            </a:r>
            <a:endParaRPr lang="ru-RU" sz="2400" dirty="0"/>
          </a:p>
          <a:p>
            <a:r>
              <a:rPr lang="ru-RU" sz="2400" b="1" dirty="0">
                <a:solidFill>
                  <a:srgbClr val="FFFF00"/>
                </a:solidFill>
              </a:rPr>
              <a:t>Б</a:t>
            </a:r>
            <a:r>
              <a:rPr lang="ru-RU" sz="2400" b="1" dirty="0" smtClean="0">
                <a:solidFill>
                  <a:srgbClr val="FFFF00"/>
                </a:solidFill>
              </a:rPr>
              <a:t>юджетные </a:t>
            </a:r>
            <a:r>
              <a:rPr lang="ru-RU" sz="2400" b="1" dirty="0">
                <a:solidFill>
                  <a:srgbClr val="FFFF00"/>
                </a:solidFill>
              </a:rPr>
              <a:t>полномочия </a:t>
            </a:r>
            <a:r>
              <a:rPr lang="ru-RU" sz="2400" dirty="0"/>
              <a:t>- установленные настоящим Кодексом и принятыми в соответствии с ним правовыми актами, регулирующими бюджетные правоотношения, права и обязанности органов государственной власти (органов местного самоуправления) и иных участников бюджетного процесса по регулированию бюджетных правоотношений, организации и осуществлению бюджетного </a:t>
            </a:r>
            <a:r>
              <a:rPr lang="ru-RU" sz="2400" dirty="0" smtClean="0"/>
              <a:t>процесса</a:t>
            </a:r>
            <a:endParaRPr lang="ru-RU" sz="2400" dirty="0"/>
          </a:p>
        </p:txBody>
      </p:sp>
    </p:spTree>
    <p:extLst>
      <p:ext uri="{BB962C8B-B14F-4D97-AF65-F5344CB8AC3E}">
        <p14:creationId xmlns:p14="http://schemas.microsoft.com/office/powerpoint/2010/main" val="1591153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3487" y="268942"/>
            <a:ext cx="11672047" cy="6309420"/>
          </a:xfrm>
          <a:prstGeom prst="rect">
            <a:avLst/>
          </a:prstGeom>
        </p:spPr>
        <p:txBody>
          <a:bodyPr wrap="square">
            <a:spAutoFit/>
          </a:bodyPr>
          <a:lstStyle/>
          <a:p>
            <a:r>
              <a:rPr lang="ru-RU" sz="2800" b="1" u="sng" dirty="0">
                <a:solidFill>
                  <a:srgbClr val="FFFF00"/>
                </a:solidFill>
              </a:rPr>
              <a:t>Основные определения:</a:t>
            </a:r>
          </a:p>
          <a:p>
            <a:endParaRPr lang="ru-RU" sz="1200" b="1" u="sng" dirty="0">
              <a:solidFill>
                <a:srgbClr val="FFFF00"/>
              </a:solidFill>
            </a:endParaRPr>
          </a:p>
          <a:p>
            <a:r>
              <a:rPr lang="ru-RU" sz="2800" b="1" dirty="0" smtClean="0">
                <a:solidFill>
                  <a:srgbClr val="FFFF00"/>
                </a:solidFill>
              </a:rPr>
              <a:t>Государственные </a:t>
            </a:r>
            <a:r>
              <a:rPr lang="ru-RU" sz="2800" b="1" dirty="0">
                <a:solidFill>
                  <a:srgbClr val="FFFF00"/>
                </a:solidFill>
              </a:rPr>
              <a:t>(муниципальные) услуги (работы) </a:t>
            </a:r>
            <a:r>
              <a:rPr lang="ru-RU" sz="2800" b="1" dirty="0"/>
              <a:t>- услуги (работы), оказываемые (выполняемые) органами государственной власти (органами местного самоуправления), государственными (муниципальными) учреждениями и в случаях, установленных законодательством Российской Федерации, иными юридическими </a:t>
            </a:r>
            <a:r>
              <a:rPr lang="ru-RU" sz="2800" b="1" dirty="0" smtClean="0"/>
              <a:t>лицами</a:t>
            </a:r>
            <a:endParaRPr lang="ru-RU" sz="2800" b="1" dirty="0"/>
          </a:p>
          <a:p>
            <a:r>
              <a:rPr lang="ru-RU" sz="2800" b="1" dirty="0">
                <a:solidFill>
                  <a:srgbClr val="FFFF00"/>
                </a:solidFill>
              </a:rPr>
              <a:t>Г</a:t>
            </a:r>
            <a:r>
              <a:rPr lang="ru-RU" sz="2800" b="1" dirty="0" smtClean="0">
                <a:solidFill>
                  <a:srgbClr val="FFFF00"/>
                </a:solidFill>
              </a:rPr>
              <a:t>осударственное </a:t>
            </a:r>
            <a:r>
              <a:rPr lang="ru-RU" sz="2800" b="1" dirty="0">
                <a:solidFill>
                  <a:srgbClr val="FFFF00"/>
                </a:solidFill>
              </a:rPr>
              <a:t>(муниципальное) задание </a:t>
            </a:r>
            <a:r>
              <a:rPr lang="ru-RU" sz="2800" b="1" dirty="0"/>
              <a:t>- документ, устанавливающий требования к составу, качеству и (или) объему (содержанию), условиям, порядку и результатам оказания государственных (муниципальных) услуг (выполнения работ</a:t>
            </a:r>
            <a:r>
              <a:rPr lang="ru-RU" sz="2800" b="1" dirty="0" smtClean="0"/>
              <a:t>)</a:t>
            </a:r>
            <a:endParaRPr lang="ru-RU" sz="2800" b="1" dirty="0"/>
          </a:p>
          <a:p>
            <a:r>
              <a:rPr lang="ru-RU" sz="2800" b="1" dirty="0">
                <a:solidFill>
                  <a:srgbClr val="FFFF00"/>
                </a:solidFill>
              </a:rPr>
              <a:t>Б</a:t>
            </a:r>
            <a:r>
              <a:rPr lang="ru-RU" sz="2800" b="1" dirty="0" smtClean="0">
                <a:solidFill>
                  <a:srgbClr val="FFFF00"/>
                </a:solidFill>
              </a:rPr>
              <a:t>юджетные </a:t>
            </a:r>
            <a:r>
              <a:rPr lang="ru-RU" sz="2800" b="1" dirty="0">
                <a:solidFill>
                  <a:srgbClr val="FFFF00"/>
                </a:solidFill>
              </a:rPr>
              <a:t>инвестиции </a:t>
            </a:r>
            <a:r>
              <a:rPr lang="ru-RU" sz="2800" b="1" dirty="0"/>
              <a:t>- бюджетные средства, направляемые на создание или увеличение за счет средств бюджета стоимости государственного (муниципального) </a:t>
            </a:r>
            <a:r>
              <a:rPr lang="ru-RU" sz="2800" b="1" dirty="0" smtClean="0"/>
              <a:t>имущества</a:t>
            </a:r>
            <a:endParaRPr lang="ru-RU" sz="2800" b="1" dirty="0"/>
          </a:p>
        </p:txBody>
      </p:sp>
    </p:spTree>
    <p:extLst>
      <p:ext uri="{BB962C8B-B14F-4D97-AF65-F5344CB8AC3E}">
        <p14:creationId xmlns:p14="http://schemas.microsoft.com/office/powerpoint/2010/main" val="3835012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7" y="634317"/>
            <a:ext cx="11263257" cy="4524315"/>
          </a:xfrm>
          <a:prstGeom prst="rect">
            <a:avLst/>
          </a:prstGeom>
        </p:spPr>
        <p:txBody>
          <a:bodyPr wrap="square">
            <a:spAutoFit/>
          </a:bodyPr>
          <a:lstStyle/>
          <a:p>
            <a:pPr indent="252095" algn="just">
              <a:spcAft>
                <a:spcPts val="0"/>
              </a:spcAft>
            </a:pPr>
            <a:r>
              <a:rPr lang="ru-RU" sz="3600" b="1" dirty="0">
                <a:solidFill>
                  <a:srgbClr val="FFFF00"/>
                </a:solidFill>
                <a:latin typeface="Times New Roman" panose="02020603050405020304" pitchFamily="18" charset="0"/>
                <a:ea typeface="Times New Roman" panose="02020603050405020304" pitchFamily="18" charset="0"/>
              </a:rPr>
              <a:t>Как экономическая категория «бюджет» </a:t>
            </a:r>
            <a:r>
              <a:rPr lang="ru-RU" sz="3600" b="1" dirty="0">
                <a:latin typeface="Times New Roman" panose="02020603050405020304" pitchFamily="18" charset="0"/>
                <a:ea typeface="Times New Roman" panose="02020603050405020304" pitchFamily="18" charset="0"/>
              </a:rPr>
              <a:t>представляет собой систему финансовых отношений между государством и другими субъектами экономики по поводу образования, распределения и расходования денежных ресурсов, необходимых для обеспечения функций органов государственной власти по представлению ими государственных услуг населению страны</a:t>
            </a:r>
            <a:r>
              <a:rPr lang="ru-RU" sz="3600" b="1" dirty="0" smtClean="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513300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7" y="634317"/>
            <a:ext cx="11263257" cy="5509200"/>
          </a:xfrm>
          <a:prstGeom prst="rect">
            <a:avLst/>
          </a:prstGeom>
        </p:spPr>
        <p:txBody>
          <a:bodyPr wrap="square">
            <a:spAutoFit/>
          </a:bodyPr>
          <a:lstStyle/>
          <a:p>
            <a:pPr indent="252095" algn="ctr">
              <a:spcAft>
                <a:spcPts val="0"/>
              </a:spcAft>
            </a:pPr>
            <a:r>
              <a:rPr lang="ru-RU" sz="3200" b="1" dirty="0" smtClean="0">
                <a:solidFill>
                  <a:srgbClr val="FFFF00"/>
                </a:solidFill>
              </a:rPr>
              <a:t>Правовая форма бюджета</a:t>
            </a:r>
          </a:p>
          <a:p>
            <a:pPr indent="252095" algn="just">
              <a:spcAft>
                <a:spcPts val="0"/>
              </a:spcAft>
            </a:pPr>
            <a:r>
              <a:rPr lang="ru-RU" sz="3200" b="1" dirty="0" smtClean="0"/>
              <a:t>Федеральный </a:t>
            </a:r>
            <a:r>
              <a:rPr lang="ru-RU" sz="3200" b="1" dirty="0"/>
              <a:t>бюджет и бюджеты государственных внебюджетных фондов Российской Федерации разрабатываются и утверждаются </a:t>
            </a:r>
            <a:r>
              <a:rPr lang="ru-RU" sz="3200" b="1" dirty="0">
                <a:solidFill>
                  <a:srgbClr val="FF0000"/>
                </a:solidFill>
              </a:rPr>
              <a:t>в форме федеральных законов</a:t>
            </a:r>
            <a:r>
              <a:rPr lang="ru-RU" sz="3200" b="1" dirty="0"/>
              <a:t>, бюджеты субъектов Российской Федерации и бюджеты территориальных государственных внебюджетных фондов разрабатываются и утверждаются </a:t>
            </a:r>
            <a:r>
              <a:rPr lang="ru-RU" sz="3200" b="1" dirty="0">
                <a:solidFill>
                  <a:srgbClr val="FF0000"/>
                </a:solidFill>
              </a:rPr>
              <a:t>в форме законов субъектов Российской Федерации</a:t>
            </a:r>
            <a:r>
              <a:rPr lang="ru-RU" sz="3200" b="1" dirty="0"/>
              <a:t>, местные бюджеты разрабатываются и утверждаются в форме </a:t>
            </a:r>
            <a:r>
              <a:rPr lang="ru-RU" sz="3200" b="1" dirty="0">
                <a:solidFill>
                  <a:srgbClr val="FF0000"/>
                </a:solidFill>
              </a:rPr>
              <a:t>муниципальных правовых актов </a:t>
            </a:r>
            <a:r>
              <a:rPr lang="ru-RU" sz="3200" b="1" dirty="0"/>
              <a:t>представительных органов муниципальных образований.  </a:t>
            </a:r>
            <a:endParaRPr lang="ru-RU" sz="3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47770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7" y="634317"/>
            <a:ext cx="11263257" cy="3785652"/>
          </a:xfrm>
          <a:prstGeom prst="rect">
            <a:avLst/>
          </a:prstGeom>
        </p:spPr>
        <p:txBody>
          <a:bodyPr wrap="square">
            <a:spAutoFit/>
          </a:bodyPr>
          <a:lstStyle/>
          <a:p>
            <a:pPr indent="252095">
              <a:spcAft>
                <a:spcPts val="0"/>
              </a:spcAft>
            </a:pPr>
            <a:r>
              <a:rPr lang="ru-RU" sz="4000" b="1" dirty="0" smtClean="0">
                <a:solidFill>
                  <a:srgbClr val="FFFF00"/>
                </a:solidFill>
                <a:latin typeface="Times New Roman" panose="02020603050405020304" pitchFamily="18" charset="0"/>
                <a:ea typeface="Times New Roman" panose="02020603050405020304" pitchFamily="18" charset="0"/>
              </a:rPr>
              <a:t>Сущность </a:t>
            </a:r>
            <a:r>
              <a:rPr lang="ru-RU" sz="4000" b="1" dirty="0">
                <a:solidFill>
                  <a:srgbClr val="FFFF00"/>
                </a:solidFill>
                <a:latin typeface="Times New Roman" panose="02020603050405020304" pitchFamily="18" charset="0"/>
                <a:ea typeface="Times New Roman" panose="02020603050405020304" pitchFamily="18" charset="0"/>
              </a:rPr>
              <a:t>бюджета </a:t>
            </a:r>
            <a:r>
              <a:rPr lang="ru-RU" sz="4000" b="1" dirty="0">
                <a:latin typeface="Times New Roman" panose="02020603050405020304" pitchFamily="18" charset="0"/>
                <a:ea typeface="Times New Roman" panose="02020603050405020304" pitchFamily="18" charset="0"/>
              </a:rPr>
              <a:t>как экономической категории реализуется через перераспределительную, воспроизводственную, регулирующую стимулирующую, плановую, контрольную, фискальную и социальную </a:t>
            </a:r>
            <a:r>
              <a:rPr lang="ru-RU" sz="4000" b="1" dirty="0">
                <a:solidFill>
                  <a:srgbClr val="FFFF00"/>
                </a:solidFill>
                <a:latin typeface="Times New Roman" panose="02020603050405020304" pitchFamily="18" charset="0"/>
                <a:ea typeface="Times New Roman" panose="02020603050405020304" pitchFamily="18" charset="0"/>
              </a:rPr>
              <a:t>функции</a:t>
            </a:r>
            <a:r>
              <a:rPr lang="ru-RU" sz="4000" b="1" dirty="0">
                <a:latin typeface="Times New Roman" panose="02020603050405020304" pitchFamily="18" charset="0"/>
                <a:ea typeface="Times New Roman" panose="02020603050405020304" pitchFamily="18" charset="0"/>
              </a:rPr>
              <a:t>.</a:t>
            </a:r>
            <a:endParaRPr lang="ru-RU" sz="4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82591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2729" y="474345"/>
            <a:ext cx="11489167" cy="6001643"/>
          </a:xfrm>
          <a:prstGeom prst="rect">
            <a:avLst/>
          </a:prstGeom>
        </p:spPr>
        <p:txBody>
          <a:bodyPr wrap="square">
            <a:spAutoFit/>
          </a:bodyPr>
          <a:lstStyle/>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1. Перераспределительная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связана с выравниванием доходов между группами и слоями общества (уменьшение социального неравенства, поддержка попавших в зону социального риска, обеспечения нетрудоспособных и т.д.), а также с перераспределением ресурсов между регионами страны, наиболее значимыми в данный период отраслями экономики, их видами и подвидами</a:t>
            </a:r>
            <a:r>
              <a:rPr lang="ru-RU" sz="24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400" dirty="0">
              <a:latin typeface="Times New Roman" panose="02020603050405020304" pitchFamily="18" charset="0"/>
              <a:ea typeface="Times New Roman" panose="02020603050405020304" pitchFamily="18" charset="0"/>
            </a:endParaRPr>
          </a:p>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2. Воспроизводственная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благодаря его сбалансированности при реализации на различных стадиях и этапах производства, обмена, распределения и потребления регулирует постоянно повторяющийся процесс производства</a:t>
            </a:r>
            <a:r>
              <a:rPr lang="ru-RU" sz="24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400" dirty="0">
              <a:latin typeface="Times New Roman" panose="02020603050405020304" pitchFamily="18" charset="0"/>
              <a:ea typeface="Times New Roman" panose="02020603050405020304" pitchFamily="18" charset="0"/>
            </a:endParaRPr>
          </a:p>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3. Регулирующая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характеризуется процессами распределения и перераспределения финансовых ресурсов не только между различными уровнями государственной власти, но и между разными подразделениями общественного воспроизводства. Сфера действия функции экономического регулирования определяется тем, что в отношении с бюджетом вступают почти все участники общественного производства.</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72546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335" y="166423"/>
            <a:ext cx="11317045" cy="6370975"/>
          </a:xfrm>
          <a:prstGeom prst="rect">
            <a:avLst/>
          </a:prstGeom>
        </p:spPr>
        <p:txBody>
          <a:bodyPr wrap="square">
            <a:spAutoFit/>
          </a:bodyPr>
          <a:lstStyle/>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4. Стимулирующая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проявляется в государственной поддержке передовых отраслей экономики – авиастроения, космических программ, атомной промышленности, энергомашиностроения и некоторых др. такая поддержка связана также с реализацией высокоэффективных и быстроокупаемых проектов, например, в виде федеральных и региональных программ, в том числе и президентских. Для стимулирования экономики должна активно использоваться поощрительная система оплаты труда. Более производительный и качественный труд предполагает и более высокую зарплату.</a:t>
            </a:r>
          </a:p>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5. Плановая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сопряжена с установлением пропорций в развитии экономики, ее отраслей и предприятий, объемов денежных средств, выделяемых на основные, приоритетные направления общественного воспроизводства.</a:t>
            </a:r>
          </a:p>
          <a:p>
            <a:pPr indent="252095" algn="just">
              <a:spcAft>
                <a:spcPts val="0"/>
              </a:spcAft>
            </a:pPr>
            <a:r>
              <a:rPr lang="ru-RU" sz="2400" dirty="0">
                <a:latin typeface="Times New Roman" panose="02020603050405020304" pitchFamily="18" charset="0"/>
                <a:ea typeface="Times New Roman" panose="02020603050405020304" pitchFamily="18" charset="0"/>
              </a:rPr>
              <a:t>В процессе бюджетного планирования устанавливается наиболее целесообразное соотношение между централизованными и децентрализованными фондами денежных средств, определяются размеры финансовых ресурсов, концентрируемых в финансовых планах предприятий, выясняется степень участия предприятий в формировании доходов бюджетной системы и, прежде всего Федерального бюджета Российской Федерации.</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5902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607" y="88907"/>
            <a:ext cx="11542955" cy="6769093"/>
          </a:xfrm>
          <a:prstGeom prst="rect">
            <a:avLst/>
          </a:prstGeom>
        </p:spPr>
        <p:txBody>
          <a:bodyPr wrap="square">
            <a:spAutoFit/>
          </a:bodyPr>
          <a:lstStyle/>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6. Контрольная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реализуется благодаря тому, что он «сигнализирует» как поступают в распоряжение государства финансовые ресурсы от разных субъектов хозяйствования, соответствует ли размер централизуемых ресурсов государства объем его потребностей, достаточно ли эффективно «работают» в экономике прямые государственные инвестиции или вложения других хозяйствующих субъектов</a:t>
            </a:r>
            <a:r>
              <a:rPr lang="ru-RU" sz="24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1200" dirty="0">
              <a:latin typeface="Times New Roman" panose="02020603050405020304" pitchFamily="18" charset="0"/>
              <a:ea typeface="Times New Roman" panose="02020603050405020304" pitchFamily="18" charset="0"/>
            </a:endParaRPr>
          </a:p>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7. Фискальная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обеспечивает государство финансовыми ресурсами для выполнения им прямых управленческих, оборонных, внешнеполитических и социальных обязанностей перед страной и населением. Речь в данном случае идет о реализации тех услуг, которые возложены обществом на государство.</a:t>
            </a:r>
          </a:p>
          <a:p>
            <a:pPr indent="252095" algn="just">
              <a:spcAft>
                <a:spcPts val="0"/>
              </a:spcAft>
            </a:pPr>
            <a:endParaRPr lang="ru-RU" sz="1100" i="1" dirty="0" smtClean="0">
              <a:latin typeface="Times New Roman" panose="02020603050405020304" pitchFamily="18" charset="0"/>
              <a:ea typeface="Times New Roman" panose="02020603050405020304" pitchFamily="18" charset="0"/>
            </a:endParaRPr>
          </a:p>
          <a:p>
            <a:pPr indent="252095" algn="just">
              <a:spcAft>
                <a:spcPts val="0"/>
              </a:spcAft>
            </a:pPr>
            <a:r>
              <a:rPr lang="ru-RU" sz="2400" b="1" i="1" dirty="0" smtClean="0">
                <a:solidFill>
                  <a:srgbClr val="FFFF00"/>
                </a:solidFill>
                <a:latin typeface="Times New Roman" panose="02020603050405020304" pitchFamily="18" charset="0"/>
                <a:ea typeface="Times New Roman" panose="02020603050405020304" pitchFamily="18" charset="0"/>
              </a:rPr>
              <a:t>8. Социальная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i="1" dirty="0">
                <a:solidFill>
                  <a:srgbClr val="FFFF00"/>
                </a:solidFill>
                <a:latin typeface="Times New Roman" panose="02020603050405020304" pitchFamily="18" charset="0"/>
                <a:ea typeface="Times New Roman" panose="02020603050405020304" pitchFamily="18" charset="0"/>
              </a:rPr>
              <a:t>функция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бюджета охватывает по существу все сферы общественного развития. За счет федерального бюджета финансируется не только отрасли материального производства, но и непроизводственные – образование, здравоохранении, культура и др. Реализация данной функции позволяет добиваться ускоренного развития человеческих способностей – главного двигателя общественного прогресса.</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0439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8187" y="580913"/>
            <a:ext cx="9854005" cy="4524315"/>
          </a:xfrm>
          <a:prstGeom prst="rect">
            <a:avLst/>
          </a:prstGeom>
        </p:spPr>
        <p:txBody>
          <a:bodyPr wrap="square">
            <a:spAutoFit/>
          </a:bodyPr>
          <a:lstStyle/>
          <a:p>
            <a:pPr indent="252095" algn="just">
              <a:spcAft>
                <a:spcPts val="0"/>
              </a:spcAft>
            </a:pPr>
            <a:r>
              <a:rPr lang="ru-RU" sz="3600" b="1" dirty="0">
                <a:solidFill>
                  <a:srgbClr val="FFFF00"/>
                </a:solidFill>
                <a:latin typeface="Times New Roman" panose="02020603050405020304" pitchFamily="18" charset="0"/>
                <a:ea typeface="Times New Roman" panose="02020603050405020304" pitchFamily="18" charset="0"/>
              </a:rPr>
              <a:t>Бюджетное устройство </a:t>
            </a:r>
            <a:r>
              <a:rPr lang="ru-RU" sz="3600" dirty="0">
                <a:latin typeface="Times New Roman" panose="02020603050405020304" pitchFamily="18" charset="0"/>
                <a:ea typeface="Times New Roman" panose="02020603050405020304" pitchFamily="18" charset="0"/>
              </a:rPr>
              <a:t>– это организация бюджетной системы, которая включает три важных характеристики:</a:t>
            </a:r>
          </a:p>
          <a:p>
            <a:pPr marL="342900" lvl="0" indent="-342900" algn="just">
              <a:spcAft>
                <a:spcPts val="0"/>
              </a:spcAft>
              <a:buFont typeface="+mj-lt"/>
              <a:buAutoNum type="arabicParenR"/>
              <a:tabLst>
                <a:tab pos="480695" algn="l"/>
              </a:tabLst>
            </a:pPr>
            <a:r>
              <a:rPr lang="ru-RU" sz="3600" dirty="0" smtClean="0">
                <a:latin typeface="Times New Roman" panose="02020603050405020304" pitchFamily="18" charset="0"/>
                <a:ea typeface="Times New Roman" panose="02020603050405020304" pitchFamily="18" charset="0"/>
              </a:rPr>
              <a:t> структуру </a:t>
            </a:r>
            <a:r>
              <a:rPr lang="ru-RU" sz="3600" dirty="0">
                <a:latin typeface="Times New Roman" panose="02020603050405020304" pitchFamily="18" charset="0"/>
                <a:ea typeface="Times New Roman" panose="02020603050405020304" pitchFamily="18" charset="0"/>
              </a:rPr>
              <a:t>бюджетной системы;</a:t>
            </a:r>
          </a:p>
          <a:p>
            <a:pPr marL="342900" lvl="0" indent="-342900" algn="just">
              <a:spcAft>
                <a:spcPts val="0"/>
              </a:spcAft>
              <a:buFont typeface="+mj-lt"/>
              <a:buAutoNum type="arabicParenR"/>
              <a:tabLst>
                <a:tab pos="480695" algn="l"/>
              </a:tabLst>
            </a:pPr>
            <a:r>
              <a:rPr lang="ru-RU" sz="3600" dirty="0" smtClean="0">
                <a:latin typeface="Times New Roman" panose="02020603050405020304" pitchFamily="18" charset="0"/>
                <a:ea typeface="Times New Roman" panose="02020603050405020304" pitchFamily="18" charset="0"/>
              </a:rPr>
              <a:t> организационные </a:t>
            </a:r>
            <a:r>
              <a:rPr lang="ru-RU" sz="3600" dirty="0">
                <a:latin typeface="Times New Roman" panose="02020603050405020304" pitchFamily="18" charset="0"/>
                <a:ea typeface="Times New Roman" panose="02020603050405020304" pitchFamily="18" charset="0"/>
              </a:rPr>
              <a:t>принципы построения бюджетной системы;</a:t>
            </a:r>
          </a:p>
          <a:p>
            <a:pPr marL="342900" lvl="0" indent="-342900" algn="just">
              <a:spcAft>
                <a:spcPts val="0"/>
              </a:spcAft>
              <a:buFont typeface="+mj-lt"/>
              <a:buAutoNum type="arabicParenR"/>
              <a:tabLst>
                <a:tab pos="480695" algn="l"/>
              </a:tabLst>
            </a:pPr>
            <a:r>
              <a:rPr lang="ru-RU" sz="3600" dirty="0" smtClean="0">
                <a:latin typeface="Times New Roman" panose="02020603050405020304" pitchFamily="18" charset="0"/>
                <a:ea typeface="Times New Roman" panose="02020603050405020304" pitchFamily="18" charset="0"/>
              </a:rPr>
              <a:t> взаимосвязи </a:t>
            </a:r>
            <a:r>
              <a:rPr lang="ru-RU" sz="3600" dirty="0">
                <a:latin typeface="Times New Roman" panose="02020603050405020304" pitchFamily="18" charset="0"/>
                <a:ea typeface="Times New Roman" panose="02020603050405020304" pitchFamily="18" charset="0"/>
              </a:rPr>
              <a:t>бюджетов, объединенных в бюджетной системе.</a:t>
            </a:r>
            <a:endParaRPr lang="ru-RU"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25099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7" y="155666"/>
            <a:ext cx="11134165" cy="5693866"/>
          </a:xfrm>
          <a:prstGeom prst="rect">
            <a:avLst/>
          </a:prstGeom>
        </p:spPr>
        <p:txBody>
          <a:bodyPr wrap="square">
            <a:spAutoFit/>
          </a:bodyPr>
          <a:lstStyle/>
          <a:p>
            <a:pPr indent="252095" algn="just">
              <a:spcAft>
                <a:spcPts val="0"/>
              </a:spcAft>
            </a:pPr>
            <a:r>
              <a:rPr lang="ru-RU" sz="2800" b="1" dirty="0">
                <a:solidFill>
                  <a:srgbClr val="FFFF00"/>
                </a:solidFill>
                <a:latin typeface="Times New Roman" panose="02020603050405020304" pitchFamily="18" charset="0"/>
                <a:ea typeface="Times New Roman" panose="02020603050405020304" pitchFamily="18" charset="0"/>
              </a:rPr>
              <a:t>Первая характеристика</a:t>
            </a:r>
            <a:r>
              <a:rPr lang="ru-RU" sz="2800" b="1" dirty="0">
                <a:latin typeface="Times New Roman" panose="02020603050405020304" pitchFamily="18" charset="0"/>
                <a:ea typeface="Times New Roman" panose="02020603050405020304" pitchFamily="18" charset="0"/>
              </a:rPr>
              <a:t>, а значит, и тип бюджетного устройства определяется типом государственного </a:t>
            </a:r>
            <a:r>
              <a:rPr lang="ru-RU" sz="2800" b="1" dirty="0" smtClean="0">
                <a:latin typeface="Times New Roman" panose="02020603050405020304" pitchFamily="18" charset="0"/>
                <a:ea typeface="Times New Roman" panose="02020603050405020304" pitchFamily="18" charset="0"/>
              </a:rPr>
              <a:t>устройства.</a:t>
            </a:r>
          </a:p>
          <a:p>
            <a:pPr indent="252095">
              <a:spcAft>
                <a:spcPts val="0"/>
              </a:spcAft>
            </a:pPr>
            <a:r>
              <a:rPr lang="ru-RU" sz="2800" b="1" dirty="0" smtClean="0">
                <a:latin typeface="Times New Roman" panose="02020603050405020304" pitchFamily="18" charset="0"/>
                <a:ea typeface="Times New Roman" panose="02020603050405020304" pitchFamily="18" charset="0"/>
              </a:rPr>
              <a:t>В </a:t>
            </a:r>
            <a:r>
              <a:rPr lang="ru-RU" sz="2800" b="1" dirty="0">
                <a:solidFill>
                  <a:srgbClr val="FFFF00"/>
                </a:solidFill>
                <a:latin typeface="Times New Roman" panose="02020603050405020304" pitchFamily="18" charset="0"/>
                <a:ea typeface="Times New Roman" panose="02020603050405020304" pitchFamily="18" charset="0"/>
              </a:rPr>
              <a:t>унитарных государствах </a:t>
            </a:r>
            <a:r>
              <a:rPr lang="ru-RU" sz="2800" b="1" dirty="0">
                <a:latin typeface="Times New Roman" panose="02020603050405020304" pitchFamily="18" charset="0"/>
                <a:ea typeface="Times New Roman" panose="02020603050405020304" pitchFamily="18" charset="0"/>
              </a:rPr>
              <a:t>бюджетная система представлена двумя уровнями: государственным бюджетом и местными бюджетами. При этом местные бюджеты не входят своими доходами и расходами в государственный </a:t>
            </a:r>
            <a:r>
              <a:rPr lang="ru-RU" sz="2800" b="1" dirty="0" smtClean="0">
                <a:latin typeface="Times New Roman" panose="02020603050405020304" pitchFamily="18" charset="0"/>
                <a:ea typeface="Times New Roman" panose="02020603050405020304" pitchFamily="18" charset="0"/>
              </a:rPr>
              <a:t>бюджет.</a:t>
            </a:r>
          </a:p>
          <a:p>
            <a:pPr indent="252095">
              <a:spcAft>
                <a:spcPts val="0"/>
              </a:spcAft>
            </a:pPr>
            <a:r>
              <a:rPr lang="ru-RU" sz="2800" b="1" dirty="0" smtClean="0">
                <a:latin typeface="Times New Roman" panose="02020603050405020304" pitchFamily="18" charset="0"/>
                <a:ea typeface="Times New Roman" panose="02020603050405020304" pitchFamily="18" charset="0"/>
              </a:rPr>
              <a:t>В </a:t>
            </a:r>
            <a:r>
              <a:rPr lang="ru-RU" sz="2800" b="1" dirty="0">
                <a:solidFill>
                  <a:srgbClr val="FFFF00"/>
                </a:solidFill>
                <a:latin typeface="Times New Roman" panose="02020603050405020304" pitchFamily="18" charset="0"/>
                <a:ea typeface="Times New Roman" panose="02020603050405020304" pitchFamily="18" charset="0"/>
              </a:rPr>
              <a:t>федеративных государствах </a:t>
            </a:r>
            <a:r>
              <a:rPr lang="ru-RU" sz="2800" b="1" dirty="0">
                <a:latin typeface="Times New Roman" panose="02020603050405020304" pitchFamily="18" charset="0"/>
                <a:ea typeface="Times New Roman" panose="02020603050405020304" pitchFamily="18" charset="0"/>
              </a:rPr>
              <a:t>бюджетная система включает три звена: федеральный бюджет (бюджет центрального правительства); бюджеты членов федерации (штаты, земли, провинции и т.п.); местные бюджеты. В условиях федерации местные бюджеты не включаются в бюджеты членов федерации, а расходы и доходы членов федерации не включаются в федеральный бюджет</a:t>
            </a:r>
            <a:r>
              <a:rPr lang="ru-RU" sz="2800" b="1" dirty="0" smtClean="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690059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8" y="736495"/>
            <a:ext cx="11274014" cy="4524315"/>
          </a:xfrm>
          <a:prstGeom prst="rect">
            <a:avLst/>
          </a:prstGeom>
        </p:spPr>
        <p:txBody>
          <a:bodyPr wrap="square">
            <a:spAutoFit/>
          </a:bodyPr>
          <a:lstStyle/>
          <a:p>
            <a:pPr indent="252095" algn="just">
              <a:spcAft>
                <a:spcPts val="0"/>
              </a:spcAft>
            </a:pPr>
            <a:r>
              <a:rPr lang="ru-RU" sz="3600" b="1" dirty="0">
                <a:latin typeface="Times New Roman" panose="02020603050405020304" pitchFamily="18" charset="0"/>
                <a:ea typeface="Times New Roman" panose="02020603050405020304" pitchFamily="18" charset="0"/>
              </a:rPr>
              <a:t>В соответствии с Бюджетным кодексом РФ </a:t>
            </a:r>
            <a:r>
              <a:rPr lang="ru-RU" sz="3600" b="1" u="sng" dirty="0">
                <a:solidFill>
                  <a:srgbClr val="FFFF00"/>
                </a:solidFill>
                <a:latin typeface="Times New Roman" panose="02020603050405020304" pitchFamily="18" charset="0"/>
                <a:ea typeface="Times New Roman" panose="02020603050405020304" pitchFamily="18" charset="0"/>
              </a:rPr>
              <a:t>бюджетная система Российской Федерации </a:t>
            </a:r>
            <a:r>
              <a:rPr lang="ru-RU" sz="3600" dirty="0">
                <a:solidFill>
                  <a:srgbClr val="FFFF00"/>
                </a:solidFill>
                <a:latin typeface="Times New Roman" panose="02020603050405020304" pitchFamily="18" charset="0"/>
                <a:ea typeface="Times New Roman" panose="02020603050405020304" pitchFamily="18" charset="0"/>
              </a:rPr>
              <a:t>представляет собой основанную на экономических отношениях и государственном устройстве Российской Федерации, регулируемую нормами права совокупность федерального бюджета, региональных бюджетов субъектов РФ, местных бюджетов и бюджетов государственных внебюджетных фондов.</a:t>
            </a:r>
            <a:endParaRPr lang="ru-RU" sz="3600"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282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7701" t="44942" r="7739" b="10139"/>
          <a:stretch/>
        </p:blipFill>
        <p:spPr>
          <a:xfrm>
            <a:off x="238473" y="1298962"/>
            <a:ext cx="11542930" cy="3832435"/>
          </a:xfrm>
          <a:prstGeom prst="rect">
            <a:avLst/>
          </a:prstGeom>
        </p:spPr>
      </p:pic>
      <p:sp>
        <p:nvSpPr>
          <p:cNvPr id="3" name="Прямоугольник 2"/>
          <p:cNvSpPr/>
          <p:nvPr/>
        </p:nvSpPr>
        <p:spPr>
          <a:xfrm>
            <a:off x="1981752" y="329012"/>
            <a:ext cx="8056373" cy="584775"/>
          </a:xfrm>
          <a:prstGeom prst="rect">
            <a:avLst/>
          </a:prstGeom>
        </p:spPr>
        <p:txBody>
          <a:bodyPr wrap="none">
            <a:spAutoFit/>
          </a:bodyPr>
          <a:lstStyle/>
          <a:p>
            <a:r>
              <a:rPr lang="ru-RU" sz="3200" b="1" dirty="0">
                <a:solidFill>
                  <a:srgbClr val="FFFF00"/>
                </a:solidFill>
              </a:rPr>
              <a:t>Бюджетная система Российской Федерации</a:t>
            </a:r>
            <a:endParaRPr lang="ru-RU" sz="3200" dirty="0">
              <a:solidFill>
                <a:srgbClr val="FFFF00"/>
              </a:solidFill>
            </a:endParaRPr>
          </a:p>
        </p:txBody>
      </p:sp>
    </p:spTree>
    <p:extLst>
      <p:ext uri="{BB962C8B-B14F-4D97-AF65-F5344CB8AC3E}">
        <p14:creationId xmlns:p14="http://schemas.microsoft.com/office/powerpoint/2010/main" val="3762532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580914"/>
            <a:ext cx="10628555" cy="6001643"/>
          </a:xfrm>
          <a:prstGeom prst="rect">
            <a:avLst/>
          </a:prstGeom>
        </p:spPr>
        <p:txBody>
          <a:bodyPr wrap="square">
            <a:spAutoFit/>
          </a:bodyPr>
          <a:lstStyle/>
          <a:p>
            <a:pPr indent="252095" algn="just">
              <a:spcAft>
                <a:spcPts val="0"/>
              </a:spcAft>
            </a:pPr>
            <a:r>
              <a:rPr lang="ru-RU" sz="2400" b="1" u="sng" dirty="0">
                <a:solidFill>
                  <a:srgbClr val="FFFF00"/>
                </a:solidFill>
                <a:latin typeface="Times New Roman" panose="02020603050405020304" pitchFamily="18" charset="0"/>
                <a:ea typeface="Times New Roman" panose="02020603050405020304" pitchFamily="18" charset="0"/>
              </a:rPr>
              <a:t>Звеньями бюджетной системы </a:t>
            </a:r>
            <a:r>
              <a:rPr lang="ru-RU" sz="2400" b="1" dirty="0">
                <a:latin typeface="Times New Roman" panose="02020603050405020304" pitchFamily="18" charset="0"/>
                <a:ea typeface="Times New Roman" panose="02020603050405020304" pitchFamily="18" charset="0"/>
              </a:rPr>
              <a:t>являются:</a:t>
            </a:r>
          </a:p>
          <a:p>
            <a:pPr marL="342900" lvl="0" indent="-342900" algn="just">
              <a:spcAft>
                <a:spcPts val="0"/>
              </a:spcAft>
              <a:buFont typeface="Wingdings" panose="05000000000000000000" pitchFamily="2" charset="2"/>
              <a:buChar char=""/>
              <a:tabLst>
                <a:tab pos="709295" algn="l"/>
              </a:tabLst>
            </a:pPr>
            <a:r>
              <a:rPr lang="ru-RU" sz="2400" b="1" dirty="0">
                <a:solidFill>
                  <a:srgbClr val="FFFF00"/>
                </a:solidFill>
                <a:latin typeface="Times New Roman" panose="02020603050405020304" pitchFamily="18" charset="0"/>
                <a:ea typeface="Times New Roman" panose="02020603050405020304" pitchFamily="18" charset="0"/>
              </a:rPr>
              <a:t>федеральный бюджет</a:t>
            </a:r>
            <a:r>
              <a:rPr lang="ru-RU" sz="2400" b="1" dirty="0">
                <a:latin typeface="Times New Roman" panose="02020603050405020304" pitchFamily="18" charset="0"/>
                <a:ea typeface="Times New Roman" panose="02020603050405020304" pitchFamily="18" charset="0"/>
              </a:rPr>
              <a:t>; </a:t>
            </a:r>
          </a:p>
          <a:p>
            <a:pPr marL="342900" lvl="0" indent="-342900" algn="just">
              <a:spcAft>
                <a:spcPts val="0"/>
              </a:spcAft>
              <a:buFont typeface="Wingdings" panose="05000000000000000000" pitchFamily="2" charset="2"/>
              <a:buChar char=""/>
              <a:tabLst>
                <a:tab pos="709295" algn="l"/>
              </a:tabLst>
            </a:pPr>
            <a:r>
              <a:rPr lang="ru-RU" sz="2400" b="1" dirty="0">
                <a:solidFill>
                  <a:srgbClr val="FFFF00"/>
                </a:solidFill>
                <a:latin typeface="Times New Roman" panose="02020603050405020304" pitchFamily="18" charset="0"/>
                <a:ea typeface="Times New Roman" panose="02020603050405020304" pitchFamily="18" charset="0"/>
              </a:rPr>
              <a:t>региональные бюджеты</a:t>
            </a:r>
            <a:r>
              <a:rPr lang="ru-RU" sz="2400" b="1" dirty="0">
                <a:latin typeface="Times New Roman" panose="02020603050405020304" pitchFamily="18" charset="0"/>
                <a:ea typeface="Times New Roman" panose="02020603050405020304" pitchFamily="18" charset="0"/>
              </a:rPr>
              <a:t> субъектов РФ</a:t>
            </a:r>
          </a:p>
          <a:p>
            <a:pPr marL="742950" lvl="1" indent="-285750" algn="just">
              <a:spcAft>
                <a:spcPts val="0"/>
              </a:spcAft>
              <a:buFont typeface="Times New Roman" panose="02020603050405020304" pitchFamily="18" charset="0"/>
              <a:buChar char="–"/>
              <a:tabLst>
                <a:tab pos="914400" algn="l"/>
              </a:tabLst>
            </a:pPr>
            <a:r>
              <a:rPr lang="ru-RU" sz="2400" b="1" dirty="0">
                <a:latin typeface="Times New Roman" panose="02020603050405020304" pitchFamily="18" charset="0"/>
                <a:ea typeface="Times New Roman" panose="02020603050405020304" pitchFamily="18" charset="0"/>
              </a:rPr>
              <a:t>21 республиканский бюджет республик в составе РФ, </a:t>
            </a:r>
          </a:p>
          <a:p>
            <a:pPr marL="742950" lvl="1" indent="-285750" algn="just">
              <a:buFont typeface="Times New Roman" panose="02020603050405020304" pitchFamily="18" charset="0"/>
              <a:buChar char="–"/>
              <a:tabLst>
                <a:tab pos="914400" algn="l"/>
              </a:tabLst>
            </a:pPr>
            <a:r>
              <a:rPr lang="ru-RU" sz="2400" b="1" dirty="0" smtClean="0">
                <a:latin typeface="Times New Roman" panose="02020603050405020304" pitchFamily="18" charset="0"/>
                <a:ea typeface="Times New Roman" panose="02020603050405020304" pitchFamily="18" charset="0"/>
              </a:rPr>
              <a:t>9 краевых бюджетов краев,</a:t>
            </a:r>
            <a:endParaRPr lang="ru-RU" sz="2400" b="1" dirty="0">
              <a:latin typeface="Times New Roman" panose="02020603050405020304" pitchFamily="18" charset="0"/>
              <a:ea typeface="Times New Roman" panose="02020603050405020304" pitchFamily="18" charset="0"/>
            </a:endParaRPr>
          </a:p>
          <a:p>
            <a:pPr marL="742950" lvl="1" indent="-285750" algn="just">
              <a:spcAft>
                <a:spcPts val="0"/>
              </a:spcAft>
              <a:buFont typeface="Times New Roman" panose="02020603050405020304" pitchFamily="18" charset="0"/>
              <a:buChar char="–"/>
              <a:tabLst>
                <a:tab pos="914400" algn="l"/>
              </a:tabLst>
            </a:pPr>
            <a:r>
              <a:rPr lang="ru-RU" sz="2400" b="1" dirty="0" smtClean="0">
                <a:latin typeface="Times New Roman" panose="02020603050405020304" pitchFamily="18" charset="0"/>
                <a:ea typeface="Times New Roman" panose="02020603050405020304" pitchFamily="18" charset="0"/>
              </a:rPr>
              <a:t>46 областных </a:t>
            </a:r>
            <a:r>
              <a:rPr lang="ru-RU" sz="2400" b="1" dirty="0">
                <a:latin typeface="Times New Roman" panose="02020603050405020304" pitchFamily="18" charset="0"/>
                <a:ea typeface="Times New Roman" panose="02020603050405020304" pitchFamily="18" charset="0"/>
              </a:rPr>
              <a:t>бюджетов </a:t>
            </a:r>
            <a:r>
              <a:rPr lang="ru-RU" sz="2400" b="1" dirty="0" smtClean="0">
                <a:latin typeface="Times New Roman" panose="02020603050405020304" pitchFamily="18" charset="0"/>
                <a:ea typeface="Times New Roman" panose="02020603050405020304" pitchFamily="18" charset="0"/>
              </a:rPr>
              <a:t>областей</a:t>
            </a:r>
            <a:r>
              <a:rPr lang="ru-RU" sz="2400" b="1" dirty="0">
                <a:latin typeface="Times New Roman" panose="02020603050405020304" pitchFamily="18" charset="0"/>
                <a:ea typeface="Times New Roman" panose="02020603050405020304" pitchFamily="18" charset="0"/>
              </a:rPr>
              <a:t>,</a:t>
            </a:r>
          </a:p>
          <a:p>
            <a:pPr marL="742950" lvl="1" indent="-285750" algn="just">
              <a:spcAft>
                <a:spcPts val="0"/>
              </a:spcAft>
              <a:buFont typeface="Times New Roman" panose="02020603050405020304" pitchFamily="18" charset="0"/>
              <a:buChar char="–"/>
              <a:tabLst>
                <a:tab pos="914400" algn="l"/>
              </a:tabLst>
            </a:pPr>
            <a:r>
              <a:rPr lang="ru-RU" sz="2400" b="1" dirty="0">
                <a:latin typeface="Times New Roman" panose="02020603050405020304" pitchFamily="18" charset="0"/>
                <a:ea typeface="Times New Roman" panose="02020603050405020304" pitchFamily="18" charset="0"/>
              </a:rPr>
              <a:t>городские бюджеты городов Москвы и Санкт-Петербурга,</a:t>
            </a:r>
          </a:p>
          <a:p>
            <a:pPr marL="742950" lvl="1" indent="-285750" algn="just">
              <a:spcAft>
                <a:spcPts val="0"/>
              </a:spcAft>
              <a:buFont typeface="Times New Roman" panose="02020603050405020304" pitchFamily="18" charset="0"/>
              <a:buChar char="–"/>
              <a:tabLst>
                <a:tab pos="914400" algn="l"/>
              </a:tabLst>
            </a:pPr>
            <a:r>
              <a:rPr lang="ru-RU" sz="2400" b="1" dirty="0" smtClean="0">
                <a:latin typeface="Times New Roman" panose="02020603050405020304" pitchFamily="18" charset="0"/>
                <a:ea typeface="Times New Roman" panose="02020603050405020304" pitchFamily="18" charset="0"/>
              </a:rPr>
              <a:t>4 </a:t>
            </a:r>
            <a:r>
              <a:rPr lang="ru-RU" sz="2400" b="1" dirty="0">
                <a:latin typeface="Times New Roman" panose="02020603050405020304" pitchFamily="18" charset="0"/>
                <a:ea typeface="Times New Roman" panose="02020603050405020304" pitchFamily="18" charset="0"/>
              </a:rPr>
              <a:t>окружных бюджетов автономных округов,</a:t>
            </a:r>
          </a:p>
          <a:p>
            <a:pPr marL="742950" lvl="1" indent="-285750" algn="just">
              <a:spcAft>
                <a:spcPts val="0"/>
              </a:spcAft>
              <a:buFont typeface="Times New Roman" panose="02020603050405020304" pitchFamily="18" charset="0"/>
              <a:buChar char="–"/>
              <a:tabLst>
                <a:tab pos="914400" algn="l"/>
              </a:tabLst>
            </a:pPr>
            <a:r>
              <a:rPr lang="ru-RU" sz="2400" b="1" dirty="0">
                <a:latin typeface="Times New Roman" panose="02020603050405020304" pitchFamily="18" charset="0"/>
                <a:ea typeface="Times New Roman" panose="02020603050405020304" pitchFamily="18" charset="0"/>
              </a:rPr>
              <a:t>бюджет Еврейской автономной области;</a:t>
            </a:r>
          </a:p>
          <a:p>
            <a:pPr marL="342900" lvl="0" indent="-342900" algn="just">
              <a:spcAft>
                <a:spcPts val="0"/>
              </a:spcAft>
              <a:buFont typeface="Wingdings" panose="05000000000000000000" pitchFamily="2" charset="2"/>
              <a:buChar char=""/>
              <a:tabLst>
                <a:tab pos="709295" algn="l"/>
              </a:tabLst>
            </a:pPr>
            <a:r>
              <a:rPr lang="ru-RU" sz="2400" b="1" dirty="0">
                <a:solidFill>
                  <a:srgbClr val="FFFF00"/>
                </a:solidFill>
                <a:latin typeface="Times New Roman" panose="02020603050405020304" pitchFamily="18" charset="0"/>
                <a:ea typeface="Times New Roman" panose="02020603050405020304" pitchFamily="18" charset="0"/>
              </a:rPr>
              <a:t>бюджеты местных административно-территориальных образований</a:t>
            </a:r>
            <a:r>
              <a:rPr lang="ru-RU" sz="2400" b="1" dirty="0">
                <a:latin typeface="Times New Roman" panose="02020603050405020304" pitchFamily="18" charset="0"/>
                <a:ea typeface="Times New Roman" panose="02020603050405020304" pitchFamily="18" charset="0"/>
              </a:rPr>
              <a:t>: 29 тысяч местных бюджетов, в которые входят</a:t>
            </a:r>
          </a:p>
          <a:p>
            <a:pPr marL="742950" lvl="1" indent="-285750" algn="just">
              <a:spcAft>
                <a:spcPts val="0"/>
              </a:spcAft>
              <a:buFont typeface="Times New Roman" panose="02020603050405020304" pitchFamily="18" charset="0"/>
              <a:buChar char="–"/>
              <a:tabLst>
                <a:tab pos="914400" algn="l"/>
              </a:tabLst>
            </a:pPr>
            <a:r>
              <a:rPr lang="ru-RU" sz="2400" b="1" dirty="0">
                <a:latin typeface="Times New Roman" panose="02020603050405020304" pitchFamily="18" charset="0"/>
                <a:ea typeface="Times New Roman" panose="02020603050405020304" pitchFamily="18" charset="0"/>
              </a:rPr>
              <a:t>бюджеты муниципальных районов, </a:t>
            </a:r>
          </a:p>
          <a:p>
            <a:pPr marL="742950" lvl="1" indent="-285750" algn="just">
              <a:spcAft>
                <a:spcPts val="0"/>
              </a:spcAft>
              <a:buFont typeface="Times New Roman" panose="02020603050405020304" pitchFamily="18" charset="0"/>
              <a:buChar char="–"/>
              <a:tabLst>
                <a:tab pos="914400" algn="l"/>
              </a:tabLst>
            </a:pPr>
            <a:r>
              <a:rPr lang="ru-RU" sz="2400" b="1" dirty="0">
                <a:latin typeface="Times New Roman" panose="02020603050405020304" pitchFamily="18" charset="0"/>
                <a:ea typeface="Times New Roman" panose="02020603050405020304" pitchFamily="18" charset="0"/>
              </a:rPr>
              <a:t>бюджеты городских округов,</a:t>
            </a:r>
          </a:p>
          <a:p>
            <a:pPr marL="742950" lvl="1" indent="-285750" algn="just">
              <a:spcAft>
                <a:spcPts val="0"/>
              </a:spcAft>
              <a:buFont typeface="Times New Roman" panose="02020603050405020304" pitchFamily="18" charset="0"/>
              <a:buChar char="–"/>
              <a:tabLst>
                <a:tab pos="914400" algn="l"/>
              </a:tabLst>
            </a:pPr>
            <a:r>
              <a:rPr lang="ru-RU" sz="2400" b="1" dirty="0">
                <a:latin typeface="Times New Roman" panose="02020603050405020304" pitchFamily="18" charset="0"/>
                <a:ea typeface="Times New Roman" panose="02020603050405020304" pitchFamily="18" charset="0"/>
              </a:rPr>
              <a:t>бюджеты внутригородских муниципальных образований городов федерального значения Москвы и Санкт-Петербурга, </a:t>
            </a:r>
          </a:p>
          <a:p>
            <a:pPr marL="742950" lvl="1" indent="-285750" algn="just">
              <a:spcAft>
                <a:spcPts val="0"/>
              </a:spcAft>
              <a:buFont typeface="Times New Roman" panose="02020603050405020304" pitchFamily="18" charset="0"/>
              <a:buChar char="–"/>
              <a:tabLst>
                <a:tab pos="914400" algn="l"/>
              </a:tabLst>
            </a:pPr>
            <a:r>
              <a:rPr lang="ru-RU" sz="2400" b="1" dirty="0">
                <a:latin typeface="Times New Roman" panose="02020603050405020304" pitchFamily="18" charset="0"/>
                <a:ea typeface="Times New Roman" panose="02020603050405020304" pitchFamily="18" charset="0"/>
              </a:rPr>
              <a:t>бюджеты городских и сельских поселений.</a:t>
            </a:r>
          </a:p>
        </p:txBody>
      </p:sp>
    </p:spTree>
    <p:extLst>
      <p:ext uri="{BB962C8B-B14F-4D97-AF65-F5344CB8AC3E}">
        <p14:creationId xmlns:p14="http://schemas.microsoft.com/office/powerpoint/2010/main" val="2250169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6368" y="126051"/>
            <a:ext cx="10908254" cy="6555641"/>
          </a:xfrm>
          <a:prstGeom prst="rect">
            <a:avLst/>
          </a:prstGeom>
        </p:spPr>
        <p:txBody>
          <a:bodyPr wrap="square">
            <a:spAutoFit/>
          </a:bodyPr>
          <a:lstStyle/>
          <a:p>
            <a:pPr indent="252095" algn="just">
              <a:spcAft>
                <a:spcPts val="0"/>
              </a:spcAft>
            </a:pPr>
            <a:r>
              <a:rPr lang="ru-RU" sz="2800" b="1" dirty="0">
                <a:latin typeface="Times New Roman" panose="02020603050405020304" pitchFamily="18" charset="0"/>
                <a:ea typeface="Times New Roman" panose="02020603050405020304" pitchFamily="18" charset="0"/>
              </a:rPr>
              <a:t>Бюджет субъекта РФ и свод бюджетов муниципальных образований, находящихся на его территории, составляют </a:t>
            </a:r>
            <a:r>
              <a:rPr lang="ru-RU" sz="2800" b="1" dirty="0">
                <a:solidFill>
                  <a:srgbClr val="FFFF00"/>
                </a:solidFill>
                <a:latin typeface="Times New Roman" panose="02020603050405020304" pitchFamily="18" charset="0"/>
                <a:ea typeface="Times New Roman" panose="02020603050405020304" pitchFamily="18" charset="0"/>
              </a:rPr>
              <a:t>консолидированный бюджет субъекта РФ</a:t>
            </a:r>
            <a:r>
              <a:rPr lang="ru-RU" sz="2800" b="1" dirty="0">
                <a:latin typeface="Times New Roman" panose="02020603050405020304" pitchFamily="18" charset="0"/>
                <a:ea typeface="Times New Roman" panose="02020603050405020304" pitchFamily="18" charset="0"/>
              </a:rPr>
              <a:t>. В свою очередь, федеральный бюджет и консолидированные бюджеты субъектов РФ в сумме составляют </a:t>
            </a:r>
            <a:r>
              <a:rPr lang="ru-RU" sz="2800" b="1" dirty="0">
                <a:solidFill>
                  <a:srgbClr val="FFFF00"/>
                </a:solidFill>
                <a:latin typeface="Times New Roman" panose="02020603050405020304" pitchFamily="18" charset="0"/>
                <a:ea typeface="Times New Roman" panose="02020603050405020304" pitchFamily="18" charset="0"/>
              </a:rPr>
              <a:t>консолидированный бюджет РФ</a:t>
            </a:r>
            <a:r>
              <a:rPr lang="ru-RU" sz="2800" b="1" dirty="0" smtClean="0">
                <a:latin typeface="Times New Roman" panose="02020603050405020304" pitchFamily="18" charset="0"/>
                <a:ea typeface="Times New Roman" panose="02020603050405020304" pitchFamily="18" charset="0"/>
              </a:rPr>
              <a:t>.</a:t>
            </a:r>
          </a:p>
          <a:p>
            <a:pPr indent="252095" algn="just">
              <a:spcAft>
                <a:spcPts val="0"/>
              </a:spcAft>
            </a:pPr>
            <a:r>
              <a:rPr lang="ru-RU" sz="2800" b="1" dirty="0" smtClean="0">
                <a:solidFill>
                  <a:srgbClr val="FFFF00"/>
                </a:solidFill>
                <a:latin typeface="Times New Roman" panose="02020603050405020304" pitchFamily="18" charset="0"/>
                <a:ea typeface="Times New Roman" panose="02020603050405020304" pitchFamily="18" charset="0"/>
              </a:rPr>
              <a:t>Консолидированный </a:t>
            </a:r>
            <a:r>
              <a:rPr lang="ru-RU" sz="2800" b="1" dirty="0">
                <a:solidFill>
                  <a:srgbClr val="FFFF00"/>
                </a:solidFill>
                <a:latin typeface="Times New Roman" panose="02020603050405020304" pitchFamily="18" charset="0"/>
                <a:ea typeface="Times New Roman" panose="02020603050405020304" pitchFamily="18" charset="0"/>
              </a:rPr>
              <a:t>бюджет РФ </a:t>
            </a:r>
            <a:r>
              <a:rPr lang="ru-RU" sz="2800" b="1" dirty="0">
                <a:latin typeface="Times New Roman" panose="02020603050405020304" pitchFamily="18" charset="0"/>
                <a:ea typeface="Times New Roman" panose="02020603050405020304" pitchFamily="18" charset="0"/>
              </a:rPr>
              <a:t>не утверждается законодательным органом власти. Он в большей степени используется как счетная единица для свода статистических показателей и анализа показателей бюджетной системы. На основании данных консолидированного бюджета можно судить о том, какими ресурсами располагает государство на всех уровнях государственной власти; какие территориальные образования в большей степени и нуждающиеся в финансовой помощи, а какие выступают донорами. Данные консолидированного бюджета используются для составления проекта федерального бюджета.</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96557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8342" y="1531860"/>
            <a:ext cx="9146853" cy="4815151"/>
          </a:xfrm>
          <a:prstGeom prst="rect">
            <a:avLst/>
          </a:prstGeom>
        </p:spPr>
      </p:pic>
      <p:sp>
        <p:nvSpPr>
          <p:cNvPr id="4" name="Прямоугольник 3"/>
          <p:cNvSpPr/>
          <p:nvPr/>
        </p:nvSpPr>
        <p:spPr>
          <a:xfrm>
            <a:off x="1874968" y="242950"/>
            <a:ext cx="8712578" cy="707886"/>
          </a:xfrm>
          <a:prstGeom prst="rect">
            <a:avLst/>
          </a:prstGeom>
        </p:spPr>
        <p:txBody>
          <a:bodyPr wrap="none">
            <a:spAutoFit/>
          </a:bodyPr>
          <a:lstStyle/>
          <a:p>
            <a:r>
              <a:rPr lang="ru-RU" sz="4000" b="1" dirty="0" smtClean="0">
                <a:solidFill>
                  <a:srgbClr val="FFFF00"/>
                </a:solidFill>
                <a:latin typeface="Times New Roman" panose="02020603050405020304" pitchFamily="18" charset="0"/>
                <a:ea typeface="Times New Roman" panose="02020603050405020304" pitchFamily="18" charset="0"/>
              </a:rPr>
              <a:t>Схема консолидированного бюджета</a:t>
            </a:r>
            <a:endParaRPr lang="ru-RU" sz="4000" dirty="0"/>
          </a:p>
        </p:txBody>
      </p:sp>
    </p:spTree>
    <p:extLst>
      <p:ext uri="{BB962C8B-B14F-4D97-AF65-F5344CB8AC3E}">
        <p14:creationId xmlns:p14="http://schemas.microsoft.com/office/powerpoint/2010/main" val="492442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a:srcRect l="8642" t="12255" r="6238" b="13559"/>
          <a:stretch/>
        </p:blipFill>
        <p:spPr>
          <a:xfrm>
            <a:off x="247687" y="311972"/>
            <a:ext cx="11679332" cy="6361913"/>
          </a:xfrm>
          <a:prstGeom prst="rect">
            <a:avLst/>
          </a:prstGeom>
        </p:spPr>
      </p:pic>
    </p:spTree>
    <p:extLst>
      <p:ext uri="{BB962C8B-B14F-4D97-AF65-F5344CB8AC3E}">
        <p14:creationId xmlns:p14="http://schemas.microsoft.com/office/powerpoint/2010/main" val="1616758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7582" y="215152"/>
            <a:ext cx="10707772" cy="830997"/>
          </a:xfrm>
          <a:prstGeom prst="rect">
            <a:avLst/>
          </a:prstGeom>
          <a:noFill/>
        </p:spPr>
        <p:txBody>
          <a:bodyPr wrap="square" rtlCol="0">
            <a:spAutoFit/>
          </a:bodyPr>
          <a:lstStyle/>
          <a:p>
            <a:pPr algn="ctr"/>
            <a:r>
              <a:rPr lang="ru-RU" sz="2400" b="1" dirty="0" smtClean="0">
                <a:solidFill>
                  <a:srgbClr val="FFFF00"/>
                </a:solidFill>
              </a:rPr>
              <a:t>Структура Федерального закона </a:t>
            </a:r>
            <a:r>
              <a:rPr lang="ru-RU" sz="2400" b="1" dirty="0">
                <a:solidFill>
                  <a:srgbClr val="FFFF00"/>
                </a:solidFill>
              </a:rPr>
              <a:t>от 2 декабря 2013 г. N </a:t>
            </a:r>
            <a:r>
              <a:rPr lang="ru-RU" sz="2400" b="1" dirty="0" smtClean="0">
                <a:solidFill>
                  <a:srgbClr val="FFFF00"/>
                </a:solidFill>
              </a:rPr>
              <a:t>349-ФЗ "О </a:t>
            </a:r>
            <a:r>
              <a:rPr lang="ru-RU" sz="2400" b="1" i="1" dirty="0">
                <a:solidFill>
                  <a:srgbClr val="FFFF00"/>
                </a:solidFill>
              </a:rPr>
              <a:t>федеральном</a:t>
            </a:r>
            <a:r>
              <a:rPr lang="ru-RU" sz="2400" b="1" dirty="0">
                <a:solidFill>
                  <a:srgbClr val="FFFF00"/>
                </a:solidFill>
              </a:rPr>
              <a:t> </a:t>
            </a:r>
            <a:r>
              <a:rPr lang="ru-RU" sz="2400" b="1" i="1" dirty="0">
                <a:solidFill>
                  <a:srgbClr val="FFFF00"/>
                </a:solidFill>
              </a:rPr>
              <a:t>бюджете</a:t>
            </a:r>
            <a:r>
              <a:rPr lang="ru-RU" sz="2400" b="1" dirty="0">
                <a:solidFill>
                  <a:srgbClr val="FFFF00"/>
                </a:solidFill>
              </a:rPr>
              <a:t> на </a:t>
            </a:r>
            <a:r>
              <a:rPr lang="ru-RU" sz="2400" b="1" i="1" dirty="0">
                <a:solidFill>
                  <a:srgbClr val="FFFF00"/>
                </a:solidFill>
              </a:rPr>
              <a:t>2014</a:t>
            </a:r>
            <a:r>
              <a:rPr lang="ru-RU" sz="2400" b="1" dirty="0">
                <a:solidFill>
                  <a:srgbClr val="FFFF00"/>
                </a:solidFill>
              </a:rPr>
              <a:t> год и на плановый период 2015 и 2016 годов"</a:t>
            </a:r>
          </a:p>
        </p:txBody>
      </p:sp>
      <p:sp>
        <p:nvSpPr>
          <p:cNvPr id="4" name="Прямоугольник 3"/>
          <p:cNvSpPr/>
          <p:nvPr/>
        </p:nvSpPr>
        <p:spPr>
          <a:xfrm>
            <a:off x="408791" y="1269403"/>
            <a:ext cx="10682343" cy="4801314"/>
          </a:xfrm>
          <a:prstGeom prst="rect">
            <a:avLst/>
          </a:prstGeom>
        </p:spPr>
        <p:txBody>
          <a:bodyPr wrap="square">
            <a:spAutoFit/>
          </a:bodyPr>
          <a:lstStyle/>
          <a:p>
            <a:r>
              <a:rPr lang="ru-RU" dirty="0">
                <a:latin typeface="Arial" panose="020B0604020202020204" pitchFamily="34" charset="0"/>
                <a:cs typeface="Arial" panose="020B0604020202020204" pitchFamily="34" charset="0"/>
              </a:rPr>
              <a:t>Статья 1. Основные характеристики федерального бюджета на 2014 год и на плановый период 2015 и 2016 годов</a:t>
            </a:r>
          </a:p>
          <a:p>
            <a:r>
              <a:rPr lang="ru-RU" b="1" dirty="0">
                <a:latin typeface="Arial" panose="020B0604020202020204" pitchFamily="34" charset="0"/>
                <a:cs typeface="Arial" panose="020B0604020202020204" pitchFamily="34" charset="0"/>
              </a:rPr>
              <a:t>Статья 2.</a:t>
            </a:r>
            <a:r>
              <a:rPr lang="ru-RU" dirty="0">
                <a:latin typeface="Arial" panose="020B0604020202020204" pitchFamily="34" charset="0"/>
                <a:cs typeface="Arial" panose="020B0604020202020204" pitchFamily="34" charset="0"/>
              </a:rPr>
              <a:t> Нормативы распределения доходов между бюджетами бюджетной системы Российской Федерации на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год и на плановый период 2015 и 2016 </a:t>
            </a:r>
            <a:r>
              <a:rPr lang="ru-RU" dirty="0" smtClean="0">
                <a:latin typeface="Arial" panose="020B0604020202020204" pitchFamily="34" charset="0"/>
                <a:cs typeface="Arial" panose="020B0604020202020204" pitchFamily="34" charset="0"/>
              </a:rPr>
              <a:t>годов</a:t>
            </a:r>
          </a:p>
          <a:p>
            <a:r>
              <a:rPr lang="ru-RU" b="1" dirty="0">
                <a:latin typeface="Arial" panose="020B0604020202020204" pitchFamily="34" charset="0"/>
                <a:cs typeface="Arial" panose="020B0604020202020204" pitchFamily="34" charset="0"/>
              </a:rPr>
              <a:t>Статья 3.</a:t>
            </a:r>
            <a:r>
              <a:rPr lang="ru-RU" dirty="0">
                <a:latin typeface="Arial" panose="020B0604020202020204" pitchFamily="34" charset="0"/>
                <a:cs typeface="Arial" panose="020B0604020202020204" pitchFamily="34" charset="0"/>
              </a:rPr>
              <a:t> Индексация ставок отдельных видов платежей на 2014 </a:t>
            </a:r>
            <a:r>
              <a:rPr lang="ru-RU" dirty="0" smtClean="0">
                <a:latin typeface="Arial" panose="020B0604020202020204" pitchFamily="34" charset="0"/>
                <a:cs typeface="Arial" panose="020B0604020202020204" pitchFamily="34" charset="0"/>
              </a:rPr>
              <a:t>год</a:t>
            </a:r>
          </a:p>
          <a:p>
            <a:r>
              <a:rPr lang="ru-RU" b="1" dirty="0">
                <a:latin typeface="Arial" panose="020B0604020202020204" pitchFamily="34" charset="0"/>
                <a:cs typeface="Arial" panose="020B0604020202020204" pitchFamily="34" charset="0"/>
              </a:rPr>
              <a:t>Статья 4.</a:t>
            </a:r>
            <a:r>
              <a:rPr lang="ru-RU" dirty="0">
                <a:latin typeface="Arial" panose="020B0604020202020204" pitchFamily="34" charset="0"/>
                <a:cs typeface="Arial" panose="020B0604020202020204" pitchFamily="34" charset="0"/>
              </a:rPr>
              <a:t> Главные администраторы доходов </a:t>
            </a:r>
            <a:r>
              <a:rPr lang="ru-RU" i="1" dirty="0">
                <a:latin typeface="Arial" panose="020B0604020202020204" pitchFamily="34" charset="0"/>
                <a:cs typeface="Arial" panose="020B0604020202020204" pitchFamily="34" charset="0"/>
              </a:rPr>
              <a:t>федерального</a:t>
            </a:r>
            <a:r>
              <a:rPr lang="ru-RU" dirty="0">
                <a:latin typeface="Arial" panose="020B0604020202020204" pitchFamily="34" charset="0"/>
                <a:cs typeface="Arial" panose="020B0604020202020204" pitchFamily="34" charset="0"/>
              </a:rPr>
              <a:t> </a:t>
            </a:r>
            <a:r>
              <a:rPr lang="ru-RU" i="1" dirty="0">
                <a:latin typeface="Arial" panose="020B0604020202020204" pitchFamily="34" charset="0"/>
                <a:cs typeface="Arial" panose="020B0604020202020204" pitchFamily="34" charset="0"/>
              </a:rPr>
              <a:t>бюджета</a:t>
            </a:r>
            <a:r>
              <a:rPr lang="ru-RU" dirty="0">
                <a:latin typeface="Arial" panose="020B0604020202020204" pitchFamily="34" charset="0"/>
                <a:cs typeface="Arial" panose="020B0604020202020204" pitchFamily="34" charset="0"/>
              </a:rPr>
              <a:t> и главные администраторы источников финансирования дефицита федерального </a:t>
            </a:r>
            <a:r>
              <a:rPr lang="ru-RU" dirty="0" smtClean="0">
                <a:latin typeface="Arial" panose="020B0604020202020204" pitchFamily="34" charset="0"/>
                <a:cs typeface="Arial" panose="020B0604020202020204" pitchFamily="34" charset="0"/>
              </a:rPr>
              <a:t>бюджета</a:t>
            </a:r>
          </a:p>
          <a:p>
            <a:r>
              <a:rPr lang="ru-RU" b="1" dirty="0">
                <a:latin typeface="Arial" panose="020B0604020202020204" pitchFamily="34" charset="0"/>
                <a:cs typeface="Arial" panose="020B0604020202020204" pitchFamily="34" charset="0"/>
              </a:rPr>
              <a:t>Статья 5.</a:t>
            </a:r>
            <a:r>
              <a:rPr lang="ru-RU" dirty="0">
                <a:latin typeface="Arial" panose="020B0604020202020204" pitchFamily="34" charset="0"/>
                <a:cs typeface="Arial" panose="020B0604020202020204" pitchFamily="34" charset="0"/>
              </a:rPr>
              <a:t> Особенности администрирования доходов бюджетов бюджетной системы Российской Федерации в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a:t>
            </a:r>
            <a:r>
              <a:rPr lang="ru-RU" dirty="0" smtClean="0">
                <a:latin typeface="Arial" panose="020B0604020202020204" pitchFamily="34" charset="0"/>
                <a:cs typeface="Arial" panose="020B0604020202020204" pitchFamily="34" charset="0"/>
              </a:rPr>
              <a:t>году</a:t>
            </a:r>
          </a:p>
          <a:p>
            <a:r>
              <a:rPr lang="ru-RU" b="1" dirty="0">
                <a:latin typeface="Arial" panose="020B0604020202020204" pitchFamily="34" charset="0"/>
                <a:cs typeface="Arial" panose="020B0604020202020204" pitchFamily="34" charset="0"/>
              </a:rPr>
              <a:t>Статья 6.</a:t>
            </a:r>
            <a:r>
              <a:rPr lang="ru-RU" dirty="0">
                <a:latin typeface="Arial" panose="020B0604020202020204" pitchFamily="34" charset="0"/>
                <a:cs typeface="Arial" panose="020B0604020202020204" pitchFamily="34" charset="0"/>
              </a:rPr>
              <a:t> Особенности использования средств, получаемых федеральными казенными учреждениями, Государственной компанией "Российские автомобильные дороги", федеральными государственными унитарными предприятиями, получающими субсидии из федерального бюджета на осуществление капитальных </a:t>
            </a:r>
            <a:r>
              <a:rPr lang="ru-RU" dirty="0" smtClean="0">
                <a:latin typeface="Arial" panose="020B0604020202020204" pitchFamily="34" charset="0"/>
                <a:cs typeface="Arial" panose="020B0604020202020204" pitchFamily="34" charset="0"/>
              </a:rPr>
              <a:t>вложений</a:t>
            </a:r>
          </a:p>
          <a:p>
            <a:r>
              <a:rPr lang="ru-RU" b="1" dirty="0">
                <a:latin typeface="Arial" panose="020B0604020202020204" pitchFamily="34" charset="0"/>
                <a:cs typeface="Arial" panose="020B0604020202020204" pitchFamily="34" charset="0"/>
              </a:rPr>
              <a:t>Статья 7.</a:t>
            </a:r>
            <a:r>
              <a:rPr lang="ru-RU" dirty="0">
                <a:latin typeface="Arial" panose="020B0604020202020204" pitchFamily="34" charset="0"/>
                <a:cs typeface="Arial" panose="020B0604020202020204" pitchFamily="34" charset="0"/>
              </a:rPr>
              <a:t> Бюджетные ассигнования </a:t>
            </a:r>
            <a:r>
              <a:rPr lang="ru-RU" i="1" dirty="0">
                <a:latin typeface="Arial" panose="020B0604020202020204" pitchFamily="34" charset="0"/>
                <a:cs typeface="Arial" panose="020B0604020202020204" pitchFamily="34" charset="0"/>
              </a:rPr>
              <a:t>федерального</a:t>
            </a:r>
            <a:r>
              <a:rPr lang="ru-RU" dirty="0">
                <a:latin typeface="Arial" panose="020B0604020202020204" pitchFamily="34" charset="0"/>
                <a:cs typeface="Arial" panose="020B0604020202020204" pitchFamily="34" charset="0"/>
              </a:rPr>
              <a:t> </a:t>
            </a:r>
            <a:r>
              <a:rPr lang="ru-RU" i="1" dirty="0">
                <a:latin typeface="Arial" panose="020B0604020202020204" pitchFamily="34" charset="0"/>
                <a:cs typeface="Arial" panose="020B0604020202020204" pitchFamily="34" charset="0"/>
              </a:rPr>
              <a:t>бюджета</a:t>
            </a:r>
            <a:r>
              <a:rPr lang="ru-RU" dirty="0">
                <a:latin typeface="Arial" panose="020B0604020202020204" pitchFamily="34" charset="0"/>
                <a:cs typeface="Arial" panose="020B0604020202020204" pitchFamily="34" charset="0"/>
              </a:rPr>
              <a:t> на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год и на плановый период 2015 и 2016 </a:t>
            </a:r>
            <a:r>
              <a:rPr lang="ru-RU" dirty="0" smtClean="0">
                <a:latin typeface="Arial" panose="020B0604020202020204" pitchFamily="34" charset="0"/>
                <a:cs typeface="Arial" panose="020B0604020202020204" pitchFamily="34" charset="0"/>
              </a:rPr>
              <a:t>годов</a:t>
            </a:r>
          </a:p>
          <a:p>
            <a:r>
              <a:rPr lang="ru-RU" b="1" dirty="0" smtClean="0">
                <a:latin typeface="Arial" panose="020B0604020202020204" pitchFamily="34" charset="0"/>
                <a:cs typeface="Arial" panose="020B0604020202020204" pitchFamily="34" charset="0"/>
              </a:rPr>
              <a:t>Статья</a:t>
            </a:r>
            <a:r>
              <a:rPr lang="ru-RU" b="1" dirty="0">
                <a:latin typeface="Arial" panose="020B0604020202020204" pitchFamily="34" charset="0"/>
                <a:cs typeface="Arial" panose="020B0604020202020204" pitchFamily="34" charset="0"/>
              </a:rPr>
              <a:t> 8.</a:t>
            </a:r>
            <a:r>
              <a:rPr lang="ru-RU" dirty="0">
                <a:latin typeface="Arial" panose="020B0604020202020204" pitchFamily="34" charset="0"/>
                <a:cs typeface="Arial" panose="020B0604020202020204" pitchFamily="34" charset="0"/>
              </a:rPr>
              <a:t> Особенности использования </a:t>
            </a:r>
            <a:r>
              <a:rPr lang="ru-RU" i="1" dirty="0">
                <a:latin typeface="Arial" panose="020B0604020202020204" pitchFamily="34" charset="0"/>
                <a:cs typeface="Arial" panose="020B0604020202020204" pitchFamily="34" charset="0"/>
              </a:rPr>
              <a:t>бюджетных</a:t>
            </a:r>
            <a:r>
              <a:rPr lang="ru-RU" dirty="0">
                <a:latin typeface="Arial" panose="020B0604020202020204" pitchFamily="34" charset="0"/>
                <a:cs typeface="Arial" panose="020B0604020202020204" pitchFamily="34" charset="0"/>
              </a:rPr>
              <a:t> ассигнований на обеспечение деятельности </a:t>
            </a:r>
            <a:r>
              <a:rPr lang="ru-RU" i="1" dirty="0">
                <a:latin typeface="Arial" panose="020B0604020202020204" pitchFamily="34" charset="0"/>
                <a:cs typeface="Arial" panose="020B0604020202020204" pitchFamily="34" charset="0"/>
              </a:rPr>
              <a:t>федеральных</a:t>
            </a:r>
            <a:r>
              <a:rPr lang="ru-RU" dirty="0">
                <a:latin typeface="Arial" panose="020B0604020202020204" pitchFamily="34" charset="0"/>
                <a:cs typeface="Arial" panose="020B0604020202020204" pitchFamily="34" charset="0"/>
              </a:rPr>
              <a:t> государственных органов и федеральных государственных учреждений</a:t>
            </a:r>
          </a:p>
        </p:txBody>
      </p:sp>
    </p:spTree>
    <p:extLst>
      <p:ext uri="{BB962C8B-B14F-4D97-AF65-F5344CB8AC3E}">
        <p14:creationId xmlns:p14="http://schemas.microsoft.com/office/powerpoint/2010/main" val="1073798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7582" y="215152"/>
            <a:ext cx="10707772" cy="830997"/>
          </a:xfrm>
          <a:prstGeom prst="rect">
            <a:avLst/>
          </a:prstGeom>
          <a:noFill/>
        </p:spPr>
        <p:txBody>
          <a:bodyPr wrap="square" rtlCol="0">
            <a:spAutoFit/>
          </a:bodyPr>
          <a:lstStyle/>
          <a:p>
            <a:pPr algn="ctr"/>
            <a:r>
              <a:rPr lang="ru-RU" sz="2400" b="1" dirty="0" smtClean="0">
                <a:solidFill>
                  <a:srgbClr val="FFFF00"/>
                </a:solidFill>
              </a:rPr>
              <a:t>Структура Федерального закона </a:t>
            </a:r>
            <a:r>
              <a:rPr lang="ru-RU" sz="2400" b="1" dirty="0">
                <a:solidFill>
                  <a:srgbClr val="FFFF00"/>
                </a:solidFill>
              </a:rPr>
              <a:t>от 2 декабря 2013 г. N </a:t>
            </a:r>
            <a:r>
              <a:rPr lang="ru-RU" sz="2400" b="1" dirty="0" smtClean="0">
                <a:solidFill>
                  <a:srgbClr val="FFFF00"/>
                </a:solidFill>
              </a:rPr>
              <a:t>349-ФЗ "О </a:t>
            </a:r>
            <a:r>
              <a:rPr lang="ru-RU" sz="2400" b="1" i="1" dirty="0">
                <a:solidFill>
                  <a:srgbClr val="FFFF00"/>
                </a:solidFill>
              </a:rPr>
              <a:t>федеральном</a:t>
            </a:r>
            <a:r>
              <a:rPr lang="ru-RU" sz="2400" b="1" dirty="0">
                <a:solidFill>
                  <a:srgbClr val="FFFF00"/>
                </a:solidFill>
              </a:rPr>
              <a:t> </a:t>
            </a:r>
            <a:r>
              <a:rPr lang="ru-RU" sz="2400" b="1" i="1" dirty="0">
                <a:solidFill>
                  <a:srgbClr val="FFFF00"/>
                </a:solidFill>
              </a:rPr>
              <a:t>бюджете</a:t>
            </a:r>
            <a:r>
              <a:rPr lang="ru-RU" sz="2400" b="1" dirty="0">
                <a:solidFill>
                  <a:srgbClr val="FFFF00"/>
                </a:solidFill>
              </a:rPr>
              <a:t> на </a:t>
            </a:r>
            <a:r>
              <a:rPr lang="ru-RU" sz="2400" b="1" i="1" dirty="0">
                <a:solidFill>
                  <a:srgbClr val="FFFF00"/>
                </a:solidFill>
              </a:rPr>
              <a:t>2014</a:t>
            </a:r>
            <a:r>
              <a:rPr lang="ru-RU" sz="2400" b="1" dirty="0">
                <a:solidFill>
                  <a:srgbClr val="FFFF00"/>
                </a:solidFill>
              </a:rPr>
              <a:t> год и на плановый период 2015 и 2016 годов"</a:t>
            </a:r>
          </a:p>
        </p:txBody>
      </p:sp>
      <p:sp>
        <p:nvSpPr>
          <p:cNvPr id="4" name="Прямоугольник 3"/>
          <p:cNvSpPr/>
          <p:nvPr/>
        </p:nvSpPr>
        <p:spPr>
          <a:xfrm>
            <a:off x="408791" y="1269403"/>
            <a:ext cx="10682343" cy="4801314"/>
          </a:xfrm>
          <a:prstGeom prst="rect">
            <a:avLst/>
          </a:prstGeom>
        </p:spPr>
        <p:txBody>
          <a:bodyPr wrap="square">
            <a:spAutoFit/>
          </a:bodyPr>
          <a:lstStyle/>
          <a:p>
            <a:r>
              <a:rPr lang="ru-RU" b="1" dirty="0">
                <a:latin typeface="Arial" panose="020B0604020202020204" pitchFamily="34" charset="0"/>
                <a:cs typeface="Arial" panose="020B0604020202020204" pitchFamily="34" charset="0"/>
              </a:rPr>
              <a:t>Статья 9.</a:t>
            </a:r>
            <a:r>
              <a:rPr lang="ru-RU" dirty="0">
                <a:latin typeface="Arial" panose="020B0604020202020204" pitchFamily="34" charset="0"/>
                <a:cs typeface="Arial" panose="020B0604020202020204" pitchFamily="34" charset="0"/>
              </a:rPr>
              <a:t> Особенности установления отдельных расходных обязательств Российской Федерации и использования </a:t>
            </a:r>
            <a:r>
              <a:rPr lang="ru-RU" i="1" dirty="0">
                <a:latin typeface="Arial" panose="020B0604020202020204" pitchFamily="34" charset="0"/>
                <a:cs typeface="Arial" panose="020B0604020202020204" pitchFamily="34" charset="0"/>
              </a:rPr>
              <a:t>бюджетных</a:t>
            </a:r>
            <a:r>
              <a:rPr lang="ru-RU" dirty="0">
                <a:latin typeface="Arial" panose="020B0604020202020204" pitchFamily="34" charset="0"/>
                <a:cs typeface="Arial" panose="020B0604020202020204" pitchFamily="34" charset="0"/>
              </a:rPr>
              <a:t> ассигнований в сфере социального обеспечения </a:t>
            </a:r>
            <a:r>
              <a:rPr lang="ru-RU" dirty="0" smtClean="0">
                <a:latin typeface="Arial" panose="020B0604020202020204" pitchFamily="34" charset="0"/>
                <a:cs typeface="Arial" panose="020B0604020202020204" pitchFamily="34" charset="0"/>
              </a:rPr>
              <a:t>населения</a:t>
            </a:r>
          </a:p>
          <a:p>
            <a:r>
              <a:rPr lang="ru-RU" b="1" dirty="0">
                <a:latin typeface="Arial" panose="020B0604020202020204" pitchFamily="34" charset="0"/>
                <a:cs typeface="Arial" panose="020B0604020202020204" pitchFamily="34" charset="0"/>
              </a:rPr>
              <a:t>Статья 10.</a:t>
            </a:r>
            <a:r>
              <a:rPr lang="ru-RU" dirty="0">
                <a:latin typeface="Arial" panose="020B0604020202020204" pitchFamily="34" charset="0"/>
                <a:cs typeface="Arial" panose="020B0604020202020204" pitchFamily="34" charset="0"/>
              </a:rPr>
              <a:t> Особенности предоставления </a:t>
            </a:r>
            <a:r>
              <a:rPr lang="ru-RU" i="1" dirty="0">
                <a:latin typeface="Arial" panose="020B0604020202020204" pitchFamily="34" charset="0"/>
                <a:cs typeface="Arial" panose="020B0604020202020204" pitchFamily="34" charset="0"/>
              </a:rPr>
              <a:t>бюджетных</a:t>
            </a:r>
            <a:r>
              <a:rPr lang="ru-RU" dirty="0">
                <a:latin typeface="Arial" panose="020B0604020202020204" pitchFamily="34" charset="0"/>
                <a:cs typeface="Arial" panose="020B0604020202020204" pitchFamily="34" charset="0"/>
              </a:rPr>
              <a:t> инвестиций юридическим лицам, не являющимся государственными (муниципальными) учреждениями и государственными (муниципальными) унитарными </a:t>
            </a:r>
            <a:r>
              <a:rPr lang="ru-RU" dirty="0" smtClean="0">
                <a:latin typeface="Arial" panose="020B0604020202020204" pitchFamily="34" charset="0"/>
                <a:cs typeface="Arial" panose="020B0604020202020204" pitchFamily="34" charset="0"/>
              </a:rPr>
              <a:t>предприятиями</a:t>
            </a:r>
          </a:p>
          <a:p>
            <a:r>
              <a:rPr lang="ru-RU" b="1" dirty="0" smtClean="0">
                <a:latin typeface="Arial" panose="020B0604020202020204" pitchFamily="34" charset="0"/>
                <a:cs typeface="Arial" panose="020B0604020202020204" pitchFamily="34" charset="0"/>
              </a:rPr>
              <a:t>Статья</a:t>
            </a:r>
            <a:r>
              <a:rPr lang="ru-RU" b="1" dirty="0">
                <a:latin typeface="Arial" panose="020B0604020202020204" pitchFamily="34" charset="0"/>
                <a:cs typeface="Arial" panose="020B0604020202020204" pitchFamily="34" charset="0"/>
              </a:rPr>
              <a:t> 11.</a:t>
            </a:r>
            <a:r>
              <a:rPr lang="ru-RU" dirty="0">
                <a:latin typeface="Arial" panose="020B0604020202020204" pitchFamily="34" charset="0"/>
                <a:cs typeface="Arial" panose="020B0604020202020204" pitchFamily="34" charset="0"/>
              </a:rPr>
              <a:t> Межбюджетные трансферты бюджетам субъектов Российской Федерации и бюджету города </a:t>
            </a:r>
            <a:r>
              <a:rPr lang="ru-RU" dirty="0" smtClean="0">
                <a:latin typeface="Arial" panose="020B0604020202020204" pitchFamily="34" charset="0"/>
                <a:cs typeface="Arial" panose="020B0604020202020204" pitchFamily="34" charset="0"/>
              </a:rPr>
              <a:t>Байконура</a:t>
            </a:r>
          </a:p>
          <a:p>
            <a:r>
              <a:rPr lang="ru-RU" b="1" dirty="0">
                <a:latin typeface="Arial" panose="020B0604020202020204" pitchFamily="34" charset="0"/>
                <a:cs typeface="Arial" panose="020B0604020202020204" pitchFamily="34" charset="0"/>
              </a:rPr>
              <a:t>Статья 12.</a:t>
            </a:r>
            <a:r>
              <a:rPr lang="ru-RU" dirty="0">
                <a:latin typeface="Arial" panose="020B0604020202020204" pitchFamily="34" charset="0"/>
                <a:cs typeface="Arial" panose="020B0604020202020204" pitchFamily="34" charset="0"/>
              </a:rPr>
              <a:t> Предоставление </a:t>
            </a:r>
            <a:r>
              <a:rPr lang="ru-RU" i="1" dirty="0">
                <a:latin typeface="Arial" panose="020B0604020202020204" pitchFamily="34" charset="0"/>
                <a:cs typeface="Arial" panose="020B0604020202020204" pitchFamily="34" charset="0"/>
              </a:rPr>
              <a:t>бюджетных</a:t>
            </a:r>
            <a:r>
              <a:rPr lang="ru-RU" dirty="0">
                <a:latin typeface="Arial" panose="020B0604020202020204" pitchFamily="34" charset="0"/>
                <a:cs typeface="Arial" panose="020B0604020202020204" pitchFamily="34" charset="0"/>
              </a:rPr>
              <a:t> кредитов в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a:t>
            </a:r>
            <a:r>
              <a:rPr lang="ru-RU" dirty="0" smtClean="0">
                <a:latin typeface="Arial" panose="020B0604020202020204" pitchFamily="34" charset="0"/>
                <a:cs typeface="Arial" panose="020B0604020202020204" pitchFamily="34" charset="0"/>
              </a:rPr>
              <a:t>году</a:t>
            </a:r>
          </a:p>
          <a:p>
            <a:r>
              <a:rPr lang="ru-RU" b="1" dirty="0">
                <a:latin typeface="Arial" panose="020B0604020202020204" pitchFamily="34" charset="0"/>
                <a:cs typeface="Arial" panose="020B0604020202020204" pitchFamily="34" charset="0"/>
              </a:rPr>
              <a:t>Статья 13.</a:t>
            </a:r>
            <a:r>
              <a:rPr lang="ru-RU" dirty="0">
                <a:latin typeface="Arial" panose="020B0604020202020204" pitchFamily="34" charset="0"/>
                <a:cs typeface="Arial" panose="020B0604020202020204" pitchFamily="34" charset="0"/>
              </a:rPr>
              <a:t> Программа предоставления государственных финансовых и государственных экспортных </a:t>
            </a:r>
            <a:r>
              <a:rPr lang="ru-RU" dirty="0" smtClean="0">
                <a:latin typeface="Arial" panose="020B0604020202020204" pitchFamily="34" charset="0"/>
                <a:cs typeface="Arial" panose="020B0604020202020204" pitchFamily="34" charset="0"/>
              </a:rPr>
              <a:t>кредитов</a:t>
            </a:r>
          </a:p>
          <a:p>
            <a:r>
              <a:rPr lang="ru-RU" b="1" dirty="0">
                <a:latin typeface="Arial" panose="020B0604020202020204" pitchFamily="34" charset="0"/>
                <a:cs typeface="Arial" panose="020B0604020202020204" pitchFamily="34" charset="0"/>
              </a:rPr>
              <a:t>Статья 14.</a:t>
            </a:r>
            <a:r>
              <a:rPr lang="ru-RU" dirty="0">
                <a:latin typeface="Arial" panose="020B0604020202020204" pitchFamily="34" charset="0"/>
                <a:cs typeface="Arial" panose="020B0604020202020204" pitchFamily="34" charset="0"/>
              </a:rPr>
              <a:t> Государственные внутренние заимствования Российской Федерации, государственный внутренний долг Российской Федерации и предоставление государственных гарантий Российской Федерации в валюте Российской </a:t>
            </a:r>
            <a:r>
              <a:rPr lang="ru-RU" dirty="0" smtClean="0">
                <a:latin typeface="Arial" panose="020B0604020202020204" pitchFamily="34" charset="0"/>
                <a:cs typeface="Arial" panose="020B0604020202020204" pitchFamily="34" charset="0"/>
              </a:rPr>
              <a:t>Федерации</a:t>
            </a:r>
          </a:p>
          <a:p>
            <a:r>
              <a:rPr lang="ru-RU" b="1" dirty="0">
                <a:latin typeface="Arial" panose="020B0604020202020204" pitchFamily="34" charset="0"/>
                <a:cs typeface="Arial" panose="020B0604020202020204" pitchFamily="34" charset="0"/>
              </a:rPr>
              <a:t>Статья 15.</a:t>
            </a:r>
            <a:r>
              <a:rPr lang="ru-RU" dirty="0">
                <a:latin typeface="Arial" panose="020B0604020202020204" pitchFamily="34" charset="0"/>
                <a:cs typeface="Arial" panose="020B0604020202020204" pitchFamily="34" charset="0"/>
              </a:rPr>
              <a:t> Государственные внешние заимствования Российской Федерации, государственный внешний долг Российской Федерации и предоставление государственных гарантий Российской Федерации в иностранной </a:t>
            </a:r>
            <a:r>
              <a:rPr lang="ru-RU" dirty="0" smtClean="0">
                <a:latin typeface="Arial" panose="020B0604020202020204" pitchFamily="34" charset="0"/>
                <a:cs typeface="Arial" panose="020B0604020202020204" pitchFamily="34" charset="0"/>
              </a:rPr>
              <a:t>валюте</a:t>
            </a:r>
          </a:p>
          <a:p>
            <a:r>
              <a:rPr lang="ru-RU" b="1" dirty="0">
                <a:latin typeface="Arial" panose="020B0604020202020204" pitchFamily="34" charset="0"/>
                <a:cs typeface="Arial" panose="020B0604020202020204" pitchFamily="34" charset="0"/>
              </a:rPr>
              <a:t>Статья 16.</a:t>
            </a:r>
            <a:r>
              <a:rPr lang="ru-RU" dirty="0">
                <a:latin typeface="Arial" panose="020B0604020202020204" pitchFamily="34" charset="0"/>
                <a:cs typeface="Arial" panose="020B0604020202020204" pitchFamily="34" charset="0"/>
              </a:rPr>
              <a:t> Компенсационные выплаты по сбережениям граждан</a:t>
            </a:r>
          </a:p>
        </p:txBody>
      </p:sp>
    </p:spTree>
    <p:extLst>
      <p:ext uri="{BB962C8B-B14F-4D97-AF65-F5344CB8AC3E}">
        <p14:creationId xmlns:p14="http://schemas.microsoft.com/office/powerpoint/2010/main" val="4281645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7582" y="215152"/>
            <a:ext cx="10707772" cy="830997"/>
          </a:xfrm>
          <a:prstGeom prst="rect">
            <a:avLst/>
          </a:prstGeom>
          <a:noFill/>
        </p:spPr>
        <p:txBody>
          <a:bodyPr wrap="square" rtlCol="0">
            <a:spAutoFit/>
          </a:bodyPr>
          <a:lstStyle/>
          <a:p>
            <a:pPr algn="ctr"/>
            <a:r>
              <a:rPr lang="ru-RU" sz="2400" b="1" dirty="0" smtClean="0">
                <a:solidFill>
                  <a:srgbClr val="FFFF00"/>
                </a:solidFill>
              </a:rPr>
              <a:t>Структура Федерального закона </a:t>
            </a:r>
            <a:r>
              <a:rPr lang="ru-RU" sz="2400" b="1" dirty="0">
                <a:solidFill>
                  <a:srgbClr val="FFFF00"/>
                </a:solidFill>
              </a:rPr>
              <a:t>от 2 декабря 2013 г. N </a:t>
            </a:r>
            <a:r>
              <a:rPr lang="ru-RU" sz="2400" b="1" dirty="0" smtClean="0">
                <a:solidFill>
                  <a:srgbClr val="FFFF00"/>
                </a:solidFill>
              </a:rPr>
              <a:t>349-ФЗ "О </a:t>
            </a:r>
            <a:r>
              <a:rPr lang="ru-RU" sz="2400" b="1" i="1" dirty="0">
                <a:solidFill>
                  <a:srgbClr val="FFFF00"/>
                </a:solidFill>
              </a:rPr>
              <a:t>федеральном</a:t>
            </a:r>
            <a:r>
              <a:rPr lang="ru-RU" sz="2400" b="1" dirty="0">
                <a:solidFill>
                  <a:srgbClr val="FFFF00"/>
                </a:solidFill>
              </a:rPr>
              <a:t> </a:t>
            </a:r>
            <a:r>
              <a:rPr lang="ru-RU" sz="2400" b="1" i="1" dirty="0">
                <a:solidFill>
                  <a:srgbClr val="FFFF00"/>
                </a:solidFill>
              </a:rPr>
              <a:t>бюджете</a:t>
            </a:r>
            <a:r>
              <a:rPr lang="ru-RU" sz="2400" b="1" dirty="0">
                <a:solidFill>
                  <a:srgbClr val="FFFF00"/>
                </a:solidFill>
              </a:rPr>
              <a:t> на </a:t>
            </a:r>
            <a:r>
              <a:rPr lang="ru-RU" sz="2400" b="1" i="1" dirty="0">
                <a:solidFill>
                  <a:srgbClr val="FFFF00"/>
                </a:solidFill>
              </a:rPr>
              <a:t>2014</a:t>
            </a:r>
            <a:r>
              <a:rPr lang="ru-RU" sz="2400" b="1" dirty="0">
                <a:solidFill>
                  <a:srgbClr val="FFFF00"/>
                </a:solidFill>
              </a:rPr>
              <a:t> год и на плановый период 2015 и 2016 годов"</a:t>
            </a:r>
          </a:p>
        </p:txBody>
      </p:sp>
      <p:sp>
        <p:nvSpPr>
          <p:cNvPr id="4" name="Прямоугольник 3"/>
          <p:cNvSpPr/>
          <p:nvPr/>
        </p:nvSpPr>
        <p:spPr>
          <a:xfrm>
            <a:off x="408791" y="1269403"/>
            <a:ext cx="10682343" cy="3416320"/>
          </a:xfrm>
          <a:prstGeom prst="rect">
            <a:avLst/>
          </a:prstGeom>
        </p:spPr>
        <p:txBody>
          <a:bodyPr wrap="square">
            <a:spAutoFit/>
          </a:bodyPr>
          <a:lstStyle/>
          <a:p>
            <a:r>
              <a:rPr lang="ru-RU" b="1" dirty="0">
                <a:latin typeface="Arial" panose="020B0604020202020204" pitchFamily="34" charset="0"/>
                <a:cs typeface="Arial" panose="020B0604020202020204" pitchFamily="34" charset="0"/>
              </a:rPr>
              <a:t>Статья 17.</a:t>
            </a:r>
            <a:r>
              <a:rPr lang="ru-RU" dirty="0">
                <a:latin typeface="Arial" panose="020B0604020202020204" pitchFamily="34" charset="0"/>
                <a:cs typeface="Arial" panose="020B0604020202020204" pitchFamily="34" charset="0"/>
              </a:rPr>
              <a:t> Реструктуризация денежных обязательств (задолженности) перед Российской </a:t>
            </a:r>
            <a:r>
              <a:rPr lang="ru-RU" dirty="0" smtClean="0">
                <a:latin typeface="Arial" panose="020B0604020202020204" pitchFamily="34" charset="0"/>
                <a:cs typeface="Arial" panose="020B0604020202020204" pitchFamily="34" charset="0"/>
              </a:rPr>
              <a:t>Федерацией</a:t>
            </a:r>
          </a:p>
          <a:p>
            <a:r>
              <a:rPr lang="ru-RU" b="1" dirty="0">
                <a:latin typeface="Arial" panose="020B0604020202020204" pitchFamily="34" charset="0"/>
                <a:cs typeface="Arial" panose="020B0604020202020204" pitchFamily="34" charset="0"/>
              </a:rPr>
              <a:t>Статья 18.</a:t>
            </a:r>
            <a:r>
              <a:rPr lang="ru-RU" dirty="0">
                <a:latin typeface="Arial" panose="020B0604020202020204" pitchFamily="34" charset="0"/>
                <a:cs typeface="Arial" panose="020B0604020202020204" pitchFamily="34" charset="0"/>
              </a:rPr>
              <a:t> Особенности списания в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году отдельных видов задолженности перед </a:t>
            </a:r>
            <a:r>
              <a:rPr lang="ru-RU" i="1" dirty="0">
                <a:latin typeface="Arial" panose="020B0604020202020204" pitchFamily="34" charset="0"/>
                <a:cs typeface="Arial" panose="020B0604020202020204" pitchFamily="34" charset="0"/>
              </a:rPr>
              <a:t>федеральным</a:t>
            </a:r>
            <a:r>
              <a:rPr lang="ru-RU" dirty="0">
                <a:latin typeface="Arial" panose="020B0604020202020204" pitchFamily="34" charset="0"/>
                <a:cs typeface="Arial" panose="020B0604020202020204" pitchFamily="34" charset="0"/>
              </a:rPr>
              <a:t> </a:t>
            </a:r>
            <a:r>
              <a:rPr lang="ru-RU" i="1" dirty="0" smtClean="0">
                <a:latin typeface="Arial" panose="020B0604020202020204" pitchFamily="34" charset="0"/>
                <a:cs typeface="Arial" panose="020B0604020202020204" pitchFamily="34" charset="0"/>
              </a:rPr>
              <a:t>бюджетом</a:t>
            </a:r>
          </a:p>
          <a:p>
            <a:r>
              <a:rPr lang="ru-RU" b="1" dirty="0">
                <a:latin typeface="Arial" panose="020B0604020202020204" pitchFamily="34" charset="0"/>
                <a:cs typeface="Arial" panose="020B0604020202020204" pitchFamily="34" charset="0"/>
              </a:rPr>
              <a:t>Статья 19.</a:t>
            </a:r>
            <a:r>
              <a:rPr lang="ru-RU" dirty="0">
                <a:latin typeface="Arial" panose="020B0604020202020204" pitchFamily="34" charset="0"/>
                <a:cs typeface="Arial" panose="020B0604020202020204" pitchFamily="34" charset="0"/>
              </a:rPr>
              <a:t> Отдельные операции по источникам финансирования дефицита </a:t>
            </a:r>
            <a:r>
              <a:rPr lang="ru-RU" i="1" dirty="0">
                <a:latin typeface="Arial" panose="020B0604020202020204" pitchFamily="34" charset="0"/>
                <a:cs typeface="Arial" panose="020B0604020202020204" pitchFamily="34" charset="0"/>
              </a:rPr>
              <a:t>федерального</a:t>
            </a:r>
            <a:r>
              <a:rPr lang="ru-RU" dirty="0">
                <a:latin typeface="Arial" panose="020B0604020202020204" pitchFamily="34" charset="0"/>
                <a:cs typeface="Arial" panose="020B0604020202020204" pitchFamily="34" charset="0"/>
              </a:rPr>
              <a:t> </a:t>
            </a:r>
            <a:r>
              <a:rPr lang="ru-RU" i="1" dirty="0" smtClean="0">
                <a:latin typeface="Arial" panose="020B0604020202020204" pitchFamily="34" charset="0"/>
                <a:cs typeface="Arial" panose="020B0604020202020204" pitchFamily="34" charset="0"/>
              </a:rPr>
              <a:t>бюджета</a:t>
            </a:r>
          </a:p>
          <a:p>
            <a:r>
              <a:rPr lang="ru-RU" b="1" dirty="0">
                <a:latin typeface="Arial" panose="020B0604020202020204" pitchFamily="34" charset="0"/>
                <a:cs typeface="Arial" panose="020B0604020202020204" pitchFamily="34" charset="0"/>
              </a:rPr>
              <a:t>Статья 20.</a:t>
            </a:r>
            <a:r>
              <a:rPr lang="ru-RU" dirty="0">
                <a:latin typeface="Arial" panose="020B0604020202020204" pitchFamily="34" charset="0"/>
                <a:cs typeface="Arial" panose="020B0604020202020204" pitchFamily="34" charset="0"/>
              </a:rPr>
              <a:t> Организации, выполняющие в 2014 году функции агентов Правительства Российской </a:t>
            </a:r>
            <a:r>
              <a:rPr lang="ru-RU" dirty="0" smtClean="0">
                <a:latin typeface="Arial" panose="020B0604020202020204" pitchFamily="34" charset="0"/>
                <a:cs typeface="Arial" panose="020B0604020202020204" pitchFamily="34" charset="0"/>
              </a:rPr>
              <a:t>Федерации</a:t>
            </a:r>
          </a:p>
          <a:p>
            <a:r>
              <a:rPr lang="ru-RU" b="1" dirty="0">
                <a:latin typeface="Arial" panose="020B0604020202020204" pitchFamily="34" charset="0"/>
                <a:cs typeface="Arial" panose="020B0604020202020204" pitchFamily="34" charset="0"/>
              </a:rPr>
              <a:t>Статья 21.</a:t>
            </a:r>
            <a:r>
              <a:rPr lang="ru-RU" dirty="0">
                <a:latin typeface="Arial" panose="020B0604020202020204" pitchFamily="34" charset="0"/>
                <a:cs typeface="Arial" panose="020B0604020202020204" pitchFamily="34" charset="0"/>
              </a:rPr>
              <a:t> Особенности обслуживания в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году Центральным банком Российской Федерации и кредитными организациями отдельных счетов участников </a:t>
            </a:r>
            <a:r>
              <a:rPr lang="ru-RU" i="1" dirty="0">
                <a:latin typeface="Arial" panose="020B0604020202020204" pitchFamily="34" charset="0"/>
                <a:cs typeface="Arial" panose="020B0604020202020204" pitchFamily="34" charset="0"/>
              </a:rPr>
              <a:t>бюджетного</a:t>
            </a:r>
            <a:r>
              <a:rPr lang="ru-RU" dirty="0">
                <a:latin typeface="Arial" panose="020B0604020202020204" pitchFamily="34" charset="0"/>
                <a:cs typeface="Arial" panose="020B0604020202020204" pitchFamily="34" charset="0"/>
              </a:rPr>
              <a:t> </a:t>
            </a:r>
            <a:r>
              <a:rPr lang="ru-RU" dirty="0" smtClean="0">
                <a:latin typeface="Arial" panose="020B0604020202020204" pitchFamily="34" charset="0"/>
                <a:cs typeface="Arial" panose="020B0604020202020204" pitchFamily="34" charset="0"/>
              </a:rPr>
              <a:t>процесса</a:t>
            </a:r>
          </a:p>
          <a:p>
            <a:r>
              <a:rPr lang="ru-RU" b="1" dirty="0">
                <a:latin typeface="Arial" panose="020B0604020202020204" pitchFamily="34" charset="0"/>
                <a:cs typeface="Arial" panose="020B0604020202020204" pitchFamily="34" charset="0"/>
              </a:rPr>
              <a:t>Статья 22.</a:t>
            </a:r>
            <a:r>
              <a:rPr lang="ru-RU" dirty="0">
                <a:latin typeface="Arial" panose="020B0604020202020204" pitchFamily="34" charset="0"/>
                <a:cs typeface="Arial" panose="020B0604020202020204" pitchFamily="34" charset="0"/>
              </a:rPr>
              <a:t> Особенности исполнения в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году </a:t>
            </a:r>
            <a:r>
              <a:rPr lang="ru-RU" i="1" dirty="0">
                <a:latin typeface="Arial" panose="020B0604020202020204" pitchFamily="34" charset="0"/>
                <a:cs typeface="Arial" panose="020B0604020202020204" pitchFamily="34" charset="0"/>
              </a:rPr>
              <a:t>бюджета</a:t>
            </a:r>
            <a:r>
              <a:rPr lang="ru-RU" dirty="0">
                <a:latin typeface="Arial" panose="020B0604020202020204" pitchFamily="34" charset="0"/>
                <a:cs typeface="Arial" panose="020B0604020202020204" pitchFamily="34" charset="0"/>
              </a:rPr>
              <a:t> города </a:t>
            </a:r>
            <a:r>
              <a:rPr lang="ru-RU" dirty="0" smtClean="0">
                <a:latin typeface="Arial" panose="020B0604020202020204" pitchFamily="34" charset="0"/>
                <a:cs typeface="Arial" panose="020B0604020202020204" pitchFamily="34" charset="0"/>
              </a:rPr>
              <a:t>Байконура</a:t>
            </a:r>
          </a:p>
          <a:p>
            <a:r>
              <a:rPr lang="ru-RU" b="1" dirty="0">
                <a:latin typeface="Arial" panose="020B0604020202020204" pitchFamily="34" charset="0"/>
                <a:cs typeface="Arial" panose="020B0604020202020204" pitchFamily="34" charset="0"/>
              </a:rPr>
              <a:t>Статья 23.</a:t>
            </a:r>
            <a:r>
              <a:rPr lang="ru-RU" dirty="0">
                <a:latin typeface="Arial" panose="020B0604020202020204" pitchFamily="34" charset="0"/>
                <a:cs typeface="Arial" panose="020B0604020202020204" pitchFamily="34" charset="0"/>
              </a:rPr>
              <a:t> Особенности исполнения </a:t>
            </a:r>
            <a:r>
              <a:rPr lang="ru-RU" i="1" dirty="0">
                <a:latin typeface="Arial" panose="020B0604020202020204" pitchFamily="34" charset="0"/>
                <a:cs typeface="Arial" panose="020B0604020202020204" pitchFamily="34" charset="0"/>
              </a:rPr>
              <a:t>федерального</a:t>
            </a:r>
            <a:r>
              <a:rPr lang="ru-RU" dirty="0">
                <a:latin typeface="Arial" panose="020B0604020202020204" pitchFamily="34" charset="0"/>
                <a:cs typeface="Arial" panose="020B0604020202020204" pitchFamily="34" charset="0"/>
              </a:rPr>
              <a:t> </a:t>
            </a:r>
            <a:r>
              <a:rPr lang="ru-RU" i="1" dirty="0">
                <a:latin typeface="Arial" panose="020B0604020202020204" pitchFamily="34" charset="0"/>
                <a:cs typeface="Arial" panose="020B0604020202020204" pitchFamily="34" charset="0"/>
              </a:rPr>
              <a:t>бюджета</a:t>
            </a:r>
            <a:r>
              <a:rPr lang="ru-RU" dirty="0">
                <a:latin typeface="Arial" panose="020B0604020202020204" pitchFamily="34" charset="0"/>
                <a:cs typeface="Arial" panose="020B0604020202020204" pitchFamily="34" charset="0"/>
              </a:rPr>
              <a:t> в </a:t>
            </a:r>
            <a:r>
              <a:rPr lang="ru-RU" i="1" dirty="0">
                <a:latin typeface="Arial" panose="020B0604020202020204" pitchFamily="34" charset="0"/>
                <a:cs typeface="Arial" panose="020B0604020202020204" pitchFamily="34" charset="0"/>
              </a:rPr>
              <a:t>2014</a:t>
            </a:r>
            <a:r>
              <a:rPr lang="ru-RU" dirty="0">
                <a:latin typeface="Arial" panose="020B0604020202020204" pitchFamily="34" charset="0"/>
                <a:cs typeface="Arial" panose="020B0604020202020204" pitchFamily="34" charset="0"/>
              </a:rPr>
              <a:t> году</a:t>
            </a:r>
          </a:p>
        </p:txBody>
      </p:sp>
    </p:spTree>
    <p:extLst>
      <p:ext uri="{BB962C8B-B14F-4D97-AF65-F5344CB8AC3E}">
        <p14:creationId xmlns:p14="http://schemas.microsoft.com/office/powerpoint/2010/main" val="270574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8690" y="225910"/>
            <a:ext cx="8542788" cy="830997"/>
          </a:xfrm>
          <a:prstGeom prst="rect">
            <a:avLst/>
          </a:prstGeom>
          <a:noFill/>
        </p:spPr>
        <p:txBody>
          <a:bodyPr wrap="none" rtlCol="0">
            <a:spAutoFit/>
          </a:bodyPr>
          <a:lstStyle/>
          <a:p>
            <a:pPr algn="ctr"/>
            <a:r>
              <a:rPr lang="ru-RU" sz="2400" b="1" dirty="0" smtClean="0">
                <a:solidFill>
                  <a:srgbClr val="FFFF00"/>
                </a:solidFill>
              </a:rPr>
              <a:t>Основные характеристики федерального бюджета на 2014 год</a:t>
            </a:r>
          </a:p>
          <a:p>
            <a:pPr algn="ctr"/>
            <a:r>
              <a:rPr lang="ru-RU" sz="2400" b="1" dirty="0" smtClean="0">
                <a:solidFill>
                  <a:srgbClr val="FFFF00"/>
                </a:solidFill>
              </a:rPr>
              <a:t>и на плановый период 2015 и 2016 годов</a:t>
            </a:r>
            <a:endParaRPr lang="ru-RU" sz="2400" b="1" dirty="0">
              <a:solidFill>
                <a:srgbClr val="FFFF00"/>
              </a:solidFill>
            </a:endParaRPr>
          </a:p>
        </p:txBody>
      </p:sp>
      <p:sp>
        <p:nvSpPr>
          <p:cNvPr id="3" name="TextBox 2"/>
          <p:cNvSpPr txBox="1"/>
          <p:nvPr/>
        </p:nvSpPr>
        <p:spPr>
          <a:xfrm>
            <a:off x="731520" y="1237129"/>
            <a:ext cx="10892790" cy="3785652"/>
          </a:xfrm>
          <a:prstGeom prst="rect">
            <a:avLst/>
          </a:prstGeom>
          <a:noFill/>
        </p:spPr>
        <p:txBody>
          <a:bodyPr wrap="none" rtlCol="0">
            <a:spAutoFit/>
          </a:bodyPr>
          <a:lstStyle/>
          <a:p>
            <a:r>
              <a:rPr lang="ru-RU" sz="2400" b="1" u="sng" dirty="0" smtClean="0">
                <a:solidFill>
                  <a:srgbClr val="FFFF00"/>
                </a:solidFill>
              </a:rPr>
              <a:t>2014 год</a:t>
            </a:r>
          </a:p>
          <a:p>
            <a:r>
              <a:rPr lang="ru-RU" sz="2400" b="1" dirty="0" smtClean="0"/>
              <a:t>Прогноз ВВП – 73 315 млрд. руб.</a:t>
            </a:r>
          </a:p>
          <a:p>
            <a:r>
              <a:rPr lang="ru-RU" sz="2400" b="1" dirty="0" smtClean="0"/>
              <a:t>Уровень инфляции - 5,0 %</a:t>
            </a:r>
          </a:p>
          <a:p>
            <a:r>
              <a:rPr lang="ru-RU" sz="2400" b="1" dirty="0" smtClean="0"/>
              <a:t>Доходы – 13 570 539 450 тыс. руб.</a:t>
            </a:r>
          </a:p>
          <a:p>
            <a:r>
              <a:rPr lang="ru-RU" sz="2400" b="1" dirty="0" smtClean="0"/>
              <a:t>Расходы – 13 960 133 315,8 тыс. руб.</a:t>
            </a:r>
          </a:p>
          <a:p>
            <a:r>
              <a:rPr lang="ru-RU" sz="2400" b="1" dirty="0" smtClean="0"/>
              <a:t>Нормативная величина резервного фонда – 5 132 050 000 тыс. руб.</a:t>
            </a:r>
          </a:p>
          <a:p>
            <a:r>
              <a:rPr lang="ru-RU" sz="2400" b="1" dirty="0" smtClean="0"/>
              <a:t>Верхний предел государственного внутреннего долга – 7 245 522 353,8 тыс. руб.</a:t>
            </a:r>
          </a:p>
          <a:p>
            <a:r>
              <a:rPr lang="ru-RU" sz="2400" b="1" dirty="0" smtClean="0"/>
              <a:t>Верхний предел </a:t>
            </a:r>
            <a:r>
              <a:rPr lang="ru-RU" sz="2400" b="1" dirty="0"/>
              <a:t>государственного </a:t>
            </a:r>
            <a:r>
              <a:rPr lang="ru-RU" sz="2400" b="1" dirty="0" smtClean="0"/>
              <a:t>внешнего долга – 71,9 млрд. долларов США</a:t>
            </a:r>
          </a:p>
          <a:p>
            <a:r>
              <a:rPr lang="ru-RU" sz="2400" b="1" dirty="0" smtClean="0"/>
              <a:t>или 55,3 млрд. евро</a:t>
            </a:r>
          </a:p>
          <a:p>
            <a:r>
              <a:rPr lang="ru-RU" sz="2400" b="1" dirty="0" smtClean="0"/>
              <a:t>Дефицит бюджета – 389 593 865,8 тыс. руб.</a:t>
            </a:r>
            <a:endParaRPr lang="ru-RU" sz="2400" b="1" dirty="0"/>
          </a:p>
        </p:txBody>
      </p:sp>
    </p:spTree>
    <p:extLst>
      <p:ext uri="{BB962C8B-B14F-4D97-AF65-F5344CB8AC3E}">
        <p14:creationId xmlns:p14="http://schemas.microsoft.com/office/powerpoint/2010/main" val="2565471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1671" y="382011"/>
            <a:ext cx="10994315" cy="5016758"/>
          </a:xfrm>
          <a:prstGeom prst="rect">
            <a:avLst/>
          </a:prstGeom>
          <a:noFill/>
        </p:spPr>
        <p:txBody>
          <a:bodyPr wrap="square" rtlCol="0">
            <a:spAutoFit/>
          </a:bodyPr>
          <a:lstStyle/>
          <a:p>
            <a:r>
              <a:rPr lang="ru-RU" sz="3200" b="1" dirty="0" smtClean="0">
                <a:solidFill>
                  <a:srgbClr val="FFFF00"/>
                </a:solidFill>
              </a:rPr>
              <a:t>Размер материнского капитала – 429 408,5 руб.</a:t>
            </a:r>
          </a:p>
          <a:p>
            <a:r>
              <a:rPr lang="ru-RU" sz="3200" b="1" dirty="0" smtClean="0">
                <a:solidFill>
                  <a:srgbClr val="FFFF00"/>
                </a:solidFill>
              </a:rPr>
              <a:t>Размер прожиточного минимума пенсионера – 6 354 руб.</a:t>
            </a:r>
          </a:p>
          <a:p>
            <a:endParaRPr lang="ru-RU" sz="3200" b="1" dirty="0" smtClean="0">
              <a:solidFill>
                <a:srgbClr val="FFFF00"/>
              </a:solidFill>
            </a:endParaRPr>
          </a:p>
          <a:p>
            <a:endParaRPr lang="ru-RU" sz="3200" b="1" dirty="0">
              <a:solidFill>
                <a:srgbClr val="FFFF00"/>
              </a:solidFill>
            </a:endParaRPr>
          </a:p>
          <a:p>
            <a:r>
              <a:rPr lang="ru-RU" sz="3200" b="1" dirty="0" smtClean="0">
                <a:solidFill>
                  <a:srgbClr val="FFFF00"/>
                </a:solidFill>
              </a:rPr>
              <a:t>Публичные нормативные обязательства –</a:t>
            </a:r>
          </a:p>
          <a:p>
            <a:r>
              <a:rPr lang="ru-RU" sz="3200" b="1" dirty="0" smtClean="0">
                <a:solidFill>
                  <a:srgbClr val="FFFF00"/>
                </a:solidFill>
              </a:rPr>
              <a:t>627 673 575,6 тыс. руб.</a:t>
            </a:r>
          </a:p>
          <a:p>
            <a:r>
              <a:rPr lang="ru-RU" sz="3200" b="1" dirty="0" smtClean="0">
                <a:solidFill>
                  <a:srgbClr val="FFFF00"/>
                </a:solidFill>
              </a:rPr>
              <a:t>Бюджетные ассигнования – 11 634 323 429,3 тыс</a:t>
            </a:r>
            <a:r>
              <a:rPr lang="ru-RU" sz="3200" b="1" dirty="0">
                <a:solidFill>
                  <a:srgbClr val="FFFF00"/>
                </a:solidFill>
              </a:rPr>
              <a:t>. руб</a:t>
            </a:r>
            <a:r>
              <a:rPr lang="ru-RU" sz="3200" b="1" dirty="0" smtClean="0">
                <a:solidFill>
                  <a:srgbClr val="FFFF00"/>
                </a:solidFill>
              </a:rPr>
              <a:t>.</a:t>
            </a:r>
          </a:p>
          <a:p>
            <a:r>
              <a:rPr lang="ru-RU" sz="3200" b="1" dirty="0" smtClean="0">
                <a:solidFill>
                  <a:srgbClr val="FFFF00"/>
                </a:solidFill>
              </a:rPr>
              <a:t>Секретно и совершенно секретно  </a:t>
            </a:r>
            <a:r>
              <a:rPr lang="ru-RU" sz="3200" b="1" dirty="0">
                <a:solidFill>
                  <a:srgbClr val="FFFF00"/>
                </a:solidFill>
              </a:rPr>
              <a:t>- </a:t>
            </a:r>
            <a:r>
              <a:rPr lang="ru-RU" sz="3200" b="1" dirty="0" smtClean="0">
                <a:solidFill>
                  <a:srgbClr val="FFFF00"/>
                </a:solidFill>
              </a:rPr>
              <a:t>1 698 136 310,9 тыс. руб.</a:t>
            </a:r>
            <a:endParaRPr lang="ru-RU" sz="3200" b="1" dirty="0">
              <a:solidFill>
                <a:srgbClr val="FFFF00"/>
              </a:solidFill>
            </a:endParaRPr>
          </a:p>
          <a:p>
            <a:endParaRPr lang="ru-RU" sz="3200" b="1" dirty="0" smtClean="0">
              <a:solidFill>
                <a:srgbClr val="FFFF00"/>
              </a:solidFill>
            </a:endParaRPr>
          </a:p>
          <a:p>
            <a:r>
              <a:rPr lang="ru-RU" sz="3200" b="1" dirty="0" smtClean="0">
                <a:solidFill>
                  <a:srgbClr val="FFFF00"/>
                </a:solidFill>
              </a:rPr>
              <a:t> </a:t>
            </a:r>
            <a:endParaRPr lang="ru-RU" sz="3200" b="1" dirty="0">
              <a:solidFill>
                <a:srgbClr val="FFFF00"/>
              </a:solidFill>
            </a:endParaRPr>
          </a:p>
        </p:txBody>
      </p:sp>
    </p:spTree>
    <p:extLst>
      <p:ext uri="{BB962C8B-B14F-4D97-AF65-F5344CB8AC3E}">
        <p14:creationId xmlns:p14="http://schemas.microsoft.com/office/powerpoint/2010/main" val="2614482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8690" y="225910"/>
            <a:ext cx="8542788" cy="830997"/>
          </a:xfrm>
          <a:prstGeom prst="rect">
            <a:avLst/>
          </a:prstGeom>
          <a:noFill/>
        </p:spPr>
        <p:txBody>
          <a:bodyPr wrap="none" rtlCol="0">
            <a:spAutoFit/>
          </a:bodyPr>
          <a:lstStyle/>
          <a:p>
            <a:pPr algn="ctr"/>
            <a:r>
              <a:rPr lang="ru-RU" sz="2400" b="1" dirty="0" smtClean="0">
                <a:solidFill>
                  <a:srgbClr val="FFFF00"/>
                </a:solidFill>
              </a:rPr>
              <a:t>Основные характеристики федерального бюджета на 2014 год</a:t>
            </a:r>
          </a:p>
          <a:p>
            <a:pPr algn="ctr"/>
            <a:r>
              <a:rPr lang="ru-RU" sz="2400" b="1" dirty="0" smtClean="0">
                <a:solidFill>
                  <a:srgbClr val="FFFF00"/>
                </a:solidFill>
              </a:rPr>
              <a:t>и на плановый период 2015 и 2016 годов</a:t>
            </a:r>
            <a:endParaRPr lang="ru-RU" sz="2400" b="1" dirty="0">
              <a:solidFill>
                <a:srgbClr val="FFFF00"/>
              </a:solidFill>
            </a:endParaRPr>
          </a:p>
        </p:txBody>
      </p:sp>
      <p:sp>
        <p:nvSpPr>
          <p:cNvPr id="3" name="TextBox 2"/>
          <p:cNvSpPr txBox="1"/>
          <p:nvPr/>
        </p:nvSpPr>
        <p:spPr>
          <a:xfrm>
            <a:off x="333487" y="1161825"/>
            <a:ext cx="11623310" cy="4154984"/>
          </a:xfrm>
          <a:prstGeom prst="rect">
            <a:avLst/>
          </a:prstGeom>
          <a:noFill/>
        </p:spPr>
        <p:txBody>
          <a:bodyPr wrap="none" rtlCol="0">
            <a:spAutoFit/>
          </a:bodyPr>
          <a:lstStyle/>
          <a:p>
            <a:r>
              <a:rPr lang="ru-RU" sz="2400" b="1" u="sng" dirty="0" smtClean="0">
                <a:solidFill>
                  <a:srgbClr val="FFFF00"/>
                </a:solidFill>
              </a:rPr>
              <a:t>2015 и 2016 годы</a:t>
            </a:r>
          </a:p>
          <a:p>
            <a:r>
              <a:rPr lang="ru-RU" sz="2400" b="1" dirty="0" smtClean="0"/>
              <a:t>Прогноз ВВП – 79 660  и 86 837 млрд. руб.</a:t>
            </a:r>
          </a:p>
          <a:p>
            <a:r>
              <a:rPr lang="ru-RU" sz="2400" b="1" dirty="0" smtClean="0"/>
              <a:t>Уровень инфляции - 4,5 и 4,5 %</a:t>
            </a:r>
          </a:p>
          <a:p>
            <a:r>
              <a:rPr lang="ru-RU" sz="2400" b="1" dirty="0" smtClean="0"/>
              <a:t>Доходы – 14 564 940 902  и 15 905 708 733 тыс. руб.</a:t>
            </a:r>
          </a:p>
          <a:p>
            <a:r>
              <a:rPr lang="ru-RU" sz="2400" b="1" dirty="0" smtClean="0"/>
              <a:t>Расходы – 15 361 540 902 и 16 392 212 993 тыс. руб.</a:t>
            </a:r>
          </a:p>
          <a:p>
            <a:r>
              <a:rPr lang="ru-RU" sz="2400" b="1" dirty="0" smtClean="0"/>
              <a:t>Нормативная величина резервного фонда – 5 576 200 000 и 6 078 590 000 тыс. руб.</a:t>
            </a:r>
          </a:p>
          <a:p>
            <a:r>
              <a:rPr lang="ru-RU" sz="2400" b="1" dirty="0" smtClean="0"/>
              <a:t>Верхний предел государственного внутреннего долга – 8 466 494 605 ,2</a:t>
            </a:r>
          </a:p>
          <a:p>
            <a:r>
              <a:rPr lang="ru-RU" sz="2400" b="1" dirty="0" smtClean="0"/>
              <a:t>и 9 335 492 368 ,6 тыс. руб.</a:t>
            </a:r>
          </a:p>
          <a:p>
            <a:r>
              <a:rPr lang="ru-RU" sz="2400" b="1" dirty="0" smtClean="0"/>
              <a:t>Верхний предел </a:t>
            </a:r>
            <a:r>
              <a:rPr lang="ru-RU" sz="2400" b="1" dirty="0"/>
              <a:t>государственного </a:t>
            </a:r>
            <a:r>
              <a:rPr lang="ru-RU" sz="2400" b="1" dirty="0" smtClean="0"/>
              <a:t>внешнего долга – 78,8 и 88,5 млрд. долларов США</a:t>
            </a:r>
          </a:p>
          <a:p>
            <a:r>
              <a:rPr lang="ru-RU" sz="2400" b="1" dirty="0" smtClean="0"/>
              <a:t>или 60,6  и 68, 1 млрд. евро</a:t>
            </a:r>
          </a:p>
          <a:p>
            <a:r>
              <a:rPr lang="ru-RU" sz="2400" b="1" dirty="0" smtClean="0"/>
              <a:t>Дефицит бюджета – 796 600 000 и 486 504 260 тыс. руб.</a:t>
            </a:r>
            <a:endParaRPr lang="ru-RU" sz="2400" b="1" dirty="0"/>
          </a:p>
        </p:txBody>
      </p:sp>
    </p:spTree>
    <p:extLst>
      <p:ext uri="{BB962C8B-B14F-4D97-AF65-F5344CB8AC3E}">
        <p14:creationId xmlns:p14="http://schemas.microsoft.com/office/powerpoint/2010/main" val="1790033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51821" y="376518"/>
            <a:ext cx="10854466" cy="6124754"/>
          </a:xfrm>
          <a:prstGeom prst="rect">
            <a:avLst/>
          </a:prstGeom>
        </p:spPr>
        <p:txBody>
          <a:bodyPr wrap="square">
            <a:spAutoFit/>
          </a:bodyPr>
          <a:lstStyle/>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Вторая характеристика </a:t>
            </a:r>
            <a:r>
              <a:rPr lang="ru-RU" sz="2400" dirty="0">
                <a:latin typeface="Times New Roman" panose="02020603050405020304" pitchFamily="18" charset="0"/>
                <a:ea typeface="Times New Roman" panose="02020603050405020304" pitchFamily="18" charset="0"/>
              </a:rPr>
              <a:t>связана с рассмотрением принципов построения бюджетной системы. Бюджетная система РФ основывается на следующих </a:t>
            </a:r>
            <a:r>
              <a:rPr lang="ru-RU" sz="2400" b="1" u="sng" dirty="0" smtClean="0">
                <a:solidFill>
                  <a:srgbClr val="FFFF00"/>
                </a:solidFill>
                <a:latin typeface="Times New Roman" panose="02020603050405020304" pitchFamily="18" charset="0"/>
                <a:ea typeface="Times New Roman" panose="02020603050405020304" pitchFamily="18" charset="0"/>
              </a:rPr>
              <a:t>принципах</a:t>
            </a:r>
            <a:r>
              <a:rPr lang="ru-RU" sz="2400" b="1" dirty="0" smtClean="0">
                <a:solidFill>
                  <a:srgbClr val="FFFF00"/>
                </a:solidFill>
                <a:latin typeface="Times New Roman" panose="02020603050405020304" pitchFamily="18" charset="0"/>
                <a:ea typeface="Times New Roman" panose="02020603050405020304" pitchFamily="18" charset="0"/>
              </a:rPr>
              <a:t> (ст.28 БК РФ)</a:t>
            </a:r>
            <a:r>
              <a:rPr lang="ru-RU" sz="2400" dirty="0" smtClean="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a:t>
            </a:r>
            <a:r>
              <a:rPr lang="ru-RU" sz="2000" b="1" dirty="0" smtClean="0">
                <a:latin typeface="Times New Roman" panose="02020603050405020304" pitchFamily="18" charset="0"/>
                <a:ea typeface="Times New Roman" panose="02020603050405020304" pitchFamily="18" charset="0"/>
              </a:rPr>
              <a:t>единства </a:t>
            </a:r>
            <a:r>
              <a:rPr lang="ru-RU" sz="2000" b="1" dirty="0">
                <a:latin typeface="Times New Roman" panose="02020603050405020304" pitchFamily="18" charset="0"/>
                <a:ea typeface="Times New Roman" panose="02020603050405020304" pitchFamily="18" charset="0"/>
              </a:rPr>
              <a:t>бюджетной системы РФ;</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разграничения доходов, расходов и источников финансирования дефицитов бюджетов между бюджетами бюджетной системы </a:t>
            </a:r>
            <a:r>
              <a:rPr lang="ru-RU" sz="2000" b="1" dirty="0" smtClean="0">
                <a:latin typeface="Times New Roman" panose="02020603050405020304" pitchFamily="18" charset="0"/>
                <a:ea typeface="Times New Roman" panose="02020603050405020304" pitchFamily="18" charset="0"/>
              </a:rPr>
              <a:t>Российской Федерации</a:t>
            </a:r>
          </a:p>
          <a:p>
            <a:pPr marL="742950" lvl="1" indent="-285750" algn="just">
              <a:spcAft>
                <a:spcPts val="0"/>
              </a:spcAft>
              <a:buFont typeface="+mj-lt"/>
              <a:buAutoNum type="arabicParenR"/>
              <a:tabLst>
                <a:tab pos="342900" algn="l"/>
              </a:tabLst>
            </a:pPr>
            <a:r>
              <a:rPr lang="ru-RU" sz="2000" b="1" dirty="0" smtClean="0">
                <a:latin typeface="Times New Roman" panose="02020603050405020304" pitchFamily="18" charset="0"/>
                <a:ea typeface="Times New Roman" panose="02020603050405020304" pitchFamily="18" charset="0"/>
              </a:rPr>
              <a:t> </a:t>
            </a:r>
            <a:r>
              <a:rPr lang="ru-RU" sz="2000" b="1" dirty="0">
                <a:latin typeface="Times New Roman" panose="02020603050405020304" pitchFamily="18" charset="0"/>
                <a:ea typeface="Times New Roman" panose="02020603050405020304" pitchFamily="18" charset="0"/>
              </a:rPr>
              <a:t>самостоятельности бюджетов;</a:t>
            </a:r>
          </a:p>
          <a:p>
            <a:pPr marL="742950" lvl="1" indent="-285750" algn="just">
              <a:spcAft>
                <a:spcPts val="0"/>
              </a:spcAft>
              <a:buFont typeface="+mj-lt"/>
              <a:buAutoNum type="arabicParenR"/>
              <a:tabLst>
                <a:tab pos="342900" algn="l"/>
              </a:tabLst>
            </a:pPr>
            <a:r>
              <a:rPr lang="ru-RU" sz="2000" b="1" dirty="0" smtClean="0">
                <a:latin typeface="Times New Roman" panose="02020603050405020304" pitchFamily="18" charset="0"/>
                <a:ea typeface="Times New Roman" panose="02020603050405020304" pitchFamily="18" charset="0"/>
              </a:rPr>
              <a:t> </a:t>
            </a:r>
            <a:r>
              <a:rPr lang="ru-RU" sz="2000" b="1" dirty="0">
                <a:latin typeface="Times New Roman" panose="02020603050405020304" pitchFamily="18" charset="0"/>
                <a:ea typeface="Times New Roman" panose="02020603050405020304" pitchFamily="18" charset="0"/>
              </a:rPr>
              <a:t>равенства бюджетных прав субъектов Российской Федерации, муниципальных образований</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полноты отражения доходов, расходов и источников финансирования дефицитов бюджетов;</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сбалансированности бюджета;</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эффективности использования бюджетных средств;</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общего (совокупного) покрытия расходов бюджетов;</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прозрачности (открытости);</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достоверности бюджета;</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адресности и целевого характера бюджетных средств;</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подведомственности расходов бюджетов</a:t>
            </a:r>
          </a:p>
          <a:p>
            <a:pPr marL="742950" lvl="1" indent="-285750" algn="just">
              <a:spcAft>
                <a:spcPts val="0"/>
              </a:spcAft>
              <a:buFont typeface="+mj-lt"/>
              <a:buAutoNum type="arabicParenR"/>
              <a:tabLst>
                <a:tab pos="342900" algn="l"/>
              </a:tabLst>
            </a:pPr>
            <a:r>
              <a:rPr lang="ru-RU" sz="2000" b="1" dirty="0">
                <a:latin typeface="Times New Roman" panose="02020603050405020304" pitchFamily="18" charset="0"/>
                <a:ea typeface="Times New Roman" panose="02020603050405020304" pitchFamily="18" charset="0"/>
              </a:rPr>
              <a:t> единства кассы</a:t>
            </a:r>
          </a:p>
        </p:txBody>
      </p:sp>
    </p:spTree>
    <p:extLst>
      <p:ext uri="{BB962C8B-B14F-4D97-AF65-F5344CB8AC3E}">
        <p14:creationId xmlns:p14="http://schemas.microsoft.com/office/powerpoint/2010/main" val="1065173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4597" t="18761" r="5960" b="5859"/>
          <a:stretch/>
        </p:blipFill>
        <p:spPr>
          <a:xfrm>
            <a:off x="643776" y="888183"/>
            <a:ext cx="10904447" cy="5743906"/>
          </a:xfrm>
          <a:prstGeom prst="rect">
            <a:avLst/>
          </a:prstGeom>
        </p:spPr>
      </p:pic>
      <p:sp>
        <p:nvSpPr>
          <p:cNvPr id="4" name="Прямоугольник 3"/>
          <p:cNvSpPr/>
          <p:nvPr/>
        </p:nvSpPr>
        <p:spPr>
          <a:xfrm>
            <a:off x="2968969" y="124618"/>
            <a:ext cx="6091732" cy="584775"/>
          </a:xfrm>
          <a:prstGeom prst="rect">
            <a:avLst/>
          </a:prstGeom>
        </p:spPr>
        <p:txBody>
          <a:bodyPr wrap="none">
            <a:spAutoFit/>
          </a:bodyPr>
          <a:lstStyle/>
          <a:p>
            <a:r>
              <a:rPr lang="ru-RU" sz="3200" b="1" dirty="0" smtClean="0">
                <a:solidFill>
                  <a:srgbClr val="FFFF00"/>
                </a:solidFill>
                <a:latin typeface="Times New Roman" panose="02020603050405020304" pitchFamily="18" charset="0"/>
                <a:ea typeface="Times New Roman" panose="02020603050405020304" pitchFamily="18" charset="0"/>
              </a:rPr>
              <a:t>Принципы бюджетной системы</a:t>
            </a:r>
            <a:endParaRPr lang="ru-RU" sz="3200" dirty="0"/>
          </a:p>
        </p:txBody>
      </p:sp>
    </p:spTree>
    <p:extLst>
      <p:ext uri="{BB962C8B-B14F-4D97-AF65-F5344CB8AC3E}">
        <p14:creationId xmlns:p14="http://schemas.microsoft.com/office/powerpoint/2010/main" val="1988393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430307"/>
            <a:ext cx="11177196" cy="4832092"/>
          </a:xfrm>
          <a:prstGeom prst="rect">
            <a:avLst/>
          </a:prstGeom>
        </p:spPr>
        <p:txBody>
          <a:bodyPr wrap="square">
            <a:spAutoFit/>
          </a:bodyPr>
          <a:lstStyle/>
          <a:p>
            <a:pPr indent="252095" algn="just">
              <a:spcAft>
                <a:spcPts val="0"/>
              </a:spcAft>
            </a:pPr>
            <a:r>
              <a:rPr lang="ru-RU" sz="2800" b="1" dirty="0">
                <a:latin typeface="Times New Roman" panose="02020603050405020304" pitchFamily="18" charset="0"/>
                <a:ea typeface="Times New Roman" panose="02020603050405020304" pitchFamily="18" charset="0"/>
              </a:rPr>
              <a:t>Третья характеристика бюджетного устройства связана с системой взаимосвязи бюджетов разных уровней, которая в федеративных государствах проявляется через систему </a:t>
            </a:r>
            <a:r>
              <a:rPr lang="ru-RU" sz="2800" b="1" u="sng" dirty="0">
                <a:solidFill>
                  <a:srgbClr val="FFFF00"/>
                </a:solidFill>
                <a:latin typeface="Times New Roman" panose="02020603050405020304" pitchFamily="18" charset="0"/>
                <a:ea typeface="Times New Roman" panose="02020603050405020304" pitchFamily="18" charset="0"/>
              </a:rPr>
              <a:t>бюджетного федерализма</a:t>
            </a:r>
            <a:r>
              <a:rPr lang="ru-RU" sz="28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800" b="1" dirty="0">
              <a:effectLst/>
              <a:latin typeface="Times New Roman" panose="02020603050405020304" pitchFamily="18" charset="0"/>
              <a:ea typeface="Times New Roman" panose="02020603050405020304" pitchFamily="18" charset="0"/>
            </a:endParaRPr>
          </a:p>
          <a:p>
            <a:pPr indent="252095" algn="just"/>
            <a:r>
              <a:rPr lang="ru-RU" sz="2800" b="1" dirty="0">
                <a:solidFill>
                  <a:srgbClr val="FFFF00"/>
                </a:solidFill>
              </a:rPr>
              <a:t>Бюджетный федерализм </a:t>
            </a:r>
            <a:r>
              <a:rPr lang="ru-RU" sz="2800" b="1" dirty="0"/>
              <a:t>– это система налогово-бюджетных взаимоотношений органов власти и управления различных уровней на всех стадиях бюджетного процесса. Он является сложным механизмом регулирования федеративных отношений на базе специально организованных бюджетно-налоговых связей.</a:t>
            </a:r>
          </a:p>
          <a:p>
            <a:pPr indent="252095" algn="just">
              <a:spcAft>
                <a:spcPts val="0"/>
              </a:spcAft>
            </a:pP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72413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7731" y="419548"/>
            <a:ext cx="10639313" cy="6001643"/>
          </a:xfrm>
          <a:prstGeom prst="rect">
            <a:avLst/>
          </a:prstGeom>
        </p:spPr>
        <p:txBody>
          <a:bodyPr wrap="square">
            <a:spAutoFit/>
          </a:bodyPr>
          <a:lstStyle/>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Базовыми принципами бюджетного федерализма </a:t>
            </a:r>
            <a:r>
              <a:rPr lang="ru-RU" sz="2400" b="1" dirty="0">
                <a:latin typeface="Times New Roman" panose="02020603050405020304" pitchFamily="18" charset="0"/>
                <a:ea typeface="Times New Roman" panose="02020603050405020304" pitchFamily="18" charset="0"/>
              </a:rPr>
              <a:t>являются:</a:t>
            </a:r>
          </a:p>
          <a:p>
            <a:pPr marL="342900" lvl="0" indent="-342900" algn="just">
              <a:spcAft>
                <a:spcPts val="0"/>
              </a:spcAft>
              <a:buFont typeface="Wingdings" panose="05000000000000000000" pitchFamily="2" charset="2"/>
              <a:buChar char=""/>
              <a:tabLst>
                <a:tab pos="228600" algn="l"/>
              </a:tabLst>
            </a:pPr>
            <a:r>
              <a:rPr lang="ru-RU" sz="2400" b="1" dirty="0">
                <a:latin typeface="Times New Roman" panose="02020603050405020304" pitchFamily="18" charset="0"/>
                <a:ea typeface="Times New Roman" panose="02020603050405020304" pitchFamily="18" charset="0"/>
              </a:rPr>
              <a:t>единство общегосударственных интересов и интересов населения как основа сбалансированности интересов всех трех уровней власти по бюджетным вопросам;</a:t>
            </a:r>
          </a:p>
          <a:p>
            <a:pPr marL="342900" lvl="0" indent="-342900" algn="just">
              <a:spcAft>
                <a:spcPts val="0"/>
              </a:spcAft>
              <a:buFont typeface="Wingdings" panose="05000000000000000000" pitchFamily="2" charset="2"/>
              <a:buChar char=""/>
              <a:tabLst>
                <a:tab pos="228600" algn="l"/>
              </a:tabLst>
            </a:pPr>
            <a:r>
              <a:rPr lang="ru-RU" sz="2400" b="1" dirty="0">
                <a:latin typeface="Times New Roman" panose="02020603050405020304" pitchFamily="18" charset="0"/>
                <a:ea typeface="Times New Roman" panose="02020603050405020304" pitchFamily="18" charset="0"/>
              </a:rPr>
              <a:t>сочетание централизма и децентрализма в разграничении бюджетно-налоговых полномочий, расходов и доходов по вертикали бюджетной системы, распределение и перераспределение их между бюджетами различных уровней на объективной основе;</a:t>
            </a:r>
          </a:p>
          <a:p>
            <a:pPr marL="342900" lvl="0" indent="-342900" algn="just">
              <a:spcAft>
                <a:spcPts val="0"/>
              </a:spcAft>
              <a:buFont typeface="Wingdings" panose="05000000000000000000" pitchFamily="2" charset="2"/>
              <a:buChar char=""/>
              <a:tabLst>
                <a:tab pos="228600" algn="l"/>
              </a:tabLst>
            </a:pPr>
            <a:r>
              <a:rPr lang="ru-RU" sz="2400" b="1" dirty="0">
                <a:latin typeface="Times New Roman" panose="02020603050405020304" pitchFamily="18" charset="0"/>
                <a:ea typeface="Times New Roman" panose="02020603050405020304" pitchFamily="18" charset="0"/>
              </a:rPr>
              <a:t>высокая степень самостоятельности бюджетов и ответственность органов власти каждого уровня за его сбалансированность, бюджетную обеспеченность исходя из налогового потенциала соответствующих территорий при наделении властных структур необходимой для этого налоговой инициативой;</a:t>
            </a:r>
          </a:p>
          <a:p>
            <a:pPr marL="342900" lvl="0" indent="-342900" algn="just">
              <a:spcAft>
                <a:spcPts val="0"/>
              </a:spcAft>
              <a:buFont typeface="Wingdings" panose="05000000000000000000" pitchFamily="2" charset="2"/>
              <a:buChar char=""/>
              <a:tabLst>
                <a:tab pos="228600" algn="l"/>
              </a:tabLst>
            </a:pPr>
            <a:r>
              <a:rPr lang="ru-RU" sz="2400" b="1" dirty="0">
                <a:latin typeface="Times New Roman" panose="02020603050405020304" pitchFamily="18" charset="0"/>
                <a:ea typeface="Times New Roman" panose="02020603050405020304" pitchFamily="18" charset="0"/>
              </a:rPr>
              <a:t>активное участие членов Федерации в формировании и реализации бюджетно-налоговой политики государства, включая межбюджетные отношения.</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80426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3943" y="548640"/>
            <a:ext cx="10574768" cy="4401205"/>
          </a:xfrm>
          <a:prstGeom prst="rect">
            <a:avLst/>
          </a:prstGeom>
        </p:spPr>
        <p:txBody>
          <a:bodyPr wrap="square">
            <a:spAutoFit/>
          </a:bodyPr>
          <a:lstStyle/>
          <a:p>
            <a:pPr indent="252095" algn="just">
              <a:spcAft>
                <a:spcPts val="0"/>
              </a:spcAft>
            </a:pPr>
            <a:r>
              <a:rPr lang="ru-RU" sz="2800" b="1" dirty="0">
                <a:latin typeface="Times New Roman" panose="02020603050405020304" pitchFamily="18" charset="0"/>
                <a:ea typeface="Times New Roman" panose="02020603050405020304" pitchFamily="18" charset="0"/>
              </a:rPr>
              <a:t>Когда говорят о бюджетном федерализме, то речь, в первую очередь, идет о распределении и перераспределении расходов и доходов на основе сочетание централизма и децентрализма</a:t>
            </a:r>
            <a:r>
              <a:rPr lang="ru-RU" sz="28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800" b="1" dirty="0">
              <a:latin typeface="Times New Roman" panose="02020603050405020304" pitchFamily="18" charset="0"/>
              <a:ea typeface="Times New Roman" panose="02020603050405020304" pitchFamily="18" charset="0"/>
            </a:endParaRPr>
          </a:p>
          <a:p>
            <a:pPr indent="252095" algn="just">
              <a:spcAft>
                <a:spcPts val="0"/>
              </a:spcAft>
            </a:pPr>
            <a:r>
              <a:rPr lang="ru-RU" sz="2800" b="1" dirty="0">
                <a:solidFill>
                  <a:srgbClr val="FFFF00"/>
                </a:solidFill>
                <a:latin typeface="Times New Roman" panose="02020603050405020304" pitchFamily="18" charset="0"/>
                <a:ea typeface="Times New Roman" panose="02020603050405020304" pitchFamily="18" charset="0"/>
              </a:rPr>
              <a:t>Бюджетный федерализм </a:t>
            </a:r>
            <a:r>
              <a:rPr lang="ru-RU" sz="2800" b="1" dirty="0">
                <a:latin typeface="Times New Roman" panose="02020603050405020304" pitchFamily="18" charset="0"/>
                <a:ea typeface="Times New Roman" panose="02020603050405020304" pitchFamily="18" charset="0"/>
              </a:rPr>
              <a:t>может эффективно претворяться только при законодательном распределении бюджетных полномочий, которое должно включать три аспекта:</a:t>
            </a:r>
          </a:p>
          <a:p>
            <a:pPr marL="342900" lvl="0" indent="-342900" algn="just">
              <a:spcAft>
                <a:spcPts val="0"/>
              </a:spcAft>
              <a:buFont typeface="+mj-lt"/>
              <a:buAutoNum type="arabicParenR"/>
              <a:tabLst>
                <a:tab pos="480695" algn="l"/>
              </a:tabLst>
            </a:pPr>
            <a:r>
              <a:rPr lang="ru-RU" sz="2800" b="1" dirty="0">
                <a:latin typeface="Times New Roman" panose="02020603050405020304" pitchFamily="18" charset="0"/>
                <a:ea typeface="Times New Roman" panose="02020603050405020304" pitchFamily="18" charset="0"/>
              </a:rPr>
              <a:t>разграничение доходных (налоговых) полномочий;</a:t>
            </a:r>
          </a:p>
          <a:p>
            <a:pPr marL="342900" lvl="0" indent="-342900" algn="just">
              <a:spcAft>
                <a:spcPts val="0"/>
              </a:spcAft>
              <a:buFont typeface="+mj-lt"/>
              <a:buAutoNum type="arabicParenR"/>
              <a:tabLst>
                <a:tab pos="480695" algn="l"/>
              </a:tabLst>
            </a:pPr>
            <a:r>
              <a:rPr lang="ru-RU" sz="2800" b="1" dirty="0">
                <a:latin typeface="Times New Roman" panose="02020603050405020304" pitchFamily="18" charset="0"/>
                <a:ea typeface="Times New Roman" panose="02020603050405020304" pitchFamily="18" charset="0"/>
              </a:rPr>
              <a:t>разграничение расходных полномочий;</a:t>
            </a:r>
          </a:p>
          <a:p>
            <a:pPr marL="342900" lvl="0" indent="-342900" algn="just">
              <a:spcAft>
                <a:spcPts val="0"/>
              </a:spcAft>
              <a:buFont typeface="+mj-lt"/>
              <a:buAutoNum type="arabicParenR"/>
              <a:tabLst>
                <a:tab pos="480695" algn="l"/>
              </a:tabLst>
            </a:pPr>
            <a:r>
              <a:rPr lang="ru-RU" sz="2800" b="1" dirty="0">
                <a:latin typeface="Times New Roman" panose="02020603050405020304" pitchFamily="18" charset="0"/>
                <a:ea typeface="Times New Roman" panose="02020603050405020304" pitchFamily="18" charset="0"/>
              </a:rPr>
              <a:t>выравнивание бюджетов.</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27033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7732" y="190512"/>
            <a:ext cx="11177196" cy="369332"/>
          </a:xfrm>
          <a:prstGeom prst="rect">
            <a:avLst/>
          </a:prstGeom>
        </p:spPr>
        <p:txBody>
          <a:bodyPr wrap="square">
            <a:spAutoFit/>
          </a:bodyPr>
          <a:lstStyle/>
          <a:p>
            <a:pPr indent="252095" algn="ctr">
              <a:spcAft>
                <a:spcPts val="0"/>
              </a:spcAft>
            </a:pPr>
            <a:r>
              <a:rPr lang="ru-RU" b="1" dirty="0">
                <a:solidFill>
                  <a:srgbClr val="FFFF00"/>
                </a:solidFill>
                <a:latin typeface="Times New Roman" panose="02020603050405020304" pitchFamily="18" charset="0"/>
                <a:ea typeface="Times New Roman" panose="02020603050405020304" pitchFamily="18" charset="0"/>
              </a:rPr>
              <a:t>Существует две основные модели бюджетного федерализма: децентрализованная и кооперативная.</a:t>
            </a:r>
            <a:endParaRPr lang="ru-RU" b="1"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01619" y="997420"/>
            <a:ext cx="4428565" cy="5509200"/>
          </a:xfrm>
          <a:prstGeom prst="rect">
            <a:avLst/>
          </a:prstGeom>
        </p:spPr>
        <p:txBody>
          <a:bodyPr wrap="square">
            <a:spAutoFit/>
          </a:bodyPr>
          <a:lstStyle/>
          <a:p>
            <a:pPr indent="252095">
              <a:spcAft>
                <a:spcPts val="0"/>
              </a:spcAft>
            </a:pPr>
            <a:r>
              <a:rPr lang="ru-RU" sz="1600" dirty="0">
                <a:latin typeface="Times New Roman" panose="02020603050405020304" pitchFamily="18" charset="0"/>
                <a:ea typeface="Times New Roman" panose="02020603050405020304" pitchFamily="18" charset="0"/>
              </a:rPr>
              <a:t>Особенностями </a:t>
            </a:r>
            <a:r>
              <a:rPr lang="ru-RU" sz="1600" b="1" dirty="0">
                <a:solidFill>
                  <a:srgbClr val="FFFF00"/>
                </a:solidFill>
                <a:latin typeface="Times New Roman" panose="02020603050405020304" pitchFamily="18" charset="0"/>
                <a:ea typeface="Times New Roman" panose="02020603050405020304" pitchFamily="18" charset="0"/>
              </a:rPr>
              <a:t>децентрализованной модели </a:t>
            </a:r>
            <a:r>
              <a:rPr lang="ru-RU" sz="1600" dirty="0">
                <a:latin typeface="Times New Roman" panose="02020603050405020304" pitchFamily="18" charset="0"/>
                <a:ea typeface="Times New Roman" panose="02020603050405020304" pitchFamily="18" charset="0"/>
              </a:rPr>
              <a:t>(Канада, США, Великобритания, Япония) являются следующие:</a:t>
            </a:r>
          </a:p>
          <a:p>
            <a:pPr marL="342900" lvl="0" indent="-342900" algn="just">
              <a:spcAft>
                <a:spcPts val="0"/>
              </a:spcAft>
              <a:buFont typeface="+mj-lt"/>
              <a:buAutoNum type="arabicParenR"/>
              <a:tabLst>
                <a:tab pos="571500" algn="l"/>
              </a:tabLst>
            </a:pPr>
            <a:r>
              <a:rPr lang="ru-RU" sz="1600" dirty="0">
                <a:latin typeface="Times New Roman" panose="02020603050405020304" pitchFamily="18" charset="0"/>
                <a:ea typeface="Times New Roman" panose="02020603050405020304" pitchFamily="18" charset="0"/>
              </a:rPr>
              <a:t>региональные власти получают высокую степень финансовой самостоятельности;</a:t>
            </a:r>
          </a:p>
          <a:p>
            <a:pPr marL="342900" lvl="0" indent="-342900" algn="just">
              <a:spcAft>
                <a:spcPts val="0"/>
              </a:spcAft>
              <a:buFont typeface="+mj-lt"/>
              <a:buAutoNum type="arabicParenR"/>
              <a:tabLst>
                <a:tab pos="571500" algn="l"/>
              </a:tabLst>
            </a:pPr>
            <a:r>
              <a:rPr lang="ru-RU" sz="1600" dirty="0">
                <a:latin typeface="Times New Roman" panose="02020603050405020304" pitchFamily="18" charset="0"/>
                <a:ea typeface="Times New Roman" panose="02020603050405020304" pitchFamily="18" charset="0"/>
              </a:rPr>
              <a:t>финансовым обеспечением независимости и самостоятельности является право регионов устанавливать собственные налоги или определять порядок налогообложения;</a:t>
            </a:r>
          </a:p>
          <a:p>
            <a:pPr marL="342900" lvl="0" indent="-342900" algn="just">
              <a:spcAft>
                <a:spcPts val="0"/>
              </a:spcAft>
              <a:buFont typeface="+mj-lt"/>
              <a:buAutoNum type="arabicParenR"/>
              <a:tabLst>
                <a:tab pos="571500" algn="l"/>
              </a:tabLst>
            </a:pPr>
            <a:r>
              <a:rPr lang="ru-RU" sz="1600" dirty="0">
                <a:latin typeface="Times New Roman" panose="02020603050405020304" pitchFamily="18" charset="0"/>
                <a:ea typeface="Times New Roman" panose="02020603050405020304" pitchFamily="18" charset="0"/>
              </a:rPr>
              <a:t>четкое разграничение и закрепление соответствующих налогов и доходов за каждым уровнем бюджетной системы;</a:t>
            </a:r>
          </a:p>
          <a:p>
            <a:pPr marL="342900" lvl="0" indent="-342900" algn="just">
              <a:spcAft>
                <a:spcPts val="0"/>
              </a:spcAft>
              <a:buFont typeface="+mj-lt"/>
              <a:buAutoNum type="arabicParenR"/>
              <a:tabLst>
                <a:tab pos="571500" algn="l"/>
              </a:tabLst>
            </a:pPr>
            <a:r>
              <a:rPr lang="ru-RU" sz="1600" dirty="0">
                <a:latin typeface="Times New Roman" panose="02020603050405020304" pitchFamily="18" charset="0"/>
                <a:ea typeface="Times New Roman" panose="02020603050405020304" pitchFamily="18" charset="0"/>
              </a:rPr>
              <a:t>центральное правительство не контролирует бюджетную деятельность регионов и безразлично относится к проблеме горизонтальных дисбалансов;</a:t>
            </a:r>
          </a:p>
          <a:p>
            <a:pPr marL="342900" lvl="0" indent="-342900" algn="just">
              <a:spcAft>
                <a:spcPts val="0"/>
              </a:spcAft>
              <a:buFont typeface="+mj-lt"/>
              <a:buAutoNum type="arabicParenR"/>
              <a:tabLst>
                <a:tab pos="571500" algn="l"/>
              </a:tabLst>
            </a:pPr>
            <a:r>
              <a:rPr lang="ru-RU" sz="1600" dirty="0">
                <a:latin typeface="Times New Roman" panose="02020603050405020304" pitchFamily="18" charset="0"/>
                <a:ea typeface="Times New Roman" panose="02020603050405020304" pitchFamily="18" charset="0"/>
              </a:rPr>
              <a:t>система бюджетного выравнивания развита слабо;</a:t>
            </a:r>
          </a:p>
          <a:p>
            <a:pPr marL="342900" lvl="0" indent="-342900" algn="just">
              <a:spcAft>
                <a:spcPts val="0"/>
              </a:spcAft>
              <a:buFont typeface="+mj-lt"/>
              <a:buAutoNum type="arabicParenR"/>
              <a:tabLst>
                <a:tab pos="571500" algn="l"/>
              </a:tabLst>
            </a:pPr>
            <a:r>
              <a:rPr lang="ru-RU" sz="1600" dirty="0">
                <a:latin typeface="Times New Roman" panose="02020603050405020304" pitchFamily="18" charset="0"/>
                <a:ea typeface="Times New Roman" panose="02020603050405020304" pitchFamily="18" charset="0"/>
              </a:rPr>
              <a:t>центральное правительство снимает с себя ответственность по долгам региональных правительств и не отвечает за дефицит их бюджетов.</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6727115" y="997420"/>
            <a:ext cx="4622202" cy="5016758"/>
          </a:xfrm>
          <a:prstGeom prst="rect">
            <a:avLst/>
          </a:prstGeom>
        </p:spPr>
        <p:txBody>
          <a:bodyPr wrap="square">
            <a:spAutoFit/>
          </a:bodyPr>
          <a:lstStyle/>
          <a:p>
            <a:pPr indent="252095">
              <a:spcAft>
                <a:spcPts val="0"/>
              </a:spcAft>
            </a:pPr>
            <a:r>
              <a:rPr lang="ru-RU" sz="1600" b="1" dirty="0">
                <a:solidFill>
                  <a:srgbClr val="FFFF00"/>
                </a:solidFill>
                <a:latin typeface="Times New Roman" panose="02020603050405020304" pitchFamily="18" charset="0"/>
                <a:ea typeface="Times New Roman" panose="02020603050405020304" pitchFamily="18" charset="0"/>
              </a:rPr>
              <a:t>Кооперативная модель </a:t>
            </a:r>
            <a:r>
              <a:rPr lang="ru-RU" sz="1600" dirty="0">
                <a:latin typeface="Times New Roman" panose="02020603050405020304" pitchFamily="18" charset="0"/>
                <a:ea typeface="Times New Roman" panose="02020603050405020304" pitchFamily="18" charset="0"/>
              </a:rPr>
              <a:t>бюджетного федерализма получила в настоящее время более широкое распространение в мировой практике. Она существует в большинстве европейских стран и характеризуется следующими основными чертами:</a:t>
            </a:r>
          </a:p>
          <a:p>
            <a:pPr marL="342900" lvl="0" indent="-342900" algn="just">
              <a:spcAft>
                <a:spcPts val="0"/>
              </a:spcAft>
              <a:buFont typeface="+mj-lt"/>
              <a:buAutoNum type="arabicParenR"/>
              <a:tabLst>
                <a:tab pos="457200" algn="l"/>
              </a:tabLst>
            </a:pPr>
            <a:r>
              <a:rPr lang="ru-RU" sz="1600" dirty="0">
                <a:latin typeface="Times New Roman" panose="02020603050405020304" pitchFamily="18" charset="0"/>
                <a:ea typeface="Times New Roman" panose="02020603050405020304" pitchFamily="18" charset="0"/>
              </a:rPr>
              <a:t>широким участием региональных властей в перераспределении национального дохода;</a:t>
            </a:r>
          </a:p>
          <a:p>
            <a:pPr marL="342900" lvl="0" indent="-342900" algn="just">
              <a:spcAft>
                <a:spcPts val="0"/>
              </a:spcAft>
              <a:buFont typeface="+mj-lt"/>
              <a:buAutoNum type="arabicParenR"/>
              <a:tabLst>
                <a:tab pos="457200" algn="l"/>
              </a:tabLst>
            </a:pPr>
            <a:r>
              <a:rPr lang="ru-RU" sz="1600" dirty="0">
                <a:latin typeface="Times New Roman" panose="02020603050405020304" pitchFamily="18" charset="0"/>
                <a:ea typeface="Times New Roman" panose="02020603050405020304" pitchFamily="18" charset="0"/>
              </a:rPr>
              <a:t>наличием собственных и регулирующих налогов и доходов для каждого уровня бюджетной системы;</a:t>
            </a:r>
          </a:p>
          <a:p>
            <a:pPr marL="342900" lvl="0" indent="-342900" algn="just">
              <a:spcAft>
                <a:spcPts val="0"/>
              </a:spcAft>
              <a:buFont typeface="+mj-lt"/>
              <a:buAutoNum type="arabicParenR"/>
              <a:tabLst>
                <a:tab pos="457200" algn="l"/>
              </a:tabLst>
            </a:pPr>
            <a:r>
              <a:rPr lang="ru-RU" sz="1600" dirty="0">
                <a:latin typeface="Times New Roman" panose="02020603050405020304" pitchFamily="18" charset="0"/>
                <a:ea typeface="Times New Roman" panose="02020603050405020304" pitchFamily="18" charset="0"/>
              </a:rPr>
              <a:t>введением местных ставок к федеральным и территориальным налогам;</a:t>
            </a:r>
          </a:p>
          <a:p>
            <a:pPr marL="342900" lvl="0" indent="-342900" algn="just">
              <a:spcAft>
                <a:spcPts val="0"/>
              </a:spcAft>
              <a:buFont typeface="+mj-lt"/>
              <a:buAutoNum type="arabicParenR"/>
              <a:tabLst>
                <a:tab pos="457200" algn="l"/>
              </a:tabLst>
            </a:pPr>
            <a:r>
              <a:rPr lang="ru-RU" sz="1600" dirty="0">
                <a:latin typeface="Times New Roman" panose="02020603050405020304" pitchFamily="18" charset="0"/>
                <a:ea typeface="Times New Roman" panose="02020603050405020304" pitchFamily="18" charset="0"/>
              </a:rPr>
              <a:t>повышенной ответственностью центра за состояние региональных финансов;</a:t>
            </a:r>
          </a:p>
          <a:p>
            <a:pPr marL="342900" lvl="0" indent="-342900" algn="just">
              <a:spcAft>
                <a:spcPts val="0"/>
              </a:spcAft>
              <a:buFont typeface="+mj-lt"/>
              <a:buAutoNum type="arabicParenR"/>
              <a:tabLst>
                <a:tab pos="457200" algn="l"/>
              </a:tabLst>
            </a:pPr>
            <a:r>
              <a:rPr lang="ru-RU" sz="1600" dirty="0">
                <a:latin typeface="Times New Roman" panose="02020603050405020304" pitchFamily="18" charset="0"/>
                <a:ea typeface="Times New Roman" panose="02020603050405020304" pitchFamily="18" charset="0"/>
              </a:rPr>
              <a:t>ограничение самостоятельности региональных властей в вопросах внешних заимствований;</a:t>
            </a:r>
          </a:p>
          <a:p>
            <a:pPr marL="342900" lvl="0" indent="-342900" algn="just">
              <a:spcAft>
                <a:spcPts val="0"/>
              </a:spcAft>
              <a:buFont typeface="+mj-lt"/>
              <a:buAutoNum type="arabicParenR"/>
              <a:tabLst>
                <a:tab pos="457200" algn="l"/>
              </a:tabLst>
            </a:pPr>
            <a:r>
              <a:rPr lang="ru-RU" sz="1600" dirty="0">
                <a:latin typeface="Times New Roman" panose="02020603050405020304" pitchFamily="18" charset="0"/>
                <a:ea typeface="Times New Roman" panose="02020603050405020304" pitchFamily="18" charset="0"/>
              </a:rPr>
              <a:t>наличие развитого механизма перераспределения денежных средств между уровнями бюджетной системы.</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4516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5610" y="419549"/>
            <a:ext cx="11123407" cy="6063198"/>
          </a:xfrm>
          <a:prstGeom prst="rect">
            <a:avLst/>
          </a:prstGeom>
        </p:spPr>
        <p:txBody>
          <a:bodyPr wrap="square">
            <a:spAutoFit/>
          </a:bodyPr>
          <a:lstStyle/>
          <a:p>
            <a:pPr indent="252095" algn="just">
              <a:spcAft>
                <a:spcPts val="0"/>
              </a:spcAft>
            </a:pPr>
            <a:r>
              <a:rPr lang="ru-RU" sz="2800" b="1" dirty="0">
                <a:solidFill>
                  <a:srgbClr val="FFFF00"/>
                </a:solidFill>
                <a:latin typeface="Times New Roman" panose="02020603050405020304" pitchFamily="18" charset="0"/>
                <a:ea typeface="Times New Roman" panose="02020603050405020304" pitchFamily="18" charset="0"/>
              </a:rPr>
              <a:t>Межбюджетные отношения </a:t>
            </a:r>
            <a:r>
              <a:rPr lang="ru-RU" sz="2400" b="1" dirty="0">
                <a:latin typeface="Times New Roman" panose="02020603050405020304" pitchFamily="18" charset="0"/>
                <a:ea typeface="Times New Roman" panose="02020603050405020304" pitchFamily="18" charset="0"/>
              </a:rPr>
              <a:t>– это отношения между органами государственной власти РФ, органами государственной власти субъектов РФ и органами местного самоуправления по поводу:</a:t>
            </a:r>
          </a:p>
          <a:p>
            <a:pPr indent="252095" algn="just">
              <a:spcAft>
                <a:spcPts val="0"/>
              </a:spcAft>
            </a:pPr>
            <a:r>
              <a:rPr lang="ru-RU" sz="2400" b="1" dirty="0">
                <a:latin typeface="Times New Roman" panose="02020603050405020304" pitchFamily="18" charset="0"/>
                <a:ea typeface="Times New Roman" panose="02020603050405020304" pitchFamily="18" charset="0"/>
              </a:rPr>
              <a:t>1)	разграничения видов расходов и доходов полностью или частично на постоянной основе между уровнями бюджетной системы;</a:t>
            </a:r>
          </a:p>
          <a:p>
            <a:pPr indent="252095" algn="just">
              <a:spcAft>
                <a:spcPts val="0"/>
              </a:spcAft>
            </a:pPr>
            <a:r>
              <a:rPr lang="ru-RU" sz="2400" b="1" dirty="0">
                <a:latin typeface="Times New Roman" panose="02020603050405020304" pitchFamily="18" charset="0"/>
                <a:ea typeface="Times New Roman" panose="02020603050405020304" pitchFamily="18" charset="0"/>
              </a:rPr>
              <a:t>2)	распределения между бюджетами разных уровней регулирующих налогов по временным нормативам, утверждаемым на каждый год;</a:t>
            </a:r>
          </a:p>
          <a:p>
            <a:pPr indent="252095" algn="just">
              <a:spcAft>
                <a:spcPts val="0"/>
              </a:spcAft>
            </a:pPr>
            <a:r>
              <a:rPr lang="ru-RU" sz="2400" b="1" dirty="0">
                <a:latin typeface="Times New Roman" panose="02020603050405020304" pitchFamily="18" charset="0"/>
                <a:ea typeface="Times New Roman" panose="02020603050405020304" pitchFamily="18" charset="0"/>
              </a:rPr>
              <a:t>3)	перераспределения средств из бюджетов одного уровня в другой, а также между бюджетами того же уровня в разных формах.</a:t>
            </a:r>
          </a:p>
          <a:p>
            <a:pPr indent="252095" algn="just">
              <a:spcAft>
                <a:spcPts val="0"/>
              </a:spcAft>
            </a:pPr>
            <a:r>
              <a:rPr lang="ru-RU" sz="2400" b="1" dirty="0">
                <a:latin typeface="Times New Roman" panose="02020603050405020304" pitchFamily="18" charset="0"/>
                <a:ea typeface="Times New Roman" panose="02020603050405020304" pitchFamily="18" charset="0"/>
              </a:rPr>
              <a:t>Цель межбюджетных отношений – создание исходных условий для сбалансированности бюджетов на каждом уровне с учетом возлагаемых на них задач и функций при соблюдении минимальных государственных социальных стандартов на всей территории страны исходя из имеющегося на соответствующих территориях налогового потенциала.</a:t>
            </a:r>
          </a:p>
          <a:p>
            <a:pPr indent="252095" algn="just">
              <a:spcAft>
                <a:spcPts val="0"/>
              </a:spcAft>
            </a:pPr>
            <a:r>
              <a:rPr lang="ru-RU" sz="2400" b="1" dirty="0">
                <a:latin typeface="Times New Roman" panose="02020603050405020304" pitchFamily="18" charset="0"/>
                <a:ea typeface="Times New Roman" panose="02020603050405020304" pitchFamily="18" charset="0"/>
              </a:rPr>
              <a:t>Перераспределение средств федерального бюджета осуществляется в форме межбюджетных трансфертов бюджетам нижестоящего уровня.</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15564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5609" y="467595"/>
            <a:ext cx="10789920" cy="5509200"/>
          </a:xfrm>
          <a:prstGeom prst="rect">
            <a:avLst/>
          </a:prstGeom>
        </p:spPr>
        <p:txBody>
          <a:bodyPr wrap="square">
            <a:spAutoFit/>
          </a:bodyPr>
          <a:lstStyle/>
          <a:p>
            <a:r>
              <a:rPr lang="ru-RU" sz="3200" b="1" dirty="0">
                <a:solidFill>
                  <a:srgbClr val="FFFF00"/>
                </a:solidFill>
              </a:rPr>
              <a:t>Межбюджетные трансферты из федерального бюджета </a:t>
            </a:r>
            <a:r>
              <a:rPr lang="ru-RU" sz="3200" b="1" dirty="0"/>
              <a:t>бюджетам бюджетной системы Российской Федерации предоставляются в форме:  </a:t>
            </a:r>
          </a:p>
          <a:p>
            <a:r>
              <a:rPr lang="ru-RU" sz="3200" b="1" dirty="0" smtClean="0"/>
              <a:t>- </a:t>
            </a:r>
            <a:r>
              <a:rPr lang="ru-RU" sz="3200" b="1" dirty="0" smtClean="0">
                <a:solidFill>
                  <a:srgbClr val="FF0000"/>
                </a:solidFill>
              </a:rPr>
              <a:t>дотаций</a:t>
            </a:r>
            <a:r>
              <a:rPr lang="ru-RU" sz="3200" b="1" dirty="0" smtClean="0"/>
              <a:t> </a:t>
            </a:r>
            <a:r>
              <a:rPr lang="ru-RU" sz="3200" b="1" dirty="0"/>
              <a:t>на выравнивание бюджетной обеспеченности субъектов Российской Федерации;  </a:t>
            </a:r>
          </a:p>
          <a:p>
            <a:r>
              <a:rPr lang="ru-RU" sz="3200" b="1" dirty="0" smtClean="0"/>
              <a:t>- </a:t>
            </a:r>
            <a:r>
              <a:rPr lang="ru-RU" sz="3200" b="1" dirty="0" smtClean="0">
                <a:solidFill>
                  <a:srgbClr val="FF0000"/>
                </a:solidFill>
              </a:rPr>
              <a:t>субсидий</a:t>
            </a:r>
            <a:r>
              <a:rPr lang="ru-RU" sz="3200" b="1" dirty="0" smtClean="0"/>
              <a:t> </a:t>
            </a:r>
            <a:r>
              <a:rPr lang="ru-RU" sz="3200" b="1" dirty="0"/>
              <a:t>бюджетам субъектов Российской Федерации;  </a:t>
            </a:r>
          </a:p>
          <a:p>
            <a:r>
              <a:rPr lang="ru-RU" sz="3200" b="1" dirty="0" smtClean="0"/>
              <a:t>- </a:t>
            </a:r>
            <a:r>
              <a:rPr lang="ru-RU" sz="3200" b="1" dirty="0" smtClean="0">
                <a:solidFill>
                  <a:srgbClr val="FF0000"/>
                </a:solidFill>
              </a:rPr>
              <a:t>субвенций</a:t>
            </a:r>
            <a:r>
              <a:rPr lang="ru-RU" sz="3200" b="1" dirty="0" smtClean="0"/>
              <a:t> </a:t>
            </a:r>
            <a:r>
              <a:rPr lang="ru-RU" sz="3200" b="1" dirty="0"/>
              <a:t>бюджетам субъектов Российской Федерации;  </a:t>
            </a:r>
          </a:p>
          <a:p>
            <a:r>
              <a:rPr lang="ru-RU" sz="3200" b="1" dirty="0" smtClean="0"/>
              <a:t>- </a:t>
            </a:r>
            <a:r>
              <a:rPr lang="ru-RU" sz="3200" b="1" dirty="0" smtClean="0">
                <a:solidFill>
                  <a:srgbClr val="FF0000"/>
                </a:solidFill>
              </a:rPr>
              <a:t>иных </a:t>
            </a:r>
            <a:r>
              <a:rPr lang="ru-RU" sz="3200" b="1" dirty="0">
                <a:solidFill>
                  <a:srgbClr val="FF0000"/>
                </a:solidFill>
              </a:rPr>
              <a:t>межбюджетных трансфертов </a:t>
            </a:r>
            <a:r>
              <a:rPr lang="ru-RU" sz="3200" b="1" dirty="0"/>
              <a:t>бюджетам субъектов Российской Федерации;  </a:t>
            </a:r>
          </a:p>
          <a:p>
            <a:r>
              <a:rPr lang="ru-RU" sz="3200" b="1" dirty="0" smtClean="0"/>
              <a:t>- </a:t>
            </a:r>
            <a:r>
              <a:rPr lang="ru-RU" sz="3200" b="1" dirty="0" smtClean="0">
                <a:solidFill>
                  <a:srgbClr val="FF0000"/>
                </a:solidFill>
              </a:rPr>
              <a:t>межбюджетных </a:t>
            </a:r>
            <a:r>
              <a:rPr lang="ru-RU" sz="3200" b="1" dirty="0">
                <a:solidFill>
                  <a:srgbClr val="FF0000"/>
                </a:solidFill>
              </a:rPr>
              <a:t>трансфертов </a:t>
            </a:r>
            <a:r>
              <a:rPr lang="ru-RU" sz="3200" b="1" dirty="0"/>
              <a:t>бюджетам государственных </a:t>
            </a:r>
            <a:r>
              <a:rPr lang="ru-RU" sz="3200" b="1" dirty="0">
                <a:solidFill>
                  <a:srgbClr val="FF0000"/>
                </a:solidFill>
              </a:rPr>
              <a:t>внебюджетных</a:t>
            </a:r>
            <a:r>
              <a:rPr lang="ru-RU" sz="3200" b="1" dirty="0"/>
              <a:t> фондов.  </a:t>
            </a:r>
          </a:p>
        </p:txBody>
      </p:sp>
    </p:spTree>
    <p:extLst>
      <p:ext uri="{BB962C8B-B14F-4D97-AF65-F5344CB8AC3E}">
        <p14:creationId xmlns:p14="http://schemas.microsoft.com/office/powerpoint/2010/main" val="3235839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3943" y="353354"/>
            <a:ext cx="10929770" cy="6370975"/>
          </a:xfrm>
          <a:prstGeom prst="rect">
            <a:avLst/>
          </a:prstGeom>
        </p:spPr>
        <p:txBody>
          <a:bodyPr wrap="square">
            <a:spAutoFit/>
          </a:bodyPr>
          <a:lstStyle/>
          <a:p>
            <a:pPr indent="252095">
              <a:spcAft>
                <a:spcPts val="0"/>
              </a:spcAft>
            </a:pPr>
            <a:r>
              <a:rPr lang="ru-RU" sz="2400" b="1" i="1" dirty="0">
                <a:solidFill>
                  <a:srgbClr val="FFFF00"/>
                </a:solidFill>
                <a:latin typeface="Times New Roman" panose="02020603050405020304" pitchFamily="18" charset="0"/>
                <a:ea typeface="Times New Roman" panose="02020603050405020304" pitchFamily="18" charset="0"/>
              </a:rPr>
              <a:t>Дотация</a:t>
            </a:r>
            <a:r>
              <a:rPr lang="ru-RU" sz="2400" b="1" i="1" dirty="0">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 </a:t>
            </a:r>
            <a:r>
              <a:rPr lang="ru-RU" sz="2400" dirty="0"/>
              <a:t>межбюджетные трансферты, предоставляемые на безвозмездной и безвозвратной основе без установления направлений и (или) условий их использования</a:t>
            </a:r>
            <a:br>
              <a:rPr lang="ru-RU" sz="2400" dirty="0"/>
            </a:br>
            <a:r>
              <a:rPr lang="ru-RU" sz="2400" dirty="0" smtClean="0"/>
              <a:t>   </a:t>
            </a:r>
            <a:r>
              <a:rPr lang="ru-RU" sz="2400" b="1" i="1" dirty="0" smtClean="0">
                <a:solidFill>
                  <a:srgbClr val="FFFF00"/>
                </a:solidFill>
                <a:latin typeface="Times New Roman" panose="02020603050405020304" pitchFamily="18" charset="0"/>
                <a:ea typeface="Times New Roman" panose="02020603050405020304" pitchFamily="18" charset="0"/>
              </a:rPr>
              <a:t>Субвенция</a:t>
            </a:r>
            <a:r>
              <a:rPr lang="ru-RU" sz="2400" b="1" i="1" dirty="0" smtClean="0">
                <a:latin typeface="Times New Roman" panose="02020603050405020304" pitchFamily="18" charset="0"/>
                <a:ea typeface="Times New Roman" panose="02020603050405020304" pitchFamily="18" charset="0"/>
              </a:rPr>
              <a:t> </a:t>
            </a:r>
            <a:r>
              <a:rPr lang="ru-RU" sz="2400" b="1" i="1" dirty="0">
                <a:latin typeface="Times New Roman" panose="02020603050405020304" pitchFamily="18" charset="0"/>
                <a:ea typeface="Times New Roman" panose="02020603050405020304" pitchFamily="18" charset="0"/>
              </a:rPr>
              <a:t>—</a:t>
            </a:r>
            <a:r>
              <a:rPr lang="ru-RU" sz="2400" b="1" dirty="0">
                <a:latin typeface="Times New Roman" panose="02020603050405020304" pitchFamily="18" charset="0"/>
                <a:ea typeface="Times New Roman" panose="02020603050405020304" pitchFamily="18" charset="0"/>
              </a:rPr>
              <a:t> </a:t>
            </a:r>
            <a:r>
              <a:rPr lang="ru-RU" sz="2400" dirty="0"/>
              <a:t>межбюджетные трансферты, предоставляемые бюджетам субъектов Российской Федерации в целях финансового обеспечения расходных обязательств субъектов Российской Федерации и (или) муниципальных образований, возникающих при выполнении полномочий Российской Федерации, переданных для осуществления органам государственной власти субъектов Российской Федерации и (или) органам местного самоуправления в установленном порядке</a:t>
            </a:r>
            <a:br>
              <a:rPr lang="ru-RU" sz="2400" dirty="0"/>
            </a:br>
            <a:r>
              <a:rPr lang="ru-RU" sz="2400" dirty="0" smtClean="0"/>
              <a:t> </a:t>
            </a:r>
            <a:r>
              <a:rPr lang="ru-RU" sz="2400" b="1" i="1" dirty="0" smtClean="0">
                <a:solidFill>
                  <a:srgbClr val="FFFF00"/>
                </a:solidFill>
                <a:latin typeface="Times New Roman" panose="02020603050405020304" pitchFamily="18" charset="0"/>
                <a:ea typeface="Times New Roman" panose="02020603050405020304" pitchFamily="18" charset="0"/>
              </a:rPr>
              <a:t>Субсидия</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 </a:t>
            </a:r>
            <a:r>
              <a:rPr lang="ru-RU" sz="2400" dirty="0"/>
              <a:t>межбюджетные трансферты, предоставляемые бюджетам субъектов Российской Федерации в целях </a:t>
            </a:r>
            <a:r>
              <a:rPr lang="ru-RU" sz="2400" dirty="0" err="1"/>
              <a:t>софинансирования</a:t>
            </a:r>
            <a:r>
              <a:rPr lang="ru-RU" sz="2400" dirty="0"/>
              <a:t> расходных обязательств, возникающих при выполнении полномочий органов государственной власти субъектов Российской Федерации по предметам ведения субъектов Российской Федерации и предметам совместного ведения Российской Федерации и субъектов Российской Федерации, и расходных обязательств по выполнению полномочий органов местного самоуправления по вопросам местного </a:t>
            </a:r>
            <a:r>
              <a:rPr lang="ru-RU" sz="2400" dirty="0" smtClean="0"/>
              <a:t>значения</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586467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972" y="201271"/>
            <a:ext cx="11521440" cy="830997"/>
          </a:xfrm>
          <a:prstGeom prst="rect">
            <a:avLst/>
          </a:prstGeom>
        </p:spPr>
        <p:txBody>
          <a:bodyPr wrap="square">
            <a:spAutoFit/>
          </a:bodyPr>
          <a:lstStyle/>
          <a:p>
            <a:pPr algn="ctr"/>
            <a:r>
              <a:rPr lang="ru-RU" sz="2400" b="1" dirty="0">
                <a:solidFill>
                  <a:srgbClr val="FFFF00"/>
                </a:solidFill>
              </a:rPr>
              <a:t>Дотации на выравнивание бюджетной обеспеченности субъектов Российской Федерации </a:t>
            </a:r>
          </a:p>
        </p:txBody>
      </p:sp>
      <p:sp>
        <p:nvSpPr>
          <p:cNvPr id="3" name="Прямоугольник 2"/>
          <p:cNvSpPr/>
          <p:nvPr/>
        </p:nvSpPr>
        <p:spPr>
          <a:xfrm>
            <a:off x="311971" y="1118795"/>
            <a:ext cx="11618259" cy="3170099"/>
          </a:xfrm>
          <a:prstGeom prst="rect">
            <a:avLst/>
          </a:prstGeom>
        </p:spPr>
        <p:txBody>
          <a:bodyPr wrap="square">
            <a:spAutoFit/>
          </a:bodyPr>
          <a:lstStyle/>
          <a:p>
            <a:r>
              <a:rPr lang="ru-RU" sz="2000" b="1" dirty="0"/>
              <a:t>Дотации на выравнивание бюджетной обеспеченности субъектов Российской Федерации предусматриваются в составе федерального бюджета и распределяются между субъектами Российской Федерации в соответствии с единой методикой, утверждаемой Правительством Российской Федерации в соответствии с требованиями </a:t>
            </a:r>
            <a:r>
              <a:rPr lang="ru-RU" sz="2000" b="1" dirty="0" smtClean="0"/>
              <a:t>БК РФ</a:t>
            </a:r>
            <a:r>
              <a:rPr lang="ru-RU" sz="2000" b="1" dirty="0"/>
              <a:t/>
            </a:r>
            <a:br>
              <a:rPr lang="ru-RU" sz="2000" b="1" dirty="0"/>
            </a:br>
            <a:endParaRPr lang="ru-RU" sz="2000" b="1" dirty="0" smtClean="0"/>
          </a:p>
          <a:p>
            <a:r>
              <a:rPr lang="ru-RU" sz="2000" b="1" dirty="0" smtClean="0">
                <a:solidFill>
                  <a:srgbClr val="FFFF00"/>
                </a:solidFill>
              </a:rPr>
              <a:t>Постановление </a:t>
            </a:r>
            <a:r>
              <a:rPr lang="ru-RU" sz="2000" b="1" dirty="0">
                <a:solidFill>
                  <a:srgbClr val="FFFF00"/>
                </a:solidFill>
              </a:rPr>
              <a:t>Правительства РФ от 22.11.2004 N 670 (ред. от 09.12.2013) "О распределении дотаций на выравнивание бюджетной обеспеченности субъектов Российской Федерации" (вместе с "Методикой распределения дотаций на выравнивание бюджетной обеспеченности субъектов Российской Федерации")</a:t>
            </a:r>
            <a:br>
              <a:rPr lang="ru-RU" sz="2000" b="1" dirty="0">
                <a:solidFill>
                  <a:srgbClr val="FFFF00"/>
                </a:solidFill>
              </a:rPr>
            </a:br>
            <a:endParaRPr lang="ru-RU" sz="2000" b="1" dirty="0">
              <a:solidFill>
                <a:srgbClr val="FFFF00"/>
              </a:solidFill>
            </a:endParaRPr>
          </a:p>
        </p:txBody>
      </p:sp>
      <p:sp>
        <p:nvSpPr>
          <p:cNvPr id="4" name="TextBox 3"/>
          <p:cNvSpPr txBox="1"/>
          <p:nvPr/>
        </p:nvSpPr>
        <p:spPr>
          <a:xfrm>
            <a:off x="4130937" y="4027284"/>
            <a:ext cx="2829621" cy="523220"/>
          </a:xfrm>
          <a:prstGeom prst="rect">
            <a:avLst/>
          </a:prstGeom>
          <a:noFill/>
        </p:spPr>
        <p:txBody>
          <a:bodyPr wrap="none" rtlCol="0">
            <a:spAutoFit/>
          </a:bodyPr>
          <a:lstStyle/>
          <a:p>
            <a:r>
              <a:rPr lang="ru-RU" sz="2800" b="1" dirty="0" smtClean="0"/>
              <a:t>ИБО = ИНП / ИБР</a:t>
            </a:r>
            <a:endParaRPr lang="ru-RU" sz="2800" b="1" dirty="0"/>
          </a:p>
        </p:txBody>
      </p:sp>
      <p:sp>
        <p:nvSpPr>
          <p:cNvPr id="5" name="Прямоугольник 4"/>
          <p:cNvSpPr/>
          <p:nvPr/>
        </p:nvSpPr>
        <p:spPr>
          <a:xfrm>
            <a:off x="1061362" y="4718131"/>
            <a:ext cx="7251793" cy="1015663"/>
          </a:xfrm>
          <a:prstGeom prst="rect">
            <a:avLst/>
          </a:prstGeom>
        </p:spPr>
        <p:txBody>
          <a:bodyPr wrap="none">
            <a:spAutoFit/>
          </a:bodyPr>
          <a:lstStyle/>
          <a:p>
            <a:r>
              <a:rPr lang="ru-RU" sz="2000" b="1" dirty="0" smtClean="0"/>
              <a:t>ИБО - уровень </a:t>
            </a:r>
            <a:r>
              <a:rPr lang="ru-RU" sz="2000" b="1" dirty="0"/>
              <a:t>расчетной бюджетной обеспеченности </a:t>
            </a:r>
            <a:r>
              <a:rPr lang="ru-RU" sz="2000" b="1" dirty="0" smtClean="0"/>
              <a:t>субъекта</a:t>
            </a:r>
          </a:p>
          <a:p>
            <a:r>
              <a:rPr lang="ru-RU" sz="2000" b="1" dirty="0" smtClean="0"/>
              <a:t>ИНП - индекс </a:t>
            </a:r>
            <a:r>
              <a:rPr lang="ru-RU" sz="2000" b="1" dirty="0"/>
              <a:t>налогового потенциала </a:t>
            </a:r>
            <a:r>
              <a:rPr lang="ru-RU" sz="2000" b="1" dirty="0" smtClean="0"/>
              <a:t>субъекта</a:t>
            </a:r>
          </a:p>
          <a:p>
            <a:r>
              <a:rPr lang="ru-RU" sz="2000" b="1" dirty="0" smtClean="0"/>
              <a:t>ИБР - индекс </a:t>
            </a:r>
            <a:r>
              <a:rPr lang="ru-RU" sz="2000" b="1" dirty="0"/>
              <a:t>бюджетных расходов субъекта</a:t>
            </a:r>
          </a:p>
        </p:txBody>
      </p:sp>
    </p:spTree>
    <p:extLst>
      <p:ext uri="{BB962C8B-B14F-4D97-AF65-F5344CB8AC3E}">
        <p14:creationId xmlns:p14="http://schemas.microsoft.com/office/powerpoint/2010/main" val="19507759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8489" y="376517"/>
            <a:ext cx="10277139" cy="3170099"/>
          </a:xfrm>
          <a:prstGeom prst="rect">
            <a:avLst/>
          </a:prstGeom>
        </p:spPr>
        <p:txBody>
          <a:bodyPr wrap="square">
            <a:spAutoFit/>
          </a:bodyPr>
          <a:lstStyle/>
          <a:p>
            <a:r>
              <a:rPr lang="ru-RU" sz="2000" b="1" dirty="0">
                <a:solidFill>
                  <a:srgbClr val="FFFF00"/>
                </a:solidFill>
              </a:rPr>
              <a:t>Индекс налогового потенциала </a:t>
            </a:r>
            <a:r>
              <a:rPr lang="ru-RU" sz="2000" b="1" dirty="0"/>
              <a:t>- относительная (по сравнению со средним по Российской Федерации уровнем) оценка налоговых доходов консолидированного бюджета субъекта Российской Федерации, определяемая с учетом уровня развития и структуры налоговой базы субъекта Российской Федерации</a:t>
            </a:r>
            <a:r>
              <a:rPr lang="ru-RU" sz="2000" b="1" dirty="0" smtClean="0"/>
              <a:t>.</a:t>
            </a:r>
          </a:p>
          <a:p>
            <a:r>
              <a:rPr lang="ru-RU" sz="2000" b="1" dirty="0"/>
              <a:t/>
            </a:r>
            <a:br>
              <a:rPr lang="ru-RU" sz="2000" b="1" dirty="0"/>
            </a:br>
            <a:r>
              <a:rPr lang="ru-RU" sz="2000" b="1" dirty="0">
                <a:solidFill>
                  <a:srgbClr val="FFFF00"/>
                </a:solidFill>
              </a:rPr>
              <a:t>Индекс бюджетных расходов </a:t>
            </a:r>
            <a:r>
              <a:rPr lang="ru-RU" sz="2000" b="1" dirty="0" smtClean="0"/>
              <a:t>- </a:t>
            </a:r>
            <a:r>
              <a:rPr lang="ru-RU" sz="2000" b="1" dirty="0"/>
              <a:t>относительная (по сравнению со средним по Российской Федерации уровнем) оценка расходов консолидированного бюджета субъекта Российской Федерации по предоставлению одинакового объема бюджетных услуг в расчете на душу населения, определяемая с учетом объективных региональных факторов и условий</a:t>
            </a:r>
            <a:r>
              <a:rPr lang="ru-RU" sz="2000" dirty="0" smtClean="0"/>
              <a:t>.</a:t>
            </a:r>
            <a:endParaRPr lang="ru-RU" sz="2000" b="1" dirty="0"/>
          </a:p>
        </p:txBody>
      </p:sp>
      <p:sp>
        <p:nvSpPr>
          <p:cNvPr id="3" name="Прямоугольник 2"/>
          <p:cNvSpPr/>
          <p:nvPr/>
        </p:nvSpPr>
        <p:spPr>
          <a:xfrm>
            <a:off x="688489" y="4002811"/>
            <a:ext cx="10908255" cy="1938992"/>
          </a:xfrm>
          <a:prstGeom prst="rect">
            <a:avLst/>
          </a:prstGeom>
        </p:spPr>
        <p:txBody>
          <a:bodyPr wrap="square">
            <a:spAutoFit/>
          </a:bodyPr>
          <a:lstStyle/>
          <a:p>
            <a:r>
              <a:rPr lang="ru-RU" sz="2000" b="1" dirty="0">
                <a:solidFill>
                  <a:srgbClr val="FFFF00"/>
                </a:solidFill>
              </a:rPr>
              <a:t>Дотации распределяются </a:t>
            </a:r>
            <a:r>
              <a:rPr lang="ru-RU" sz="2000" dirty="0"/>
              <a:t>между субъектами Российской Федерации, уровень расчетной бюджетной обеспеченности которых </a:t>
            </a:r>
            <a:r>
              <a:rPr lang="ru-RU" sz="2000" b="1" u="sng" dirty="0">
                <a:solidFill>
                  <a:srgbClr val="FFFF00"/>
                </a:solidFill>
              </a:rPr>
              <a:t>не превышает</a:t>
            </a:r>
            <a:r>
              <a:rPr lang="ru-RU" sz="2000" b="1" dirty="0">
                <a:solidFill>
                  <a:srgbClr val="FFFF00"/>
                </a:solidFill>
              </a:rPr>
              <a:t> </a:t>
            </a:r>
            <a:r>
              <a:rPr lang="ru-RU" sz="2000" dirty="0"/>
              <a:t>уровень, установленный в качестве критерия выравнивания расчетной бюджетной обеспеченности, пропорционально отклонению уровня расчетной бюджетной обеспеченности этих субъектов Российской Федерации от уровня, установленного в качестве критерия выравнивания расчетной бюджетной обеспеченности.</a:t>
            </a:r>
            <a:br>
              <a:rPr lang="ru-RU" sz="2000" dirty="0"/>
            </a:br>
            <a:endParaRPr lang="ru-RU" sz="2000" dirty="0"/>
          </a:p>
        </p:txBody>
      </p:sp>
    </p:spTree>
    <p:extLst>
      <p:ext uri="{BB962C8B-B14F-4D97-AF65-F5344CB8AC3E}">
        <p14:creationId xmlns:p14="http://schemas.microsoft.com/office/powerpoint/2010/main" val="80754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1" y="161365"/>
            <a:ext cx="10962043" cy="6740307"/>
          </a:xfrm>
          <a:prstGeom prst="rect">
            <a:avLst/>
          </a:prstGeom>
        </p:spPr>
        <p:txBody>
          <a:bodyPr wrap="square">
            <a:spAutoFit/>
          </a:bodyPr>
          <a:lstStyle/>
          <a:p>
            <a:pPr algn="ctr"/>
            <a:r>
              <a:rPr lang="ru-RU" sz="2400" b="1" dirty="0"/>
              <a:t>Дотации на выравнивание бюджетной обеспеченности субъектов Российской Федерации образуют </a:t>
            </a:r>
            <a:r>
              <a:rPr lang="ru-RU" sz="2400" b="1" dirty="0">
                <a:solidFill>
                  <a:srgbClr val="FFFF00"/>
                </a:solidFill>
              </a:rPr>
              <a:t>Федеральный фонд финансовой поддержки субъектов Российской Федерации</a:t>
            </a:r>
            <a:r>
              <a:rPr lang="ru-RU" sz="2400" b="1" dirty="0"/>
              <a:t>. </a:t>
            </a:r>
            <a:endParaRPr lang="ru-RU" sz="2400" b="1" dirty="0" smtClean="0"/>
          </a:p>
          <a:p>
            <a:pPr algn="ctr"/>
            <a:endParaRPr lang="ru-RU" sz="2400" b="1" dirty="0"/>
          </a:p>
          <a:p>
            <a:r>
              <a:rPr lang="ru-RU" sz="2300" b="1" dirty="0"/>
              <a:t>Общий объем дотаций на выравнивание бюджетной обеспеченности субъектов Российской Федерации определяется исходя из необходимости достижения </a:t>
            </a:r>
            <a:r>
              <a:rPr lang="ru-RU" sz="2300" b="1" u="sng" dirty="0">
                <a:solidFill>
                  <a:srgbClr val="FFFF00"/>
                </a:solidFill>
              </a:rPr>
              <a:t>минимального уровня расчетной бюджетной обеспеченности </a:t>
            </a:r>
            <a:r>
              <a:rPr lang="ru-RU" sz="2300" b="1" dirty="0"/>
              <a:t>субъектов Российской </a:t>
            </a:r>
            <a:r>
              <a:rPr lang="ru-RU" sz="2300" b="1" dirty="0" smtClean="0"/>
              <a:t>Федерации.</a:t>
            </a:r>
          </a:p>
          <a:p>
            <a:r>
              <a:rPr lang="ru-RU" sz="2300" b="1" dirty="0" smtClean="0"/>
              <a:t>Минимальный </a:t>
            </a:r>
            <a:r>
              <a:rPr lang="ru-RU" sz="2300" b="1" dirty="0"/>
              <a:t>уровень расчетной бюджетной обеспеченности субъектов Российской Федерации с учетом дотаций на выравнивание бюджетной обеспеченности субъектов Российской Федерации на очередной финансовый год и плановый период определяется в </a:t>
            </a:r>
            <a:r>
              <a:rPr lang="ru-RU" sz="2300" b="1" dirty="0">
                <a:hlinkClick r:id="rId2" tooltip="Постановление Правительства РФ от 22.11.2004 N 670 (ред. от 09.12.2013) &quot;О распределении дотаций на выравнивание бюджетной обеспеченности субъектов Российской Федерации&quot; (вместе с &quot;Методикой распределения дотаций на выравнивание бюджетной обеспеченности субъектов Российской Федерации&quot;)"/>
              </a:rPr>
              <a:t>порядке</a:t>
            </a:r>
            <a:r>
              <a:rPr lang="ru-RU" sz="2300" b="1" dirty="0"/>
              <a:t>, установленном Правительством Российской Федерации.  </a:t>
            </a:r>
            <a:endParaRPr lang="ru-RU" sz="2300" b="1" dirty="0" smtClean="0"/>
          </a:p>
          <a:p>
            <a:endParaRPr lang="ru-RU" sz="2300" b="1" dirty="0"/>
          </a:p>
          <a:p>
            <a:r>
              <a:rPr lang="ru-RU" sz="2300" b="1" dirty="0" smtClean="0"/>
              <a:t>Объем </a:t>
            </a:r>
            <a:r>
              <a:rPr lang="ru-RU" sz="2300" b="1" dirty="0"/>
              <a:t>дотаций на выравнивание бюджетной обеспеченности субъектов Российской Федерации, подлежащих утверждению на очередной финансовый год и плановый период, </a:t>
            </a:r>
            <a:r>
              <a:rPr lang="ru-RU" sz="2300" b="1" dirty="0">
                <a:solidFill>
                  <a:srgbClr val="FFFF00"/>
                </a:solidFill>
              </a:rPr>
              <a:t>не может быть менее общего объема </a:t>
            </a:r>
            <a:r>
              <a:rPr lang="ru-RU" sz="2300" b="1" dirty="0"/>
              <a:t>указанных дотаций, утвержденных </a:t>
            </a:r>
            <a:r>
              <a:rPr lang="ru-RU" sz="2300" b="1" dirty="0">
                <a:solidFill>
                  <a:srgbClr val="FFFF00"/>
                </a:solidFill>
              </a:rPr>
              <a:t>на текущий финансовый год</a:t>
            </a:r>
            <a:r>
              <a:rPr lang="ru-RU" sz="2300" b="1" dirty="0" smtClean="0"/>
              <a:t>.</a:t>
            </a:r>
            <a:endParaRPr lang="ru-RU" sz="2300" b="1" dirty="0"/>
          </a:p>
        </p:txBody>
      </p:sp>
    </p:spTree>
    <p:extLst>
      <p:ext uri="{BB962C8B-B14F-4D97-AF65-F5344CB8AC3E}">
        <p14:creationId xmlns:p14="http://schemas.microsoft.com/office/powerpoint/2010/main" val="3239947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367658719"/>
              </p:ext>
            </p:extLst>
          </p:nvPr>
        </p:nvGraphicFramePr>
        <p:xfrm>
          <a:off x="782262" y="791517"/>
          <a:ext cx="9147045" cy="2133600"/>
        </p:xfrm>
        <a:graphic>
          <a:graphicData uri="http://schemas.openxmlformats.org/drawingml/2006/table">
            <a:tbl>
              <a:tblPr/>
              <a:tblGrid>
                <a:gridCol w="5936848"/>
                <a:gridCol w="3210197"/>
              </a:tblGrid>
              <a:tr h="256298">
                <a:tc gridSpan="2">
                  <a:txBody>
                    <a:bodyPr/>
                    <a:lstStyle/>
                    <a:p>
                      <a:pPr marL="0" marR="0" indent="0" algn="r">
                        <a:spcBef>
                          <a:spcPts val="0"/>
                        </a:spcBef>
                        <a:spcAft>
                          <a:spcPts val="0"/>
                        </a:spcAft>
                      </a:pPr>
                      <a:r>
                        <a:rPr lang="ru-RU" sz="1300" dirty="0">
                          <a:effectLst/>
                          <a:latin typeface="Arial" panose="020B0604020202020204" pitchFamily="34" charset="0"/>
                        </a:rPr>
                        <a:t>(тыс. рублей)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r>
              <a:tr h="256298">
                <a:tc>
                  <a:txBody>
                    <a:bodyPr/>
                    <a:lstStyle/>
                    <a:p>
                      <a:pPr marL="0" marR="0" indent="0" algn="ctr">
                        <a:spcBef>
                          <a:spcPts val="0"/>
                        </a:spcBef>
                        <a:spcAft>
                          <a:spcPts val="0"/>
                        </a:spcAft>
                      </a:pPr>
                      <a:r>
                        <a:rPr lang="ru-RU" sz="1300">
                          <a:effectLst/>
                          <a:latin typeface="Arial" panose="020B0604020202020204" pitchFamily="34" charset="0"/>
                        </a:rPr>
                        <a:t>Наименование субъекта Российской Федерации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a:spcBef>
                          <a:spcPts val="0"/>
                        </a:spcBef>
                        <a:spcAft>
                          <a:spcPts val="0"/>
                        </a:spcAft>
                      </a:pPr>
                      <a:r>
                        <a:rPr lang="ru-RU" sz="1300">
                          <a:effectLst/>
                          <a:latin typeface="Arial" panose="020B0604020202020204" pitchFamily="34" charset="0"/>
                        </a:rPr>
                        <a:t>Сумма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298">
                <a:tc>
                  <a:txBody>
                    <a:bodyPr/>
                    <a:lstStyle/>
                    <a:p>
                      <a:pPr marL="0" marR="0" indent="0">
                        <a:spcBef>
                          <a:spcPts val="0"/>
                        </a:spcBef>
                        <a:spcAft>
                          <a:spcPts val="0"/>
                        </a:spcAft>
                      </a:pPr>
                      <a:r>
                        <a:rPr lang="ru-RU" sz="1100" dirty="0">
                          <a:effectLst/>
                          <a:latin typeface="Arial" panose="020B0604020202020204" pitchFamily="34" charset="0"/>
                        </a:rPr>
                        <a:t>Республика Адыгея (Адыгея)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100" b="1" dirty="0">
                          <a:effectLst/>
                          <a:latin typeface="Arial" panose="020B0604020202020204" pitchFamily="34" charset="0"/>
                        </a:rPr>
                        <a:t>3 685 009,2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298">
                <a:tc>
                  <a:txBody>
                    <a:bodyPr/>
                    <a:lstStyle/>
                    <a:p>
                      <a:pPr marL="0" marR="0" indent="0">
                        <a:spcBef>
                          <a:spcPts val="0"/>
                        </a:spcBef>
                        <a:spcAft>
                          <a:spcPts val="0"/>
                        </a:spcAft>
                      </a:pPr>
                      <a:r>
                        <a:rPr lang="ru-RU" sz="1100" dirty="0">
                          <a:effectLst/>
                          <a:latin typeface="Arial" panose="020B0604020202020204" pitchFamily="34" charset="0"/>
                        </a:rPr>
                        <a:t>Республика Алтай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100" b="1" dirty="0">
                          <a:effectLst/>
                          <a:latin typeface="Arial" panose="020B0604020202020204" pitchFamily="34" charset="0"/>
                        </a:rPr>
                        <a:t>7 543 221,4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298">
                <a:tc>
                  <a:txBody>
                    <a:bodyPr/>
                    <a:lstStyle/>
                    <a:p>
                      <a:pPr marL="0" marR="0" indent="0">
                        <a:spcBef>
                          <a:spcPts val="0"/>
                        </a:spcBef>
                        <a:spcAft>
                          <a:spcPts val="0"/>
                        </a:spcAft>
                      </a:pPr>
                      <a:r>
                        <a:rPr lang="ru-RU" sz="1100" dirty="0">
                          <a:effectLst/>
                          <a:latin typeface="Arial" panose="020B0604020202020204" pitchFamily="34" charset="0"/>
                        </a:rPr>
                        <a:t>Республика Башкортостан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100" b="1" dirty="0">
                          <a:effectLst/>
                          <a:latin typeface="Arial" panose="020B0604020202020204" pitchFamily="34" charset="0"/>
                        </a:rPr>
                        <a:t>6 406 127,1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298">
                <a:tc>
                  <a:txBody>
                    <a:bodyPr/>
                    <a:lstStyle/>
                    <a:p>
                      <a:pPr marL="0" marR="0" indent="0">
                        <a:spcBef>
                          <a:spcPts val="0"/>
                        </a:spcBef>
                        <a:spcAft>
                          <a:spcPts val="0"/>
                        </a:spcAft>
                      </a:pPr>
                      <a:r>
                        <a:rPr lang="ru-RU" sz="1100" dirty="0">
                          <a:effectLst/>
                          <a:latin typeface="Arial" panose="020B0604020202020204" pitchFamily="34" charset="0"/>
                        </a:rPr>
                        <a:t>Республика Бурятия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100" b="1" dirty="0">
                          <a:effectLst/>
                          <a:latin typeface="Arial" panose="020B0604020202020204" pitchFamily="34" charset="0"/>
                        </a:rPr>
                        <a:t>13 735 968,6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298">
                <a:tc>
                  <a:txBody>
                    <a:bodyPr/>
                    <a:lstStyle/>
                    <a:p>
                      <a:pPr marL="0" marR="0" indent="0">
                        <a:spcBef>
                          <a:spcPts val="0"/>
                        </a:spcBef>
                        <a:spcAft>
                          <a:spcPts val="0"/>
                        </a:spcAft>
                      </a:pPr>
                      <a:r>
                        <a:rPr lang="ru-RU" sz="1100">
                          <a:effectLst/>
                          <a:latin typeface="Arial" panose="020B0604020202020204" pitchFamily="34" charset="0"/>
                        </a:rPr>
                        <a:t>Республика Дагестан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100" b="1" dirty="0">
                          <a:effectLst/>
                          <a:latin typeface="Arial" panose="020B0604020202020204" pitchFamily="34" charset="0"/>
                        </a:rPr>
                        <a:t>43 777 805,9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298">
                <a:tc>
                  <a:txBody>
                    <a:bodyPr/>
                    <a:lstStyle/>
                    <a:p>
                      <a:pPr marL="0" marR="0" indent="0">
                        <a:spcBef>
                          <a:spcPts val="0"/>
                        </a:spcBef>
                        <a:spcAft>
                          <a:spcPts val="0"/>
                        </a:spcAft>
                      </a:pPr>
                      <a:r>
                        <a:rPr lang="ru-RU" sz="1100">
                          <a:effectLst/>
                          <a:latin typeface="Arial" panose="020B0604020202020204" pitchFamily="34" charset="0"/>
                        </a:rPr>
                        <a:t>Республика Ингушетия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100" b="1" dirty="0">
                          <a:effectLst/>
                          <a:latin typeface="Arial" panose="020B0604020202020204" pitchFamily="34" charset="0"/>
                        </a:rPr>
                        <a:t>8 115 425,8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978945" y="150897"/>
            <a:ext cx="8745968" cy="630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FFFF00"/>
                </a:solidFill>
                <a:effectLst/>
                <a:cs typeface="Arial" panose="020B0604020202020204" pitchFamily="34" charset="0"/>
              </a:rPr>
              <a:t>Распределение дотаций на выравнивание бюджетной обеспеченности субъектов Российской Федерации на 2014 год</a:t>
            </a:r>
            <a:endParaRPr kumimoji="0" lang="ru-RU" sz="1200" b="0" i="0" u="none" strike="noStrike" cap="none" normalizeH="0" baseline="0" dirty="0" smtClean="0">
              <a:ln>
                <a:noFill/>
              </a:ln>
              <a:solidFill>
                <a:srgbClr val="FFFF00"/>
              </a:solidFill>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685728088"/>
              </p:ext>
            </p:extLst>
          </p:nvPr>
        </p:nvGraphicFramePr>
        <p:xfrm>
          <a:off x="774550" y="2969876"/>
          <a:ext cx="9176274" cy="3712832"/>
        </p:xfrm>
        <a:graphic>
          <a:graphicData uri="http://schemas.openxmlformats.org/drawingml/2006/table">
            <a:tbl>
              <a:tblPr/>
              <a:tblGrid>
                <a:gridCol w="5966200"/>
                <a:gridCol w="3210074"/>
              </a:tblGrid>
              <a:tr h="225190">
                <a:tc>
                  <a:txBody>
                    <a:bodyPr/>
                    <a:lstStyle/>
                    <a:p>
                      <a:pPr marL="0" marR="0" indent="0">
                        <a:spcBef>
                          <a:spcPts val="0"/>
                        </a:spcBef>
                        <a:spcAft>
                          <a:spcPts val="0"/>
                        </a:spcAft>
                      </a:pPr>
                      <a:r>
                        <a:rPr lang="ru-RU" sz="1050" dirty="0">
                          <a:effectLst/>
                          <a:latin typeface="Arial" panose="020B0604020202020204" pitchFamily="34" charset="0"/>
                        </a:rPr>
                        <a:t>Республика Саха (Якутия)</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50 714 168,3</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Республика Северная Осетия - Алания</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8 022 731,5</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Республика Тыва</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11 928 630,7</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Удмуртская Республика</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1 886 711,7</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a:effectLst/>
                          <a:latin typeface="Arial" panose="020B0604020202020204" pitchFamily="34" charset="0"/>
                        </a:rPr>
                        <a:t>Республика Хакасия</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1 435 936,3</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Чеченская Республика</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19 359 164,9</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a:effectLst/>
                          <a:latin typeface="Arial" panose="020B0604020202020204" pitchFamily="34" charset="0"/>
                        </a:rPr>
                        <a:t>Чувашская Республика - Чувашия</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6 024 202,4</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Алтайский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16 196 492,1</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a:effectLst/>
                          <a:latin typeface="Arial" panose="020B0604020202020204" pitchFamily="34" charset="0"/>
                        </a:rPr>
                        <a:t>Забайкальский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9 275 780,7</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Камчатский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33 835 299,8</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a:effectLst/>
                          <a:latin typeface="Arial" panose="020B0604020202020204" pitchFamily="34" charset="0"/>
                        </a:rPr>
                        <a:t>Краснодарский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4 955 601,1</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Красноярский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304 545,9</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a:effectLst/>
                          <a:latin typeface="Arial" panose="020B0604020202020204" pitchFamily="34" charset="0"/>
                        </a:rPr>
                        <a:t>Пермский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1 231 769,7</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Приморский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6 167 405,1</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Ставропольский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9 894 210,5</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90">
                <a:tc>
                  <a:txBody>
                    <a:bodyPr/>
                    <a:lstStyle/>
                    <a:p>
                      <a:pPr marL="0" marR="0" indent="0">
                        <a:spcBef>
                          <a:spcPts val="0"/>
                        </a:spcBef>
                        <a:spcAft>
                          <a:spcPts val="0"/>
                        </a:spcAft>
                      </a:pPr>
                      <a:r>
                        <a:rPr lang="ru-RU" sz="1050" dirty="0">
                          <a:effectLst/>
                          <a:latin typeface="Arial" panose="020B0604020202020204" pitchFamily="34" charset="0"/>
                        </a:rPr>
                        <a:t>Хабаровский край</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a:spcBef>
                          <a:spcPts val="0"/>
                        </a:spcBef>
                        <a:spcAft>
                          <a:spcPts val="0"/>
                        </a:spcAft>
                      </a:pPr>
                      <a:r>
                        <a:rPr lang="ru-RU" sz="1050" b="1" dirty="0">
                          <a:effectLst/>
                          <a:latin typeface="Arial" panose="020B0604020202020204" pitchFamily="34" charset="0"/>
                        </a:rPr>
                        <a:t>4 625 691,5</a:t>
                      </a:r>
                    </a:p>
                  </a:txBody>
                  <a:tcPr marL="72033" marR="72033" marT="36016" marB="360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Прямоугольник 5"/>
          <p:cNvSpPr/>
          <p:nvPr/>
        </p:nvSpPr>
        <p:spPr>
          <a:xfrm>
            <a:off x="9943652" y="110475"/>
            <a:ext cx="2248348" cy="646331"/>
          </a:xfrm>
          <a:prstGeom prst="rect">
            <a:avLst/>
          </a:prstGeom>
        </p:spPr>
        <p:txBody>
          <a:bodyPr wrap="square">
            <a:spAutoFit/>
          </a:bodyPr>
          <a:lstStyle/>
          <a:p>
            <a:pPr algn="ctr"/>
            <a:r>
              <a:rPr lang="ru-RU" b="1" dirty="0" smtClean="0">
                <a:solidFill>
                  <a:srgbClr val="FFFF00"/>
                </a:solidFill>
                <a:latin typeface="Arial" panose="020B0604020202020204" pitchFamily="34" charset="0"/>
              </a:rPr>
              <a:t>ВСЕГО</a:t>
            </a:r>
          </a:p>
          <a:p>
            <a:pPr algn="ctr"/>
            <a:r>
              <a:rPr lang="ru-RU" b="1" dirty="0" smtClean="0">
                <a:solidFill>
                  <a:srgbClr val="FFFF00"/>
                </a:solidFill>
                <a:latin typeface="Arial" panose="020B0604020202020204" pitchFamily="34" charset="0"/>
              </a:rPr>
              <a:t>439 </a:t>
            </a:r>
            <a:r>
              <a:rPr lang="ru-RU" b="1" dirty="0">
                <a:solidFill>
                  <a:srgbClr val="FFFF00"/>
                </a:solidFill>
                <a:latin typeface="Arial" panose="020B0604020202020204" pitchFamily="34" charset="0"/>
              </a:rPr>
              <a:t>771 940,1</a:t>
            </a:r>
            <a:endParaRPr lang="ru-RU" b="1" dirty="0">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19540869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85421" y="201270"/>
            <a:ext cx="6096000" cy="830997"/>
          </a:xfrm>
          <a:prstGeom prst="rect">
            <a:avLst/>
          </a:prstGeom>
        </p:spPr>
        <p:txBody>
          <a:bodyPr>
            <a:spAutoFit/>
          </a:bodyPr>
          <a:lstStyle/>
          <a:p>
            <a:pPr algn="ctr"/>
            <a:r>
              <a:rPr lang="ru-RU" sz="2400" b="1" dirty="0">
                <a:solidFill>
                  <a:srgbClr val="FFFF00"/>
                </a:solidFill>
              </a:rPr>
              <a:t>Субсидии бюджетам субъектов Российской Федерации из федерального бюджета </a:t>
            </a:r>
          </a:p>
        </p:txBody>
      </p:sp>
      <p:sp>
        <p:nvSpPr>
          <p:cNvPr id="3" name="Прямоугольник 2"/>
          <p:cNvSpPr/>
          <p:nvPr/>
        </p:nvSpPr>
        <p:spPr>
          <a:xfrm>
            <a:off x="677731" y="1032267"/>
            <a:ext cx="11058861" cy="5632311"/>
          </a:xfrm>
          <a:prstGeom prst="rect">
            <a:avLst/>
          </a:prstGeom>
        </p:spPr>
        <p:txBody>
          <a:bodyPr wrap="square">
            <a:spAutoFit/>
          </a:bodyPr>
          <a:lstStyle/>
          <a:p>
            <a:r>
              <a:rPr lang="ru-RU" sz="2000" b="1" dirty="0"/>
              <a:t>Цели и условия предоставления и расходования субсидий бюджетам субъектов Российской Федерации из федерального бюджета, критерии отбора субъектов Российской Федерации для предоставления указанных межбюджетных субсидий и их распределения между субъектами Российской Федерации устанавливаются федеральными законами и (или) принятыми в соответствии с ними нормативными правовыми актами Правительства Российской Федерации на срок не менее трех лет.  </a:t>
            </a:r>
          </a:p>
          <a:p>
            <a:r>
              <a:rPr lang="ru-RU" sz="2000" b="1" dirty="0"/>
              <a:t>Выделение субсидий из федерального бюджета бюджетам субъектов Российской Федерации (за исключением субсидий за счет средств резервных фондов Президента Российской Федерации и Правительства Российской Федерации) на цели и (или) в соответствии с условиями, не предусмотренными федеральными законами и (или) нормативными правовыми актами Правительства Российской Федерации, не </a:t>
            </a:r>
            <a:r>
              <a:rPr lang="ru-RU" sz="2000" b="1" dirty="0" smtClean="0"/>
              <a:t>допускается.</a:t>
            </a:r>
          </a:p>
          <a:p>
            <a:r>
              <a:rPr lang="ru-RU" sz="2000" dirty="0"/>
              <a:t>Распределение субсидий бюджетам субъектов Российской Федерации устанавливается федеральными законами о федеральном бюджете и (или) принятыми в соответствии с ними нормативными правовыми актами Правительства Российской Федерации.  </a:t>
            </a:r>
          </a:p>
          <a:p>
            <a:r>
              <a:rPr lang="ru-RU" sz="2000" dirty="0"/>
              <a:t>При этом допускается утверждение не распределенного между субъектами Российской Федерации объема субсидий в размере не более 5 процентов общего объема соответствующей субсидии, утвержденного на первый год планового периода, и не более 10 процентов общего объема указанной субсидии, утвержденного на второй год планового периода.  </a:t>
            </a:r>
          </a:p>
        </p:txBody>
      </p:sp>
    </p:spTree>
    <p:extLst>
      <p:ext uri="{BB962C8B-B14F-4D97-AF65-F5344CB8AC3E}">
        <p14:creationId xmlns:p14="http://schemas.microsoft.com/office/powerpoint/2010/main" val="1179547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1669" y="158366"/>
            <a:ext cx="10919011" cy="6494085"/>
          </a:xfrm>
          <a:prstGeom prst="rect">
            <a:avLst/>
          </a:prstGeom>
        </p:spPr>
        <p:txBody>
          <a:bodyPr wrap="square">
            <a:spAutoFit/>
          </a:bodyPr>
          <a:lstStyle/>
          <a:p>
            <a:r>
              <a:rPr lang="ru-RU" sz="2800" b="1" dirty="0">
                <a:solidFill>
                  <a:srgbClr val="FFFF00"/>
                </a:solidFill>
              </a:rPr>
              <a:t>Межбюджетные трансферты из бюджетов субъектов Российской Федерации </a:t>
            </a:r>
            <a:r>
              <a:rPr lang="ru-RU" sz="2400" b="1" dirty="0"/>
              <a:t>бюджетам бюджетной системы Российской Федерации предоставляются в форме:  </a:t>
            </a:r>
          </a:p>
          <a:p>
            <a:r>
              <a:rPr lang="ru-RU" sz="2400" b="1" dirty="0" smtClean="0"/>
              <a:t>- дотаций </a:t>
            </a:r>
            <a:r>
              <a:rPr lang="ru-RU" sz="2400" b="1" dirty="0"/>
              <a:t>на выравнивание бюджетной обеспеченности поселений и дотаций на выравнивание бюджетной обеспеченности муниципальных районов (городских округов);  </a:t>
            </a:r>
          </a:p>
          <a:p>
            <a:r>
              <a:rPr lang="ru-RU" sz="2400" b="1" dirty="0" smtClean="0"/>
              <a:t>- субсидий </a:t>
            </a:r>
            <a:r>
              <a:rPr lang="ru-RU" sz="2400" b="1" dirty="0"/>
              <a:t>местным бюджетам;  </a:t>
            </a:r>
          </a:p>
          <a:p>
            <a:r>
              <a:rPr lang="ru-RU" sz="2400" b="1" dirty="0" smtClean="0"/>
              <a:t>- субвенций </a:t>
            </a:r>
            <a:r>
              <a:rPr lang="ru-RU" sz="2400" b="1" dirty="0"/>
              <a:t>местным бюджетам и субвенций бюджетам автономных округов, входящих в состав краев, областей, для реализации полномочий органов государственной власти субъектов Российской Федерации, передаваемых на основании договоров между органами государственной власти автономного округа и соответственно органами государственной власти края или области, заключенных в соответствии с законодательством Российской Федерации;  </a:t>
            </a:r>
          </a:p>
          <a:p>
            <a:r>
              <a:rPr lang="ru-RU" sz="2400" b="1" dirty="0" smtClean="0"/>
              <a:t>- субсидий </a:t>
            </a:r>
            <a:r>
              <a:rPr lang="ru-RU" sz="2400" b="1" dirty="0"/>
              <a:t>федеральному бюджету из бюджетов субъектов Российской Федерации;  </a:t>
            </a:r>
          </a:p>
          <a:p>
            <a:r>
              <a:rPr lang="ru-RU" sz="2400" b="1" dirty="0" smtClean="0"/>
              <a:t>- иных </a:t>
            </a:r>
            <a:r>
              <a:rPr lang="ru-RU" sz="2400" b="1" dirty="0"/>
              <a:t>межбюджетных трансфертов бюджетам бюджетной системы Российской Федерации.  </a:t>
            </a:r>
          </a:p>
        </p:txBody>
      </p:sp>
    </p:spTree>
    <p:extLst>
      <p:ext uri="{BB962C8B-B14F-4D97-AF65-F5344CB8AC3E}">
        <p14:creationId xmlns:p14="http://schemas.microsoft.com/office/powerpoint/2010/main" val="3870753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4856" y="147482"/>
            <a:ext cx="9359153" cy="830997"/>
          </a:xfrm>
          <a:prstGeom prst="rect">
            <a:avLst/>
          </a:prstGeom>
        </p:spPr>
        <p:txBody>
          <a:bodyPr wrap="square">
            <a:spAutoFit/>
          </a:bodyPr>
          <a:lstStyle/>
          <a:p>
            <a:pPr algn="ctr"/>
            <a:r>
              <a:rPr lang="ru-RU" sz="2400" b="1" dirty="0">
                <a:solidFill>
                  <a:srgbClr val="FFFF00"/>
                </a:solidFill>
              </a:rPr>
              <a:t>Субвенции бюджетам субъектов Российской Федерации из федерального бюджета </a:t>
            </a:r>
          </a:p>
        </p:txBody>
      </p:sp>
      <p:sp>
        <p:nvSpPr>
          <p:cNvPr id="3" name="Прямоугольник 2"/>
          <p:cNvSpPr/>
          <p:nvPr/>
        </p:nvSpPr>
        <p:spPr>
          <a:xfrm>
            <a:off x="419547" y="1074032"/>
            <a:ext cx="11263257" cy="2677656"/>
          </a:xfrm>
          <a:prstGeom prst="rect">
            <a:avLst/>
          </a:prstGeom>
        </p:spPr>
        <p:txBody>
          <a:bodyPr wrap="square">
            <a:spAutoFit/>
          </a:bodyPr>
          <a:lstStyle/>
          <a:p>
            <a:pPr algn="ctr"/>
            <a:r>
              <a:rPr lang="ru-RU" sz="2400" b="1" dirty="0"/>
              <a:t>Субвенции бюджетам субъектов Российской Федерации из федерального бюджета распределяются между субъектами Российской Федерации в соответствии с методиками, утверждаемыми Правительством Российской Федерации в соответствии с требованиями настоящего Кодекса, федеральных законов и нормативных правовых актов Президента Российской Федерации и Правительства Российской Федерации. </a:t>
            </a:r>
            <a:br>
              <a:rPr lang="ru-RU" sz="2400" b="1" dirty="0"/>
            </a:br>
            <a:endParaRPr lang="ru-RU" sz="2400" b="1" dirty="0"/>
          </a:p>
        </p:txBody>
      </p:sp>
    </p:spTree>
    <p:extLst>
      <p:ext uri="{BB962C8B-B14F-4D97-AF65-F5344CB8AC3E}">
        <p14:creationId xmlns:p14="http://schemas.microsoft.com/office/powerpoint/2010/main" val="4221367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6214" y="663975"/>
            <a:ext cx="10919011" cy="5262979"/>
          </a:xfrm>
          <a:prstGeom prst="rect">
            <a:avLst/>
          </a:prstGeom>
        </p:spPr>
        <p:txBody>
          <a:bodyPr wrap="square">
            <a:spAutoFit/>
          </a:bodyPr>
          <a:lstStyle/>
          <a:p>
            <a:r>
              <a:rPr lang="ru-RU" sz="2800" b="1" dirty="0">
                <a:solidFill>
                  <a:srgbClr val="FFFF00"/>
                </a:solidFill>
              </a:rPr>
              <a:t>Межбюджетные трансферты из местных бюджетов </a:t>
            </a:r>
            <a:r>
              <a:rPr lang="ru-RU" sz="2800" b="1" dirty="0"/>
              <a:t>предоставляются в форме:  </a:t>
            </a:r>
          </a:p>
          <a:p>
            <a:r>
              <a:rPr lang="ru-RU" sz="2800" b="1" dirty="0"/>
              <a:t>дотаций из бюджетов муниципальных районов на выравнивание бюджетной обеспеченности поселений;  </a:t>
            </a:r>
          </a:p>
          <a:p>
            <a:r>
              <a:rPr lang="ru-RU" sz="2800" b="1" dirty="0"/>
              <a:t>субсидий, перечисляемых из бюджетов поселений в бюджеты муниципальных районов на решение вопросов местного значения межмуниципального характера;  </a:t>
            </a:r>
          </a:p>
          <a:p>
            <a:r>
              <a:rPr lang="ru-RU" sz="2800" b="1" dirty="0"/>
              <a:t>субсидий, перечисляемых в бюджеты субъектов Российской Федерации для формирования региональных фондов финансовой поддержки поселений и региональных фондов финансовой поддержки муниципальных районов (городских округов);  </a:t>
            </a:r>
          </a:p>
          <a:p>
            <a:r>
              <a:rPr lang="ru-RU" sz="2800" b="1" dirty="0"/>
              <a:t>иных межбюджетных трансфертов.  </a:t>
            </a:r>
          </a:p>
        </p:txBody>
      </p:sp>
    </p:spTree>
    <p:extLst>
      <p:ext uri="{BB962C8B-B14F-4D97-AF65-F5344CB8AC3E}">
        <p14:creationId xmlns:p14="http://schemas.microsoft.com/office/powerpoint/2010/main" val="2430338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3185" y="441064"/>
            <a:ext cx="10499463" cy="6001643"/>
          </a:xfrm>
          <a:prstGeom prst="rect">
            <a:avLst/>
          </a:prstGeom>
        </p:spPr>
        <p:txBody>
          <a:bodyPr wrap="square">
            <a:spAutoFit/>
          </a:bodyPr>
          <a:lstStyle/>
          <a:p>
            <a:r>
              <a:rPr lang="ru-RU" sz="2400" b="1" dirty="0">
                <a:solidFill>
                  <a:srgbClr val="FFFF00"/>
                </a:solidFill>
              </a:rPr>
              <a:t>Резервный фонд</a:t>
            </a:r>
            <a:r>
              <a:rPr lang="ru-RU" sz="2400" b="1" dirty="0"/>
              <a:t> является частью средств федерального </a:t>
            </a:r>
            <a:r>
              <a:rPr lang="ru-RU" sz="2400" b="1" dirty="0" smtClean="0"/>
              <a:t>бюджета.</a:t>
            </a:r>
          </a:p>
          <a:p>
            <a:r>
              <a:rPr lang="ru-RU" sz="2400" b="1" dirty="0" smtClean="0"/>
              <a:t>Фонд </a:t>
            </a:r>
            <a:r>
              <a:rPr lang="ru-RU" sz="2400" b="1" dirty="0"/>
              <a:t>призван обеспечивать выполнение государством своих расходных обязательств в случае снижения поступлений нефтегазовых доходов в федеральный бюджет.</a:t>
            </a:r>
          </a:p>
          <a:p>
            <a:r>
              <a:rPr lang="ru-RU" sz="2400" b="1" dirty="0"/>
              <a:t>Резервный фонд способствует стабильности экономического развития страны, уменьшая инфляционное давление и снижая зависимость национальной экономики от колебаний поступлений от экспорта невозобновляемых природных ресурсов.</a:t>
            </a:r>
          </a:p>
          <a:p>
            <a:r>
              <a:rPr lang="ru-RU" sz="2400" b="1" dirty="0"/>
              <a:t>Резервный фонд фактически заменил собой </a:t>
            </a:r>
            <a:r>
              <a:rPr lang="ru-RU" sz="2400" b="1" dirty="0">
                <a:hlinkClick r:id="rId2"/>
              </a:rPr>
              <a:t>Стабилизационный фонд Российской Федерации</a:t>
            </a:r>
            <a:r>
              <a:rPr lang="ru-RU" sz="2400" b="1" dirty="0"/>
              <a:t>. В отличие от </a:t>
            </a:r>
            <a:r>
              <a:rPr lang="ru-RU" sz="2400" b="1" dirty="0">
                <a:hlinkClick r:id="rId2"/>
              </a:rPr>
              <a:t>Стабилизационного фонда Российской Федерации</a:t>
            </a:r>
            <a:r>
              <a:rPr lang="ru-RU" sz="2400" b="1" dirty="0"/>
              <a:t> помимо доходов федерального бюджета от добычи и экспорта нефти источниками формирования Резервного фонда также являются доходы федерального бюджета от добычи и экспорта газа. </a:t>
            </a:r>
          </a:p>
          <a:p>
            <a:r>
              <a:rPr lang="ru-RU" sz="2400" b="1" dirty="0"/>
              <a:t>Максимальный размер Резервного фонда закреплен на уровне 10 % прогнозируемого на соответствующий финансовый год объема валового внутреннего продукта Российской Федерации.</a:t>
            </a:r>
          </a:p>
        </p:txBody>
      </p:sp>
    </p:spTree>
    <p:extLst>
      <p:ext uri="{BB962C8B-B14F-4D97-AF65-F5344CB8AC3E}">
        <p14:creationId xmlns:p14="http://schemas.microsoft.com/office/powerpoint/2010/main" val="26476326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8640" y="274042"/>
            <a:ext cx="11338560" cy="5909310"/>
          </a:xfrm>
          <a:prstGeom prst="rect">
            <a:avLst/>
          </a:prstGeom>
        </p:spPr>
        <p:txBody>
          <a:bodyPr wrap="square">
            <a:spAutoFit/>
          </a:bodyPr>
          <a:lstStyle/>
          <a:p>
            <a:r>
              <a:rPr lang="ru-RU" b="1" dirty="0" smtClean="0">
                <a:solidFill>
                  <a:srgbClr val="FFFF00"/>
                </a:solidFill>
              </a:rPr>
              <a:t>Формирование</a:t>
            </a:r>
            <a:r>
              <a:rPr lang="ru-RU" b="1" dirty="0">
                <a:solidFill>
                  <a:srgbClr val="FFFF00"/>
                </a:solidFill>
              </a:rPr>
              <a:t> </a:t>
            </a:r>
            <a:r>
              <a:rPr lang="ru-RU" b="1" dirty="0" smtClean="0">
                <a:solidFill>
                  <a:srgbClr val="FFFF00"/>
                </a:solidFill>
              </a:rPr>
              <a:t>резервного фонда </a:t>
            </a:r>
            <a:endParaRPr lang="ru-RU" b="1" dirty="0">
              <a:solidFill>
                <a:srgbClr val="FFFF00"/>
              </a:solidFill>
            </a:endParaRPr>
          </a:p>
          <a:p>
            <a:pPr algn="just"/>
            <a:r>
              <a:rPr lang="ru-RU" b="1" dirty="0"/>
              <a:t>Нефтегазовые доходы федерального бюджета</a:t>
            </a:r>
            <a:r>
              <a:rPr lang="ru-RU" dirty="0"/>
              <a:t> формируются за счет:</a:t>
            </a:r>
          </a:p>
          <a:p>
            <a:pPr algn="just"/>
            <a:r>
              <a:rPr lang="ru-RU" dirty="0"/>
              <a:t>- налога на добычу полезных ископаемых в виде углеводородного сырья (нефть, газ горючий природный, газовый конденсат);</a:t>
            </a:r>
          </a:p>
          <a:p>
            <a:pPr algn="just"/>
            <a:r>
              <a:rPr lang="ru-RU" dirty="0"/>
              <a:t>- вывозных таможенных пошлин на нефть сырую;</a:t>
            </a:r>
          </a:p>
          <a:p>
            <a:pPr algn="just"/>
            <a:r>
              <a:rPr lang="ru-RU" dirty="0"/>
              <a:t>- вывозных таможенных пошлин на газ природный;</a:t>
            </a:r>
          </a:p>
          <a:p>
            <a:pPr algn="just"/>
            <a:r>
              <a:rPr lang="ru-RU" dirty="0" smtClean="0"/>
              <a:t>- вывозных </a:t>
            </a:r>
            <a:r>
              <a:rPr lang="ru-RU" dirty="0"/>
              <a:t>таможенных пошлин на товары, выработанные из нефти</a:t>
            </a:r>
            <a:r>
              <a:rPr lang="ru-RU" dirty="0" smtClean="0"/>
              <a:t>.</a:t>
            </a:r>
          </a:p>
          <a:p>
            <a:pPr marL="285750" indent="-285750" algn="just">
              <a:buFontTx/>
              <a:buChar char="-"/>
            </a:pPr>
            <a:endParaRPr lang="ru-RU" dirty="0"/>
          </a:p>
          <a:p>
            <a:pPr algn="just"/>
            <a:r>
              <a:rPr lang="ru-RU" dirty="0"/>
              <a:t>Определенная часть указанных нефтегазовых доходов в виде </a:t>
            </a:r>
            <a:r>
              <a:rPr lang="ru-RU" b="1" dirty="0">
                <a:solidFill>
                  <a:srgbClr val="FFFF00"/>
                </a:solidFill>
              </a:rPr>
              <a:t>нефтегазового трансферта</a:t>
            </a:r>
            <a:r>
              <a:rPr lang="ru-RU" dirty="0">
                <a:solidFill>
                  <a:srgbClr val="FFFF00"/>
                </a:solidFill>
              </a:rPr>
              <a:t> </a:t>
            </a:r>
            <a:r>
              <a:rPr lang="ru-RU" dirty="0"/>
              <a:t>ежегодно направляется на финансирование расходов федерального бюджета. Величина нефтегазового трансферта утверждается федеральным законом о федеральном бюджете на очередной финансовый год и плановый период в абсолютном размере, исчисленном как 3,7 % прогнозируемого на соответствующий год объема валового внутреннего продукта, указанного в федеральном законе о федеральном бюджете на очередной финансовый год и плановый период.</a:t>
            </a:r>
          </a:p>
          <a:p>
            <a:pPr algn="just"/>
            <a:r>
              <a:rPr lang="ru-RU" dirty="0"/>
              <a:t>После формирования нефтегазового трансферта в полном объеме нефтегазовые доходы поступают в </a:t>
            </a:r>
            <a:r>
              <a:rPr lang="ru-RU" b="1" dirty="0"/>
              <a:t>Резервный фонд.</a:t>
            </a:r>
            <a:r>
              <a:rPr lang="ru-RU" dirty="0"/>
              <a:t> </a:t>
            </a:r>
          </a:p>
          <a:p>
            <a:pPr algn="just"/>
            <a:r>
              <a:rPr lang="ru-RU" dirty="0"/>
              <a:t>Нормативная величина Резервного фонда утверждается федеральным законом о федеральном бюджете на очередной финансовый год и плановый период в абсолютном размере, определенном исходя из 10 % прогнозируемого на соответствующий год объема валового внутреннего продукта. После наполнения Резервного фонда до указанного размера нефтегазовые доходы направляются в </a:t>
            </a:r>
            <a:r>
              <a:rPr lang="ru-RU" b="1" dirty="0">
                <a:solidFill>
                  <a:srgbClr val="FFFF00"/>
                </a:solidFill>
              </a:rPr>
              <a:t>Фонд национального благосостояния.</a:t>
            </a:r>
            <a:endParaRPr lang="ru-RU" dirty="0">
              <a:solidFill>
                <a:srgbClr val="FFFF00"/>
              </a:solidFill>
            </a:endParaRPr>
          </a:p>
        </p:txBody>
      </p:sp>
    </p:spTree>
    <p:extLst>
      <p:ext uri="{BB962C8B-B14F-4D97-AF65-F5344CB8AC3E}">
        <p14:creationId xmlns:p14="http://schemas.microsoft.com/office/powerpoint/2010/main" val="28352938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225910"/>
            <a:ext cx="10854466" cy="6370975"/>
          </a:xfrm>
          <a:prstGeom prst="rect">
            <a:avLst/>
          </a:prstGeom>
        </p:spPr>
        <p:txBody>
          <a:bodyPr wrap="square">
            <a:spAutoFit/>
          </a:bodyPr>
          <a:lstStyle/>
          <a:p>
            <a:pPr algn="just"/>
            <a:r>
              <a:rPr lang="ru-RU" sz="2400" i="1" dirty="0"/>
              <a:t>С 1 января 2010 г. до 1 января 2015 г. нормативная величина Резервного фонда не определяется, нефтегазовые доходы федерального бюджета не используются для финансового обеспечения нефтегазового трансферта и для формирования Резервного фонда и Фонда национального благосостояния, а направляются на финансовое обеспечение расходов федерального </a:t>
            </a:r>
            <a:r>
              <a:rPr lang="ru-RU" sz="2400" i="1" dirty="0" smtClean="0"/>
              <a:t>бюджета.</a:t>
            </a:r>
          </a:p>
          <a:p>
            <a:pPr algn="just"/>
            <a:endParaRPr lang="ru-RU" sz="2400" dirty="0"/>
          </a:p>
          <a:p>
            <a:pPr algn="just"/>
            <a:r>
              <a:rPr lang="ru-RU" sz="2400" dirty="0"/>
              <a:t>Другим источником формирования Резервного фонда являются доходы от управления его средствами.</a:t>
            </a:r>
          </a:p>
          <a:p>
            <a:pPr algn="just"/>
            <a:r>
              <a:rPr lang="ru-RU" sz="2400" i="1" dirty="0"/>
              <a:t>С 1 января 2010 г. до 1 февраля 2016 г. доходы от управления средствами Резервного фонда не зачисляются в Фонд, а направляются на финансовое обеспечение расходов федерального бюджета</a:t>
            </a:r>
            <a:r>
              <a:rPr lang="ru-RU" sz="2400" i="1" dirty="0" smtClean="0"/>
              <a:t>.</a:t>
            </a:r>
            <a:endParaRPr lang="ru-RU" sz="2400" dirty="0"/>
          </a:p>
          <a:p>
            <a:pPr algn="just"/>
            <a:r>
              <a:rPr lang="ru-RU" sz="2400" dirty="0"/>
              <a:t>Средства нефтегазовых доходов федерального бюджета, Резервного фонда и Фонда национального благосостояния учитываются на отдельных счетах по учету средств федерального бюджета, открытых Федеральным казначейством в Центральном банке Российской Федерации.</a:t>
            </a:r>
          </a:p>
          <a:p>
            <a:pPr algn="just"/>
            <a:r>
              <a:rPr lang="ru-RU" sz="2400" i="1" dirty="0"/>
              <a:t>С 1 января 2010 г. до 1 января 2015 г. обособленный учет средств нефтегазовых доходов федерального бюджета не осуществляется</a:t>
            </a:r>
            <a:r>
              <a:rPr lang="ru-RU" sz="2400" i="1" dirty="0" smtClean="0"/>
              <a:t>.</a:t>
            </a:r>
            <a:endParaRPr lang="ru-RU" sz="2400" dirty="0"/>
          </a:p>
        </p:txBody>
      </p:sp>
    </p:spTree>
    <p:extLst>
      <p:ext uri="{BB962C8B-B14F-4D97-AF65-F5344CB8AC3E}">
        <p14:creationId xmlns:p14="http://schemas.microsoft.com/office/powerpoint/2010/main" val="5727205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7731" y="579264"/>
            <a:ext cx="11015831" cy="5632311"/>
          </a:xfrm>
          <a:prstGeom prst="rect">
            <a:avLst/>
          </a:prstGeom>
        </p:spPr>
        <p:txBody>
          <a:bodyPr wrap="square">
            <a:spAutoFit/>
          </a:bodyPr>
          <a:lstStyle/>
          <a:p>
            <a:r>
              <a:rPr lang="ru-RU" sz="2000" b="1" dirty="0" smtClean="0">
                <a:solidFill>
                  <a:srgbClr val="FFFF00"/>
                </a:solidFill>
              </a:rPr>
              <a:t>Использование резервного </a:t>
            </a:r>
            <a:r>
              <a:rPr lang="ru-RU" sz="2000" b="1" dirty="0">
                <a:solidFill>
                  <a:srgbClr val="FFFF00"/>
                </a:solidFill>
              </a:rPr>
              <a:t>фонда </a:t>
            </a:r>
          </a:p>
          <a:p>
            <a:endParaRPr lang="ru-RU" sz="2000" b="1" dirty="0"/>
          </a:p>
          <a:p>
            <a:r>
              <a:rPr lang="ru-RU" sz="2000" dirty="0"/>
              <a:t>Средства Резервного фонда могут использоваться на финансовое обеспечение нефтегазового трансферта и досрочное погашение государственного внешнего долга.</a:t>
            </a:r>
          </a:p>
          <a:p>
            <a:r>
              <a:rPr lang="ru-RU" sz="2000" dirty="0"/>
              <a:t>Использование средств Резервного фонда на формирование нефтегазового трансферта осуществляется без внесения изменений в федеральный закон о федеральном бюджете на очередной финансовый год и плановый период в случае недостаточности для этих целей нефтегазовых доходов федерального бюджета, поступивших за соответствующий финансовый год. </a:t>
            </a:r>
          </a:p>
          <a:p>
            <a:r>
              <a:rPr lang="ru-RU" sz="2000" dirty="0"/>
              <a:t>Предельный объем использования средств Резервного фонда для финансового обеспечения нефтегазового трансферта утверждается федеральным законом о федеральном бюджете на очередной финансовый год и плановый период. Использование средств Резервного фонда на финансирование нефтегазового трансферта в периоды неблагоприятной конъюнктуры мировых цен на энергоносители позволяет проводить сбалансированную бюджетную политику, обеспечивать стабильное социально-экономическое развитие страны, снижая его зависимость от колебаний на мировых товарно-сырьевых рынках.</a:t>
            </a:r>
          </a:p>
          <a:p>
            <a:r>
              <a:rPr lang="ru-RU" sz="2000" i="1" dirty="0"/>
              <a:t>С 1 января 2010 г. до 1 января 2015 г. средства Фонда не используются для финансового обеспечения нефтегазового трансферта, а могут направляться на финансовое обеспечение расходов федерального бюджета.</a:t>
            </a:r>
            <a:r>
              <a:rPr lang="ru-RU" sz="2000" b="1" i="1" dirty="0">
                <a:hlinkClick r:id="rId2"/>
              </a:rPr>
              <a:t>[1]</a:t>
            </a:r>
            <a:endParaRPr lang="ru-RU" sz="2000" dirty="0"/>
          </a:p>
        </p:txBody>
      </p:sp>
    </p:spTree>
    <p:extLst>
      <p:ext uri="{BB962C8B-B14F-4D97-AF65-F5344CB8AC3E}">
        <p14:creationId xmlns:p14="http://schemas.microsoft.com/office/powerpoint/2010/main" val="42362308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805023580"/>
              </p:ext>
            </p:extLst>
          </p:nvPr>
        </p:nvGraphicFramePr>
        <p:xfrm>
          <a:off x="516365" y="1258644"/>
          <a:ext cx="10284311" cy="4900598"/>
        </p:xfrm>
        <a:graphic>
          <a:graphicData uri="http://schemas.openxmlformats.org/drawingml/2006/table">
            <a:tbl>
              <a:tblPr>
                <a:tableStyleId>{3C2FFA5D-87B4-456A-9821-1D502468CF0F}</a:tableStyleId>
              </a:tblPr>
              <a:tblGrid>
                <a:gridCol w="2087411"/>
                <a:gridCol w="2732300"/>
                <a:gridCol w="2732300"/>
                <a:gridCol w="2732300"/>
              </a:tblGrid>
              <a:tr h="328598">
                <a:tc>
                  <a:txBody>
                    <a:bodyPr/>
                    <a:lstStyle/>
                    <a:p>
                      <a:pPr algn="ctr"/>
                      <a:r>
                        <a:rPr lang="ru-RU" sz="2000" b="1" dirty="0"/>
                        <a:t>Дата </a:t>
                      </a:r>
                    </a:p>
                  </a:txBody>
                  <a:tcPr marL="0" marR="0" marT="0" marB="0" anchor="ctr"/>
                </a:tc>
                <a:tc>
                  <a:txBody>
                    <a:bodyPr/>
                    <a:lstStyle/>
                    <a:p>
                      <a:pPr algn="ctr"/>
                      <a:r>
                        <a:rPr lang="ru-RU" sz="2000" b="1"/>
                        <a:t>в млрд. долларов США </a:t>
                      </a:r>
                    </a:p>
                  </a:txBody>
                  <a:tcPr marL="0" marR="0" marT="0" marB="0" anchor="ctr"/>
                </a:tc>
                <a:tc>
                  <a:txBody>
                    <a:bodyPr/>
                    <a:lstStyle/>
                    <a:p>
                      <a:pPr algn="ctr"/>
                      <a:r>
                        <a:rPr lang="ru-RU" sz="2000" b="1"/>
                        <a:t>в млрд. рублей</a:t>
                      </a:r>
                    </a:p>
                  </a:txBody>
                  <a:tcPr marL="0" marR="0" marT="0" marB="0" anchor="ctr"/>
                </a:tc>
                <a:tc>
                  <a:txBody>
                    <a:bodyPr/>
                    <a:lstStyle/>
                    <a:p>
                      <a:pPr algn="ctr"/>
                      <a:r>
                        <a:rPr lang="ru-RU" sz="2000" b="1"/>
                        <a:t>в процентах к ВВП**</a:t>
                      </a:r>
                    </a:p>
                  </a:txBody>
                  <a:tcPr marL="0" marR="0" marT="0" marB="0" anchor="ctr"/>
                </a:tc>
              </a:tr>
              <a:tr h="164299">
                <a:tc>
                  <a:txBody>
                    <a:bodyPr/>
                    <a:lstStyle/>
                    <a:p>
                      <a:pPr algn="ctr"/>
                      <a:r>
                        <a:rPr lang="ru-RU" sz="2000" b="1"/>
                        <a:t>01.03.2014</a:t>
                      </a:r>
                    </a:p>
                  </a:txBody>
                  <a:tcPr marL="0" marR="0" marT="0" marB="0" anchor="ctr"/>
                </a:tc>
                <a:tc>
                  <a:txBody>
                    <a:bodyPr/>
                    <a:lstStyle/>
                    <a:p>
                      <a:pPr algn="ctr"/>
                      <a:r>
                        <a:rPr lang="ru-RU" sz="2000" b="1"/>
                        <a:t>87,33</a:t>
                      </a:r>
                    </a:p>
                  </a:txBody>
                  <a:tcPr marL="0" marR="0" marT="0" marB="0" anchor="ctr"/>
                </a:tc>
                <a:tc>
                  <a:txBody>
                    <a:bodyPr/>
                    <a:lstStyle/>
                    <a:p>
                      <a:pPr algn="ctr"/>
                      <a:r>
                        <a:rPr lang="ru-RU" sz="2000" b="1"/>
                        <a:t>3 148,08</a:t>
                      </a:r>
                    </a:p>
                  </a:txBody>
                  <a:tcPr marL="0" marR="0" marT="0" marB="0" anchor="ctr"/>
                </a:tc>
                <a:tc>
                  <a:txBody>
                    <a:bodyPr/>
                    <a:lstStyle/>
                    <a:p>
                      <a:pPr algn="ctr"/>
                      <a:r>
                        <a:rPr lang="ru-RU" sz="2000" b="1"/>
                        <a:t>4,3%</a:t>
                      </a:r>
                    </a:p>
                  </a:txBody>
                  <a:tcPr marL="0" marR="0" marT="0" marB="0" anchor="ctr"/>
                </a:tc>
              </a:tr>
              <a:tr h="164299">
                <a:tc>
                  <a:txBody>
                    <a:bodyPr/>
                    <a:lstStyle/>
                    <a:p>
                      <a:pPr algn="ctr"/>
                      <a:r>
                        <a:rPr lang="ru-RU" sz="2000" b="1"/>
                        <a:t>01.02.2014</a:t>
                      </a:r>
                    </a:p>
                  </a:txBody>
                  <a:tcPr marL="0" marR="0" marT="0" marB="0" anchor="ctr"/>
                </a:tc>
                <a:tc>
                  <a:txBody>
                    <a:bodyPr/>
                    <a:lstStyle/>
                    <a:p>
                      <a:pPr algn="ctr"/>
                      <a:r>
                        <a:rPr lang="ru-RU" sz="2000" b="1"/>
                        <a:t>87,13</a:t>
                      </a:r>
                    </a:p>
                  </a:txBody>
                  <a:tcPr marL="0" marR="0" marT="0" marB="0" anchor="ctr"/>
                </a:tc>
                <a:tc>
                  <a:txBody>
                    <a:bodyPr/>
                    <a:lstStyle/>
                    <a:p>
                      <a:pPr algn="ctr"/>
                      <a:r>
                        <a:rPr lang="ru-RU" sz="2000" b="1"/>
                        <a:t>3 070,74</a:t>
                      </a:r>
                    </a:p>
                  </a:txBody>
                  <a:tcPr marL="0" marR="0" marT="0" marB="0" anchor="ctr"/>
                </a:tc>
                <a:tc>
                  <a:txBody>
                    <a:bodyPr/>
                    <a:lstStyle/>
                    <a:p>
                      <a:pPr algn="ctr"/>
                      <a:r>
                        <a:rPr lang="ru-RU" sz="2000" b="1"/>
                        <a:t>4,2%</a:t>
                      </a:r>
                    </a:p>
                  </a:txBody>
                  <a:tcPr marL="0" marR="0" marT="0" marB="0" anchor="ctr"/>
                </a:tc>
              </a:tr>
              <a:tr h="164299">
                <a:tc>
                  <a:txBody>
                    <a:bodyPr/>
                    <a:lstStyle/>
                    <a:p>
                      <a:pPr algn="ctr"/>
                      <a:r>
                        <a:rPr lang="ru-RU" sz="2000" b="1"/>
                        <a:t>01.01.2014</a:t>
                      </a:r>
                    </a:p>
                  </a:txBody>
                  <a:tcPr marL="0" marR="0" marT="0" marB="0" anchor="ctr"/>
                </a:tc>
                <a:tc>
                  <a:txBody>
                    <a:bodyPr/>
                    <a:lstStyle/>
                    <a:p>
                      <a:pPr algn="ctr"/>
                      <a:r>
                        <a:rPr lang="ru-RU" sz="2000" b="1"/>
                        <a:t>87,38</a:t>
                      </a:r>
                    </a:p>
                  </a:txBody>
                  <a:tcPr marL="0" marR="0" marT="0" marB="0" anchor="ctr"/>
                </a:tc>
                <a:tc>
                  <a:txBody>
                    <a:bodyPr/>
                    <a:lstStyle/>
                    <a:p>
                      <a:pPr algn="ctr"/>
                      <a:r>
                        <a:rPr lang="ru-RU" sz="2000" b="1"/>
                        <a:t>2 859,72</a:t>
                      </a:r>
                    </a:p>
                  </a:txBody>
                  <a:tcPr marL="0" marR="0" marT="0" marB="0" anchor="ctr"/>
                </a:tc>
                <a:tc>
                  <a:txBody>
                    <a:bodyPr/>
                    <a:lstStyle/>
                    <a:p>
                      <a:pPr algn="ctr"/>
                      <a:r>
                        <a:rPr lang="ru-RU" sz="2000" b="1"/>
                        <a:t>4,3%</a:t>
                      </a:r>
                    </a:p>
                  </a:txBody>
                  <a:tcPr marL="0" marR="0" marT="0" marB="0" anchor="ctr"/>
                </a:tc>
              </a:tr>
              <a:tr h="164299">
                <a:tc>
                  <a:txBody>
                    <a:bodyPr/>
                    <a:lstStyle/>
                    <a:p>
                      <a:pPr algn="ctr"/>
                      <a:r>
                        <a:rPr lang="ru-RU" sz="2000" b="1"/>
                        <a:t>01.12.2013</a:t>
                      </a:r>
                    </a:p>
                  </a:txBody>
                  <a:tcPr marL="0" marR="0" marT="0" marB="0" anchor="ctr"/>
                </a:tc>
                <a:tc>
                  <a:txBody>
                    <a:bodyPr/>
                    <a:lstStyle/>
                    <a:p>
                      <a:pPr algn="ctr"/>
                      <a:r>
                        <a:rPr lang="ru-RU" sz="2000" b="1"/>
                        <a:t>86,93</a:t>
                      </a:r>
                    </a:p>
                  </a:txBody>
                  <a:tcPr marL="0" marR="0" marT="0" marB="0" anchor="ctr"/>
                </a:tc>
                <a:tc>
                  <a:txBody>
                    <a:bodyPr/>
                    <a:lstStyle/>
                    <a:p>
                      <a:pPr algn="ctr"/>
                      <a:r>
                        <a:rPr lang="ru-RU" sz="2000" b="1"/>
                        <a:t>2 885,29</a:t>
                      </a:r>
                    </a:p>
                  </a:txBody>
                  <a:tcPr marL="0" marR="0" marT="0" marB="0" anchor="ctr"/>
                </a:tc>
                <a:tc>
                  <a:txBody>
                    <a:bodyPr/>
                    <a:lstStyle/>
                    <a:p>
                      <a:pPr algn="ctr"/>
                      <a:r>
                        <a:rPr lang="ru-RU" sz="2000" b="1"/>
                        <a:t>4,3%</a:t>
                      </a:r>
                    </a:p>
                  </a:txBody>
                  <a:tcPr marL="0" marR="0" marT="0" marB="0" anchor="ctr"/>
                </a:tc>
              </a:tr>
              <a:tr h="164299">
                <a:tc>
                  <a:txBody>
                    <a:bodyPr/>
                    <a:lstStyle/>
                    <a:p>
                      <a:pPr algn="ctr"/>
                      <a:r>
                        <a:rPr lang="ru-RU" sz="2000" b="1"/>
                        <a:t>01.11.2013</a:t>
                      </a:r>
                    </a:p>
                  </a:txBody>
                  <a:tcPr marL="0" marR="0" marT="0" marB="0" anchor="ctr"/>
                </a:tc>
                <a:tc>
                  <a:txBody>
                    <a:bodyPr/>
                    <a:lstStyle/>
                    <a:p>
                      <a:pPr algn="ctr"/>
                      <a:r>
                        <a:rPr lang="ru-RU" sz="2000" b="1"/>
                        <a:t>87,15</a:t>
                      </a:r>
                    </a:p>
                  </a:txBody>
                  <a:tcPr marL="0" marR="0" marT="0" marB="0" anchor="ctr"/>
                </a:tc>
                <a:tc>
                  <a:txBody>
                    <a:bodyPr/>
                    <a:lstStyle/>
                    <a:p>
                      <a:pPr algn="ctr"/>
                      <a:r>
                        <a:rPr lang="ru-RU" sz="2000" b="1" dirty="0"/>
                        <a:t>2 794,04</a:t>
                      </a:r>
                    </a:p>
                  </a:txBody>
                  <a:tcPr marL="0" marR="0" marT="0" marB="0" anchor="ctr"/>
                </a:tc>
                <a:tc>
                  <a:txBody>
                    <a:bodyPr/>
                    <a:lstStyle/>
                    <a:p>
                      <a:pPr algn="ctr"/>
                      <a:r>
                        <a:rPr lang="ru-RU" sz="2000" b="1"/>
                        <a:t>4,2%</a:t>
                      </a:r>
                    </a:p>
                  </a:txBody>
                  <a:tcPr marL="0" marR="0" marT="0" marB="0" anchor="ctr"/>
                </a:tc>
              </a:tr>
              <a:tr h="164299">
                <a:tc>
                  <a:txBody>
                    <a:bodyPr/>
                    <a:lstStyle/>
                    <a:p>
                      <a:pPr algn="ctr"/>
                      <a:r>
                        <a:rPr lang="ru-RU" sz="2000" b="1"/>
                        <a:t>01.10.2013</a:t>
                      </a:r>
                    </a:p>
                  </a:txBody>
                  <a:tcPr marL="0" marR="0" marT="0" marB="0" anchor="ctr"/>
                </a:tc>
                <a:tc>
                  <a:txBody>
                    <a:bodyPr/>
                    <a:lstStyle/>
                    <a:p>
                      <a:pPr algn="ctr"/>
                      <a:r>
                        <a:rPr lang="ru-RU" sz="2000" b="1"/>
                        <a:t>86,44</a:t>
                      </a:r>
                    </a:p>
                  </a:txBody>
                  <a:tcPr marL="0" marR="0" marT="0" marB="0" anchor="ctr"/>
                </a:tc>
                <a:tc>
                  <a:txBody>
                    <a:bodyPr/>
                    <a:lstStyle/>
                    <a:p>
                      <a:pPr algn="ctr"/>
                      <a:r>
                        <a:rPr lang="ru-RU" sz="2000" b="1"/>
                        <a:t>2 795,81</a:t>
                      </a:r>
                    </a:p>
                  </a:txBody>
                  <a:tcPr marL="0" marR="0" marT="0" marB="0" anchor="ctr"/>
                </a:tc>
                <a:tc>
                  <a:txBody>
                    <a:bodyPr/>
                    <a:lstStyle/>
                    <a:p>
                      <a:pPr algn="ctr"/>
                      <a:r>
                        <a:rPr lang="ru-RU" sz="2000" b="1"/>
                        <a:t>4,2%</a:t>
                      </a:r>
                    </a:p>
                  </a:txBody>
                  <a:tcPr marL="0" marR="0" marT="0" marB="0" anchor="ctr"/>
                </a:tc>
              </a:tr>
              <a:tr h="164299">
                <a:tc>
                  <a:txBody>
                    <a:bodyPr/>
                    <a:lstStyle/>
                    <a:p>
                      <a:pPr algn="ctr"/>
                      <a:r>
                        <a:rPr lang="ru-RU" sz="2000" b="1"/>
                        <a:t>01.09.2013</a:t>
                      </a:r>
                    </a:p>
                  </a:txBody>
                  <a:tcPr marL="0" marR="0" marT="0" marB="0" anchor="ctr"/>
                </a:tc>
                <a:tc>
                  <a:txBody>
                    <a:bodyPr/>
                    <a:lstStyle/>
                    <a:p>
                      <a:pPr algn="ctr"/>
                      <a:r>
                        <a:rPr lang="ru-RU" sz="2000" b="1"/>
                        <a:t>85,38</a:t>
                      </a:r>
                    </a:p>
                  </a:txBody>
                  <a:tcPr marL="0" marR="0" marT="0" marB="0" anchor="ctr"/>
                </a:tc>
                <a:tc>
                  <a:txBody>
                    <a:bodyPr/>
                    <a:lstStyle/>
                    <a:p>
                      <a:pPr algn="ctr"/>
                      <a:r>
                        <a:rPr lang="ru-RU" sz="2000" b="1"/>
                        <a:t>2 838,58</a:t>
                      </a:r>
                    </a:p>
                  </a:txBody>
                  <a:tcPr marL="0" marR="0" marT="0" marB="0" anchor="ctr"/>
                </a:tc>
                <a:tc>
                  <a:txBody>
                    <a:bodyPr/>
                    <a:lstStyle/>
                    <a:p>
                      <a:pPr algn="ctr"/>
                      <a:r>
                        <a:rPr lang="ru-RU" sz="2000" b="1"/>
                        <a:t>4,3%</a:t>
                      </a:r>
                    </a:p>
                  </a:txBody>
                  <a:tcPr marL="0" marR="0" marT="0" marB="0" anchor="ctr"/>
                </a:tc>
              </a:tr>
              <a:tr h="164299">
                <a:tc>
                  <a:txBody>
                    <a:bodyPr/>
                    <a:lstStyle/>
                    <a:p>
                      <a:pPr algn="ctr"/>
                      <a:r>
                        <a:rPr lang="ru-RU" sz="2000" b="1"/>
                        <a:t>01.08.2013</a:t>
                      </a:r>
                    </a:p>
                  </a:txBody>
                  <a:tcPr marL="0" marR="0" marT="0" marB="0" anchor="ctr"/>
                </a:tc>
                <a:tc>
                  <a:txBody>
                    <a:bodyPr/>
                    <a:lstStyle/>
                    <a:p>
                      <a:pPr algn="ctr"/>
                      <a:r>
                        <a:rPr lang="ru-RU" sz="2000" b="1"/>
                        <a:t>85,35</a:t>
                      </a:r>
                    </a:p>
                  </a:txBody>
                  <a:tcPr marL="0" marR="0" marT="0" marB="0" anchor="ctr"/>
                </a:tc>
                <a:tc>
                  <a:txBody>
                    <a:bodyPr/>
                    <a:lstStyle/>
                    <a:p>
                      <a:pPr algn="ctr"/>
                      <a:r>
                        <a:rPr lang="ru-RU" sz="2000" b="1"/>
                        <a:t>2 807,02</a:t>
                      </a:r>
                    </a:p>
                  </a:txBody>
                  <a:tcPr marL="0" marR="0" marT="0" marB="0" anchor="ctr"/>
                </a:tc>
                <a:tc>
                  <a:txBody>
                    <a:bodyPr/>
                    <a:lstStyle/>
                    <a:p>
                      <a:pPr algn="ctr"/>
                      <a:r>
                        <a:rPr lang="ru-RU" sz="2000" b="1"/>
                        <a:t>4,2%</a:t>
                      </a:r>
                    </a:p>
                  </a:txBody>
                  <a:tcPr marL="0" marR="0" marT="0" marB="0" anchor="ctr"/>
                </a:tc>
              </a:tr>
              <a:tr h="164299">
                <a:tc>
                  <a:txBody>
                    <a:bodyPr/>
                    <a:lstStyle/>
                    <a:p>
                      <a:pPr algn="ctr"/>
                      <a:r>
                        <a:rPr lang="ru-RU" sz="2000" b="1"/>
                        <a:t>01.07.2013</a:t>
                      </a:r>
                    </a:p>
                  </a:txBody>
                  <a:tcPr marL="0" marR="0" marT="0" marB="0" anchor="ctr"/>
                </a:tc>
                <a:tc>
                  <a:txBody>
                    <a:bodyPr/>
                    <a:lstStyle/>
                    <a:p>
                      <a:pPr algn="ctr"/>
                      <a:r>
                        <a:rPr lang="ru-RU" sz="2000" b="1"/>
                        <a:t>84,71</a:t>
                      </a:r>
                    </a:p>
                  </a:txBody>
                  <a:tcPr marL="0" marR="0" marT="0" marB="0" anchor="ctr"/>
                </a:tc>
                <a:tc>
                  <a:txBody>
                    <a:bodyPr/>
                    <a:lstStyle/>
                    <a:p>
                      <a:pPr algn="ctr"/>
                      <a:r>
                        <a:rPr lang="ru-RU" sz="2000" b="1"/>
                        <a:t>2 770,92</a:t>
                      </a:r>
                    </a:p>
                  </a:txBody>
                  <a:tcPr marL="0" marR="0" marT="0" marB="0" anchor="ctr"/>
                </a:tc>
                <a:tc>
                  <a:txBody>
                    <a:bodyPr/>
                    <a:lstStyle/>
                    <a:p>
                      <a:pPr algn="ctr"/>
                      <a:r>
                        <a:rPr lang="ru-RU" sz="2000" b="1"/>
                        <a:t>4,2%</a:t>
                      </a:r>
                    </a:p>
                  </a:txBody>
                  <a:tcPr marL="0" marR="0" marT="0" marB="0" anchor="ctr"/>
                </a:tc>
              </a:tr>
              <a:tr h="164299">
                <a:tc>
                  <a:txBody>
                    <a:bodyPr/>
                    <a:lstStyle/>
                    <a:p>
                      <a:pPr algn="ctr"/>
                      <a:r>
                        <a:rPr lang="ru-RU" sz="2000" b="1"/>
                        <a:t>01.06.2013</a:t>
                      </a:r>
                    </a:p>
                  </a:txBody>
                  <a:tcPr marL="0" marR="0" marT="0" marB="0" anchor="ctr"/>
                </a:tc>
                <a:tc>
                  <a:txBody>
                    <a:bodyPr/>
                    <a:lstStyle/>
                    <a:p>
                      <a:pPr algn="ctr"/>
                      <a:r>
                        <a:rPr lang="ru-RU" sz="2000" b="1"/>
                        <a:t>84,39</a:t>
                      </a:r>
                    </a:p>
                  </a:txBody>
                  <a:tcPr marL="0" marR="0" marT="0" marB="0" anchor="ctr"/>
                </a:tc>
                <a:tc>
                  <a:txBody>
                    <a:bodyPr/>
                    <a:lstStyle/>
                    <a:p>
                      <a:pPr algn="ctr"/>
                      <a:r>
                        <a:rPr lang="ru-RU" sz="2000" b="1"/>
                        <a:t>2 665,92</a:t>
                      </a:r>
                    </a:p>
                  </a:txBody>
                  <a:tcPr marL="0" marR="0" marT="0" marB="0" anchor="ctr"/>
                </a:tc>
                <a:tc>
                  <a:txBody>
                    <a:bodyPr/>
                    <a:lstStyle/>
                    <a:p>
                      <a:pPr algn="ctr"/>
                      <a:r>
                        <a:rPr lang="ru-RU" sz="2000" b="1"/>
                        <a:t>4,0%</a:t>
                      </a:r>
                    </a:p>
                  </a:txBody>
                  <a:tcPr marL="0" marR="0" marT="0" marB="0" anchor="ctr"/>
                </a:tc>
              </a:tr>
              <a:tr h="164299">
                <a:tc>
                  <a:txBody>
                    <a:bodyPr/>
                    <a:lstStyle/>
                    <a:p>
                      <a:pPr algn="ctr"/>
                      <a:r>
                        <a:rPr lang="ru-RU" sz="2000" b="1"/>
                        <a:t>01.05.2013</a:t>
                      </a:r>
                    </a:p>
                  </a:txBody>
                  <a:tcPr marL="0" marR="0" marT="0" marB="0" anchor="ctr"/>
                </a:tc>
                <a:tc>
                  <a:txBody>
                    <a:bodyPr/>
                    <a:lstStyle/>
                    <a:p>
                      <a:pPr algn="ctr"/>
                      <a:r>
                        <a:rPr lang="ru-RU" sz="2000" b="1"/>
                        <a:t>84,88</a:t>
                      </a:r>
                    </a:p>
                  </a:txBody>
                  <a:tcPr marL="0" marR="0" marT="0" marB="0" anchor="ctr"/>
                </a:tc>
                <a:tc>
                  <a:txBody>
                    <a:bodyPr/>
                    <a:lstStyle/>
                    <a:p>
                      <a:pPr algn="ctr"/>
                      <a:r>
                        <a:rPr lang="ru-RU" sz="2000" b="1"/>
                        <a:t>2 652,94</a:t>
                      </a:r>
                    </a:p>
                  </a:txBody>
                  <a:tcPr marL="0" marR="0" marT="0" marB="0" anchor="ctr"/>
                </a:tc>
                <a:tc>
                  <a:txBody>
                    <a:bodyPr/>
                    <a:lstStyle/>
                    <a:p>
                      <a:pPr algn="ctr"/>
                      <a:r>
                        <a:rPr lang="ru-RU" sz="2000" b="1"/>
                        <a:t>4,0%</a:t>
                      </a:r>
                    </a:p>
                  </a:txBody>
                  <a:tcPr marL="0" marR="0" marT="0" marB="0" anchor="ctr"/>
                </a:tc>
              </a:tr>
              <a:tr h="164299">
                <a:tc>
                  <a:txBody>
                    <a:bodyPr/>
                    <a:lstStyle/>
                    <a:p>
                      <a:pPr algn="ctr"/>
                      <a:r>
                        <a:rPr lang="ru-RU" sz="2000" b="1"/>
                        <a:t>01.04.2013</a:t>
                      </a:r>
                    </a:p>
                  </a:txBody>
                  <a:tcPr marL="0" marR="0" marT="0" marB="0" anchor="ctr"/>
                </a:tc>
                <a:tc>
                  <a:txBody>
                    <a:bodyPr/>
                    <a:lstStyle/>
                    <a:p>
                      <a:pPr algn="ctr"/>
                      <a:r>
                        <a:rPr lang="ru-RU" sz="2000" b="1" dirty="0"/>
                        <a:t>83,93</a:t>
                      </a:r>
                    </a:p>
                  </a:txBody>
                  <a:tcPr marL="0" marR="0" marT="0" marB="0" anchor="ctr"/>
                </a:tc>
                <a:tc>
                  <a:txBody>
                    <a:bodyPr/>
                    <a:lstStyle/>
                    <a:p>
                      <a:pPr algn="ctr"/>
                      <a:r>
                        <a:rPr lang="ru-RU" sz="2000" b="1"/>
                        <a:t>2 608,69</a:t>
                      </a:r>
                    </a:p>
                  </a:txBody>
                  <a:tcPr marL="0" marR="0" marT="0" marB="0" anchor="ctr"/>
                </a:tc>
                <a:tc>
                  <a:txBody>
                    <a:bodyPr/>
                    <a:lstStyle/>
                    <a:p>
                      <a:pPr algn="ctr"/>
                      <a:r>
                        <a:rPr lang="ru-RU" sz="2000" b="1"/>
                        <a:t>3,9%</a:t>
                      </a:r>
                    </a:p>
                  </a:txBody>
                  <a:tcPr marL="0" marR="0" marT="0" marB="0" anchor="ctr"/>
                </a:tc>
              </a:tr>
              <a:tr h="164299">
                <a:tc>
                  <a:txBody>
                    <a:bodyPr/>
                    <a:lstStyle/>
                    <a:p>
                      <a:pPr algn="ctr"/>
                      <a:r>
                        <a:rPr lang="ru-RU" sz="2000" b="1"/>
                        <a:t>01.03.2013</a:t>
                      </a:r>
                    </a:p>
                  </a:txBody>
                  <a:tcPr marL="0" marR="0" marT="0" marB="0" anchor="ctr"/>
                </a:tc>
                <a:tc>
                  <a:txBody>
                    <a:bodyPr/>
                    <a:lstStyle/>
                    <a:p>
                      <a:pPr algn="ctr"/>
                      <a:r>
                        <a:rPr lang="ru-RU" sz="2000" b="1"/>
                        <a:t>84,68</a:t>
                      </a:r>
                    </a:p>
                  </a:txBody>
                  <a:tcPr marL="0" marR="0" marT="0" marB="0" anchor="ctr"/>
                </a:tc>
                <a:tc>
                  <a:txBody>
                    <a:bodyPr/>
                    <a:lstStyle/>
                    <a:p>
                      <a:pPr algn="ctr"/>
                      <a:r>
                        <a:rPr lang="ru-RU" sz="2000" b="1"/>
                        <a:t>2 592,89</a:t>
                      </a:r>
                    </a:p>
                  </a:txBody>
                  <a:tcPr marL="0" marR="0" marT="0" marB="0" anchor="ctr"/>
                </a:tc>
                <a:tc>
                  <a:txBody>
                    <a:bodyPr/>
                    <a:lstStyle/>
                    <a:p>
                      <a:pPr algn="ctr"/>
                      <a:r>
                        <a:rPr lang="ru-RU" sz="2000" b="1"/>
                        <a:t>3,9%</a:t>
                      </a:r>
                    </a:p>
                  </a:txBody>
                  <a:tcPr marL="0" marR="0" marT="0" marB="0" anchor="ctr"/>
                </a:tc>
              </a:tr>
              <a:tr h="164299">
                <a:tc>
                  <a:txBody>
                    <a:bodyPr/>
                    <a:lstStyle/>
                    <a:p>
                      <a:pPr algn="ctr"/>
                      <a:r>
                        <a:rPr lang="ru-RU" sz="2000" b="1"/>
                        <a:t>01.02.2013</a:t>
                      </a:r>
                    </a:p>
                  </a:txBody>
                  <a:tcPr marL="0" marR="0" marT="0" marB="0" anchor="ctr"/>
                </a:tc>
                <a:tc>
                  <a:txBody>
                    <a:bodyPr/>
                    <a:lstStyle/>
                    <a:p>
                      <a:pPr algn="ctr"/>
                      <a:r>
                        <a:rPr lang="ru-RU" sz="2000" b="1"/>
                        <a:t>86,24</a:t>
                      </a:r>
                    </a:p>
                  </a:txBody>
                  <a:tcPr marL="0" marR="0" marT="0" marB="0" anchor="ctr"/>
                </a:tc>
                <a:tc>
                  <a:txBody>
                    <a:bodyPr/>
                    <a:lstStyle/>
                    <a:p>
                      <a:pPr algn="ctr"/>
                      <a:r>
                        <a:rPr lang="ru-RU" sz="2000" b="1"/>
                        <a:t>2 589,45</a:t>
                      </a:r>
                    </a:p>
                  </a:txBody>
                  <a:tcPr marL="0" marR="0" marT="0" marB="0" anchor="ctr"/>
                </a:tc>
                <a:tc>
                  <a:txBody>
                    <a:bodyPr/>
                    <a:lstStyle/>
                    <a:p>
                      <a:pPr algn="ctr"/>
                      <a:r>
                        <a:rPr lang="ru-RU" sz="2000" b="1"/>
                        <a:t>3,9%</a:t>
                      </a:r>
                    </a:p>
                  </a:txBody>
                  <a:tcPr marL="0" marR="0" marT="0" marB="0" anchor="ctr"/>
                </a:tc>
              </a:tr>
              <a:tr h="164299">
                <a:tc>
                  <a:txBody>
                    <a:bodyPr/>
                    <a:lstStyle/>
                    <a:p>
                      <a:pPr algn="ctr"/>
                      <a:r>
                        <a:rPr lang="ru-RU" sz="2000" b="1"/>
                        <a:t>01.01.2013</a:t>
                      </a:r>
                    </a:p>
                  </a:txBody>
                  <a:tcPr marL="0" marR="0" marT="0" marB="0" anchor="ctr"/>
                </a:tc>
                <a:tc>
                  <a:txBody>
                    <a:bodyPr/>
                    <a:lstStyle/>
                    <a:p>
                      <a:pPr algn="ctr"/>
                      <a:r>
                        <a:rPr lang="ru-RU" sz="2000" b="1"/>
                        <a:t>62,08</a:t>
                      </a:r>
                    </a:p>
                  </a:txBody>
                  <a:tcPr marL="0" marR="0" marT="0" marB="0" anchor="ctr"/>
                </a:tc>
                <a:tc>
                  <a:txBody>
                    <a:bodyPr/>
                    <a:lstStyle/>
                    <a:p>
                      <a:pPr algn="ctr"/>
                      <a:r>
                        <a:rPr lang="ru-RU" sz="2000" b="1"/>
                        <a:t>1 885,68</a:t>
                      </a:r>
                    </a:p>
                  </a:txBody>
                  <a:tcPr marL="0" marR="0" marT="0" marB="0" anchor="ctr"/>
                </a:tc>
                <a:tc>
                  <a:txBody>
                    <a:bodyPr/>
                    <a:lstStyle/>
                    <a:p>
                      <a:pPr algn="ctr"/>
                      <a:r>
                        <a:rPr lang="ru-RU" sz="2000" b="1" dirty="0"/>
                        <a:t>3,0%</a:t>
                      </a:r>
                    </a:p>
                  </a:txBody>
                  <a:tcPr marL="0" marR="0" marT="0" marB="0" anchor="ctr"/>
                </a:tc>
              </a:tr>
            </a:tbl>
          </a:graphicData>
        </a:graphic>
      </p:graphicFrame>
      <p:sp>
        <p:nvSpPr>
          <p:cNvPr id="3" name="Rectangle 1"/>
          <p:cNvSpPr>
            <a:spLocks noChangeArrowheads="1"/>
          </p:cNvSpPr>
          <p:nvPr/>
        </p:nvSpPr>
        <p:spPr bwMode="auto">
          <a:xfrm>
            <a:off x="1559858" y="465944"/>
            <a:ext cx="8197327"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3327" tIns="0" rIns="42849"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FFFF00"/>
                </a:solidFill>
                <a:effectLst/>
                <a:latin typeface="Arial" panose="020B0604020202020204" pitchFamily="34" charset="0"/>
              </a:rPr>
              <a:t>Совокупный объем средств Резервного фонда</a:t>
            </a:r>
            <a:endParaRPr kumimoji="0" lang="ru-RU" sz="1600" b="1" i="0" u="none" strike="noStrike" cap="none" normalizeH="0" baseline="0" dirty="0" smtClean="0">
              <a:ln>
                <a:noFill/>
              </a:ln>
              <a:solidFill>
                <a:srgbClr val="FFFF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FFFF00"/>
                </a:solidFill>
                <a:effectLst/>
                <a:latin typeface="Arial" panose="020B0604020202020204" pitchFamily="34" charset="0"/>
              </a:rPr>
              <a:t> </a:t>
            </a:r>
            <a:endParaRPr kumimoji="0" lang="ru-RU" sz="2400" b="0" i="0" u="none" strike="noStrike" cap="none" normalizeH="0" baseline="0" dirty="0" smtClean="0">
              <a:ln>
                <a:noFill/>
              </a:ln>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96758847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0155" y="376517"/>
            <a:ext cx="11134165" cy="5262979"/>
          </a:xfrm>
          <a:prstGeom prst="rect">
            <a:avLst/>
          </a:prstGeom>
        </p:spPr>
        <p:txBody>
          <a:bodyPr wrap="square">
            <a:spAutoFit/>
          </a:bodyPr>
          <a:lstStyle/>
          <a:p>
            <a:pPr algn="ctr"/>
            <a:r>
              <a:rPr lang="ru-RU" sz="2800" b="1" dirty="0">
                <a:solidFill>
                  <a:srgbClr val="FFFF00"/>
                </a:solidFill>
              </a:rPr>
              <a:t>Фонд национального благосостояния</a:t>
            </a:r>
          </a:p>
          <a:p>
            <a:endParaRPr lang="ru-RU" sz="2800" b="1" dirty="0" smtClean="0"/>
          </a:p>
          <a:p>
            <a:endParaRPr lang="ru-RU" sz="2800" b="1" dirty="0"/>
          </a:p>
          <a:p>
            <a:r>
              <a:rPr lang="ru-RU" sz="2800" b="1" u="sng" dirty="0" smtClean="0"/>
              <a:t>Предназначение</a:t>
            </a:r>
            <a:endParaRPr lang="ru-RU" sz="2800" b="1" u="sng" dirty="0"/>
          </a:p>
          <a:p>
            <a:r>
              <a:rPr lang="ru-RU" sz="2800" dirty="0"/>
              <a:t>Фонд национального благосостояния является частью средств федерального бюджета. Фонд призван стать частью устойчивого механизма пенсионного обеспечения граждан Российской Федерации на длительную перспективу. Целями Фонда национального благосостояния являются  обеспечение </a:t>
            </a:r>
            <a:r>
              <a:rPr lang="ru-RU" sz="2800" dirty="0" err="1"/>
              <a:t>софинансирования</a:t>
            </a:r>
            <a:r>
              <a:rPr lang="ru-RU" sz="2800" dirty="0"/>
              <a:t> добровольных пенсионных накоплений граждан Российской Федерации и обеспечение сбалансированности (покрытие дефицита) бюджета Пенсионного фонда Российской Федерации.</a:t>
            </a:r>
          </a:p>
        </p:txBody>
      </p:sp>
    </p:spTree>
    <p:extLst>
      <p:ext uri="{BB962C8B-B14F-4D97-AF65-F5344CB8AC3E}">
        <p14:creationId xmlns:p14="http://schemas.microsoft.com/office/powerpoint/2010/main" val="5685141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8946" y="333487"/>
            <a:ext cx="10359615" cy="2369880"/>
          </a:xfrm>
          <a:prstGeom prst="rect">
            <a:avLst/>
          </a:prstGeom>
        </p:spPr>
        <p:txBody>
          <a:bodyPr wrap="square">
            <a:spAutoFit/>
          </a:bodyPr>
          <a:lstStyle/>
          <a:p>
            <a:r>
              <a:rPr lang="ru-RU" sz="2800" b="1" u="sng" dirty="0">
                <a:solidFill>
                  <a:srgbClr val="FFFF00"/>
                </a:solidFill>
              </a:rPr>
              <a:t>Ответственность за нарушения бюджетного законодательства</a:t>
            </a:r>
          </a:p>
          <a:p>
            <a:pPr algn="ctr"/>
            <a:endParaRPr lang="ru-RU" sz="2000" dirty="0" smtClean="0"/>
          </a:p>
          <a:p>
            <a:pPr algn="ctr"/>
            <a:r>
              <a:rPr lang="ru-RU" sz="2000" dirty="0" smtClean="0"/>
              <a:t>Неисполнение </a:t>
            </a:r>
            <a:r>
              <a:rPr lang="ru-RU" sz="2000" dirty="0"/>
              <a:t>либо ненадлежащее исполнение установленного Бюджетным Кодексом порядка составления и рассмотрения проектов бюджетов, утверждения бюджетов, исполнения и контроля за исполнением бюджетов бюджетной системы Российской Федерации признается нарушением бюджетного законодательства Российской Федерации, которое влечет применение к нарушителю мер принуждения.</a:t>
            </a:r>
          </a:p>
        </p:txBody>
      </p:sp>
      <p:pic>
        <p:nvPicPr>
          <p:cNvPr id="3" name="Рисунок 2"/>
          <p:cNvPicPr>
            <a:picLocks noChangeAspect="1"/>
          </p:cNvPicPr>
          <p:nvPr/>
        </p:nvPicPr>
        <p:blipFill rotWithShape="1">
          <a:blip r:embed="rId2"/>
          <a:srcRect l="5510" t="45673" r="8998" b="26832"/>
          <a:stretch/>
        </p:blipFill>
        <p:spPr>
          <a:xfrm>
            <a:off x="473336" y="3108960"/>
            <a:ext cx="11132011" cy="2237590"/>
          </a:xfrm>
          <a:prstGeom prst="rect">
            <a:avLst/>
          </a:prstGeom>
        </p:spPr>
      </p:pic>
    </p:spTree>
    <p:extLst>
      <p:ext uri="{BB962C8B-B14F-4D97-AF65-F5344CB8AC3E}">
        <p14:creationId xmlns:p14="http://schemas.microsoft.com/office/powerpoint/2010/main" val="40454391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0306" y="353437"/>
            <a:ext cx="11295529" cy="4893647"/>
          </a:xfrm>
          <a:prstGeom prst="rect">
            <a:avLst/>
          </a:prstGeom>
        </p:spPr>
        <p:txBody>
          <a:bodyPr wrap="square">
            <a:spAutoFit/>
          </a:bodyPr>
          <a:lstStyle/>
          <a:p>
            <a:r>
              <a:rPr lang="ru-RU" sz="2400" b="1" dirty="0">
                <a:solidFill>
                  <a:srgbClr val="FFFF00"/>
                </a:solidFill>
              </a:rPr>
              <a:t>Бюджетный кодекс Российской Федерации</a:t>
            </a:r>
          </a:p>
          <a:p>
            <a:r>
              <a:rPr lang="ru-RU" sz="2400" b="1" dirty="0"/>
              <a:t>Меры </a:t>
            </a:r>
            <a:r>
              <a:rPr lang="ru-RU" sz="2400" b="1" dirty="0" smtClean="0"/>
              <a:t>принуждения</a:t>
            </a:r>
          </a:p>
          <a:p>
            <a:r>
              <a:rPr lang="ru-RU" sz="2400" b="1" dirty="0"/>
              <a:t>ст. 282 Бюджетного Кодекса Российской Федерации – меры, применяемые к нарушителям бюджетного законодательства</a:t>
            </a:r>
          </a:p>
          <a:p>
            <a:r>
              <a:rPr lang="ru-RU" sz="2400" dirty="0"/>
              <a:t>К нарушителям бюджетного законодательства могут быть применены следующие меры</a:t>
            </a:r>
            <a:r>
              <a:rPr lang="ru-RU" sz="2400" dirty="0" smtClean="0"/>
              <a:t>:</a:t>
            </a:r>
          </a:p>
          <a:p>
            <a:r>
              <a:rPr lang="ru-RU" sz="2400" dirty="0"/>
              <a:t>предупреждение о ненадлежащем исполнении бюджетного процесса;</a:t>
            </a:r>
          </a:p>
          <a:p>
            <a:r>
              <a:rPr lang="ru-RU" sz="2400" dirty="0"/>
              <a:t>блокировка расходов;</a:t>
            </a:r>
          </a:p>
          <a:p>
            <a:r>
              <a:rPr lang="ru-RU" sz="2400" dirty="0"/>
              <a:t>изъятие бюджетных средств;</a:t>
            </a:r>
          </a:p>
          <a:p>
            <a:r>
              <a:rPr lang="ru-RU" sz="2400" dirty="0"/>
              <a:t>приостановление операций по счетам в кредитных организациях;</a:t>
            </a:r>
          </a:p>
          <a:p>
            <a:r>
              <a:rPr lang="ru-RU" sz="2400" dirty="0"/>
              <a:t>наложение штрафа;</a:t>
            </a:r>
          </a:p>
          <a:p>
            <a:r>
              <a:rPr lang="ru-RU" sz="2400" dirty="0"/>
              <a:t>начисление пени;</a:t>
            </a:r>
          </a:p>
          <a:p>
            <a:r>
              <a:rPr lang="ru-RU" sz="2400" dirty="0"/>
              <a:t>иные меры в соответствии с Бюджетным Кодексом и федеральными </a:t>
            </a:r>
            <a:r>
              <a:rPr lang="ru-RU" sz="2400" dirty="0" smtClean="0"/>
              <a:t>законами</a:t>
            </a:r>
            <a:endParaRPr lang="ru-RU" sz="2400" dirty="0"/>
          </a:p>
        </p:txBody>
      </p:sp>
    </p:spTree>
    <p:extLst>
      <p:ext uri="{BB962C8B-B14F-4D97-AF65-F5344CB8AC3E}">
        <p14:creationId xmlns:p14="http://schemas.microsoft.com/office/powerpoint/2010/main" val="370020281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0306" y="353437"/>
            <a:ext cx="11295529" cy="5847755"/>
          </a:xfrm>
          <a:prstGeom prst="rect">
            <a:avLst/>
          </a:prstGeom>
        </p:spPr>
        <p:txBody>
          <a:bodyPr wrap="square">
            <a:spAutoFit/>
          </a:bodyPr>
          <a:lstStyle/>
          <a:p>
            <a:r>
              <a:rPr lang="ru-RU" sz="1700" b="1" dirty="0">
                <a:solidFill>
                  <a:srgbClr val="FFFF00"/>
                </a:solidFill>
              </a:rPr>
              <a:t>Кодекс Российской Федерации об административных правонарушениях</a:t>
            </a:r>
          </a:p>
          <a:p>
            <a:r>
              <a:rPr lang="ru-RU" sz="1700" dirty="0"/>
              <a:t>Статья 15.14 Нецелевое использование бюджетных средств и средств государственных внебюджетных фондов</a:t>
            </a:r>
          </a:p>
          <a:p>
            <a:pPr>
              <a:buFont typeface="Arial" panose="020B0604020202020204" pitchFamily="34" charset="0"/>
              <a:buChar char="•"/>
            </a:pPr>
            <a:r>
              <a:rPr lang="ru-RU" sz="1700" dirty="0"/>
              <a:t>1. Использование бюджетных средств получателем бюджетных средств на цели, не соответствующие условиям получения указанных средств, определенным утвержденным бюджетом, бюджетной росписью, уведомлением о бюджетных ассигнованиях, сметой доходов и расходов либо иным документом, являющимся основанием для получения бюджетных средств, если такое действие не содержит уголовно наказуемого деяния, влечет наложение административного штрафа на должностных лиц в размере от четырех тысяч до пяти тысяч рублей; на юридических лиц - от сорока тысяч до пятидесяти тысяч рублей.</a:t>
            </a:r>
          </a:p>
          <a:p>
            <a:pPr>
              <a:buFont typeface="Arial" panose="020B0604020202020204" pitchFamily="34" charset="0"/>
              <a:buChar char="•"/>
            </a:pPr>
            <a:r>
              <a:rPr lang="ru-RU" sz="1700" dirty="0"/>
              <a:t>2. Использование средств государственных внебюджетных фондов получателем средств государственных внебюджетных фондов на цели, не соответствующие условиям, определенным законодательством, регулирующим их деятельность, и бюджетам указанных фондов, если такое действие не содержит уголовно наказуемого деяния, влечет наложение административного штрафа на должностных лиц в размере от четырех тысяч до пяти тысяч рублей; на юридических лиц - от сорока тысяч до пятидесяти тысяч рублей.</a:t>
            </a:r>
          </a:p>
          <a:p>
            <a:r>
              <a:rPr lang="ru-RU" sz="1700" dirty="0"/>
              <a:t>Статья 15.15 Нарушение срока возврата бюджетных средств, полученных на возвратной основе</a:t>
            </a:r>
          </a:p>
          <a:p>
            <a:pPr>
              <a:buFont typeface="Arial" panose="020B0604020202020204" pitchFamily="34" charset="0"/>
              <a:buChar char="•"/>
            </a:pPr>
            <a:r>
              <a:rPr lang="ru-RU" sz="1700" dirty="0"/>
              <a:t>Нарушение получателем бюджетных средств срока возврата бюджетных средств, полученных на возвратной основе, влечет наложение административного штрафа на должностных лиц в размере от четырех тысяч до пяти тысяч рублей; на юридических лиц - от сорока тысяч до ста тысяч рублей.</a:t>
            </a:r>
          </a:p>
          <a:p>
            <a:r>
              <a:rPr lang="ru-RU" sz="1700" dirty="0"/>
              <a:t>Статья 15.16 Нарушение сроков перечисления платы за пользование бюджетными средствами</a:t>
            </a:r>
          </a:p>
          <a:p>
            <a:pPr>
              <a:buFont typeface="Arial" panose="020B0604020202020204" pitchFamily="34" charset="0"/>
              <a:buChar char="•"/>
            </a:pPr>
            <a:r>
              <a:rPr lang="ru-RU" sz="1700" dirty="0"/>
              <a:t>Неперечисление получателем бюджетных средств в установленный срок платы за пользование бюджетными средствами, предоставленными на возмездной основе, влечет наложение административного штрафа на должностных лиц в размере от четырех тысяч до пяти тысяч рублей; на юридических лиц - от сорока тысяч до пятидесяти тысяч рублей.</a:t>
            </a:r>
            <a:endParaRPr lang="ru-RU" sz="1700" dirty="0">
              <a:effectLst/>
            </a:endParaRPr>
          </a:p>
        </p:txBody>
      </p:sp>
    </p:spTree>
    <p:extLst>
      <p:ext uri="{BB962C8B-B14F-4D97-AF65-F5344CB8AC3E}">
        <p14:creationId xmlns:p14="http://schemas.microsoft.com/office/powerpoint/2010/main" val="18291808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1064" y="186841"/>
            <a:ext cx="11521439" cy="6370975"/>
          </a:xfrm>
          <a:prstGeom prst="rect">
            <a:avLst/>
          </a:prstGeom>
        </p:spPr>
        <p:txBody>
          <a:bodyPr wrap="square">
            <a:spAutoFit/>
          </a:bodyPr>
          <a:lstStyle/>
          <a:p>
            <a:r>
              <a:rPr lang="ru-RU" sz="1700" b="1" u="sng" dirty="0">
                <a:solidFill>
                  <a:srgbClr val="FFFF00"/>
                </a:solidFill>
              </a:rPr>
              <a:t>Уголовный кодекс Российской Федерации</a:t>
            </a:r>
          </a:p>
          <a:p>
            <a:r>
              <a:rPr lang="ru-RU" sz="1700" b="1" dirty="0"/>
              <a:t>Статья 285.1 Нецелевое расходование бюджетных средств</a:t>
            </a:r>
          </a:p>
          <a:p>
            <a:pPr>
              <a:buFont typeface="Arial" panose="020B0604020202020204" pitchFamily="34" charset="0"/>
              <a:buChar char="•"/>
            </a:pPr>
            <a:r>
              <a:rPr lang="ru-RU" sz="1700" b="1" dirty="0"/>
              <a:t>1. Расходование бюджетных средств должностным лицом получателя бюджетных средств на цели, не соответствующие условиям их получения, определенным утвержденными бюджетом, бюджетной росписью, уведомлением о бюджетных ассигнованиях, сметой доходов и расходов либо иным документом, являющимся основанием для получения бюджетных средств, совершенное в крупном размере, наказывается штрафом в размере от ста тысяч до трехсот тысяч рублей или в размере заработной платы или иного дохода осужденного за период от одного года до двух лет, либо принудительными работами на срок до двух лет с лишением права занимать определенные должности или заниматься определенной деятельностью на срок до трех лет или без такового, либо арестом на срок до шести месяцев, либо лишением свободы на срок до двух лет с лишением права занимать определенные должности или заниматься определенной деятельностью на срок до трех лет или без такового.</a:t>
            </a:r>
          </a:p>
          <a:p>
            <a:pPr>
              <a:buFont typeface="Arial" panose="020B0604020202020204" pitchFamily="34" charset="0"/>
              <a:buChar char="•"/>
            </a:pPr>
            <a:r>
              <a:rPr lang="ru-RU" sz="1700" b="1" dirty="0"/>
              <a:t>2. То же деяние, совершенное:</a:t>
            </a:r>
            <a:br>
              <a:rPr lang="ru-RU" sz="1700" b="1" dirty="0"/>
            </a:br>
            <a:r>
              <a:rPr lang="ru-RU" sz="1700" b="1" dirty="0"/>
              <a:t>а) группой лиц по предварительному сговору;</a:t>
            </a:r>
            <a:br>
              <a:rPr lang="ru-RU" sz="1700" b="1" dirty="0"/>
            </a:br>
            <a:r>
              <a:rPr lang="ru-RU" sz="1700" b="1" dirty="0"/>
              <a:t>б) в особо крупном размере,</a:t>
            </a:r>
            <a:br>
              <a:rPr lang="ru-RU" sz="1700" b="1" dirty="0"/>
            </a:br>
            <a:r>
              <a:rPr lang="ru-RU" sz="1700" b="1" dirty="0"/>
              <a:t>наказывается штрафом в размере от двухсот тысяч до пятисот тысяч рублей или в размере заработной платы или иного дохода осужденного за период от одного года до трех лет, либо принудительными работами на срок до пяти лет с лишением права занимать определенные должности или заниматься определенной деятельностью на срок до трех лет или без такового, либо лишением свободы на срок до пяти лет с лишением права занимать определенные должности или заниматься определенной деятельностью на срок до трех лет или без такового. </a:t>
            </a:r>
          </a:p>
          <a:p>
            <a:r>
              <a:rPr lang="ru-RU" sz="1700" b="1" dirty="0"/>
              <a:t>Примечание:</a:t>
            </a:r>
            <a:br>
              <a:rPr lang="ru-RU" sz="1700" b="1" dirty="0"/>
            </a:br>
            <a:r>
              <a:rPr lang="ru-RU" sz="1700" b="1" dirty="0"/>
              <a:t>Крупным размером в настоящей статье, а также в статье 285.2 Уголовного кодекса Российской Федерации, признается сумма бюджетных средств, превышающая один миллион пятьсот тысяч рублей, а особо крупным размером - семь миллионов пятьсот тысяч рублей</a:t>
            </a:r>
            <a:r>
              <a:rPr lang="ru-RU" sz="1700" b="1" dirty="0" smtClean="0"/>
              <a:t>.</a:t>
            </a:r>
          </a:p>
          <a:p>
            <a:endParaRPr lang="ru-RU" sz="1700" b="1" dirty="0">
              <a:effectLst/>
            </a:endParaRPr>
          </a:p>
        </p:txBody>
      </p:sp>
    </p:spTree>
    <p:extLst>
      <p:ext uri="{BB962C8B-B14F-4D97-AF65-F5344CB8AC3E}">
        <p14:creationId xmlns:p14="http://schemas.microsoft.com/office/powerpoint/2010/main" val="18651497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1064" y="186841"/>
            <a:ext cx="11521439" cy="4801314"/>
          </a:xfrm>
          <a:prstGeom prst="rect">
            <a:avLst/>
          </a:prstGeom>
        </p:spPr>
        <p:txBody>
          <a:bodyPr wrap="square">
            <a:spAutoFit/>
          </a:bodyPr>
          <a:lstStyle/>
          <a:p>
            <a:r>
              <a:rPr lang="ru-RU" sz="1700" b="1" u="sng" dirty="0">
                <a:solidFill>
                  <a:srgbClr val="FFFF00"/>
                </a:solidFill>
              </a:rPr>
              <a:t>Уголовный кодекс Российской Федерации</a:t>
            </a:r>
          </a:p>
          <a:p>
            <a:r>
              <a:rPr lang="ru-RU" sz="1700" b="1" dirty="0" smtClean="0"/>
              <a:t>Статья </a:t>
            </a:r>
            <a:r>
              <a:rPr lang="ru-RU" sz="1700" b="1" dirty="0"/>
              <a:t>285.2 Нецелевое расходование средств государственных внебюджетных фондов</a:t>
            </a:r>
          </a:p>
          <a:p>
            <a:pPr>
              <a:buFont typeface="Arial" panose="020B0604020202020204" pitchFamily="34" charset="0"/>
              <a:buChar char="•"/>
            </a:pPr>
            <a:r>
              <a:rPr lang="ru-RU" sz="1700" b="1" dirty="0"/>
              <a:t>1. Расходование средств государственных внебюджетных фондов должностным лицом на цели, не соответствующие условиям, определенным законодательством Российской Федерации, регулирующим их деятельность, и бюджетам указанных фондов, совершенное в крупном размере, наказывается штрафом в размере от ста тысяч до трехсот тысяч рублей или в размере заработной платы или иного дохода осужденного за период от одного года до двух лет, либо принудительными работами на срок до двух лет с лишением права занимать определенные должности или заниматься определенной деятельностью на срок до трех лет или без такового, либо арестом на срок до шести месяцев, либо лишением свободы на срок до двух лет с лишением права занимать определенные должности или заниматься определенной деятельностью на срок до трех лет или без такового.</a:t>
            </a:r>
          </a:p>
          <a:p>
            <a:pPr>
              <a:buFont typeface="Arial" panose="020B0604020202020204" pitchFamily="34" charset="0"/>
              <a:buChar char="•"/>
            </a:pPr>
            <a:r>
              <a:rPr lang="ru-RU" sz="1700" b="1" dirty="0"/>
              <a:t>2. То же деяние, совершенное:</a:t>
            </a:r>
            <a:br>
              <a:rPr lang="ru-RU" sz="1700" b="1" dirty="0"/>
            </a:br>
            <a:r>
              <a:rPr lang="ru-RU" sz="1700" b="1" dirty="0"/>
              <a:t>а) группой лиц по предварительному сговору;</a:t>
            </a:r>
            <a:br>
              <a:rPr lang="ru-RU" sz="1700" b="1" dirty="0"/>
            </a:br>
            <a:r>
              <a:rPr lang="ru-RU" sz="1700" b="1" dirty="0"/>
              <a:t>б) в особо крупном размере, </a:t>
            </a:r>
            <a:br>
              <a:rPr lang="ru-RU" sz="1700" b="1" dirty="0"/>
            </a:br>
            <a:r>
              <a:rPr lang="ru-RU" sz="1700" b="1" dirty="0"/>
              <a:t>наказывается штрафом в размере от двухсот тысяч до пятисот тысяч рублей или в размере заработной платы или иного дохода осужденного за период от одного года до трех лет, либо принудительными работами на срок до пяти лет с лишением права занимать определенные должности или заниматься определенной деятельностью на срок до трех лет или без такового, либо лишением свободы на срок до пяти лет с лишением права занимать определенные должности или заниматься определенной деятельностью на срок до трех лет или без такового</a:t>
            </a:r>
            <a:r>
              <a:rPr lang="ru-RU" sz="1700" b="1" dirty="0" smtClean="0"/>
              <a:t>.,</a:t>
            </a:r>
            <a:endParaRPr lang="ru-RU" sz="1700" b="1" dirty="0">
              <a:effectLst/>
            </a:endParaRPr>
          </a:p>
        </p:txBody>
      </p:sp>
    </p:spTree>
    <p:extLst>
      <p:ext uri="{BB962C8B-B14F-4D97-AF65-F5344CB8AC3E}">
        <p14:creationId xmlns:p14="http://schemas.microsoft.com/office/powerpoint/2010/main" val="35377860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764" y="656215"/>
            <a:ext cx="9789459" cy="5016758"/>
          </a:xfrm>
          <a:prstGeom prst="rect">
            <a:avLst/>
          </a:prstGeom>
          <a:noFill/>
        </p:spPr>
        <p:txBody>
          <a:bodyPr wrap="square" rtlCol="0">
            <a:spAutoFit/>
          </a:bodyPr>
          <a:lstStyle/>
          <a:p>
            <a:pPr algn="ctr"/>
            <a:r>
              <a:rPr lang="ru-RU" sz="4000" b="1" dirty="0">
                <a:solidFill>
                  <a:srgbClr val="FFFF00"/>
                </a:solidFill>
              </a:rPr>
              <a:t>Бюджетная классификация </a:t>
            </a:r>
            <a:r>
              <a:rPr lang="ru-RU" sz="4000" dirty="0"/>
              <a:t>представляет собой группировку доходов и расходов бюджетов, источников финансирования дефицитов бюджетов и используется для составления и исполнения бюджетов, обеспечивает сопоставимость показателей бюджетов всех уровней бюджетной системы.</a:t>
            </a:r>
          </a:p>
        </p:txBody>
      </p:sp>
    </p:spTree>
    <p:extLst>
      <p:ext uri="{BB962C8B-B14F-4D97-AF65-F5344CB8AC3E}">
        <p14:creationId xmlns:p14="http://schemas.microsoft.com/office/powerpoint/2010/main" val="29986942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0611" y="408790"/>
            <a:ext cx="10520979" cy="5262979"/>
          </a:xfrm>
          <a:prstGeom prst="rect">
            <a:avLst/>
          </a:prstGeom>
        </p:spPr>
        <p:txBody>
          <a:bodyPr wrap="square">
            <a:spAutoFit/>
          </a:bodyPr>
          <a:lstStyle/>
          <a:p>
            <a:r>
              <a:rPr lang="ru-RU" sz="2800" b="1" dirty="0">
                <a:solidFill>
                  <a:srgbClr val="FFFF00"/>
                </a:solidFill>
              </a:rPr>
              <a:t>Бюджетная классификация </a:t>
            </a:r>
            <a:r>
              <a:rPr lang="ru-RU" sz="2800" b="1" dirty="0"/>
              <a:t>Российской Федерации включает:  </a:t>
            </a:r>
          </a:p>
          <a:p>
            <a:r>
              <a:rPr lang="ru-RU" sz="2800" b="1" dirty="0" smtClean="0"/>
              <a:t>- классификацию </a:t>
            </a:r>
            <a:r>
              <a:rPr lang="ru-RU" sz="2800" b="1" dirty="0"/>
              <a:t>доходов бюджетов;  </a:t>
            </a:r>
          </a:p>
          <a:p>
            <a:r>
              <a:rPr lang="ru-RU" sz="2800" b="1" dirty="0" smtClean="0"/>
              <a:t>- классификацию </a:t>
            </a:r>
            <a:r>
              <a:rPr lang="ru-RU" sz="2800" b="1" dirty="0"/>
              <a:t>расходов бюджетов;  </a:t>
            </a:r>
          </a:p>
          <a:p>
            <a:r>
              <a:rPr lang="ru-RU" sz="2800" b="1" dirty="0" smtClean="0"/>
              <a:t>- классификацию </a:t>
            </a:r>
            <a:r>
              <a:rPr lang="ru-RU" sz="2800" b="1" dirty="0"/>
              <a:t>источников финансирования дефицитов бюджетов;  </a:t>
            </a:r>
          </a:p>
          <a:p>
            <a:r>
              <a:rPr lang="ru-RU" sz="2800" b="1" dirty="0" smtClean="0"/>
              <a:t>- классификацию </a:t>
            </a:r>
            <a:r>
              <a:rPr lang="ru-RU" sz="2800" b="1" dirty="0"/>
              <a:t>операций публично-правовых образований (далее - классификация операций сектора государственного управления).  </a:t>
            </a:r>
          </a:p>
          <a:p>
            <a:pPr marL="457200" indent="-457200" algn="ctr">
              <a:buFontTx/>
              <a:buChar char="-"/>
            </a:pPr>
            <a:endParaRPr lang="ru-RU" sz="2800" b="1" dirty="0" smtClean="0"/>
          </a:p>
          <a:p>
            <a:pPr algn="ctr"/>
            <a:r>
              <a:rPr lang="ru-RU" sz="2800" b="1" dirty="0">
                <a:solidFill>
                  <a:srgbClr val="FFFF00"/>
                </a:solidFill>
              </a:rPr>
              <a:t>Приказ Минфина России от 01.07.2013 N 65н "Об утверждении Указаний о порядке применения бюджетной классификации Российской Федерации</a:t>
            </a:r>
            <a:r>
              <a:rPr lang="ru-RU" sz="2800" b="1" dirty="0" smtClean="0">
                <a:solidFill>
                  <a:srgbClr val="FFFF00"/>
                </a:solidFill>
              </a:rPr>
              <a:t>"</a:t>
            </a:r>
            <a:endParaRPr lang="ru-RU" sz="2800" b="1" dirty="0">
              <a:solidFill>
                <a:srgbClr val="FFFF00"/>
              </a:solidFill>
            </a:endParaRPr>
          </a:p>
        </p:txBody>
      </p:sp>
    </p:spTree>
    <p:extLst>
      <p:ext uri="{BB962C8B-B14F-4D97-AF65-F5344CB8AC3E}">
        <p14:creationId xmlns:p14="http://schemas.microsoft.com/office/powerpoint/2010/main" val="24754573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036" y="279700"/>
            <a:ext cx="10348856" cy="6217087"/>
          </a:xfrm>
          <a:prstGeom prst="rect">
            <a:avLst/>
          </a:prstGeom>
        </p:spPr>
        <p:txBody>
          <a:bodyPr wrap="square">
            <a:spAutoFit/>
          </a:bodyPr>
          <a:lstStyle/>
          <a:p>
            <a:pPr algn="ctr"/>
            <a:r>
              <a:rPr lang="ru-RU" sz="2800" b="1" dirty="0">
                <a:solidFill>
                  <a:srgbClr val="FFFF00"/>
                </a:solidFill>
              </a:rPr>
              <a:t>Принципы назначения кодов бюджетной классификации</a:t>
            </a:r>
          </a:p>
          <a:p>
            <a:pPr algn="ctr"/>
            <a:r>
              <a:rPr lang="ru-RU" sz="2800" b="1" dirty="0">
                <a:solidFill>
                  <a:srgbClr val="FFFF00"/>
                </a:solidFill>
              </a:rPr>
              <a:t>Российской Федерации</a:t>
            </a:r>
          </a:p>
          <a:p>
            <a:r>
              <a:rPr lang="ru-RU" b="1" dirty="0"/>
              <a:t/>
            </a:r>
            <a:br>
              <a:rPr lang="ru-RU" b="1" dirty="0"/>
            </a:br>
            <a:r>
              <a:rPr lang="ru-RU" b="1" dirty="0">
                <a:solidFill>
                  <a:srgbClr val="FFFF00"/>
                </a:solidFill>
              </a:rPr>
              <a:t>Принцип единства </a:t>
            </a:r>
            <a:r>
              <a:rPr lang="ru-RU" b="1" dirty="0"/>
              <a:t>означает назначение кодов бюджетной классификации Российской Федерации на условиях единства для бюджетов бюджетной системы Российской Федерации структуры кодов бюджетной классификации Российской Федерации, порядка их формирования, а также применения в части кодов бюджетной классификации Российской Федерации, их составных частей, которые в соответствии с Бюджетным </a:t>
            </a:r>
            <a:r>
              <a:rPr lang="ru-RU" b="1" dirty="0">
                <a:hlinkClick r:id="rId2"/>
              </a:rPr>
              <a:t>кодексом</a:t>
            </a:r>
            <a:r>
              <a:rPr lang="ru-RU" b="1" dirty="0"/>
              <a:t> Российской Федерации являются едиными для бюджетов бюджетной системы Российской Федерации</a:t>
            </a:r>
            <a:r>
              <a:rPr lang="ru-RU" b="1" dirty="0" smtClean="0"/>
              <a:t>.</a:t>
            </a:r>
          </a:p>
          <a:p>
            <a:r>
              <a:rPr lang="ru-RU" b="1" dirty="0">
                <a:solidFill>
                  <a:srgbClr val="FFFF00"/>
                </a:solidFill>
              </a:rPr>
              <a:t>Принцип стабильности </a:t>
            </a:r>
            <a:r>
              <a:rPr lang="ru-RU" b="1" dirty="0"/>
              <a:t>(преемственности) означает назначение кодов бюджетной классификации Российской Федерации на условиях стабильности и (или) преемственности кодов бюджетной классификации Российской Федерации отчетного, текущего и очередного финансового года (очередного финансового года и планового периода</a:t>
            </a:r>
            <a:r>
              <a:rPr lang="ru-RU" b="1" dirty="0" smtClean="0"/>
              <a:t>).</a:t>
            </a:r>
          </a:p>
          <a:p>
            <a:r>
              <a:rPr lang="ru-RU" b="1" dirty="0">
                <a:solidFill>
                  <a:srgbClr val="FFFF00"/>
                </a:solidFill>
              </a:rPr>
              <a:t>Принцип открытости </a:t>
            </a:r>
            <a:r>
              <a:rPr lang="ru-RU" b="1" dirty="0"/>
              <a:t>назначения кодов означает открытость бюджетной классификации (перечня кодов бюджетной классификации Российской Федерации, правил их установления и применения) для всеобщего ознакомления.</a:t>
            </a:r>
          </a:p>
          <a:p>
            <a:r>
              <a:rPr lang="ru-RU" b="1" dirty="0"/>
              <a:t>Правовые акты, регулирующие вопросы применения бюджетной классификации Российской Федерации, а также таблицы соответствия изменяемых кодов бюджетной классификации Российской Федерации являются публичными и размещаются в информационно-телекоммуникационной сети Интернет на официальных сайтах органов власти, принявших указанные правовые акты</a:t>
            </a:r>
            <a:r>
              <a:rPr lang="ru-RU" b="1" dirty="0" smtClean="0"/>
              <a:t>.</a:t>
            </a:r>
            <a:endParaRPr lang="ru-RU" b="1" dirty="0"/>
          </a:p>
        </p:txBody>
      </p:sp>
    </p:spTree>
    <p:extLst>
      <p:ext uri="{BB962C8B-B14F-4D97-AF65-F5344CB8AC3E}">
        <p14:creationId xmlns:p14="http://schemas.microsoft.com/office/powerpoint/2010/main" val="18936315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141317" name="Rectangle 5"/>
          <p:cNvSpPr>
            <a:spLocks noChangeArrowheads="1"/>
          </p:cNvSpPr>
          <p:nvPr/>
        </p:nvSpPr>
        <p:spPr bwMode="auto">
          <a:xfrm>
            <a:off x="365760" y="1122698"/>
            <a:ext cx="1172583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ru-RU" dirty="0"/>
              <a:t>Классификация доходов бюджетов является группировкой доходов бюджетов бюджетной системы Российской Федерации.</a:t>
            </a:r>
          </a:p>
          <a:p>
            <a:r>
              <a:rPr lang="ru-RU" dirty="0"/>
              <a:t>Код классификации доходов бюджетов состоит из двадцати знаков. Структура двадцатизначного кода классификации доходов бюджетов является единой для бюджетов бюджетной системы Российской Федерации и включает следующие составные </a:t>
            </a:r>
            <a:r>
              <a:rPr lang="ru-RU" dirty="0" smtClean="0"/>
              <a:t>части:</a:t>
            </a:r>
            <a:endParaRPr lang="ru-RU" dirty="0"/>
          </a:p>
          <a:p>
            <a:r>
              <a:rPr lang="ru-RU" dirty="0"/>
              <a:t>код главного администратора доходов бюджета (</a:t>
            </a:r>
            <a:r>
              <a:rPr lang="ru-RU" dirty="0">
                <a:hlinkClick r:id="rId2" tooltip="Ссылка на текущий документ"/>
              </a:rPr>
              <a:t>1</a:t>
            </a:r>
            <a:r>
              <a:rPr lang="ru-RU" dirty="0"/>
              <a:t> - </a:t>
            </a:r>
            <a:r>
              <a:rPr lang="ru-RU" dirty="0">
                <a:hlinkClick r:id="rId3" tooltip="Ссылка на текущий документ"/>
              </a:rPr>
              <a:t>3</a:t>
            </a:r>
            <a:r>
              <a:rPr lang="ru-RU" dirty="0"/>
              <a:t> разряды);</a:t>
            </a:r>
          </a:p>
          <a:p>
            <a:r>
              <a:rPr lang="ru-RU" dirty="0"/>
              <a:t>код вида доходов бюджетов (</a:t>
            </a:r>
            <a:r>
              <a:rPr lang="ru-RU" dirty="0">
                <a:hlinkClick r:id="rId4" tooltip="Ссылка на текущий документ"/>
              </a:rPr>
              <a:t>4</a:t>
            </a:r>
            <a:r>
              <a:rPr lang="ru-RU" dirty="0"/>
              <a:t> - </a:t>
            </a:r>
            <a:r>
              <a:rPr lang="ru-RU" dirty="0">
                <a:hlinkClick r:id="rId5" tooltip="Ссылка на текущий документ"/>
              </a:rPr>
              <a:t>13</a:t>
            </a:r>
            <a:r>
              <a:rPr lang="ru-RU" dirty="0"/>
              <a:t> разряды);</a:t>
            </a:r>
          </a:p>
          <a:p>
            <a:r>
              <a:rPr lang="ru-RU" dirty="0"/>
              <a:t>код подвида доходов бюджетов (</a:t>
            </a:r>
            <a:r>
              <a:rPr lang="ru-RU" dirty="0">
                <a:hlinkClick r:id="rId6" tooltip="Ссылка на текущий документ"/>
              </a:rPr>
              <a:t>14</a:t>
            </a:r>
            <a:r>
              <a:rPr lang="ru-RU" dirty="0"/>
              <a:t> - </a:t>
            </a:r>
            <a:r>
              <a:rPr lang="ru-RU" dirty="0">
                <a:hlinkClick r:id="rId7" tooltip="Ссылка на текущий документ"/>
              </a:rPr>
              <a:t>17</a:t>
            </a:r>
            <a:r>
              <a:rPr lang="ru-RU" dirty="0"/>
              <a:t> разряды);</a:t>
            </a:r>
          </a:p>
          <a:p>
            <a:r>
              <a:rPr lang="ru-RU" dirty="0"/>
              <a:t>код классификации операций сектора государственного управления, относящихся к доходам бюджетов (</a:t>
            </a:r>
            <a:r>
              <a:rPr lang="ru-RU" dirty="0">
                <a:hlinkClick r:id="rId8" tooltip="Ссылка на текущий документ"/>
              </a:rPr>
              <a:t>18</a:t>
            </a:r>
            <a:r>
              <a:rPr lang="ru-RU" dirty="0"/>
              <a:t> - </a:t>
            </a:r>
            <a:r>
              <a:rPr lang="ru-RU" dirty="0">
                <a:hlinkClick r:id="rId9" tooltip="Ссылка на текущий документ"/>
              </a:rPr>
              <a:t>20</a:t>
            </a:r>
            <a:r>
              <a:rPr lang="ru-RU" dirty="0"/>
              <a:t> разряды</a:t>
            </a:r>
            <a:r>
              <a:rPr lang="ru-RU" dirty="0" smtClean="0"/>
              <a:t>).</a:t>
            </a:r>
            <a:endParaRPr lang="ru-RU" dirty="0"/>
          </a:p>
        </p:txBody>
      </p:sp>
      <p:graphicFrame>
        <p:nvGraphicFramePr>
          <p:cNvPr id="141445" name="Group 133"/>
          <p:cNvGraphicFramePr>
            <a:graphicFrameLocks noGrp="1"/>
          </p:cNvGraphicFramePr>
          <p:nvPr>
            <p:extLst>
              <p:ext uri="{D42A27DB-BD31-4B8C-83A1-F6EECF244321}">
                <p14:modId xmlns:p14="http://schemas.microsoft.com/office/powerpoint/2010/main" val="2376725152"/>
              </p:ext>
            </p:extLst>
          </p:nvPr>
        </p:nvGraphicFramePr>
        <p:xfrm>
          <a:off x="365760" y="4136316"/>
          <a:ext cx="11230986" cy="1554480"/>
        </p:xfrm>
        <a:graphic>
          <a:graphicData uri="http://schemas.openxmlformats.org/drawingml/2006/table">
            <a:tbl>
              <a:tblPr/>
              <a:tblGrid>
                <a:gridCol w="505065"/>
                <a:gridCol w="503130"/>
                <a:gridCol w="570857"/>
                <a:gridCol w="884449"/>
                <a:gridCol w="473337"/>
                <a:gridCol w="548640"/>
                <a:gridCol w="441063"/>
                <a:gridCol w="518686"/>
                <a:gridCol w="371541"/>
                <a:gridCol w="605997"/>
                <a:gridCol w="594079"/>
                <a:gridCol w="594078"/>
                <a:gridCol w="692770"/>
                <a:gridCol w="598149"/>
                <a:gridCol w="556801"/>
                <a:gridCol w="473873"/>
                <a:gridCol w="592341"/>
                <a:gridCol w="684391"/>
                <a:gridCol w="464427"/>
                <a:gridCol w="557312"/>
              </a:tblGrid>
              <a:tr h="401555">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Главный администратор доходов бюджета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c gridSpan="10">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Вид доходов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sz="1000"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lang="ru-RU" sz="1000"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gridSpan="4">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Подвид доходов бюджетов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lang="ru-RU" sz="1000"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algn="ctr"/>
                      <a:r>
                        <a:rPr lang="ru-RU" sz="1200" b="1" dirty="0" smtClean="0">
                          <a:effectLst/>
                        </a:rPr>
                        <a:t>Код классификации операций сектора государственного управления, относящихся к доходам бюджетов</a:t>
                      </a:r>
                      <a:endParaRPr lang="ru-RU" sz="1200" b="1" dirty="0">
                        <a:effectLs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r>
              <a:tr h="705211">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lang="ru-RU" sz="1200" b="1" kern="1200" smtClean="0">
                          <a:solidFill>
                            <a:schemeClr val="tx1"/>
                          </a:solidFill>
                          <a:effectLst>
                            <a:outerShdw blurRad="38100" dist="38100" dir="2700000" algn="tl">
                              <a:srgbClr val="000000"/>
                            </a:outerShdw>
                          </a:effectLst>
                          <a:latin typeface="Arial" panose="020B0604020202020204" pitchFamily="34" charset="0"/>
                          <a:ea typeface="+mn-ea"/>
                          <a:cs typeface="+mn-cs"/>
                        </a:rPr>
                        <a:t>Группа доходов</a:t>
                      </a:r>
                    </a:p>
                    <a:p>
                      <a:pPr marL="0" marR="0" lvl="0" indent="0" algn="ctr" defTabSz="914400" rtl="0" eaLnBrk="1" fontAlgn="ctr" latinLnBrk="0" hangingPunct="1">
                        <a:lnSpc>
                          <a:spcPct val="100000"/>
                        </a:lnSpc>
                        <a:spcBef>
                          <a:spcPct val="0"/>
                        </a:spcBef>
                        <a:spcAft>
                          <a:spcPct val="0"/>
                        </a:spcAft>
                        <a:buClrTx/>
                        <a:buSzTx/>
                        <a:buFontTx/>
                        <a:buNone/>
                        <a:tabLst/>
                      </a:pPr>
                      <a:endPar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algn="ct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Подгруппа доходов</a:t>
                      </a:r>
                      <a:endParaRPr lang="ru-RU" sz="1200" b="1"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algn="ct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Статья доходов</a:t>
                      </a:r>
                      <a:endParaRPr lang="ru-RU" sz="1200" b="1"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Подстатья доходов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algn="ct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Элемент доходов</a:t>
                      </a:r>
                      <a:endParaRPr lang="ru-RU" sz="1200" b="1"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vMerge="1">
                  <a:txBody>
                    <a:bodyPr/>
                    <a:lstStyle/>
                    <a:p>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lang="ru-RU" sz="1000"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endParaRPr lang="ru-RU"/>
                    </a:p>
                  </a:txBody>
                  <a:tcPr/>
                </a:tc>
                <a:tc hMerge="1"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r>
              <a:tr h="305183">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2</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3</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4</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5</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6</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7</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8</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9</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10</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11</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12</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13</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14</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15</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16</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17</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18</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19</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20</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325182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882" y="344245"/>
            <a:ext cx="10370372" cy="6001643"/>
          </a:xfrm>
          <a:prstGeom prst="rect">
            <a:avLst/>
          </a:prstGeom>
        </p:spPr>
        <p:txBody>
          <a:bodyPr wrap="square">
            <a:spAutoFit/>
          </a:bodyPr>
          <a:lstStyle/>
          <a:p>
            <a:pPr algn="just"/>
            <a:r>
              <a:rPr lang="ru-RU" sz="2400" b="1" dirty="0">
                <a:solidFill>
                  <a:srgbClr val="FFFF00"/>
                </a:solidFill>
              </a:rPr>
              <a:t>Главный администратор доходов бюджета</a:t>
            </a:r>
            <a:r>
              <a:rPr lang="ru-RU" sz="2400" dirty="0">
                <a:solidFill>
                  <a:srgbClr val="FFFF00"/>
                </a:solidFill>
              </a:rPr>
              <a:t> </a:t>
            </a:r>
            <a:r>
              <a:rPr lang="ru-RU" sz="2400" dirty="0"/>
              <a:t>– это определенный законом (решением) о бюджете орган государственной власти, орган местного самоуправления, орган местной администрации, орган управления государственным внебюджетным фондом, ЦБ РФ, иная организация, имеющие в своем ведении администраторов доходов бюджета и являющиеся администраторами доходов бюджета</a:t>
            </a:r>
            <a:r>
              <a:rPr lang="ru-RU" sz="2400" dirty="0" smtClean="0"/>
              <a:t>.</a:t>
            </a:r>
          </a:p>
          <a:p>
            <a:pPr algn="just"/>
            <a:endParaRPr lang="ru-RU" sz="2400" dirty="0"/>
          </a:p>
          <a:p>
            <a:pPr algn="just"/>
            <a:endParaRPr lang="ru-RU" sz="2400" dirty="0" smtClean="0"/>
          </a:p>
          <a:p>
            <a:pPr algn="just"/>
            <a:r>
              <a:rPr lang="ru-RU" sz="2400" b="1" dirty="0">
                <a:solidFill>
                  <a:srgbClr val="FFFF00"/>
                </a:solidFill>
              </a:rPr>
              <a:t>Администратор доходов бюджета</a:t>
            </a:r>
            <a:r>
              <a:rPr lang="ru-RU" sz="2400" dirty="0">
                <a:solidFill>
                  <a:srgbClr val="FFFF00"/>
                </a:solidFill>
              </a:rPr>
              <a:t> </a:t>
            </a:r>
            <a:r>
              <a:rPr lang="ru-RU" sz="2400" dirty="0"/>
              <a:t>– это орган государственной власти, орган местного самоуправления, орган местной администрации, орган управления государственным внебюджетным фондом, ЦБ РФ, бюджетное учреждение, осуществляющие в соответствии с законодательством РФ контроль за правильностью исчисления, полнотой и своевременностью уплаты, начисление, учет, взыскание и принятие решений о возврате (зачете) излишне уплаченных (взысканных) платежей, пеней и штрафов по ним, являющихся доходами бюджетов бюджетной системы РФ.</a:t>
            </a:r>
            <a:r>
              <a:rPr lang="ru-RU" sz="2400" dirty="0" smtClean="0"/>
              <a:t> </a:t>
            </a:r>
            <a:endParaRPr lang="ru-RU" sz="2400" dirty="0">
              <a:effectLst/>
            </a:endParaRPr>
          </a:p>
        </p:txBody>
      </p:sp>
    </p:spTree>
    <p:extLst>
      <p:ext uri="{BB962C8B-B14F-4D97-AF65-F5344CB8AC3E}">
        <p14:creationId xmlns:p14="http://schemas.microsoft.com/office/powerpoint/2010/main" val="3506584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4700" y="408790"/>
            <a:ext cx="10564009" cy="5693866"/>
          </a:xfrm>
          <a:prstGeom prst="rect">
            <a:avLst/>
          </a:prstGeom>
        </p:spPr>
        <p:txBody>
          <a:bodyPr wrap="square">
            <a:spAutoFit/>
          </a:bodyPr>
          <a:lstStyle/>
          <a:p>
            <a:r>
              <a:rPr lang="ru-RU" sz="2800" b="1" dirty="0"/>
              <a:t>Перечень </a:t>
            </a:r>
            <a:r>
              <a:rPr lang="ru-RU" sz="2800" b="1" dirty="0">
                <a:solidFill>
                  <a:srgbClr val="FFFF00"/>
                </a:solidFill>
              </a:rPr>
              <a:t>главных администраторов доходов бюджета</a:t>
            </a:r>
            <a:r>
              <a:rPr lang="ru-RU" sz="2800" b="1" dirty="0"/>
              <a:t>, закрепляемые за ними виды (подвиды) доходов бюджета утверждаются законом (решением) о соответствующем бюджете</a:t>
            </a:r>
            <a:r>
              <a:rPr lang="ru-RU" sz="2800" b="1" dirty="0" smtClean="0"/>
              <a:t>.</a:t>
            </a:r>
          </a:p>
          <a:p>
            <a:endParaRPr lang="ru-RU" sz="2800" b="1" dirty="0"/>
          </a:p>
          <a:p>
            <a:r>
              <a:rPr lang="ru-RU" sz="2800" b="1" dirty="0"/>
              <a:t>В случаях изменения состава и (или) функций главных администраторов доходов бюджета, а также изменения принципов назначения и присвоения структуры кодов </a:t>
            </a:r>
            <a:r>
              <a:rPr lang="ru-RU" sz="2800" b="1" dirty="0">
                <a:hlinkClick r:id="rId2"/>
              </a:rPr>
              <a:t>классификации доходов</a:t>
            </a:r>
            <a:r>
              <a:rPr lang="ru-RU" sz="2800" b="1" dirty="0"/>
              <a:t> бюджетов изменения в перечень главных администраторов доходов бюджета, а также в состав закрепленных за ними кодов классификации доходов бюджетов вносятся на основании нормативного правового акта (муниципального правового акта) финансового органа без внесения изменений в закон (решение) о бюджете</a:t>
            </a:r>
            <a:r>
              <a:rPr lang="ru-RU" sz="2800" b="1" dirty="0" smtClean="0"/>
              <a:t>.</a:t>
            </a:r>
            <a:endParaRPr lang="ru-RU" sz="2800" b="1" dirty="0"/>
          </a:p>
        </p:txBody>
      </p:sp>
    </p:spTree>
    <p:extLst>
      <p:ext uri="{BB962C8B-B14F-4D97-AF65-F5344CB8AC3E}">
        <p14:creationId xmlns:p14="http://schemas.microsoft.com/office/powerpoint/2010/main" val="19416469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27125" y="186758"/>
            <a:ext cx="11101892" cy="6463308"/>
          </a:xfrm>
          <a:prstGeom prst="rect">
            <a:avLst/>
          </a:prstGeom>
        </p:spPr>
        <p:txBody>
          <a:bodyPr wrap="square">
            <a:spAutoFit/>
          </a:bodyPr>
          <a:lstStyle/>
          <a:p>
            <a:r>
              <a:rPr lang="ru-RU" b="1" dirty="0">
                <a:solidFill>
                  <a:srgbClr val="FFFF00"/>
                </a:solidFill>
              </a:rPr>
              <a:t>Код вида доходов включает группу, подгруппу, статью, подстатью и элемент дохода.</a:t>
            </a:r>
          </a:p>
          <a:p>
            <a:r>
              <a:rPr lang="ru-RU" b="1" dirty="0" smtClean="0">
                <a:solidFill>
                  <a:srgbClr val="FFFF00"/>
                </a:solidFill>
              </a:rPr>
              <a:t>Едиными </a:t>
            </a:r>
            <a:r>
              <a:rPr lang="ru-RU" b="1" dirty="0">
                <a:solidFill>
                  <a:srgbClr val="FFFF00"/>
                </a:solidFill>
              </a:rPr>
              <a:t>для бюджетов</a:t>
            </a:r>
            <a:r>
              <a:rPr lang="ru-RU" b="1" dirty="0"/>
              <a:t> бюджетной системы Российской Федерации группами и подгруппами доходов бюджетов являются:</a:t>
            </a:r>
          </a:p>
          <a:p>
            <a:r>
              <a:rPr lang="ru-RU" b="1" dirty="0" smtClean="0">
                <a:solidFill>
                  <a:srgbClr val="FFFF00"/>
                </a:solidFill>
              </a:rPr>
              <a:t>1</a:t>
            </a:r>
            <a:r>
              <a:rPr lang="ru-RU" b="1" dirty="0">
                <a:solidFill>
                  <a:srgbClr val="FFFF00"/>
                </a:solidFill>
              </a:rPr>
              <a:t>) налоговые и неналоговые доходы:</a:t>
            </a:r>
          </a:p>
          <a:p>
            <a:pPr marL="285750" indent="-285750">
              <a:buFont typeface="Arial" panose="020B0604020202020204" pitchFamily="34" charset="0"/>
              <a:buChar char="•"/>
            </a:pPr>
            <a:r>
              <a:rPr lang="ru-RU" b="1" dirty="0" smtClean="0">
                <a:solidFill>
                  <a:schemeClr val="accent6">
                    <a:lumMod val="60000"/>
                    <a:lumOff val="40000"/>
                  </a:schemeClr>
                </a:solidFill>
              </a:rPr>
              <a:t>налоги </a:t>
            </a:r>
            <a:r>
              <a:rPr lang="ru-RU" b="1" dirty="0">
                <a:solidFill>
                  <a:schemeClr val="accent6">
                    <a:lumMod val="60000"/>
                    <a:lumOff val="40000"/>
                  </a:schemeClr>
                </a:solidFill>
              </a:rPr>
              <a:t>на прибыль, доходы;</a:t>
            </a:r>
          </a:p>
          <a:p>
            <a:pPr marL="285750" indent="-285750">
              <a:buFont typeface="Arial" panose="020B0604020202020204" pitchFamily="34" charset="0"/>
              <a:buChar char="•"/>
            </a:pPr>
            <a:r>
              <a:rPr lang="ru-RU" b="1" dirty="0" smtClean="0">
                <a:solidFill>
                  <a:schemeClr val="accent6">
                    <a:lumMod val="60000"/>
                    <a:lumOff val="40000"/>
                  </a:schemeClr>
                </a:solidFill>
              </a:rPr>
              <a:t>налоги </a:t>
            </a:r>
            <a:r>
              <a:rPr lang="ru-RU" b="1" dirty="0">
                <a:solidFill>
                  <a:schemeClr val="accent6">
                    <a:lumMod val="60000"/>
                    <a:lumOff val="40000"/>
                  </a:schemeClr>
                </a:solidFill>
              </a:rPr>
              <a:t>на товары (работы, услуги), реализуемые на территории Российской Федерации;</a:t>
            </a:r>
          </a:p>
          <a:p>
            <a:pPr marL="285750" indent="-285750">
              <a:buFont typeface="Arial" panose="020B0604020202020204" pitchFamily="34" charset="0"/>
              <a:buChar char="•"/>
            </a:pPr>
            <a:r>
              <a:rPr lang="ru-RU" b="1" dirty="0">
                <a:solidFill>
                  <a:schemeClr val="accent6">
                    <a:lumMod val="60000"/>
                    <a:lumOff val="40000"/>
                  </a:schemeClr>
                </a:solidFill>
              </a:rPr>
              <a:t>налоги на товары, ввозимые на территорию Российской Федерации;</a:t>
            </a:r>
          </a:p>
          <a:p>
            <a:pPr marL="285750" indent="-285750">
              <a:buFont typeface="Arial" panose="020B0604020202020204" pitchFamily="34" charset="0"/>
              <a:buChar char="•"/>
            </a:pPr>
            <a:r>
              <a:rPr lang="ru-RU" b="1" dirty="0">
                <a:solidFill>
                  <a:schemeClr val="accent6">
                    <a:lumMod val="60000"/>
                    <a:lumOff val="40000"/>
                  </a:schemeClr>
                </a:solidFill>
              </a:rPr>
              <a:t>налоги на совокупный доход;</a:t>
            </a:r>
          </a:p>
          <a:p>
            <a:pPr marL="285750" indent="-285750">
              <a:buFont typeface="Arial" panose="020B0604020202020204" pitchFamily="34" charset="0"/>
              <a:buChar char="•"/>
            </a:pPr>
            <a:r>
              <a:rPr lang="ru-RU" b="1" dirty="0">
                <a:solidFill>
                  <a:schemeClr val="accent6">
                    <a:lumMod val="60000"/>
                    <a:lumOff val="40000"/>
                  </a:schemeClr>
                </a:solidFill>
              </a:rPr>
              <a:t>налоги на имущество;</a:t>
            </a:r>
          </a:p>
          <a:p>
            <a:pPr marL="285750" indent="-285750">
              <a:buFont typeface="Arial" panose="020B0604020202020204" pitchFamily="34" charset="0"/>
              <a:buChar char="•"/>
            </a:pPr>
            <a:r>
              <a:rPr lang="ru-RU" b="1" dirty="0">
                <a:solidFill>
                  <a:schemeClr val="accent6">
                    <a:lumMod val="60000"/>
                    <a:lumOff val="40000"/>
                  </a:schemeClr>
                </a:solidFill>
              </a:rPr>
              <a:t>налоги, сборы и регулярные платежи за пользование природными ресурсами;</a:t>
            </a:r>
          </a:p>
          <a:p>
            <a:pPr marL="285750" indent="-285750">
              <a:buFont typeface="Arial" panose="020B0604020202020204" pitchFamily="34" charset="0"/>
              <a:buChar char="•"/>
            </a:pPr>
            <a:r>
              <a:rPr lang="ru-RU" b="1" dirty="0">
                <a:solidFill>
                  <a:schemeClr val="accent6">
                    <a:lumMod val="60000"/>
                    <a:lumOff val="40000"/>
                  </a:schemeClr>
                </a:solidFill>
              </a:rPr>
              <a:t>государственная пошлина;</a:t>
            </a:r>
          </a:p>
          <a:p>
            <a:pPr marL="285750" indent="-285750">
              <a:buFont typeface="Arial" panose="020B0604020202020204" pitchFamily="34" charset="0"/>
              <a:buChar char="•"/>
            </a:pPr>
            <a:r>
              <a:rPr lang="ru-RU" b="1" dirty="0">
                <a:solidFill>
                  <a:schemeClr val="accent6">
                    <a:lumMod val="60000"/>
                    <a:lumOff val="40000"/>
                  </a:schemeClr>
                </a:solidFill>
              </a:rPr>
              <a:t>задолженность и перерасчеты по отмененным налогам, сборам и иным обязательным платежам;</a:t>
            </a:r>
          </a:p>
          <a:p>
            <a:pPr marL="285750" indent="-285750">
              <a:buFont typeface="Arial" panose="020B0604020202020204" pitchFamily="34" charset="0"/>
              <a:buChar char="•"/>
            </a:pPr>
            <a:r>
              <a:rPr lang="ru-RU" b="1" dirty="0">
                <a:solidFill>
                  <a:schemeClr val="accent6">
                    <a:lumMod val="60000"/>
                    <a:lumOff val="40000"/>
                  </a:schemeClr>
                </a:solidFill>
              </a:rPr>
              <a:t>страховые взносы на обязательное социальное страхование;</a:t>
            </a:r>
          </a:p>
          <a:p>
            <a:pPr marL="285750" indent="-285750">
              <a:buFont typeface="Arial" panose="020B0604020202020204" pitchFamily="34" charset="0"/>
              <a:buChar char="•"/>
            </a:pPr>
            <a:r>
              <a:rPr lang="ru-RU" b="1" dirty="0"/>
              <a:t>доходы от внешнеэкономической деятельности;</a:t>
            </a:r>
          </a:p>
          <a:p>
            <a:pPr marL="285750" indent="-285750">
              <a:buFont typeface="Arial" panose="020B0604020202020204" pitchFamily="34" charset="0"/>
              <a:buChar char="•"/>
            </a:pPr>
            <a:r>
              <a:rPr lang="ru-RU" b="1" dirty="0"/>
              <a:t>доходы от использования имущества, находящегося в государственной и муниципальной собственности;</a:t>
            </a:r>
          </a:p>
          <a:p>
            <a:pPr marL="285750" indent="-285750">
              <a:buFont typeface="Arial" panose="020B0604020202020204" pitchFamily="34" charset="0"/>
              <a:buChar char="•"/>
            </a:pPr>
            <a:r>
              <a:rPr lang="ru-RU" b="1" dirty="0"/>
              <a:t>платежи при пользовании природными ресурсами;</a:t>
            </a:r>
          </a:p>
          <a:p>
            <a:pPr marL="285750" indent="-285750">
              <a:buFont typeface="Arial" panose="020B0604020202020204" pitchFamily="34" charset="0"/>
              <a:buChar char="•"/>
            </a:pPr>
            <a:r>
              <a:rPr lang="ru-RU" b="1" dirty="0"/>
              <a:t>доходы от оказания платных услуг и компенсации затрат государства;</a:t>
            </a:r>
          </a:p>
          <a:p>
            <a:pPr marL="285750" indent="-285750">
              <a:buFont typeface="Arial" panose="020B0604020202020204" pitchFamily="34" charset="0"/>
              <a:buChar char="•"/>
            </a:pPr>
            <a:r>
              <a:rPr lang="ru-RU" b="1" dirty="0"/>
              <a:t>доходы от продажи материальных и нематериальных активов;</a:t>
            </a:r>
          </a:p>
          <a:p>
            <a:pPr marL="285750" indent="-285750">
              <a:buFont typeface="Arial" panose="020B0604020202020204" pitchFamily="34" charset="0"/>
              <a:buChar char="•"/>
            </a:pPr>
            <a:r>
              <a:rPr lang="ru-RU" b="1" dirty="0"/>
              <a:t>административные платежи и сборы;</a:t>
            </a:r>
          </a:p>
          <a:p>
            <a:pPr marL="285750" indent="-285750">
              <a:buFont typeface="Arial" panose="020B0604020202020204" pitchFamily="34" charset="0"/>
              <a:buChar char="•"/>
            </a:pPr>
            <a:r>
              <a:rPr lang="ru-RU" b="1" dirty="0"/>
              <a:t>штрафы, санкции, возмещение ущерба;</a:t>
            </a:r>
          </a:p>
          <a:p>
            <a:pPr marL="285750" indent="-285750">
              <a:buFont typeface="Arial" panose="020B0604020202020204" pitchFamily="34" charset="0"/>
              <a:buChar char="•"/>
            </a:pPr>
            <a:r>
              <a:rPr lang="ru-RU" b="1" dirty="0" smtClean="0"/>
              <a:t>поступления </a:t>
            </a:r>
            <a:r>
              <a:rPr lang="ru-RU" b="1" dirty="0"/>
              <a:t>(перечисления) по урегулированию расчетов между бюджетами бюджетной системы Российской Федерации;</a:t>
            </a:r>
          </a:p>
          <a:p>
            <a:pPr marL="285750" indent="-285750">
              <a:buFont typeface="Arial" panose="020B0604020202020204" pitchFamily="34" charset="0"/>
              <a:buChar char="•"/>
            </a:pPr>
            <a:r>
              <a:rPr lang="ru-RU" b="1" dirty="0"/>
              <a:t>прочие неналоговые доходы</a:t>
            </a:r>
            <a:r>
              <a:rPr lang="ru-RU" b="1" dirty="0" smtClean="0"/>
              <a:t>;</a:t>
            </a:r>
            <a:endParaRPr lang="ru-RU" b="1" dirty="0"/>
          </a:p>
        </p:txBody>
      </p:sp>
    </p:spTree>
    <p:extLst>
      <p:ext uri="{BB962C8B-B14F-4D97-AF65-F5344CB8AC3E}">
        <p14:creationId xmlns:p14="http://schemas.microsoft.com/office/powerpoint/2010/main" val="30530270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48641" y="283577"/>
            <a:ext cx="11101892" cy="3693319"/>
          </a:xfrm>
          <a:prstGeom prst="rect">
            <a:avLst/>
          </a:prstGeom>
        </p:spPr>
        <p:txBody>
          <a:bodyPr wrap="square">
            <a:spAutoFit/>
          </a:bodyPr>
          <a:lstStyle/>
          <a:p>
            <a:r>
              <a:rPr lang="ru-RU" b="1" dirty="0" smtClean="0">
                <a:solidFill>
                  <a:srgbClr val="FFFF00"/>
                </a:solidFill>
              </a:rPr>
              <a:t>Едиными </a:t>
            </a:r>
            <a:r>
              <a:rPr lang="ru-RU" b="1" dirty="0">
                <a:solidFill>
                  <a:srgbClr val="FFFF00"/>
                </a:solidFill>
              </a:rPr>
              <a:t>для бюджетов</a:t>
            </a:r>
            <a:r>
              <a:rPr lang="ru-RU" b="1" dirty="0"/>
              <a:t> бюджетной системы Российской Федерации группами и подгруппами доходов бюджетов являются:</a:t>
            </a:r>
          </a:p>
          <a:p>
            <a:r>
              <a:rPr lang="ru-RU" b="1" dirty="0">
                <a:solidFill>
                  <a:srgbClr val="FFFF00"/>
                </a:solidFill>
              </a:rPr>
              <a:t>2) безвозмездные поступления:</a:t>
            </a:r>
          </a:p>
          <a:p>
            <a:r>
              <a:rPr lang="ru-RU" b="1" dirty="0"/>
              <a:t>безвозмездные поступления от нерезидентов;</a:t>
            </a:r>
          </a:p>
          <a:p>
            <a:r>
              <a:rPr lang="ru-RU" b="1" dirty="0"/>
              <a:t>безвозмездные поступления от других бюджетов бюджетной системы Российской Федерации;</a:t>
            </a:r>
          </a:p>
          <a:p>
            <a:r>
              <a:rPr lang="ru-RU" b="1" dirty="0"/>
              <a:t>безвозмездные поступления от государственных (муниципальных) организаций;</a:t>
            </a:r>
          </a:p>
          <a:p>
            <a:r>
              <a:rPr lang="ru-RU" b="1" dirty="0"/>
              <a:t>безвозмездные поступления от негосударственных организаций;</a:t>
            </a:r>
          </a:p>
          <a:p>
            <a:r>
              <a:rPr lang="ru-RU" b="1" dirty="0"/>
              <a:t>безвозмездные поступления от наднациональных организаций;</a:t>
            </a:r>
          </a:p>
          <a:p>
            <a:r>
              <a:rPr lang="ru-RU" b="1" dirty="0"/>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p>
            <a:r>
              <a:rPr lang="ru-RU" b="1" dirty="0"/>
              <a:t>возврат остатков субсидий, субвенций и иных межбюджетных трансфертов, имеющих целевое назначение, прошлых лет;</a:t>
            </a:r>
          </a:p>
          <a:p>
            <a:r>
              <a:rPr lang="ru-RU" b="1" dirty="0"/>
              <a:t>прочие безвозмездные поступления</a:t>
            </a:r>
            <a:r>
              <a:rPr lang="ru-RU" b="1" dirty="0" smtClean="0"/>
              <a:t>.</a:t>
            </a:r>
            <a:endParaRPr lang="ru-RU" b="1" dirty="0"/>
          </a:p>
        </p:txBody>
      </p:sp>
    </p:spTree>
    <p:extLst>
      <p:ext uri="{BB962C8B-B14F-4D97-AF65-F5344CB8AC3E}">
        <p14:creationId xmlns:p14="http://schemas.microsoft.com/office/powerpoint/2010/main" val="35381085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336" y="276741"/>
            <a:ext cx="11360075" cy="5909310"/>
          </a:xfrm>
          <a:prstGeom prst="rect">
            <a:avLst/>
          </a:prstGeom>
        </p:spPr>
        <p:txBody>
          <a:bodyPr wrap="square">
            <a:spAutoFit/>
          </a:bodyPr>
          <a:lstStyle/>
          <a:p>
            <a:r>
              <a:rPr lang="ru-RU" b="1" dirty="0">
                <a:solidFill>
                  <a:srgbClr val="FFFF00"/>
                </a:solidFill>
              </a:rPr>
              <a:t>Единый для бюджетов </a:t>
            </a:r>
            <a:r>
              <a:rPr lang="ru-RU" b="1" dirty="0"/>
              <a:t>бюджетной системы Российской Федерации перечень статей и подстатей доходов бюджетов утверждается Министерством финансов Российской Федерации</a:t>
            </a:r>
            <a:r>
              <a:rPr lang="ru-RU" b="1" dirty="0" smtClean="0"/>
              <a:t>.</a:t>
            </a:r>
          </a:p>
          <a:p>
            <a:endParaRPr lang="ru-RU" b="1" dirty="0" smtClean="0"/>
          </a:p>
          <a:p>
            <a:r>
              <a:rPr lang="ru-RU" b="1" dirty="0" smtClean="0">
                <a:solidFill>
                  <a:srgbClr val="FFFF00"/>
                </a:solidFill>
              </a:rPr>
              <a:t>Код </a:t>
            </a:r>
            <a:r>
              <a:rPr lang="ru-RU" b="1" dirty="0">
                <a:solidFill>
                  <a:srgbClr val="FFFF00"/>
                </a:solidFill>
              </a:rPr>
              <a:t>элемента доходов </a:t>
            </a:r>
            <a:r>
              <a:rPr lang="ru-RU" b="1" dirty="0"/>
              <a:t>устанавливается в зависимости от полномочия по установлению и нормативному правовому регулированию налогов, сборов и иных обязательных платежей, других доходов бюджетов бюджетной системы Российской Федерации, а также в зависимости от наличия прав требования к плательщикам по неналоговым доходам и безвозмездным поступлениям и соответствует бюджету бюджетной системы Российской Федерации</a:t>
            </a:r>
            <a:r>
              <a:rPr lang="ru-RU" b="1" dirty="0" smtClean="0"/>
              <a:t>.</a:t>
            </a:r>
          </a:p>
          <a:p>
            <a:endParaRPr lang="ru-RU" b="1" dirty="0"/>
          </a:p>
          <a:p>
            <a:r>
              <a:rPr lang="ru-RU" b="1" dirty="0" smtClean="0">
                <a:solidFill>
                  <a:srgbClr val="FFFF00"/>
                </a:solidFill>
              </a:rPr>
              <a:t>Едиными </a:t>
            </a:r>
            <a:r>
              <a:rPr lang="ru-RU" b="1" dirty="0">
                <a:solidFill>
                  <a:srgbClr val="FFFF00"/>
                </a:solidFill>
              </a:rPr>
              <a:t>для бюджетов</a:t>
            </a:r>
            <a:r>
              <a:rPr lang="ru-RU" b="1" dirty="0"/>
              <a:t> бюджетной системы Российской Федерации </a:t>
            </a:r>
            <a:r>
              <a:rPr lang="ru-RU" b="1" dirty="0">
                <a:solidFill>
                  <a:srgbClr val="FFFF00"/>
                </a:solidFill>
              </a:rPr>
              <a:t>элементами доходов </a:t>
            </a:r>
            <a:r>
              <a:rPr lang="ru-RU" b="1" dirty="0"/>
              <a:t>являются:</a:t>
            </a:r>
          </a:p>
          <a:p>
            <a:r>
              <a:rPr lang="ru-RU" b="1" dirty="0"/>
              <a:t>1) федеральный бюджет;</a:t>
            </a:r>
          </a:p>
          <a:p>
            <a:r>
              <a:rPr lang="ru-RU" b="1" dirty="0"/>
              <a:t>2) бюджеты субъектов Российской Федерации;</a:t>
            </a:r>
          </a:p>
          <a:p>
            <a:r>
              <a:rPr lang="ru-RU" b="1" dirty="0"/>
              <a:t>3) бюджеты муниципальных районов;</a:t>
            </a:r>
          </a:p>
          <a:p>
            <a:r>
              <a:rPr lang="ru-RU" b="1" dirty="0"/>
              <a:t>4) бюджеты городских округов;</a:t>
            </a:r>
          </a:p>
          <a:p>
            <a:r>
              <a:rPr lang="ru-RU" b="1" dirty="0"/>
              <a:t>5) бюджеты внутригородских муниципальных образований городов федерального значения Москвы и Санкт-Петербурга;</a:t>
            </a:r>
          </a:p>
          <a:p>
            <a:r>
              <a:rPr lang="ru-RU" b="1" dirty="0"/>
              <a:t>6) бюджеты городских и сельских поселений;</a:t>
            </a:r>
          </a:p>
          <a:p>
            <a:r>
              <a:rPr lang="ru-RU" b="1" dirty="0"/>
              <a:t>7) бюджет Пенсионного фонда Российской Федерации;</a:t>
            </a:r>
          </a:p>
          <a:p>
            <a:r>
              <a:rPr lang="ru-RU" b="1" dirty="0"/>
              <a:t>8) бюджет Фонда социального страхования Российской Федерации;</a:t>
            </a:r>
          </a:p>
          <a:p>
            <a:r>
              <a:rPr lang="ru-RU" b="1" dirty="0"/>
              <a:t>9) бюджет Федерального фонда обязательного медицинского страхования;</a:t>
            </a:r>
          </a:p>
          <a:p>
            <a:r>
              <a:rPr lang="ru-RU" b="1" dirty="0"/>
              <a:t>10) бюджеты территориальных фондов обязательного медицинского страхования</a:t>
            </a:r>
            <a:r>
              <a:rPr lang="ru-RU" b="1" dirty="0" smtClean="0"/>
              <a:t>.</a:t>
            </a:r>
            <a:endParaRPr lang="ru-RU" b="1" dirty="0"/>
          </a:p>
        </p:txBody>
      </p:sp>
    </p:spTree>
    <p:extLst>
      <p:ext uri="{BB962C8B-B14F-4D97-AF65-F5344CB8AC3E}">
        <p14:creationId xmlns:p14="http://schemas.microsoft.com/office/powerpoint/2010/main" val="16204858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548" y="202747"/>
            <a:ext cx="11101892" cy="6186309"/>
          </a:xfrm>
          <a:prstGeom prst="rect">
            <a:avLst/>
          </a:prstGeom>
        </p:spPr>
        <p:txBody>
          <a:bodyPr wrap="square">
            <a:spAutoFit/>
          </a:bodyPr>
          <a:lstStyle/>
          <a:p>
            <a:r>
              <a:rPr lang="ru-RU" sz="2200" b="1" dirty="0"/>
              <a:t>Для детализации поступлений по кодам </a:t>
            </a:r>
            <a:r>
              <a:rPr lang="ru-RU" sz="2200" b="1" dirty="0">
                <a:hlinkClick r:id="rId2"/>
              </a:rPr>
              <a:t>классификации доходов</a:t>
            </a:r>
            <a:r>
              <a:rPr lang="ru-RU" sz="2200" b="1" dirty="0"/>
              <a:t> применяется </a:t>
            </a:r>
            <a:r>
              <a:rPr lang="ru-RU" sz="2200" b="1" dirty="0">
                <a:solidFill>
                  <a:srgbClr val="FFFF00"/>
                </a:solidFill>
              </a:rPr>
              <a:t>код подвида доходов</a:t>
            </a:r>
            <a:r>
              <a:rPr lang="ru-RU" sz="2200" b="1" dirty="0" smtClean="0">
                <a:solidFill>
                  <a:srgbClr val="FFFF00"/>
                </a:solidFill>
              </a:rPr>
              <a:t>.</a:t>
            </a:r>
          </a:p>
          <a:p>
            <a:endParaRPr lang="ru-RU" sz="2200" b="1" dirty="0">
              <a:solidFill>
                <a:srgbClr val="FFFF00"/>
              </a:solidFill>
            </a:endParaRPr>
          </a:p>
          <a:p>
            <a:r>
              <a:rPr lang="ru-RU" sz="2200" b="1" dirty="0">
                <a:solidFill>
                  <a:srgbClr val="FFFF00"/>
                </a:solidFill>
              </a:rPr>
              <a:t>Министерство финансов Российской Федерации </a:t>
            </a:r>
            <a:r>
              <a:rPr lang="ru-RU" sz="2200" b="1" dirty="0"/>
              <a:t>утверждает перечень кодов подвидов по видам доходов, главными администраторами которых являются органы государственной власти Российской Федерации, Центральный банк Российской Федерации, органы управления государственными внебюджетными фондами Российской Федерации и (или) находящиеся в их ведении казенные учреждения</a:t>
            </a:r>
            <a:r>
              <a:rPr lang="ru-RU" sz="2200" b="1" dirty="0" smtClean="0"/>
              <a:t>.</a:t>
            </a:r>
          </a:p>
          <a:p>
            <a:endParaRPr lang="ru-RU" sz="2200" b="1" dirty="0"/>
          </a:p>
          <a:p>
            <a:r>
              <a:rPr lang="ru-RU" sz="2200" b="1" dirty="0">
                <a:solidFill>
                  <a:srgbClr val="FFFF00"/>
                </a:solidFill>
              </a:rPr>
              <a:t>Финансовый орган субъекта Российской Федерации </a:t>
            </a:r>
            <a:r>
              <a:rPr lang="ru-RU" sz="2200" b="1" dirty="0"/>
              <a:t>утверждает перечень кодов подвидов по видам доходов, главными администраторами которых являются органы государственной власти субъектов Российской Федерации, органы управления территориальными государственными внебюджетными фондами и (или) находящиеся в их ведении казенные учреждения</a:t>
            </a:r>
            <a:r>
              <a:rPr lang="ru-RU" sz="2200" b="1" dirty="0" smtClean="0"/>
              <a:t>.</a:t>
            </a:r>
          </a:p>
          <a:p>
            <a:endParaRPr lang="ru-RU" sz="2200" b="1" dirty="0"/>
          </a:p>
          <a:p>
            <a:r>
              <a:rPr lang="ru-RU" sz="2200" b="1" dirty="0">
                <a:solidFill>
                  <a:srgbClr val="FFFF00"/>
                </a:solidFill>
              </a:rPr>
              <a:t>Финансовый орган муниципального образования </a:t>
            </a:r>
            <a:r>
              <a:rPr lang="ru-RU" sz="2200" b="1" dirty="0"/>
              <a:t>утверждает перечень кодов подвидов по видам доходов, главными администраторами которых являются органы местного самоуправления и (или) находящиеся в их ведении казенные учреждения</a:t>
            </a:r>
            <a:r>
              <a:rPr lang="ru-RU" sz="2200" b="1" dirty="0" smtClean="0"/>
              <a:t>.</a:t>
            </a:r>
            <a:endParaRPr lang="ru-RU" sz="2200" b="1" dirty="0"/>
          </a:p>
        </p:txBody>
      </p:sp>
    </p:spTree>
    <p:extLst>
      <p:ext uri="{BB962C8B-B14F-4D97-AF65-F5344CB8AC3E}">
        <p14:creationId xmlns:p14="http://schemas.microsoft.com/office/powerpoint/2010/main" val="8794890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00785" y="146132"/>
            <a:ext cx="11264900" cy="6555641"/>
          </a:xfrm>
          <a:prstGeom prst="rect">
            <a:avLst/>
          </a:prstGeom>
        </p:spPr>
        <p:txBody>
          <a:bodyPr wrap="square">
            <a:spAutoFit/>
          </a:bodyPr>
          <a:lstStyle/>
          <a:p>
            <a:r>
              <a:rPr lang="ru-RU" sz="4000" b="1" dirty="0" smtClean="0">
                <a:solidFill>
                  <a:srgbClr val="FF0000"/>
                </a:solidFill>
              </a:rPr>
              <a:t>182 1 06 01 020 04 1000 110</a:t>
            </a:r>
          </a:p>
          <a:p>
            <a:r>
              <a:rPr lang="ru-RU" sz="2000" b="1" dirty="0" smtClean="0">
                <a:solidFill>
                  <a:srgbClr val="92D050"/>
                </a:solidFill>
              </a:rPr>
              <a:t>182 </a:t>
            </a:r>
            <a:r>
              <a:rPr lang="ru-RU" sz="2000" b="1" dirty="0">
                <a:solidFill>
                  <a:srgbClr val="92D050"/>
                </a:solidFill>
              </a:rPr>
              <a:t>- Федеральная налоговая служба</a:t>
            </a:r>
          </a:p>
          <a:p>
            <a:r>
              <a:rPr lang="ru-RU" sz="2000" b="1" dirty="0">
                <a:solidFill>
                  <a:srgbClr val="92D050"/>
                </a:solidFill>
              </a:rPr>
              <a:t>1 - налоговые и неналоговые доходы</a:t>
            </a:r>
          </a:p>
          <a:p>
            <a:r>
              <a:rPr lang="ru-RU" sz="2000" b="1" dirty="0">
                <a:solidFill>
                  <a:srgbClr val="92D050"/>
                </a:solidFill>
              </a:rPr>
              <a:t>06 - налоги на имущество</a:t>
            </a:r>
          </a:p>
          <a:p>
            <a:r>
              <a:rPr lang="ru-RU" sz="2000" b="1" dirty="0">
                <a:solidFill>
                  <a:srgbClr val="92D050"/>
                </a:solidFill>
              </a:rPr>
              <a:t>01 - </a:t>
            </a:r>
            <a:r>
              <a:rPr lang="ru-RU" sz="2000" b="1" dirty="0" smtClean="0">
                <a:solidFill>
                  <a:srgbClr val="92D050"/>
                </a:solidFill>
              </a:rPr>
              <a:t>налог </a:t>
            </a:r>
            <a:r>
              <a:rPr lang="ru-RU" sz="2000" b="1" dirty="0">
                <a:solidFill>
                  <a:srgbClr val="92D050"/>
                </a:solidFill>
              </a:rPr>
              <a:t>на имущество физических лиц</a:t>
            </a:r>
          </a:p>
          <a:p>
            <a:r>
              <a:rPr lang="ru-RU" sz="2000" b="1" dirty="0">
                <a:solidFill>
                  <a:srgbClr val="92D050"/>
                </a:solidFill>
              </a:rPr>
              <a:t>020 - налог на имущество физических лиц, взимаемый по ставкам, применяемым к объектам налогообложения, расположенным в границах городских округов</a:t>
            </a:r>
            <a:br>
              <a:rPr lang="ru-RU" sz="2000" b="1" dirty="0">
                <a:solidFill>
                  <a:srgbClr val="92D050"/>
                </a:solidFill>
              </a:rPr>
            </a:br>
            <a:r>
              <a:rPr lang="ru-RU" sz="2000" b="1" dirty="0" smtClean="0">
                <a:solidFill>
                  <a:srgbClr val="92D050"/>
                </a:solidFill>
              </a:rPr>
              <a:t>04 </a:t>
            </a:r>
            <a:r>
              <a:rPr lang="ru-RU" sz="2000" b="1" dirty="0">
                <a:solidFill>
                  <a:srgbClr val="92D050"/>
                </a:solidFill>
              </a:rPr>
              <a:t>- бюджет городского </a:t>
            </a:r>
            <a:r>
              <a:rPr lang="ru-RU" sz="2000" b="1" dirty="0" smtClean="0">
                <a:solidFill>
                  <a:srgbClr val="92D050"/>
                </a:solidFill>
              </a:rPr>
              <a:t>округа</a:t>
            </a:r>
          </a:p>
          <a:p>
            <a:r>
              <a:rPr lang="ru-RU" sz="2000" b="1" dirty="0">
                <a:solidFill>
                  <a:srgbClr val="92D050"/>
                </a:solidFill>
              </a:rPr>
              <a:t>1000 - сумма платежа </a:t>
            </a:r>
            <a:endParaRPr lang="ru-RU" sz="2000" b="1" dirty="0" smtClean="0">
              <a:solidFill>
                <a:srgbClr val="92D050"/>
              </a:solidFill>
            </a:endParaRPr>
          </a:p>
          <a:p>
            <a:r>
              <a:rPr lang="ru-RU" sz="2000" b="1" dirty="0">
                <a:solidFill>
                  <a:srgbClr val="92D050"/>
                </a:solidFill>
              </a:rPr>
              <a:t>110 </a:t>
            </a:r>
            <a:r>
              <a:rPr lang="ru-RU" sz="2000" b="1" dirty="0" smtClean="0">
                <a:solidFill>
                  <a:srgbClr val="92D050"/>
                </a:solidFill>
              </a:rPr>
              <a:t>- налоговые </a:t>
            </a:r>
            <a:r>
              <a:rPr lang="ru-RU" sz="2000" b="1" dirty="0">
                <a:solidFill>
                  <a:srgbClr val="92D050"/>
                </a:solidFill>
              </a:rPr>
              <a:t>доходы</a:t>
            </a:r>
          </a:p>
          <a:p>
            <a:r>
              <a:rPr lang="ru-RU" sz="4000" b="1" dirty="0" smtClean="0">
                <a:solidFill>
                  <a:srgbClr val="FF0000"/>
                </a:solidFill>
              </a:rPr>
              <a:t>182 1 06 04 012 02 2000 110</a:t>
            </a:r>
          </a:p>
          <a:p>
            <a:r>
              <a:rPr lang="ru-RU" sz="2000" b="1" dirty="0" smtClean="0">
                <a:solidFill>
                  <a:srgbClr val="92D050"/>
                </a:solidFill>
              </a:rPr>
              <a:t>182 </a:t>
            </a:r>
            <a:r>
              <a:rPr lang="ru-RU" sz="2000" b="1" dirty="0">
                <a:solidFill>
                  <a:srgbClr val="92D050"/>
                </a:solidFill>
              </a:rPr>
              <a:t>- Федеральная налоговая служба</a:t>
            </a:r>
          </a:p>
          <a:p>
            <a:r>
              <a:rPr lang="ru-RU" sz="2000" b="1" dirty="0" smtClean="0">
                <a:solidFill>
                  <a:srgbClr val="92D050"/>
                </a:solidFill>
              </a:rPr>
              <a:t>1 - налоговые </a:t>
            </a:r>
            <a:r>
              <a:rPr lang="ru-RU" sz="2000" b="1" dirty="0">
                <a:solidFill>
                  <a:srgbClr val="92D050"/>
                </a:solidFill>
              </a:rPr>
              <a:t>и неналоговые доходы</a:t>
            </a:r>
          </a:p>
          <a:p>
            <a:r>
              <a:rPr lang="ru-RU" sz="2000" b="1" dirty="0" smtClean="0">
                <a:solidFill>
                  <a:srgbClr val="92D050"/>
                </a:solidFill>
              </a:rPr>
              <a:t>06 </a:t>
            </a:r>
            <a:r>
              <a:rPr lang="ru-RU" sz="2000" b="1" dirty="0">
                <a:solidFill>
                  <a:srgbClr val="92D050"/>
                </a:solidFill>
              </a:rPr>
              <a:t>- налоги на </a:t>
            </a:r>
            <a:r>
              <a:rPr lang="ru-RU" sz="2000" b="1" dirty="0" smtClean="0">
                <a:solidFill>
                  <a:srgbClr val="92D050"/>
                </a:solidFill>
              </a:rPr>
              <a:t>имущество</a:t>
            </a:r>
          </a:p>
          <a:p>
            <a:r>
              <a:rPr lang="ru-RU" sz="2000" b="1" dirty="0">
                <a:solidFill>
                  <a:srgbClr val="92D050"/>
                </a:solidFill>
              </a:rPr>
              <a:t>04 - </a:t>
            </a:r>
            <a:r>
              <a:rPr lang="ru-RU" sz="2000" b="1" dirty="0" smtClean="0">
                <a:solidFill>
                  <a:srgbClr val="92D050"/>
                </a:solidFill>
              </a:rPr>
              <a:t>транспортный </a:t>
            </a:r>
            <a:r>
              <a:rPr lang="ru-RU" sz="2000" b="1" dirty="0">
                <a:solidFill>
                  <a:srgbClr val="92D050"/>
                </a:solidFill>
              </a:rPr>
              <a:t>налог</a:t>
            </a:r>
          </a:p>
          <a:p>
            <a:r>
              <a:rPr lang="ru-RU" sz="2000" b="1" dirty="0">
                <a:solidFill>
                  <a:srgbClr val="92D050"/>
                </a:solidFill>
              </a:rPr>
              <a:t>012 - </a:t>
            </a:r>
            <a:r>
              <a:rPr lang="ru-RU" sz="2000" b="1" dirty="0" smtClean="0">
                <a:solidFill>
                  <a:srgbClr val="92D050"/>
                </a:solidFill>
              </a:rPr>
              <a:t>транспортный </a:t>
            </a:r>
            <a:r>
              <a:rPr lang="ru-RU" sz="2000" b="1" dirty="0">
                <a:solidFill>
                  <a:srgbClr val="92D050"/>
                </a:solidFill>
              </a:rPr>
              <a:t>налог с физических лиц</a:t>
            </a:r>
          </a:p>
          <a:p>
            <a:r>
              <a:rPr lang="ru-RU" sz="2000" b="1" dirty="0" smtClean="0">
                <a:solidFill>
                  <a:srgbClr val="92D050"/>
                </a:solidFill>
              </a:rPr>
              <a:t>02 </a:t>
            </a:r>
            <a:r>
              <a:rPr lang="ru-RU" sz="2000" b="1" dirty="0">
                <a:solidFill>
                  <a:srgbClr val="92D050"/>
                </a:solidFill>
              </a:rPr>
              <a:t>- бюджет субъекта Российской </a:t>
            </a:r>
            <a:r>
              <a:rPr lang="ru-RU" sz="2000" b="1" dirty="0" smtClean="0">
                <a:solidFill>
                  <a:srgbClr val="92D050"/>
                </a:solidFill>
              </a:rPr>
              <a:t>Федерации</a:t>
            </a:r>
          </a:p>
          <a:p>
            <a:r>
              <a:rPr lang="ru-RU" sz="2000" b="1" dirty="0">
                <a:solidFill>
                  <a:srgbClr val="92D050"/>
                </a:solidFill>
              </a:rPr>
              <a:t>2000 - пени и проценты по соответствующему </a:t>
            </a:r>
            <a:r>
              <a:rPr lang="ru-RU" sz="2000" b="1" dirty="0" smtClean="0">
                <a:solidFill>
                  <a:srgbClr val="92D050"/>
                </a:solidFill>
              </a:rPr>
              <a:t>платежу</a:t>
            </a:r>
          </a:p>
          <a:p>
            <a:r>
              <a:rPr lang="ru-RU" sz="2000" b="1" dirty="0">
                <a:solidFill>
                  <a:srgbClr val="92D050"/>
                </a:solidFill>
              </a:rPr>
              <a:t>110 - налоговые </a:t>
            </a:r>
            <a:r>
              <a:rPr lang="ru-RU" sz="2000" b="1" dirty="0" smtClean="0">
                <a:solidFill>
                  <a:srgbClr val="92D050"/>
                </a:solidFill>
              </a:rPr>
              <a:t>доходы</a:t>
            </a:r>
            <a:endParaRPr lang="ru-RU" sz="2000" b="1" dirty="0">
              <a:solidFill>
                <a:srgbClr val="92D050"/>
              </a:solidFill>
            </a:endParaRPr>
          </a:p>
        </p:txBody>
      </p:sp>
    </p:spTree>
    <p:extLst>
      <p:ext uri="{BB962C8B-B14F-4D97-AF65-F5344CB8AC3E}">
        <p14:creationId xmlns:p14="http://schemas.microsoft.com/office/powerpoint/2010/main" val="13584930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00785" y="770075"/>
            <a:ext cx="11264900" cy="4031873"/>
          </a:xfrm>
          <a:prstGeom prst="rect">
            <a:avLst/>
          </a:prstGeom>
        </p:spPr>
        <p:txBody>
          <a:bodyPr wrap="square">
            <a:spAutoFit/>
          </a:bodyPr>
          <a:lstStyle/>
          <a:p>
            <a:r>
              <a:rPr lang="ru-RU" sz="3600" b="1" dirty="0" smtClean="0">
                <a:solidFill>
                  <a:srgbClr val="FF0000"/>
                </a:solidFill>
              </a:rPr>
              <a:t>188 116 30 020 01 6000 140</a:t>
            </a:r>
          </a:p>
          <a:p>
            <a:r>
              <a:rPr lang="ru-RU" sz="2000" b="1" dirty="0">
                <a:solidFill>
                  <a:srgbClr val="92D050"/>
                </a:solidFill>
              </a:rPr>
              <a:t>188 - Министерство внутренних дел Российской </a:t>
            </a:r>
            <a:r>
              <a:rPr lang="ru-RU" sz="2000" b="1" dirty="0" smtClean="0">
                <a:solidFill>
                  <a:srgbClr val="92D050"/>
                </a:solidFill>
              </a:rPr>
              <a:t>Федерации</a:t>
            </a:r>
          </a:p>
          <a:p>
            <a:r>
              <a:rPr lang="ru-RU" sz="2000" b="1" dirty="0">
                <a:solidFill>
                  <a:srgbClr val="92D050"/>
                </a:solidFill>
              </a:rPr>
              <a:t>1 - налоговые и неналоговые доходы</a:t>
            </a:r>
          </a:p>
          <a:p>
            <a:r>
              <a:rPr lang="ru-RU" sz="2000" b="1" dirty="0">
                <a:solidFill>
                  <a:srgbClr val="92D050"/>
                </a:solidFill>
              </a:rPr>
              <a:t>16 - штрафы, санкции, возмещение ущерба</a:t>
            </a:r>
          </a:p>
          <a:p>
            <a:r>
              <a:rPr lang="ru-RU" sz="2000" b="1" dirty="0">
                <a:solidFill>
                  <a:srgbClr val="92D050"/>
                </a:solidFill>
              </a:rPr>
              <a:t>30 - денежные взыскания (штрафы) за правонарушения в области дорожного движения</a:t>
            </a:r>
          </a:p>
          <a:p>
            <a:r>
              <a:rPr lang="ru-RU" sz="2000" b="1" dirty="0">
                <a:solidFill>
                  <a:srgbClr val="92D050"/>
                </a:solidFill>
              </a:rPr>
              <a:t>020 - денежные взыскания (штрафы) за нарушение законодательства Российской Федерации о безопасности дорожного движения</a:t>
            </a:r>
          </a:p>
          <a:p>
            <a:r>
              <a:rPr lang="ru-RU" sz="2000" b="1" dirty="0">
                <a:solidFill>
                  <a:srgbClr val="92D050"/>
                </a:solidFill>
              </a:rPr>
              <a:t>01 - федеральный бюджет</a:t>
            </a:r>
          </a:p>
          <a:p>
            <a:r>
              <a:rPr lang="ru-RU" sz="2000" b="1" dirty="0">
                <a:solidFill>
                  <a:srgbClr val="92D050"/>
                </a:solidFill>
              </a:rPr>
              <a:t>3000 - суммы денежных взысканий (штрафов) по соответствующему платежу согласно законодательству Российской Федерации</a:t>
            </a:r>
          </a:p>
          <a:p>
            <a:r>
              <a:rPr lang="ru-RU" sz="2000" b="1" dirty="0">
                <a:solidFill>
                  <a:srgbClr val="92D050"/>
                </a:solidFill>
              </a:rPr>
              <a:t>140 - </a:t>
            </a:r>
            <a:r>
              <a:rPr lang="ru-RU" sz="2000" b="1" dirty="0" smtClean="0">
                <a:solidFill>
                  <a:srgbClr val="92D050"/>
                </a:solidFill>
              </a:rPr>
              <a:t>суммы </a:t>
            </a:r>
            <a:r>
              <a:rPr lang="ru-RU" sz="2000" b="1" dirty="0">
                <a:solidFill>
                  <a:srgbClr val="92D050"/>
                </a:solidFill>
              </a:rPr>
              <a:t>принудительного изъятия</a:t>
            </a:r>
          </a:p>
          <a:p>
            <a:endParaRPr lang="ru-RU" sz="2000" b="1" dirty="0">
              <a:solidFill>
                <a:srgbClr val="92D050"/>
              </a:solidFill>
            </a:endParaRPr>
          </a:p>
        </p:txBody>
      </p:sp>
    </p:spTree>
    <p:extLst>
      <p:ext uri="{BB962C8B-B14F-4D97-AF65-F5344CB8AC3E}">
        <p14:creationId xmlns:p14="http://schemas.microsoft.com/office/powerpoint/2010/main" val="7429419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687158" y="197580"/>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расходов бюджетов</a:t>
            </a:r>
            <a:endParaRPr lang="ru-RU" sz="3600" b="1" dirty="0">
              <a:solidFill>
                <a:srgbClr val="FFFF00"/>
              </a:solidFill>
            </a:endParaRPr>
          </a:p>
        </p:txBody>
      </p:sp>
      <p:sp>
        <p:nvSpPr>
          <p:cNvPr id="141317" name="Rectangle 5"/>
          <p:cNvSpPr>
            <a:spLocks noChangeArrowheads="1"/>
          </p:cNvSpPr>
          <p:nvPr/>
        </p:nvSpPr>
        <p:spPr bwMode="auto">
          <a:xfrm>
            <a:off x="333488" y="843911"/>
            <a:ext cx="1172583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ru-RU" sz="1600" dirty="0"/>
              <a:t>Классификация расходов </a:t>
            </a:r>
            <a:r>
              <a:rPr lang="ru-RU" sz="1600" dirty="0" smtClean="0"/>
              <a:t>бюджетов </a:t>
            </a:r>
            <a:r>
              <a:rPr lang="ru-RU" sz="1600" dirty="0"/>
              <a:t>представляет собой группировку расходов бюджетов бюджетной системы Российской Федерации и отражает направление бюджетных средств на выполнение федеральными органами государственной власти (государственными органами), органами государственной власти субъектов Российской Федерации, органами местного самоуправления (муниципальными органами) и органами управления государственных внебюджетных фондов основных функций, решение социально-экономических задач.</a:t>
            </a:r>
          </a:p>
          <a:p>
            <a:r>
              <a:rPr lang="ru-RU" sz="1600" dirty="0"/>
              <a:t>Код классификации расходов бюджетов состоит из двадцати знаков. Структура двадцатизначного кода классификации расходов бюджетов является единой для бюджетов бюджетной системы Российской Федерации и включает следующие составные </a:t>
            </a:r>
            <a:r>
              <a:rPr lang="ru-RU" sz="1600" dirty="0" smtClean="0"/>
              <a:t>части:</a:t>
            </a:r>
          </a:p>
          <a:p>
            <a:r>
              <a:rPr lang="ru-RU" sz="1600" dirty="0" smtClean="0"/>
              <a:t>кода </a:t>
            </a:r>
            <a:r>
              <a:rPr lang="ru-RU" sz="1600" dirty="0"/>
              <a:t>главного распорядителя бюджетных средств (</a:t>
            </a:r>
            <a:r>
              <a:rPr lang="ru-RU" sz="1600" dirty="0">
                <a:hlinkClick r:id="rId2" tooltip="Ссылка на текущий документ"/>
              </a:rPr>
              <a:t>1</a:t>
            </a:r>
            <a:r>
              <a:rPr lang="ru-RU" sz="1600" dirty="0"/>
              <a:t> - </a:t>
            </a:r>
            <a:r>
              <a:rPr lang="ru-RU" sz="1600" dirty="0">
                <a:hlinkClick r:id="rId3" tooltip="Ссылка на текущий документ"/>
              </a:rPr>
              <a:t>3</a:t>
            </a:r>
            <a:r>
              <a:rPr lang="ru-RU" sz="1600" dirty="0"/>
              <a:t> разряды);</a:t>
            </a:r>
          </a:p>
          <a:p>
            <a:r>
              <a:rPr lang="ru-RU" sz="1600" dirty="0"/>
              <a:t>кода раздела (</a:t>
            </a:r>
            <a:r>
              <a:rPr lang="ru-RU" sz="1600" dirty="0">
                <a:hlinkClick r:id="rId4" tooltip="Ссылка на текущий документ"/>
              </a:rPr>
              <a:t>4</a:t>
            </a:r>
            <a:r>
              <a:rPr lang="ru-RU" sz="1600" dirty="0"/>
              <a:t> - </a:t>
            </a:r>
            <a:r>
              <a:rPr lang="ru-RU" sz="1600" dirty="0">
                <a:hlinkClick r:id="rId5" tooltip="Ссылка на текущий документ"/>
              </a:rPr>
              <a:t>5</a:t>
            </a:r>
            <a:r>
              <a:rPr lang="ru-RU" sz="1600" dirty="0"/>
              <a:t> разряды);</a:t>
            </a:r>
          </a:p>
          <a:p>
            <a:r>
              <a:rPr lang="ru-RU" sz="1600" dirty="0"/>
              <a:t>кода подраздела (</a:t>
            </a:r>
            <a:r>
              <a:rPr lang="ru-RU" sz="1600" dirty="0">
                <a:hlinkClick r:id="rId6" tooltip="Ссылка на текущий документ"/>
              </a:rPr>
              <a:t>6</a:t>
            </a:r>
            <a:r>
              <a:rPr lang="ru-RU" sz="1600" dirty="0"/>
              <a:t> - </a:t>
            </a:r>
            <a:r>
              <a:rPr lang="ru-RU" sz="1600" dirty="0">
                <a:hlinkClick r:id="rId7" tooltip="Ссылка на текущий документ"/>
              </a:rPr>
              <a:t>7</a:t>
            </a:r>
            <a:r>
              <a:rPr lang="ru-RU" sz="1600" dirty="0"/>
              <a:t> разряды);</a:t>
            </a:r>
          </a:p>
          <a:p>
            <a:r>
              <a:rPr lang="ru-RU" sz="1600" dirty="0"/>
              <a:t>кода целевой статьи (</a:t>
            </a:r>
            <a:r>
              <a:rPr lang="ru-RU" sz="1600" dirty="0">
                <a:hlinkClick r:id="rId8" tooltip="Ссылка на текущий документ"/>
              </a:rPr>
              <a:t>8</a:t>
            </a:r>
            <a:r>
              <a:rPr lang="ru-RU" sz="1600" dirty="0"/>
              <a:t> - </a:t>
            </a:r>
            <a:r>
              <a:rPr lang="ru-RU" sz="1600" dirty="0">
                <a:hlinkClick r:id="rId9" tooltip="Ссылка на текущий документ"/>
              </a:rPr>
              <a:t>14</a:t>
            </a:r>
            <a:r>
              <a:rPr lang="ru-RU" sz="1600" dirty="0"/>
              <a:t> разряды);</a:t>
            </a:r>
          </a:p>
          <a:p>
            <a:r>
              <a:rPr lang="ru-RU" sz="1600" dirty="0"/>
              <a:t>кода вида расходов (</a:t>
            </a:r>
            <a:r>
              <a:rPr lang="ru-RU" sz="1600" dirty="0">
                <a:hlinkClick r:id="rId10" tooltip="Ссылка на текущий документ"/>
              </a:rPr>
              <a:t>15</a:t>
            </a:r>
            <a:r>
              <a:rPr lang="ru-RU" sz="1600" dirty="0"/>
              <a:t> - </a:t>
            </a:r>
            <a:r>
              <a:rPr lang="ru-RU" sz="1600" dirty="0">
                <a:hlinkClick r:id="rId11" tooltip="Ссылка на текущий документ"/>
              </a:rPr>
              <a:t>17</a:t>
            </a:r>
            <a:r>
              <a:rPr lang="ru-RU" sz="1600" dirty="0"/>
              <a:t> разряды);</a:t>
            </a:r>
          </a:p>
          <a:p>
            <a:r>
              <a:rPr lang="ru-RU" sz="1600" dirty="0"/>
              <a:t>кода классификации операций сектора государственного управления, относящихся к расходам бюджетов (</a:t>
            </a:r>
            <a:r>
              <a:rPr lang="ru-RU" sz="1600" dirty="0">
                <a:hlinkClick r:id="rId12" tooltip="Ссылка на текущий документ"/>
              </a:rPr>
              <a:t>18</a:t>
            </a:r>
            <a:r>
              <a:rPr lang="ru-RU" sz="1600" dirty="0"/>
              <a:t> - </a:t>
            </a:r>
            <a:r>
              <a:rPr lang="ru-RU" sz="1600" dirty="0">
                <a:hlinkClick r:id="rId13" tooltip="Ссылка на текущий документ"/>
              </a:rPr>
              <a:t>20</a:t>
            </a:r>
            <a:r>
              <a:rPr lang="ru-RU" sz="1600" dirty="0"/>
              <a:t> разряды</a:t>
            </a:r>
            <a:r>
              <a:rPr lang="ru-RU" sz="1600" dirty="0" smtClean="0"/>
              <a:t>).</a:t>
            </a:r>
            <a:endParaRPr lang="ru-RU" sz="1600" dirty="0"/>
          </a:p>
        </p:txBody>
      </p:sp>
      <p:graphicFrame>
        <p:nvGraphicFramePr>
          <p:cNvPr id="141445" name="Group 133"/>
          <p:cNvGraphicFramePr>
            <a:graphicFrameLocks noGrp="1"/>
          </p:cNvGraphicFramePr>
          <p:nvPr>
            <p:extLst>
              <p:ext uri="{D42A27DB-BD31-4B8C-83A1-F6EECF244321}">
                <p14:modId xmlns:p14="http://schemas.microsoft.com/office/powerpoint/2010/main" val="4211166625"/>
              </p:ext>
            </p:extLst>
          </p:nvPr>
        </p:nvGraphicFramePr>
        <p:xfrm>
          <a:off x="666972" y="4847665"/>
          <a:ext cx="11091135" cy="1554480"/>
        </p:xfrm>
        <a:graphic>
          <a:graphicData uri="http://schemas.openxmlformats.org/drawingml/2006/table">
            <a:tbl>
              <a:tblPr/>
              <a:tblGrid>
                <a:gridCol w="512748"/>
                <a:gridCol w="510784"/>
                <a:gridCol w="579542"/>
                <a:gridCol w="443989"/>
                <a:gridCol w="512748"/>
                <a:gridCol w="552039"/>
                <a:gridCol w="565791"/>
                <a:gridCol w="565791"/>
                <a:gridCol w="377194"/>
                <a:gridCol w="510784"/>
                <a:gridCol w="603118"/>
                <a:gridCol w="603117"/>
                <a:gridCol w="703310"/>
                <a:gridCol w="785821"/>
                <a:gridCol w="502926"/>
                <a:gridCol w="563463"/>
                <a:gridCol w="594895"/>
                <a:gridCol w="565791"/>
                <a:gridCol w="471493"/>
                <a:gridCol w="565791"/>
              </a:tblGrid>
              <a:tr h="272975">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Главный распорядитель бюджетных средств</a:t>
                      </a: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c rowSpan="2" gridSpan="2">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Раздел</a:t>
                      </a: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gridSpan="2">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Подраздел</a:t>
                      </a:r>
                      <a:endParaRPr kumimoji="0" lang="ru-RU" sz="1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gridSpan="7">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Целевая статья</a:t>
                      </a:r>
                      <a:endParaRPr kumimoji="0" lang="ru-RU" sz="1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Вид расходов</a:t>
                      </a: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Код статьи (подстатьи) КОСГУ, относящийся к расходам бюджетов</a:t>
                      </a: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r>
              <a:tr h="835563">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 </a:t>
                      </a: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программа</a:t>
                      </a: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подпрограмма</a:t>
                      </a: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ea typeface="+mn-ea"/>
                          <a:cs typeface="+mn-cs"/>
                        </a:rPr>
                        <a:t>Группа</a:t>
                      </a:r>
                    </a:p>
                  </a:txBody>
                  <a:tcPr vert="vert2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ea typeface="+mn-ea"/>
                          <a:cs typeface="+mn-cs"/>
                        </a:rPr>
                        <a:t>Подгруппа</a:t>
                      </a:r>
                    </a:p>
                  </a:txBody>
                  <a:tcPr vert="vert2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ea typeface="+mn-ea"/>
                          <a:cs typeface="+mn-cs"/>
                        </a:rPr>
                        <a:t>Элемент</a:t>
                      </a:r>
                    </a:p>
                  </a:txBody>
                  <a:tcPr vert="vert2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r>
              <a:tr h="341443">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2</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3</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4</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5</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6</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7</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8</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9</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10</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11</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12</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13</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14</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15</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16</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17</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18</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19</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20</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97851269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2" y="412583"/>
            <a:ext cx="11241741" cy="5940088"/>
          </a:xfrm>
          <a:prstGeom prst="rect">
            <a:avLst/>
          </a:prstGeom>
        </p:spPr>
        <p:txBody>
          <a:bodyPr wrap="square">
            <a:spAutoFit/>
          </a:bodyPr>
          <a:lstStyle/>
          <a:p>
            <a:r>
              <a:rPr lang="ru-RU" sz="2000" b="1" dirty="0" smtClean="0">
                <a:solidFill>
                  <a:srgbClr val="FFFF00"/>
                </a:solidFill>
              </a:rPr>
              <a:t>Главный </a:t>
            </a:r>
            <a:r>
              <a:rPr lang="ru-RU" sz="2000" b="1" dirty="0">
                <a:solidFill>
                  <a:srgbClr val="FFFF00"/>
                </a:solidFill>
              </a:rPr>
              <a:t>распорядитель бюджетных средств </a:t>
            </a:r>
            <a:r>
              <a:rPr lang="ru-RU" sz="2000" b="1" dirty="0"/>
              <a:t>(главный распорядитель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а также наиболее значимое учреждение науки, образования, культуры и здравоохранения, указанное в ведомственной структуре расходов бюджета,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средств</a:t>
            </a:r>
            <a:r>
              <a:rPr lang="ru-RU" sz="2000" b="1" dirty="0" smtClean="0"/>
              <a:t>,</a:t>
            </a:r>
            <a:endParaRPr lang="ru-RU" sz="2000" b="1" dirty="0"/>
          </a:p>
          <a:p>
            <a:r>
              <a:rPr lang="ru-RU" sz="2000" b="1" dirty="0" smtClean="0">
                <a:solidFill>
                  <a:srgbClr val="FFFF00"/>
                </a:solidFill>
              </a:rPr>
              <a:t>Распорядитель </a:t>
            </a:r>
            <a:r>
              <a:rPr lang="ru-RU" sz="2000" b="1" dirty="0">
                <a:solidFill>
                  <a:srgbClr val="FFFF00"/>
                </a:solidFill>
              </a:rPr>
              <a:t>бюджетных средств </a:t>
            </a:r>
            <a:r>
              <a:rPr lang="ru-RU" sz="2000" b="1" dirty="0"/>
              <a:t>(распорядитель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казенное учреждение,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a:t>
            </a:r>
            <a:r>
              <a:rPr lang="ru-RU" sz="2000" b="1" dirty="0" smtClean="0"/>
              <a:t>средств</a:t>
            </a:r>
          </a:p>
          <a:p>
            <a:r>
              <a:rPr lang="ru-RU" sz="2000" b="1" dirty="0" smtClean="0">
                <a:solidFill>
                  <a:srgbClr val="FFFF00"/>
                </a:solidFill>
              </a:rPr>
              <a:t>Получатель </a:t>
            </a:r>
            <a:r>
              <a:rPr lang="ru-RU" sz="2000" b="1" dirty="0">
                <a:solidFill>
                  <a:srgbClr val="FFFF00"/>
                </a:solidFill>
              </a:rPr>
              <a:t>бюджетных средств </a:t>
            </a:r>
            <a:r>
              <a:rPr lang="ru-RU" sz="2000" b="1" dirty="0"/>
              <a:t>(получатель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находящееся в ведении главного распорядителя (распорядителя) бюджетных средств казенное учреждение, имеющие право на принятие и (или) исполнение бюджетных обязательств от имени публично-правового образования за счет средств соответствующего </a:t>
            </a:r>
            <a:r>
              <a:rPr lang="ru-RU" sz="2000" b="1" dirty="0" smtClean="0"/>
              <a:t>бюджета</a:t>
            </a:r>
            <a:endParaRPr lang="ru-RU" sz="2000" b="1" dirty="0"/>
          </a:p>
        </p:txBody>
      </p:sp>
    </p:spTree>
    <p:extLst>
      <p:ext uri="{BB962C8B-B14F-4D97-AF65-F5344CB8AC3E}">
        <p14:creationId xmlns:p14="http://schemas.microsoft.com/office/powerpoint/2010/main" val="14711123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4851" y="258183"/>
            <a:ext cx="10703859" cy="1569660"/>
          </a:xfrm>
          <a:prstGeom prst="rect">
            <a:avLst/>
          </a:prstGeom>
        </p:spPr>
        <p:txBody>
          <a:bodyPr wrap="square">
            <a:spAutoFit/>
          </a:bodyPr>
          <a:lstStyle/>
          <a:p>
            <a:r>
              <a:rPr lang="ru-RU" sz="2400" b="1" dirty="0" smtClean="0"/>
              <a:t>Перечень </a:t>
            </a:r>
            <a:r>
              <a:rPr lang="ru-RU" sz="2400" b="1" dirty="0" smtClean="0">
                <a:solidFill>
                  <a:srgbClr val="FFFF00"/>
                </a:solidFill>
              </a:rPr>
              <a:t>главных распорядителей средств </a:t>
            </a:r>
            <a:r>
              <a:rPr lang="ru-RU" sz="2400" b="1" dirty="0" smtClean="0"/>
              <a:t>федерального бюджета, </a:t>
            </a:r>
            <a:r>
              <a:rPr lang="ru-RU" sz="2400" b="1" dirty="0"/>
              <a:t>бюджета субъекта </a:t>
            </a:r>
            <a:r>
              <a:rPr lang="ru-RU" sz="2400" b="1" dirty="0" smtClean="0"/>
              <a:t>Российской </a:t>
            </a:r>
            <a:r>
              <a:rPr lang="ru-RU" sz="2400" b="1" dirty="0"/>
              <a:t>Федерации, бюджетов государственных внебюджетных фондов, местного бюджета устанавливается законом (решением) о соответствующем бюджете в составе ведомственной структуры расходов</a:t>
            </a:r>
            <a:r>
              <a:rPr lang="ru-RU" sz="2400" b="1" dirty="0" smtClean="0"/>
              <a:t>.</a:t>
            </a:r>
            <a:endParaRPr lang="ru-RU" sz="2400" b="1" dirty="0"/>
          </a:p>
        </p:txBody>
      </p:sp>
      <p:sp>
        <p:nvSpPr>
          <p:cNvPr id="3" name="Прямоугольник 2"/>
          <p:cNvSpPr/>
          <p:nvPr/>
        </p:nvSpPr>
        <p:spPr>
          <a:xfrm>
            <a:off x="645458" y="1827843"/>
            <a:ext cx="11134166" cy="4801314"/>
          </a:xfrm>
          <a:prstGeom prst="rect">
            <a:avLst/>
          </a:prstGeom>
        </p:spPr>
        <p:txBody>
          <a:bodyPr wrap="square">
            <a:spAutoFit/>
          </a:bodyPr>
          <a:lstStyle/>
          <a:p>
            <a:r>
              <a:rPr lang="ru-RU" b="1" dirty="0" smtClean="0"/>
              <a:t>Едиными </a:t>
            </a:r>
            <a:r>
              <a:rPr lang="ru-RU" b="1" dirty="0"/>
              <a:t>для бюджетов бюджетной системы Российской Федерации разделами и подразделами </a:t>
            </a:r>
            <a:r>
              <a:rPr lang="ru-RU" b="1" dirty="0">
                <a:hlinkClick r:id="rId2"/>
              </a:rPr>
              <a:t>классификации расходов</a:t>
            </a:r>
            <a:r>
              <a:rPr lang="ru-RU" b="1" dirty="0"/>
              <a:t> бюджетов являются:</a:t>
            </a:r>
          </a:p>
          <a:p>
            <a:r>
              <a:rPr lang="ru-RU" b="1" dirty="0" smtClean="0"/>
              <a:t>1) общегосударственные </a:t>
            </a:r>
            <a:r>
              <a:rPr lang="ru-RU" b="1" dirty="0"/>
              <a:t>вопросы</a:t>
            </a:r>
            <a:r>
              <a:rPr lang="ru-RU" b="1" dirty="0" smtClean="0"/>
              <a:t>:</a:t>
            </a:r>
          </a:p>
          <a:p>
            <a:r>
              <a:rPr lang="ru-RU" b="1" dirty="0" smtClean="0"/>
              <a:t>2) национальная оборона</a:t>
            </a:r>
          </a:p>
          <a:p>
            <a:r>
              <a:rPr lang="ru-RU" b="1" dirty="0"/>
              <a:t>3) национальная безопасность и правоохранительная </a:t>
            </a:r>
            <a:r>
              <a:rPr lang="ru-RU" b="1" dirty="0" smtClean="0"/>
              <a:t>деятельность</a:t>
            </a:r>
          </a:p>
          <a:p>
            <a:r>
              <a:rPr lang="ru-RU" b="1" dirty="0"/>
              <a:t>4) национальная </a:t>
            </a:r>
            <a:r>
              <a:rPr lang="ru-RU" b="1" dirty="0" smtClean="0"/>
              <a:t>экономика</a:t>
            </a:r>
            <a:endParaRPr lang="ru-RU" b="1" dirty="0"/>
          </a:p>
          <a:p>
            <a:r>
              <a:rPr lang="ru-RU" b="1" dirty="0"/>
              <a:t>5) жилищно-коммунальное </a:t>
            </a:r>
            <a:r>
              <a:rPr lang="ru-RU" b="1" dirty="0" smtClean="0"/>
              <a:t>хозяйство</a:t>
            </a:r>
          </a:p>
          <a:p>
            <a:r>
              <a:rPr lang="ru-RU" b="1" dirty="0"/>
              <a:t>6) охрана окружающей </a:t>
            </a:r>
            <a:r>
              <a:rPr lang="ru-RU" b="1" dirty="0" smtClean="0"/>
              <a:t>среды</a:t>
            </a:r>
            <a:endParaRPr lang="ru-RU" b="1" dirty="0"/>
          </a:p>
          <a:p>
            <a:r>
              <a:rPr lang="ru-RU" b="1" dirty="0"/>
              <a:t>7) </a:t>
            </a:r>
            <a:r>
              <a:rPr lang="ru-RU" b="1" dirty="0" smtClean="0"/>
              <a:t>образование</a:t>
            </a:r>
          </a:p>
          <a:p>
            <a:r>
              <a:rPr lang="ru-RU" b="1" dirty="0"/>
              <a:t>8) культура, </a:t>
            </a:r>
            <a:r>
              <a:rPr lang="ru-RU" b="1" dirty="0" smtClean="0"/>
              <a:t>кинематография</a:t>
            </a:r>
          </a:p>
          <a:p>
            <a:r>
              <a:rPr lang="ru-RU" b="1" dirty="0"/>
              <a:t>9) </a:t>
            </a:r>
            <a:r>
              <a:rPr lang="ru-RU" b="1" dirty="0" smtClean="0"/>
              <a:t>здравоохранение</a:t>
            </a:r>
          </a:p>
          <a:p>
            <a:r>
              <a:rPr lang="ru-RU" b="1" dirty="0"/>
              <a:t>10) социальная </a:t>
            </a:r>
            <a:r>
              <a:rPr lang="ru-RU" b="1" dirty="0" smtClean="0"/>
              <a:t>политика</a:t>
            </a:r>
          </a:p>
          <a:p>
            <a:r>
              <a:rPr lang="ru-RU" b="1" dirty="0"/>
              <a:t>11) физическая культура и </a:t>
            </a:r>
            <a:r>
              <a:rPr lang="ru-RU" b="1" dirty="0" smtClean="0"/>
              <a:t>спорт</a:t>
            </a:r>
          </a:p>
          <a:p>
            <a:r>
              <a:rPr lang="ru-RU" b="1" dirty="0"/>
              <a:t>12) средства массовой </a:t>
            </a:r>
            <a:r>
              <a:rPr lang="ru-RU" b="1" dirty="0" smtClean="0"/>
              <a:t>информации</a:t>
            </a:r>
          </a:p>
          <a:p>
            <a:r>
              <a:rPr lang="ru-RU" b="1" dirty="0"/>
              <a:t>13) обслуживание государственного и муниципального </a:t>
            </a:r>
            <a:r>
              <a:rPr lang="ru-RU" b="1" dirty="0" smtClean="0"/>
              <a:t>долга</a:t>
            </a:r>
          </a:p>
          <a:p>
            <a:r>
              <a:rPr lang="ru-RU" b="1" dirty="0"/>
              <a:t>14) межбюджетные трансферты общего характера бюджетам субъектов Российской Федерации и муниципальных </a:t>
            </a:r>
            <a:r>
              <a:rPr lang="ru-RU" b="1" dirty="0" smtClean="0"/>
              <a:t>образований</a:t>
            </a:r>
            <a:endParaRPr lang="ru-RU" b="1" dirty="0"/>
          </a:p>
        </p:txBody>
      </p:sp>
    </p:spTree>
    <p:extLst>
      <p:ext uri="{BB962C8B-B14F-4D97-AF65-F5344CB8AC3E}">
        <p14:creationId xmlns:p14="http://schemas.microsoft.com/office/powerpoint/2010/main" val="365967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487" y="117693"/>
            <a:ext cx="11783209" cy="6001643"/>
          </a:xfrm>
          <a:prstGeom prst="rect">
            <a:avLst/>
          </a:prstGeom>
        </p:spPr>
        <p:txBody>
          <a:bodyPr wrap="square">
            <a:spAutoFit/>
          </a:bodyPr>
          <a:lstStyle/>
          <a:p>
            <a:r>
              <a:rPr lang="ru-RU" sz="2400" b="1" dirty="0"/>
              <a:t>Перечень разделов, подразделов, целевых статей (государственных (муниципальных) программ и непрограммных направлений деятельности), групп (групп и подгрупп) видов расходов бюджета утверждается в составе ведомственной структуры расходов бюджета законом (решением) о бюджете либо в установленных </a:t>
            </a:r>
            <a:r>
              <a:rPr lang="ru-RU" sz="2400" b="1" dirty="0" smtClean="0"/>
              <a:t>БК РФ случаях </a:t>
            </a:r>
            <a:r>
              <a:rPr lang="ru-RU" sz="2400" b="1" dirty="0"/>
              <a:t>сводной бюджетной росписью соответствующего бюджета</a:t>
            </a:r>
            <a:r>
              <a:rPr lang="ru-RU" sz="2400" b="1" dirty="0" smtClean="0"/>
              <a:t>.</a:t>
            </a:r>
          </a:p>
          <a:p>
            <a:endParaRPr lang="ru-RU" sz="2400" b="1" dirty="0"/>
          </a:p>
          <a:p>
            <a:r>
              <a:rPr lang="ru-RU" sz="2400" b="1" dirty="0">
                <a:solidFill>
                  <a:srgbClr val="FFFF00"/>
                </a:solidFill>
              </a:rPr>
              <a:t>Целевые статьи расходов </a:t>
            </a:r>
            <a:r>
              <a:rPr lang="ru-RU" sz="2400" b="1" dirty="0"/>
              <a:t>бюджетов формируются в соответствии с государственными (муниципальными) программами, не включенными в государственные (муниципальные) программы направлениями деятельности органов государственной власти (государственных органов), органов управления государственными внебюджетными фондами, органов местного самоуправления, органов местной администрации, наиболее значимых учреждений науки, образования, культуры и здравоохранения, указанных в ведомственной структуре расходов бюджета (в целях настоящего Кодекса - непрограммные направления деятельности), и (или) расходными обязательствами, подлежащими исполнению за счет средств соответствующих бюджетов</a:t>
            </a:r>
            <a:r>
              <a:rPr lang="ru-RU" sz="2400" b="1" dirty="0" smtClean="0"/>
              <a:t>.</a:t>
            </a:r>
          </a:p>
        </p:txBody>
      </p:sp>
    </p:spTree>
    <p:extLst>
      <p:ext uri="{BB962C8B-B14F-4D97-AF65-F5344CB8AC3E}">
        <p14:creationId xmlns:p14="http://schemas.microsoft.com/office/powerpoint/2010/main" val="9176431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487" y="117693"/>
            <a:ext cx="11783209" cy="5940088"/>
          </a:xfrm>
          <a:prstGeom prst="rect">
            <a:avLst/>
          </a:prstGeom>
        </p:spPr>
        <p:txBody>
          <a:bodyPr wrap="square">
            <a:spAutoFit/>
          </a:bodyPr>
          <a:lstStyle/>
          <a:p>
            <a:r>
              <a:rPr lang="ru-RU" sz="2000" b="1" dirty="0" smtClean="0"/>
              <a:t>Каждому </a:t>
            </a:r>
            <a:r>
              <a:rPr lang="ru-RU" sz="2000" b="1" dirty="0"/>
              <a:t>публичному нормативному обязательству, межбюджетному трансферту, обособленной функции (сфере, направлению) деятельности органов государственной власти (органов местного самоуправления), присваиваются </a:t>
            </a:r>
            <a:r>
              <a:rPr lang="ru-RU" sz="2000" b="1" dirty="0">
                <a:solidFill>
                  <a:srgbClr val="FFFF00"/>
                </a:solidFill>
              </a:rPr>
              <a:t>уникальные коды целевых статей расходов </a:t>
            </a:r>
            <a:r>
              <a:rPr lang="ru-RU" sz="2000" b="1" dirty="0"/>
              <a:t>соответствующего бюджета</a:t>
            </a:r>
            <a:r>
              <a:rPr lang="ru-RU" sz="2000" b="1" dirty="0" smtClean="0"/>
              <a:t>.</a:t>
            </a:r>
          </a:p>
          <a:p>
            <a:endParaRPr lang="ru-RU" sz="2000" b="1" dirty="0"/>
          </a:p>
          <a:p>
            <a:r>
              <a:rPr lang="ru-RU" sz="2000" b="1" dirty="0"/>
              <a:t>Перечень и коды целевых статей расходов бюджетов устанавливаются финансовым органом, осуществляющим составление и организацию исполнения </a:t>
            </a:r>
            <a:r>
              <a:rPr lang="ru-RU" sz="2000" b="1" dirty="0" smtClean="0"/>
              <a:t>бюджета</a:t>
            </a:r>
            <a:r>
              <a:rPr lang="ru-RU" sz="2000" b="1" dirty="0"/>
              <a:t>.</a:t>
            </a:r>
            <a:endParaRPr lang="ru-RU" sz="2000" b="1" dirty="0" smtClean="0"/>
          </a:p>
          <a:p>
            <a:endParaRPr lang="ru-RU" sz="2000" b="1" dirty="0"/>
          </a:p>
          <a:p>
            <a:r>
              <a:rPr lang="ru-RU" sz="2000" b="1" dirty="0">
                <a:solidFill>
                  <a:srgbClr val="FFFF00"/>
                </a:solidFill>
              </a:rPr>
              <a:t>Перечень и коды целевых статей расходов бюджетов</a:t>
            </a:r>
            <a:r>
              <a:rPr lang="ru-RU" sz="2000" b="1" dirty="0"/>
              <a:t>, финансовое обеспечение которых осуществляется за счет межбюджетных субсидий, субвенций и иных межбюджетных трансфертов, имеющих целевое назначение, определяются в порядке, установленном финансовым органом, осуществляющим составление и организацию исполнения бюджета, из которого предоставляются указанные межбюджетные субсидии, субвенции и иные межбюджетные трансферты, имеющие целевое назначение</a:t>
            </a:r>
            <a:r>
              <a:rPr lang="ru-RU" sz="2000" b="1" dirty="0" smtClean="0"/>
              <a:t>.</a:t>
            </a:r>
          </a:p>
          <a:p>
            <a:endParaRPr lang="ru-RU" sz="2000" b="1" dirty="0"/>
          </a:p>
          <a:p>
            <a:r>
              <a:rPr lang="ru-RU" sz="2000" b="1" dirty="0">
                <a:solidFill>
                  <a:srgbClr val="FFFF00"/>
                </a:solidFill>
              </a:rPr>
              <a:t>Перечень и коды целевых статей расходов бюджетов </a:t>
            </a:r>
            <a:r>
              <a:rPr lang="ru-RU" sz="2000" b="1" dirty="0"/>
              <a:t>государственных внебюджетных фондов Российской Федерации, территориальных государственных внебюджетных фондов устанавливаются соответственно Министерством финансов Российской Федерации, финансовым органом субъекта Российской Федерации</a:t>
            </a:r>
            <a:r>
              <a:rPr lang="ru-RU" sz="2000" b="1" dirty="0" smtClean="0"/>
              <a:t>.</a:t>
            </a:r>
            <a:endParaRPr lang="ru-RU" sz="2000" b="1" dirty="0"/>
          </a:p>
        </p:txBody>
      </p:sp>
    </p:spTree>
    <p:extLst>
      <p:ext uri="{BB962C8B-B14F-4D97-AF65-F5344CB8AC3E}">
        <p14:creationId xmlns:p14="http://schemas.microsoft.com/office/powerpoint/2010/main" val="1588666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49044" y="325004"/>
            <a:ext cx="11421036" cy="5632311"/>
          </a:xfrm>
          <a:prstGeom prst="rect">
            <a:avLst/>
          </a:prstGeom>
        </p:spPr>
        <p:txBody>
          <a:bodyPr wrap="square">
            <a:spAutoFit/>
          </a:bodyPr>
          <a:lstStyle/>
          <a:p>
            <a:r>
              <a:rPr lang="ru-RU" sz="2000" b="1" dirty="0"/>
              <a:t>Код вида расходов включает </a:t>
            </a:r>
            <a:r>
              <a:rPr lang="ru-RU" sz="2000" b="1" dirty="0">
                <a:solidFill>
                  <a:srgbClr val="FFFF00"/>
                </a:solidFill>
              </a:rPr>
              <a:t>группу</a:t>
            </a:r>
            <a:r>
              <a:rPr lang="ru-RU" sz="2000" b="1" dirty="0"/>
              <a:t>, подгруппу и элемент вида расходов</a:t>
            </a:r>
            <a:r>
              <a:rPr lang="ru-RU" sz="2000" b="1" dirty="0" smtClean="0"/>
              <a:t>.</a:t>
            </a:r>
          </a:p>
          <a:p>
            <a:r>
              <a:rPr lang="ru-RU" sz="2000" b="1" dirty="0"/>
              <a:t/>
            </a:r>
            <a:br>
              <a:rPr lang="ru-RU" sz="2000" b="1" dirty="0"/>
            </a:br>
            <a:r>
              <a:rPr lang="ru-RU" sz="2000" b="1" dirty="0">
                <a:solidFill>
                  <a:srgbClr val="FFFF00"/>
                </a:solidFill>
              </a:rPr>
              <a:t>Едиными для бюджетов </a:t>
            </a:r>
            <a:r>
              <a:rPr lang="ru-RU" sz="2000" b="1" dirty="0"/>
              <a:t>бюджетной системы Российской Федерации группами </a:t>
            </a:r>
            <a:r>
              <a:rPr lang="ru-RU" sz="2000" b="1" dirty="0" smtClean="0"/>
              <a:t>видов </a:t>
            </a:r>
            <a:r>
              <a:rPr lang="ru-RU" sz="2000" b="1" dirty="0"/>
              <a:t>расходов являются:</a:t>
            </a:r>
          </a:p>
          <a:p>
            <a:r>
              <a:rPr lang="ru-RU" sz="2000" b="1" dirty="0"/>
              <a:t>1) группа "Расходы на выплаты персоналу в целях обеспечения выполнения функций государственными (муниципальными) органами, казенными учреждениями, органами управления государственными внебюджетными фондами</a:t>
            </a:r>
            <a:r>
              <a:rPr lang="ru-RU" sz="2000" b="1" dirty="0" smtClean="0"/>
              <a:t>"</a:t>
            </a:r>
            <a:endParaRPr lang="ru-RU" sz="2000" b="1" dirty="0"/>
          </a:p>
          <a:p>
            <a:r>
              <a:rPr lang="ru-RU" sz="2000" b="1" dirty="0"/>
              <a:t>2) группа "Закупка товаров, работ и услуг для обеспечения государственных (муниципальных) нужд":</a:t>
            </a:r>
            <a:br>
              <a:rPr lang="ru-RU" sz="2000" b="1" dirty="0"/>
            </a:br>
            <a:r>
              <a:rPr lang="ru-RU" sz="2000" b="1" dirty="0" smtClean="0"/>
              <a:t>3</a:t>
            </a:r>
            <a:r>
              <a:rPr lang="ru-RU" sz="2000" b="1" dirty="0"/>
              <a:t>) группа "Социальное обеспечение и иные выплаты населению</a:t>
            </a:r>
            <a:r>
              <a:rPr lang="ru-RU" sz="2000" b="1" dirty="0" smtClean="0"/>
              <a:t>"</a:t>
            </a:r>
            <a:r>
              <a:rPr lang="ru-RU" sz="2000" b="1" dirty="0"/>
              <a:t/>
            </a:r>
            <a:br>
              <a:rPr lang="ru-RU" sz="2000" b="1" dirty="0"/>
            </a:br>
            <a:r>
              <a:rPr lang="ru-RU" sz="2000" b="1" dirty="0"/>
              <a:t>4) группа "Капитальные вложения в объекты государственной (муниципальной) собственности</a:t>
            </a:r>
            <a:r>
              <a:rPr lang="ru-RU" sz="2000" b="1" dirty="0" smtClean="0"/>
              <a:t>"</a:t>
            </a:r>
            <a:r>
              <a:rPr lang="ru-RU" sz="2000" b="1" dirty="0"/>
              <a:t/>
            </a:r>
            <a:br>
              <a:rPr lang="ru-RU" sz="2000" b="1" dirty="0"/>
            </a:br>
            <a:r>
              <a:rPr lang="ru-RU" sz="2000" b="1" dirty="0" smtClean="0"/>
              <a:t>5</a:t>
            </a:r>
            <a:r>
              <a:rPr lang="ru-RU" sz="2000" b="1" dirty="0"/>
              <a:t>) группа "Межбюджетные трансферты</a:t>
            </a:r>
            <a:r>
              <a:rPr lang="ru-RU" sz="2000" b="1" dirty="0" smtClean="0"/>
              <a:t>"</a:t>
            </a:r>
            <a:endParaRPr lang="ru-RU" sz="2000" b="1" dirty="0"/>
          </a:p>
          <a:p>
            <a:r>
              <a:rPr lang="ru-RU" sz="2000" b="1" dirty="0"/>
              <a:t>6) группа "Предоставление субсидий бюджетным, автономным учреждениям и иным некоммерческим организациям</a:t>
            </a:r>
            <a:r>
              <a:rPr lang="ru-RU" sz="2000" b="1" dirty="0" smtClean="0"/>
              <a:t>"</a:t>
            </a:r>
            <a:r>
              <a:rPr lang="ru-RU" sz="2000" b="1" dirty="0"/>
              <a:t/>
            </a:r>
            <a:br>
              <a:rPr lang="ru-RU" sz="2000" b="1" dirty="0"/>
            </a:br>
            <a:r>
              <a:rPr lang="ru-RU" sz="2000" b="1" dirty="0"/>
              <a:t>7) группа "Обслуживание государственного (муниципального) долга</a:t>
            </a:r>
            <a:r>
              <a:rPr lang="ru-RU" sz="2000" b="1" dirty="0" smtClean="0"/>
              <a:t>"</a:t>
            </a:r>
            <a:r>
              <a:rPr lang="ru-RU" sz="2000" b="1" dirty="0"/>
              <a:t/>
            </a:r>
            <a:br>
              <a:rPr lang="ru-RU" sz="2000" b="1" dirty="0"/>
            </a:br>
            <a:r>
              <a:rPr lang="ru-RU" sz="2000" b="1" dirty="0" smtClean="0"/>
              <a:t>8</a:t>
            </a:r>
            <a:r>
              <a:rPr lang="ru-RU" sz="2000" b="1" dirty="0"/>
              <a:t>) группа "Иные бюджетные ассигнования</a:t>
            </a:r>
            <a:r>
              <a:rPr lang="ru-RU" sz="2000" b="1" dirty="0" smtClean="0"/>
              <a:t>"</a:t>
            </a:r>
            <a:endParaRPr lang="ru-RU" sz="2000" b="1" dirty="0"/>
          </a:p>
          <a:p>
            <a:endParaRPr lang="ru-RU" sz="2000" b="1" dirty="0"/>
          </a:p>
          <a:p>
            <a:endParaRPr lang="ru-RU" sz="2000" b="1" dirty="0"/>
          </a:p>
        </p:txBody>
      </p:sp>
    </p:spTree>
    <p:extLst>
      <p:ext uri="{BB962C8B-B14F-4D97-AF65-F5344CB8AC3E}">
        <p14:creationId xmlns:p14="http://schemas.microsoft.com/office/powerpoint/2010/main" val="8644935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634701" y="-79419"/>
            <a:ext cx="104994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источников </a:t>
            </a:r>
            <a:r>
              <a:rPr lang="ru-RU" sz="3600" b="1" dirty="0" smtClean="0">
                <a:solidFill>
                  <a:srgbClr val="FFFF00"/>
                </a:solidFill>
              </a:rPr>
              <a:t>финансирования дефицитов </a:t>
            </a:r>
            <a:r>
              <a:rPr lang="ru-RU" sz="3600" b="1" dirty="0">
                <a:solidFill>
                  <a:srgbClr val="FFFF00"/>
                </a:solidFill>
              </a:rPr>
              <a:t>бюджетов</a:t>
            </a:r>
          </a:p>
        </p:txBody>
      </p:sp>
      <p:sp>
        <p:nvSpPr>
          <p:cNvPr id="141317" name="Rectangle 5"/>
          <p:cNvSpPr>
            <a:spLocks noChangeArrowheads="1"/>
          </p:cNvSpPr>
          <p:nvPr/>
        </p:nvSpPr>
        <p:spPr bwMode="auto">
          <a:xfrm>
            <a:off x="333488" y="1151687"/>
            <a:ext cx="11725835"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ru-RU" sz="2000" dirty="0"/>
              <a:t>Классификация источников финансирования дефицитов бюджетов является группировкой источников финансирования дефицитов бюджетов бюджетной системы Российской Федерации.</a:t>
            </a:r>
          </a:p>
          <a:p>
            <a:r>
              <a:rPr lang="ru-RU" sz="2000" dirty="0"/>
              <a:t>Код классификации источников финансирования дефицита бюджета состоит из 20-ти разрядов (Таблица 5) и включает:</a:t>
            </a:r>
          </a:p>
          <a:p>
            <a:r>
              <a:rPr lang="ru-RU" sz="2000" dirty="0"/>
              <a:t>1) код главного администратора источников финансирования дефицита бюджета (</a:t>
            </a:r>
            <a:r>
              <a:rPr lang="ru-RU" sz="2000" u="sng" dirty="0">
                <a:solidFill>
                  <a:schemeClr val="accent6">
                    <a:lumMod val="40000"/>
                    <a:lumOff val="60000"/>
                  </a:schemeClr>
                </a:solidFill>
              </a:rPr>
              <a:t>1</a:t>
            </a:r>
            <a:r>
              <a:rPr lang="ru-RU" sz="2000" dirty="0"/>
              <a:t> - </a:t>
            </a:r>
            <a:r>
              <a:rPr lang="ru-RU" sz="2000" u="sng" dirty="0">
                <a:solidFill>
                  <a:schemeClr val="accent6">
                    <a:lumMod val="40000"/>
                    <a:lumOff val="60000"/>
                  </a:schemeClr>
                </a:solidFill>
              </a:rPr>
              <a:t>3</a:t>
            </a:r>
            <a:r>
              <a:rPr lang="ru-RU" sz="2000" dirty="0"/>
              <a:t> разряды);</a:t>
            </a:r>
          </a:p>
          <a:p>
            <a:r>
              <a:rPr lang="ru-RU" sz="2000" dirty="0"/>
              <a:t>2) коды группы, подгруппы, статьи и вида источников финансирования дефицитов бюджетов (</a:t>
            </a:r>
            <a:r>
              <a:rPr lang="ru-RU" sz="2000" u="sng" dirty="0">
                <a:solidFill>
                  <a:schemeClr val="accent6">
                    <a:lumMod val="40000"/>
                    <a:lumOff val="60000"/>
                  </a:schemeClr>
                </a:solidFill>
              </a:rPr>
              <a:t>4</a:t>
            </a:r>
            <a:r>
              <a:rPr lang="ru-RU" sz="2000" dirty="0"/>
              <a:t> - </a:t>
            </a:r>
            <a:r>
              <a:rPr lang="ru-RU" sz="2000" u="sng" dirty="0">
                <a:solidFill>
                  <a:schemeClr val="accent6">
                    <a:lumMod val="40000"/>
                    <a:lumOff val="60000"/>
                  </a:schemeClr>
                </a:solidFill>
              </a:rPr>
              <a:t>17</a:t>
            </a:r>
            <a:r>
              <a:rPr lang="ru-RU" sz="2000" dirty="0"/>
              <a:t> разряды);</a:t>
            </a:r>
          </a:p>
          <a:p>
            <a:r>
              <a:rPr lang="ru-RU" sz="2000" dirty="0"/>
              <a:t>3) код классификации операций сектора государственного управления, относящихся к источникам финансирования дефицитов бюджетов (</a:t>
            </a:r>
            <a:r>
              <a:rPr lang="ru-RU" sz="2000" u="sng" dirty="0">
                <a:solidFill>
                  <a:schemeClr val="accent6">
                    <a:lumMod val="40000"/>
                    <a:lumOff val="60000"/>
                  </a:schemeClr>
                </a:solidFill>
              </a:rPr>
              <a:t>18</a:t>
            </a:r>
            <a:r>
              <a:rPr lang="ru-RU" sz="2000" dirty="0">
                <a:solidFill>
                  <a:schemeClr val="accent6">
                    <a:lumMod val="40000"/>
                    <a:lumOff val="60000"/>
                  </a:schemeClr>
                </a:solidFill>
              </a:rPr>
              <a:t> </a:t>
            </a:r>
            <a:r>
              <a:rPr lang="ru-RU" sz="2000" dirty="0"/>
              <a:t>- </a:t>
            </a:r>
            <a:r>
              <a:rPr lang="ru-RU" sz="2000" u="sng" dirty="0">
                <a:solidFill>
                  <a:schemeClr val="accent6">
                    <a:lumMod val="40000"/>
                    <a:lumOff val="60000"/>
                  </a:schemeClr>
                </a:solidFill>
              </a:rPr>
              <a:t>20</a:t>
            </a:r>
            <a:r>
              <a:rPr lang="ru-RU" sz="2000" dirty="0"/>
              <a:t> разряды</a:t>
            </a:r>
            <a:r>
              <a:rPr lang="ru-RU" sz="2000" dirty="0" smtClean="0"/>
              <a:t>).</a:t>
            </a:r>
            <a:endParaRPr lang="ru-RU" sz="2000" dirty="0"/>
          </a:p>
        </p:txBody>
      </p:sp>
      <p:graphicFrame>
        <p:nvGraphicFramePr>
          <p:cNvPr id="141445" name="Group 133"/>
          <p:cNvGraphicFramePr>
            <a:graphicFrameLocks noGrp="1"/>
          </p:cNvGraphicFramePr>
          <p:nvPr>
            <p:extLst>
              <p:ext uri="{D42A27DB-BD31-4B8C-83A1-F6EECF244321}">
                <p14:modId xmlns:p14="http://schemas.microsoft.com/office/powerpoint/2010/main" val="3560544655"/>
              </p:ext>
            </p:extLst>
          </p:nvPr>
        </p:nvGraphicFramePr>
        <p:xfrm>
          <a:off x="527124" y="4524936"/>
          <a:ext cx="11166721" cy="1920240"/>
        </p:xfrm>
        <a:graphic>
          <a:graphicData uri="http://schemas.openxmlformats.org/drawingml/2006/table">
            <a:tbl>
              <a:tblPr/>
              <a:tblGrid>
                <a:gridCol w="512748"/>
                <a:gridCol w="510784"/>
                <a:gridCol w="579542"/>
                <a:gridCol w="602244"/>
                <a:gridCol w="516367"/>
                <a:gridCol w="494852"/>
                <a:gridCol w="591670"/>
                <a:gridCol w="435225"/>
                <a:gridCol w="377195"/>
                <a:gridCol w="510784"/>
                <a:gridCol w="603118"/>
                <a:gridCol w="603117"/>
                <a:gridCol w="703310"/>
                <a:gridCol w="861406"/>
                <a:gridCol w="502926"/>
                <a:gridCol w="563463"/>
                <a:gridCol w="594895"/>
                <a:gridCol w="565791"/>
                <a:gridCol w="471493"/>
                <a:gridCol w="565791"/>
              </a:tblGrid>
              <a:tr h="305247">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Главный администратор источников финансирования дефицита бюджета</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c rowSpan="2" gridSpan="2">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Группа источников </a:t>
                      </a:r>
                      <a:r>
                        <a:rPr kumimoji="0" lang="ru-RU" sz="1200" b="1" i="0" u="none" strike="noStrike" kern="1200" cap="none" normalizeH="0" baseline="0" dirty="0" err="1"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финанси-рования</a:t>
                      </a: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 дефицита бюджета</a:t>
                      </a:r>
                    </a:p>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gridSpan="2">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Подгруппа источников </a:t>
                      </a:r>
                      <a:r>
                        <a:rPr kumimoji="0" lang="ru-RU" sz="1200" b="1" i="0" u="none" strike="noStrike" kern="1200" cap="none" normalizeH="0" baseline="0" dirty="0" err="1"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финанси-рования</a:t>
                      </a: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 дефицита бюджета</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gridSpan="6">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Статья источников финансирования дефицитов бюджетов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gridSpan="4">
                  <a:txBody>
                    <a:bodyPr/>
                    <a:lstStyle/>
                    <a:p>
                      <a:pPr algn="ct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Вид источников финансирования дефицитов бюджетов</a:t>
                      </a:r>
                      <a:endParaRPr kumimoji="0" lang="ru-RU" sz="1200" b="1" i="0" u="none" strike="noStrike" kern="1200" cap="none" normalizeH="0" baseline="0" dirty="0">
                        <a:ln>
                          <a:noFill/>
                        </a:ln>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Код статьи (подстатьи) КОСГУ, относящихся к источникам финансирования дефицитов бюджетов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r>
              <a:tr h="835563">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algn="ct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Подстатья</a:t>
                      </a:r>
                      <a:endParaRPr kumimoji="0" lang="ru-RU" sz="1200" b="1" i="0" u="none" strike="noStrike" kern="1200" cap="none" normalizeH="0" baseline="0" dirty="0">
                        <a:ln>
                          <a:noFill/>
                        </a:ln>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mn-ea"/>
                          <a:cs typeface="+mn-cs"/>
                        </a:rPr>
                        <a:t>Элемент</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vMerge="1">
                  <a:txBody>
                    <a:bodyPr/>
                    <a:lstStyle/>
                    <a:p>
                      <a:endParaRPr lang="ru-RU" b="1"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ea typeface="+mn-ea"/>
                        <a:cs typeface="+mn-cs"/>
                      </a:endParaRPr>
                    </a:p>
                  </a:txBody>
                  <a:tcPr vert="vert2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ea typeface="+mn-ea"/>
                        <a:cs typeface="+mn-cs"/>
                      </a:endParaRPr>
                    </a:p>
                  </a:txBody>
                  <a:tcPr vert="vert2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200" b="1" i="0" u="none" strike="noStrike" kern="1200"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ea typeface="+mn-ea"/>
                        <a:cs typeface="+mn-cs"/>
                      </a:endParaRPr>
                    </a:p>
                  </a:txBody>
                  <a:tcPr vert="vert2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r>
              <a:tr h="341443">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2</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3</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4</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5</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6</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7</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8</a:t>
                      </a:r>
                      <a:endParaRPr kumimoji="0" lang="ru-RU" sz="32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9</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10</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11</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12</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13</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14</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15</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16</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17</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18</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19</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20</a:t>
                      </a:r>
                      <a:endParaRPr kumimoji="0" lang="ru-RU" sz="32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31975569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2278" y="516368"/>
            <a:ext cx="10650071" cy="4524315"/>
          </a:xfrm>
          <a:prstGeom prst="rect">
            <a:avLst/>
          </a:prstGeom>
        </p:spPr>
        <p:txBody>
          <a:bodyPr wrap="square">
            <a:spAutoFit/>
          </a:bodyPr>
          <a:lstStyle/>
          <a:p>
            <a:r>
              <a:rPr lang="ru-RU" sz="2400" b="1" dirty="0"/>
              <a:t>Перечень главных администраторов источников финансирования дефицитов бюджетов утверждается законом (решением) о соответствующем бюджете</a:t>
            </a:r>
            <a:r>
              <a:rPr lang="ru-RU" sz="2400" b="1" dirty="0" smtClean="0"/>
              <a:t>.</a:t>
            </a:r>
          </a:p>
          <a:p>
            <a:endParaRPr lang="ru-RU" sz="2400" b="1" dirty="0"/>
          </a:p>
          <a:p>
            <a:r>
              <a:rPr lang="ru-RU" sz="2400" b="1" dirty="0"/>
              <a:t>В случаях изменения состава и (или) функций главных администраторов источников финансирования дефицитов бюджетов, а также изменения принципов назначения и присвоения структуры кодов </a:t>
            </a:r>
            <a:r>
              <a:rPr lang="ru-RU" sz="2400" b="1" dirty="0">
                <a:hlinkClick r:id="rId2"/>
              </a:rPr>
              <a:t>классификации источников финансирования дефицитов</a:t>
            </a:r>
            <a:r>
              <a:rPr lang="ru-RU" sz="2400" b="1" dirty="0"/>
              <a:t> бюджетов изменения в перечень главных администраторов источников финансирования дефицитов бюджетов, а также в состав закрепленных за ними кодов классификации источников финансирования дефицитов бюджетов вносятся на основании нормативного правового акта (муниципального правового акта) финансового органа без внесения изменений в закон (решение) о бюджете</a:t>
            </a:r>
            <a:r>
              <a:rPr lang="ru-RU" sz="2400" b="1" dirty="0" smtClean="0"/>
              <a:t>.</a:t>
            </a:r>
          </a:p>
        </p:txBody>
      </p:sp>
    </p:spTree>
    <p:extLst>
      <p:ext uri="{BB962C8B-B14F-4D97-AF65-F5344CB8AC3E}">
        <p14:creationId xmlns:p14="http://schemas.microsoft.com/office/powerpoint/2010/main" val="10500424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3943" y="247427"/>
            <a:ext cx="10650071" cy="6370975"/>
          </a:xfrm>
          <a:prstGeom prst="rect">
            <a:avLst/>
          </a:prstGeom>
        </p:spPr>
        <p:txBody>
          <a:bodyPr wrap="square">
            <a:spAutoFit/>
          </a:bodyPr>
          <a:lstStyle/>
          <a:p>
            <a:r>
              <a:rPr lang="ru-RU" sz="2400" b="1" dirty="0" smtClean="0">
                <a:solidFill>
                  <a:srgbClr val="FFFF00"/>
                </a:solidFill>
              </a:rPr>
              <a:t>Администратор </a:t>
            </a:r>
            <a:r>
              <a:rPr lang="ru-RU" sz="2400" b="1" dirty="0">
                <a:solidFill>
                  <a:srgbClr val="FFFF00"/>
                </a:solidFill>
              </a:rPr>
              <a:t>источников финансирования дефицита бюджета </a:t>
            </a:r>
            <a:r>
              <a:rPr lang="ru-RU" sz="2400" b="1" dirty="0"/>
              <a:t>(администратор источников финансирования дефицита соответствующего бюджета) -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имеющие право в соответствии с </a:t>
            </a:r>
            <a:r>
              <a:rPr lang="ru-RU" sz="2400" b="1" dirty="0" smtClean="0"/>
              <a:t>БК РФ осуществлять </a:t>
            </a:r>
            <a:r>
              <a:rPr lang="ru-RU" sz="2400" b="1" dirty="0"/>
              <a:t>операции с источниками финансирования дефицита </a:t>
            </a:r>
            <a:r>
              <a:rPr lang="ru-RU" sz="2400" b="1" dirty="0" smtClean="0"/>
              <a:t>бюджета</a:t>
            </a:r>
          </a:p>
          <a:p>
            <a:endParaRPr lang="ru-RU" sz="2400" b="1" dirty="0"/>
          </a:p>
          <a:p>
            <a:r>
              <a:rPr lang="ru-RU" sz="2400" b="1" dirty="0">
                <a:solidFill>
                  <a:srgbClr val="FFFF00"/>
                </a:solidFill>
              </a:rPr>
              <a:t>Г</a:t>
            </a:r>
            <a:r>
              <a:rPr lang="ru-RU" sz="2400" b="1" dirty="0" smtClean="0">
                <a:solidFill>
                  <a:srgbClr val="FFFF00"/>
                </a:solidFill>
              </a:rPr>
              <a:t>лавный </a:t>
            </a:r>
            <a:r>
              <a:rPr lang="ru-RU" sz="2400" b="1" dirty="0">
                <a:solidFill>
                  <a:srgbClr val="FFFF00"/>
                </a:solidFill>
              </a:rPr>
              <a:t>администратор источников финансирования дефицита бюджета </a:t>
            </a:r>
            <a:r>
              <a:rPr lang="ru-RU" sz="2400" b="1" dirty="0"/>
              <a:t>(главный администратор источников финансирования дефицита соответствующего бюджета) - определенный законом (решением) о бюджете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имеющие в своем ведении администраторов источников финансирования дефицита бюджета и (или) являющиеся администраторами источников финансирования дефицита </a:t>
            </a:r>
            <a:r>
              <a:rPr lang="ru-RU" sz="2400" b="1" dirty="0" smtClean="0"/>
              <a:t>бюджета</a:t>
            </a:r>
            <a:endParaRPr lang="ru-RU" sz="2400" b="1" dirty="0"/>
          </a:p>
        </p:txBody>
      </p:sp>
    </p:spTree>
    <p:extLst>
      <p:ext uri="{BB962C8B-B14F-4D97-AF65-F5344CB8AC3E}">
        <p14:creationId xmlns:p14="http://schemas.microsoft.com/office/powerpoint/2010/main" val="18662545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6" y="240460"/>
            <a:ext cx="11134164" cy="5909310"/>
          </a:xfrm>
          <a:prstGeom prst="rect">
            <a:avLst/>
          </a:prstGeom>
        </p:spPr>
        <p:txBody>
          <a:bodyPr wrap="square">
            <a:spAutoFit/>
          </a:bodyPr>
          <a:lstStyle/>
          <a:p>
            <a:r>
              <a:rPr lang="ru-RU" b="1" dirty="0">
                <a:solidFill>
                  <a:srgbClr val="FFFF00"/>
                </a:solidFill>
              </a:rPr>
              <a:t>Едиными для бюджетов </a:t>
            </a:r>
            <a:r>
              <a:rPr lang="ru-RU" b="1" dirty="0"/>
              <a:t>бюджетной системы Российской Федерации группами и подгруппами источников финансирования дефицитов бюджетов являются:</a:t>
            </a:r>
          </a:p>
          <a:p>
            <a:r>
              <a:rPr lang="ru-RU" b="1" dirty="0"/>
              <a:t>1) источники внутреннего финансирования дефицитов бюджетов:</a:t>
            </a:r>
          </a:p>
          <a:p>
            <a:r>
              <a:rPr lang="ru-RU" b="1" dirty="0"/>
              <a:t>государственные (муниципальные) ценные бумаги, номинальная стоимость которых указана в валюте Российской Федерации;</a:t>
            </a:r>
          </a:p>
          <a:p>
            <a:r>
              <a:rPr lang="ru-RU" b="1" dirty="0"/>
              <a:t>кредиты кредитных организаций в валюте Российской Федерации;</a:t>
            </a:r>
          </a:p>
          <a:p>
            <a:r>
              <a:rPr lang="ru-RU" b="1" dirty="0"/>
              <a:t>бюджетные кредиты от других бюджетов бюджетной системы Российской Федерации;</a:t>
            </a:r>
          </a:p>
          <a:p>
            <a:r>
              <a:rPr lang="ru-RU" b="1" dirty="0"/>
              <a:t>кредиты международных финансовых организаций в валюте Российской Федерации;</a:t>
            </a:r>
          </a:p>
          <a:p>
            <a:r>
              <a:rPr lang="ru-RU" b="1" dirty="0"/>
              <a:t>изменение остатков средств на счетах по учету средств бюджета;</a:t>
            </a:r>
          </a:p>
          <a:p>
            <a:r>
              <a:rPr lang="ru-RU" b="1" dirty="0"/>
              <a:t>иные источники внутреннего финансирования дефицитов бюджетов;</a:t>
            </a:r>
          </a:p>
          <a:p>
            <a:r>
              <a:rPr lang="ru-RU" b="1" dirty="0"/>
              <a:t>2) источники внешнего финансирования дефицитов бюджетов:</a:t>
            </a:r>
          </a:p>
          <a:p>
            <a:r>
              <a:rPr lang="ru-RU" b="1" dirty="0"/>
              <a:t>государственные ценные бумаги, номинальная стоимость которых указана в иностранной валюте;</a:t>
            </a:r>
          </a:p>
          <a:p>
            <a:r>
              <a:rPr lang="ru-RU" b="1" dirty="0"/>
              <a:t>кредиты иностранных государств, включая целевые иностранные кредиты (заимствования), международных финансовых организаций, иных субъектов международного права, иностранных юридических лиц в иностранной валюте;</a:t>
            </a:r>
          </a:p>
          <a:p>
            <a:r>
              <a:rPr lang="ru-RU" b="1" dirty="0"/>
              <a:t>кредиты кредитных организаций в иностранной валюте;</a:t>
            </a:r>
          </a:p>
          <a:p>
            <a:r>
              <a:rPr lang="ru-RU" b="1" dirty="0"/>
              <a:t>иные источники внешнего финансирования дефицитов бюджетов.</a:t>
            </a:r>
          </a:p>
          <a:p>
            <a:endParaRPr lang="ru-RU" b="1" dirty="0" smtClean="0"/>
          </a:p>
          <a:p>
            <a:r>
              <a:rPr lang="ru-RU" b="1" dirty="0" smtClean="0"/>
              <a:t>Перечень </a:t>
            </a:r>
            <a:r>
              <a:rPr lang="ru-RU" b="1" dirty="0"/>
              <a:t>статей и видов источников финансирования дефицитов бюджетов утверждается законом (решением) о соответствующем бюджете при утверждении источников финансирования дефицита бюджета</a:t>
            </a:r>
            <a:r>
              <a:rPr lang="ru-RU" b="1" dirty="0" smtClean="0"/>
              <a:t>.</a:t>
            </a:r>
            <a:endParaRPr lang="ru-RU" b="1" dirty="0"/>
          </a:p>
        </p:txBody>
      </p:sp>
    </p:spTree>
    <p:extLst>
      <p:ext uri="{BB962C8B-B14F-4D97-AF65-F5344CB8AC3E}">
        <p14:creationId xmlns:p14="http://schemas.microsoft.com/office/powerpoint/2010/main" val="35130423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966857" y="0"/>
            <a:ext cx="800548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операций сектора</a:t>
            </a:r>
          </a:p>
          <a:p>
            <a:pPr algn="ctr"/>
            <a:r>
              <a:rPr lang="ru-RU" sz="3600" b="1" dirty="0">
                <a:solidFill>
                  <a:srgbClr val="FFFF00"/>
                </a:solidFill>
              </a:rPr>
              <a:t>государственного управления</a:t>
            </a:r>
          </a:p>
        </p:txBody>
      </p:sp>
      <p:sp>
        <p:nvSpPr>
          <p:cNvPr id="141317" name="Rectangle 5"/>
          <p:cNvSpPr>
            <a:spLocks noChangeArrowheads="1"/>
          </p:cNvSpPr>
          <p:nvPr/>
        </p:nvSpPr>
        <p:spPr bwMode="auto">
          <a:xfrm>
            <a:off x="247425" y="1031029"/>
            <a:ext cx="1172583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ru-RU" dirty="0"/>
              <a:t>Классификация операций сектора государственного </a:t>
            </a:r>
            <a:r>
              <a:rPr lang="ru-RU" dirty="0" smtClean="0"/>
              <a:t>управления </a:t>
            </a:r>
            <a:r>
              <a:rPr lang="ru-RU" dirty="0"/>
              <a:t>является группировкой операций, осуществляемых в секторе государственного управления, в зависимости от их экономического содержания.</a:t>
            </a:r>
          </a:p>
          <a:p>
            <a:r>
              <a:rPr lang="ru-RU" dirty="0"/>
              <a:t>В целях настоящих Указаний в данном разделе определен порядок применения кодов классификации операций сектора государственного управления, используемых при составлении и исполнении бюджетов бюджетной системы Российской Федерации и осуществлении операций государственными (муниципальными) бюджетными, автономными учреждениями.</a:t>
            </a:r>
          </a:p>
          <a:p>
            <a:r>
              <a:rPr lang="ru-RU" dirty="0"/>
              <a:t>Особенности применения кодов классификации операций сектора государственного управления (далее в целях настоящих Указаний - КОСГУ), применяемых в целях бухгалтерского (бюджетного) учета, определяются в нормативных актах Министерства финансов Российской Федерации, регулирующих бухгалтерский (бюджетный) учет.</a:t>
            </a:r>
          </a:p>
          <a:p>
            <a:r>
              <a:rPr lang="ru-RU" dirty="0"/>
              <a:t>Классификация операций сектора государственного управления состоит из следующих групп:</a:t>
            </a:r>
          </a:p>
          <a:p>
            <a:r>
              <a:rPr lang="ru-RU" dirty="0"/>
              <a:t>100 Доходы;</a:t>
            </a:r>
          </a:p>
          <a:p>
            <a:r>
              <a:rPr lang="ru-RU" dirty="0"/>
              <a:t>200 Расходы;</a:t>
            </a:r>
          </a:p>
          <a:p>
            <a:r>
              <a:rPr lang="ru-RU" dirty="0"/>
              <a:t>300 Поступление нефинансовых активов;</a:t>
            </a:r>
          </a:p>
          <a:p>
            <a:r>
              <a:rPr lang="ru-RU" dirty="0"/>
              <a:t>400 Выбытие нефинансовых активов;</a:t>
            </a:r>
          </a:p>
          <a:p>
            <a:r>
              <a:rPr lang="ru-RU" dirty="0"/>
              <a:t>500 Поступление финансовых активов;</a:t>
            </a:r>
          </a:p>
          <a:p>
            <a:r>
              <a:rPr lang="ru-RU" dirty="0"/>
              <a:t>600 Выбытие финансовых активов;</a:t>
            </a:r>
          </a:p>
          <a:p>
            <a:r>
              <a:rPr lang="ru-RU" dirty="0"/>
              <a:t>700 Увеличение обязательств;</a:t>
            </a:r>
          </a:p>
          <a:p>
            <a:r>
              <a:rPr lang="ru-RU" dirty="0"/>
              <a:t>800 Уменьшение обязательств</a:t>
            </a:r>
            <a:r>
              <a:rPr lang="ru-RU" dirty="0" smtClean="0"/>
              <a:t>.</a:t>
            </a:r>
            <a:endParaRPr lang="ru-RU" dirty="0"/>
          </a:p>
        </p:txBody>
      </p:sp>
    </p:spTree>
    <p:extLst>
      <p:ext uri="{BB962C8B-B14F-4D97-AF65-F5344CB8AC3E}">
        <p14:creationId xmlns:p14="http://schemas.microsoft.com/office/powerpoint/2010/main" val="310503765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8489" y="548641"/>
            <a:ext cx="10951285" cy="4524315"/>
          </a:xfrm>
          <a:prstGeom prst="rect">
            <a:avLst/>
          </a:prstGeom>
        </p:spPr>
        <p:txBody>
          <a:bodyPr wrap="square">
            <a:spAutoFit/>
          </a:bodyPr>
          <a:lstStyle/>
          <a:p>
            <a:pPr algn="ctr"/>
            <a:r>
              <a:rPr lang="ru-RU" sz="3200" b="1" dirty="0"/>
              <a:t>МИНИСТЕРСТВО ФИНАНСОВ РОССИЙСКОЙ ФЕДЕРАЦИИ</a:t>
            </a:r>
            <a:br>
              <a:rPr lang="ru-RU" sz="3200" b="1" dirty="0"/>
            </a:br>
            <a:endParaRPr lang="ru-RU" sz="3200" b="1" dirty="0"/>
          </a:p>
          <a:p>
            <a:pPr algn="ctr"/>
            <a:r>
              <a:rPr lang="ru-RU" sz="3200" b="1" dirty="0"/>
              <a:t>ПРИКАЗ</a:t>
            </a:r>
            <a:br>
              <a:rPr lang="ru-RU" sz="3200" b="1" dirty="0"/>
            </a:br>
            <a:endParaRPr lang="ru-RU" sz="3200" b="1" dirty="0"/>
          </a:p>
          <a:p>
            <a:pPr algn="ctr"/>
            <a:r>
              <a:rPr lang="ru-RU" sz="3200" b="1" dirty="0"/>
              <a:t>от 1 июля 2013 года N 65н</a:t>
            </a:r>
            <a:br>
              <a:rPr lang="ru-RU" sz="3200" b="1" dirty="0"/>
            </a:br>
            <a:endParaRPr lang="ru-RU" sz="3200" b="1" dirty="0"/>
          </a:p>
          <a:p>
            <a:pPr algn="ctr"/>
            <a:r>
              <a:rPr lang="ru-RU" sz="3200" b="1" dirty="0"/>
              <a:t>Об утверждении </a:t>
            </a:r>
            <a:r>
              <a:rPr lang="ru-RU" sz="3200" b="1" dirty="0">
                <a:hlinkClick r:id="rId2"/>
              </a:rPr>
              <a:t>Указаний о порядке применения бюджетной классификации Российской Федерации</a:t>
            </a:r>
            <a:endParaRPr lang="ru-RU" sz="3200" b="1" dirty="0"/>
          </a:p>
          <a:p>
            <a:pPr algn="ctr"/>
            <a:r>
              <a:rPr lang="ru-RU" sz="3200" b="1" dirty="0"/>
              <a:t>(с изменениями на 16 декабря 2013 года)</a:t>
            </a:r>
          </a:p>
        </p:txBody>
      </p:sp>
    </p:spTree>
    <p:extLst>
      <p:ext uri="{BB962C8B-B14F-4D97-AF65-F5344CB8AC3E}">
        <p14:creationId xmlns:p14="http://schemas.microsoft.com/office/powerpoint/2010/main" val="20463663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Расходы">
            <a:hlinkClick r:id="rId2" tooltip="Расходы"/>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620" y="1656676"/>
            <a:ext cx="3913866" cy="28675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Доходы">
            <a:hlinkClick r:id="rId4" tooltip="Доходы"/>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1570" y="1656677"/>
            <a:ext cx="3913866" cy="286758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675194" y="210678"/>
            <a:ext cx="6866688" cy="646331"/>
          </a:xfrm>
          <a:prstGeom prst="rect">
            <a:avLst/>
          </a:prstGeom>
        </p:spPr>
        <p:txBody>
          <a:bodyPr wrap="none">
            <a:spAutoFit/>
          </a:bodyPr>
          <a:lstStyle/>
          <a:p>
            <a:r>
              <a:rPr lang="ru-RU" sz="3600" b="1" dirty="0" smtClean="0">
                <a:solidFill>
                  <a:srgbClr val="FFFF00"/>
                </a:solidFill>
              </a:rPr>
              <a:t>Федеральный бюджет – 2012 год</a:t>
            </a:r>
            <a:endParaRPr lang="ru-RU" sz="3600" b="1" dirty="0">
              <a:solidFill>
                <a:srgbClr val="FFFF00"/>
              </a:solidFill>
            </a:endParaRPr>
          </a:p>
        </p:txBody>
      </p:sp>
    </p:spTree>
    <p:extLst>
      <p:ext uri="{BB962C8B-B14F-4D97-AF65-F5344CB8AC3E}">
        <p14:creationId xmlns:p14="http://schemas.microsoft.com/office/powerpoint/2010/main" val="162550613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806386216"/>
              </p:ext>
            </p:extLst>
          </p:nvPr>
        </p:nvGraphicFramePr>
        <p:xfrm>
          <a:off x="580912" y="162705"/>
          <a:ext cx="10273553" cy="6593026"/>
        </p:xfrm>
        <a:graphic>
          <a:graphicData uri="http://schemas.openxmlformats.org/drawingml/2006/table">
            <a:tbl>
              <a:tblPr/>
              <a:tblGrid>
                <a:gridCol w="4044706"/>
                <a:gridCol w="2149472"/>
                <a:gridCol w="2403712"/>
                <a:gridCol w="1675663"/>
              </a:tblGrid>
              <a:tr h="101508">
                <a:tc rowSpan="2">
                  <a:txBody>
                    <a:bodyPr/>
                    <a:lstStyle/>
                    <a:p>
                      <a:r>
                        <a:rPr lang="ru-RU" sz="1200" dirty="0">
                          <a:solidFill>
                            <a:schemeClr val="bg2"/>
                          </a:solidFill>
                        </a:rPr>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rowSpan="2">
                  <a:txBody>
                    <a:bodyPr/>
                    <a:lstStyle/>
                    <a:p>
                      <a:pPr algn="ctr"/>
                      <a:r>
                        <a:rPr lang="ru-RU" sz="1200" dirty="0">
                          <a:solidFill>
                            <a:schemeClr val="bg2"/>
                          </a:solidFill>
                        </a:rPr>
                        <a:t>Консолидированный </a:t>
                      </a:r>
                      <a:br>
                        <a:rPr lang="ru-RU" sz="1200" dirty="0">
                          <a:solidFill>
                            <a:schemeClr val="bg2"/>
                          </a:solidFill>
                        </a:rPr>
                      </a:br>
                      <a:r>
                        <a:rPr lang="ru-RU" sz="1200" dirty="0">
                          <a:solidFill>
                            <a:schemeClr val="bg2"/>
                          </a:solidFill>
                        </a:rPr>
                        <a:t>бюджет Российской Федерации и бюджеты государственных внебюджетных фондов</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gridSpan="2">
                  <a:txBody>
                    <a:bodyPr/>
                    <a:lstStyle/>
                    <a:p>
                      <a:pPr algn="ctr"/>
                      <a:r>
                        <a:rPr lang="ru-RU" sz="1200">
                          <a:solidFill>
                            <a:schemeClr val="bg2"/>
                          </a:solidFill>
                        </a:rPr>
                        <a:t>из него:</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hMerge="1">
                  <a:txBody>
                    <a:bodyPr/>
                    <a:lstStyle/>
                    <a:p>
                      <a:endParaRPr lang="ru-RU"/>
                    </a:p>
                  </a:txBody>
                  <a:tcPr/>
                </a:tc>
              </a:tr>
              <a:tr h="301236">
                <a:tc vMerge="1">
                  <a:txBody>
                    <a:bodyPr/>
                    <a:lstStyle/>
                    <a:p>
                      <a:endParaRPr lang="ru-RU"/>
                    </a:p>
                  </a:txBody>
                  <a:tcPr/>
                </a:tc>
                <a:tc vMerge="1">
                  <a:txBody>
                    <a:bodyPr/>
                    <a:lstStyle/>
                    <a:p>
                      <a:endParaRPr lang="ru-RU"/>
                    </a:p>
                  </a:txBody>
                  <a:tcPr/>
                </a:tc>
                <a:tc>
                  <a:txBody>
                    <a:bodyPr/>
                    <a:lstStyle/>
                    <a:p>
                      <a:pPr algn="ctr"/>
                      <a:r>
                        <a:rPr lang="ru-RU" sz="1200" dirty="0">
                          <a:solidFill>
                            <a:schemeClr val="bg2"/>
                          </a:solidFill>
                        </a:rPr>
                        <a:t>федеральный </a:t>
                      </a:r>
                      <a:br>
                        <a:rPr lang="ru-RU" sz="1200" dirty="0">
                          <a:solidFill>
                            <a:schemeClr val="bg2"/>
                          </a:solidFill>
                        </a:rPr>
                      </a:br>
                      <a:r>
                        <a:rPr lang="ru-RU" sz="1200" dirty="0">
                          <a:solidFill>
                            <a:schemeClr val="bg2"/>
                          </a:solidFill>
                        </a:rPr>
                        <a:t>бюджет</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a:txBody>
                    <a:bodyPr/>
                    <a:lstStyle/>
                    <a:p>
                      <a:pPr algn="ctr"/>
                      <a:r>
                        <a:rPr lang="ru-RU" sz="1200" dirty="0">
                          <a:solidFill>
                            <a:schemeClr val="bg2"/>
                          </a:solidFill>
                        </a:rPr>
                        <a:t>консолидированные бюджеты субъектов Российской Федерации</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r>
              <a:tr h="101508">
                <a:tc>
                  <a:txBody>
                    <a:bodyPr/>
                    <a:lstStyle/>
                    <a:p>
                      <a:r>
                        <a:rPr lang="ru-RU" sz="1200" b="1">
                          <a:solidFill>
                            <a:schemeClr val="bg2"/>
                          </a:solidFill>
                        </a:rPr>
                        <a:t>Доходы </a:t>
                      </a:r>
                      <a:r>
                        <a:rPr lang="ru-RU" sz="1200">
                          <a:solidFill>
                            <a:schemeClr val="bg2"/>
                          </a:solidFill>
                        </a:rPr>
                        <a:t>- </a:t>
                      </a:r>
                      <a:r>
                        <a:rPr lang="ru-RU" sz="1200" b="1">
                          <a:solidFill>
                            <a:schemeClr val="bg2"/>
                          </a:solidFill>
                        </a:rPr>
                        <a:t>всего</a:t>
                      </a:r>
                      <a:endParaRPr lang="ru-RU" sz="1200">
                        <a:solidFill>
                          <a:schemeClr val="bg2"/>
                        </a:solidFill>
                      </a:endParaRP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c>
                  <a:txBody>
                    <a:bodyPr/>
                    <a:lstStyle/>
                    <a:p>
                      <a:pPr algn="r"/>
                      <a:r>
                        <a:rPr lang="ru-RU" sz="1200" b="1" dirty="0">
                          <a:solidFill>
                            <a:schemeClr val="bg2"/>
                          </a:solidFill>
                        </a:rPr>
                        <a:t>23435,1</a:t>
                      </a:r>
                      <a:endParaRPr lang="ru-RU" sz="1200" dirty="0">
                        <a:solidFill>
                          <a:schemeClr val="bg2"/>
                        </a:solidFill>
                      </a:endParaRP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c>
                  <a:txBody>
                    <a:bodyPr/>
                    <a:lstStyle/>
                    <a:p>
                      <a:pPr algn="r"/>
                      <a:r>
                        <a:rPr lang="ru-RU" sz="1200" b="1" dirty="0">
                          <a:solidFill>
                            <a:schemeClr val="bg2"/>
                          </a:solidFill>
                        </a:rPr>
                        <a:t>12855,5</a:t>
                      </a:r>
                      <a:endParaRPr lang="ru-RU" sz="1200" dirty="0">
                        <a:solidFill>
                          <a:schemeClr val="bg2"/>
                        </a:solidFill>
                      </a:endParaRP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c>
                  <a:txBody>
                    <a:bodyPr/>
                    <a:lstStyle/>
                    <a:p>
                      <a:pPr algn="r"/>
                      <a:r>
                        <a:rPr lang="ru-RU" sz="1200" b="1" dirty="0">
                          <a:solidFill>
                            <a:schemeClr val="bg2"/>
                          </a:solidFill>
                        </a:rPr>
                        <a:t>8064,5</a:t>
                      </a:r>
                      <a:endParaRPr lang="ru-RU" sz="1200" dirty="0">
                        <a:solidFill>
                          <a:schemeClr val="bg2"/>
                        </a:solidFill>
                      </a:endParaRP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r>
              <a:tr h="101508">
                <a:tc>
                  <a:txBody>
                    <a:bodyPr/>
                    <a:lstStyle/>
                    <a:p>
                      <a:r>
                        <a:rPr lang="ru-RU" sz="1100" b="1" dirty="0"/>
                        <a:t>   из них:</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dirty="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dirty="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862">
                <a:tc>
                  <a:txBody>
                    <a:bodyPr/>
                    <a:lstStyle/>
                    <a:p>
                      <a:r>
                        <a:rPr lang="ru-RU" sz="1100" b="1" dirty="0"/>
                        <a:t>налог на прибыль организаций</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2355,7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375,8</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1979,9</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862">
                <a:tc>
                  <a:txBody>
                    <a:bodyPr/>
                    <a:lstStyle/>
                    <a:p>
                      <a:r>
                        <a:rPr lang="ru-RU" sz="1100" b="1"/>
                        <a:t>налог на доходы физических лиц</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2261,5</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2261,5</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480">
                <a:tc>
                  <a:txBody>
                    <a:bodyPr/>
                    <a:lstStyle/>
                    <a:p>
                      <a:r>
                        <a:rPr lang="ru-RU" sz="1100" b="1" dirty="0"/>
                        <a:t>страховые взносы на обязательное</a:t>
                      </a:r>
                      <a:br>
                        <a:rPr lang="ru-RU" sz="1100" b="1" dirty="0"/>
                      </a:br>
                      <a:r>
                        <a:rPr lang="ru-RU" sz="1100" b="1" dirty="0"/>
                        <a:t>социальное страхование</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4103,7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862">
                <a:tc>
                  <a:txBody>
                    <a:bodyPr/>
                    <a:lstStyle/>
                    <a:p>
                      <a:r>
                        <a:rPr lang="ru-RU" sz="1100" b="1"/>
                        <a:t>налог на добавленную стоимость:</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3098">
                <a:tc>
                  <a:txBody>
                    <a:bodyPr/>
                    <a:lstStyle/>
                    <a:p>
                      <a:r>
                        <a:rPr lang="ru-RU" sz="1100" b="1" dirty="0"/>
                        <a:t>   на товары (работы, услуги), </a:t>
                      </a:r>
                      <a:br>
                        <a:rPr lang="ru-RU" sz="1100" b="1" dirty="0"/>
                      </a:br>
                      <a:r>
                        <a:rPr lang="ru-RU" sz="1100" b="1" dirty="0"/>
                        <a:t>   реализуемые на территории </a:t>
                      </a:r>
                      <a:br>
                        <a:rPr lang="ru-RU" sz="1100" b="1" dirty="0"/>
                      </a:br>
                      <a:r>
                        <a:rPr lang="ru-RU" sz="1100" b="1" dirty="0"/>
                        <a:t>   Российской Федерации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1886,4</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1886,1</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0,3</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480">
                <a:tc>
                  <a:txBody>
                    <a:bodyPr/>
                    <a:lstStyle/>
                    <a:p>
                      <a:r>
                        <a:rPr lang="ru-RU" sz="1100" b="1"/>
                        <a:t>   на товары, ввозимые на территорию Российской </a:t>
                      </a:r>
                      <a:br>
                        <a:rPr lang="ru-RU" sz="1100" b="1"/>
                      </a:br>
                      <a:r>
                        <a:rPr lang="ru-RU" sz="1100" b="1"/>
                        <a:t>   Федерации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1659,7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1659,7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0,0</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171">
                <a:tc>
                  <a:txBody>
                    <a:bodyPr/>
                    <a:lstStyle/>
                    <a:p>
                      <a:r>
                        <a:rPr lang="ru-RU" sz="1100" b="1"/>
                        <a:t>акцизы по подакцизным товарам (продукции):</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480">
                <a:tc>
                  <a:txBody>
                    <a:bodyPr/>
                    <a:lstStyle/>
                    <a:p>
                      <a:r>
                        <a:rPr lang="ru-RU" sz="1100" b="1" dirty="0"/>
                        <a:t>   производимым на территории </a:t>
                      </a:r>
                      <a:br>
                        <a:rPr lang="ru-RU" sz="1100" b="1" dirty="0"/>
                      </a:br>
                      <a:r>
                        <a:rPr lang="ru-RU" sz="1100" b="1" dirty="0"/>
                        <a:t>   Российской Федерации</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783,6</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341,9</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441,8</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480">
                <a:tc>
                  <a:txBody>
                    <a:bodyPr/>
                    <a:lstStyle/>
                    <a:p>
                      <a:r>
                        <a:rPr lang="ru-RU" sz="1100" b="1" dirty="0"/>
                        <a:t>   ввозимым на территорию </a:t>
                      </a:r>
                      <a:br>
                        <a:rPr lang="ru-RU" sz="1100" b="1" dirty="0"/>
                      </a:br>
                      <a:r>
                        <a:rPr lang="ru-RU" sz="1100" b="1" dirty="0"/>
                        <a:t>   Российской Федерации</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53,4</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53,4</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0,0</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862">
                <a:tc>
                  <a:txBody>
                    <a:bodyPr/>
                    <a:lstStyle/>
                    <a:p>
                      <a:r>
                        <a:rPr lang="ru-RU" sz="1100" b="1"/>
                        <a:t>налоги на совокупный доход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271,3</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271,7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1508">
                <a:tc>
                  <a:txBody>
                    <a:bodyPr/>
                    <a:lstStyle/>
                    <a:p>
                      <a:r>
                        <a:rPr lang="ru-RU" sz="1100" b="1"/>
                        <a:t>налоги на имущество</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785,5</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785,5</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7789">
                <a:tc>
                  <a:txBody>
                    <a:bodyPr/>
                    <a:lstStyle/>
                    <a:p>
                      <a:r>
                        <a:rPr lang="ru-RU" sz="1100" b="1" dirty="0"/>
                        <a:t>налоги, сборы и регулярные платежи за пользование природными ресурсами</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2484,5</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2442,8</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41,7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171">
                <a:tc>
                  <a:txBody>
                    <a:bodyPr/>
                    <a:lstStyle/>
                    <a:p>
                      <a:r>
                        <a:rPr lang="ru-RU" sz="1100" b="1" dirty="0"/>
                        <a:t>доходы от внешнеэкономической деятельности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4962,7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4962,7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8407">
                <a:tc>
                  <a:txBody>
                    <a:bodyPr/>
                    <a:lstStyle/>
                    <a:p>
                      <a:r>
                        <a:rPr lang="ru-RU" sz="1100" b="1" dirty="0"/>
                        <a:t>доходы от использования имущества, находящегося в государственной и муниципальной собственности</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836,6</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543,3</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277,7</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480">
                <a:tc>
                  <a:txBody>
                    <a:bodyPr/>
                    <a:lstStyle/>
                    <a:p>
                      <a:r>
                        <a:rPr lang="ru-RU" sz="1100" b="1" dirty="0"/>
                        <a:t>платежи при пользовании природными ресурсами</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132,9</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101,3</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31,6</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480">
                <a:tc>
                  <a:txBody>
                    <a:bodyPr/>
                    <a:lstStyle/>
                    <a:p>
                      <a:r>
                        <a:rPr lang="ru-RU" sz="1100" b="1" dirty="0"/>
                        <a:t>доходы от оказания платных услуг (работ) и компенсации затрат государства</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167,6</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131,5</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32,0</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480">
                <a:tc>
                  <a:txBody>
                    <a:bodyPr/>
                    <a:lstStyle/>
                    <a:p>
                      <a:r>
                        <a:rPr lang="ru-RU" sz="1100" b="1" dirty="0"/>
                        <a:t>доходы от продажи материальных и нематериальных активов</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286,3</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120,4</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165,9</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862">
                <a:tc>
                  <a:txBody>
                    <a:bodyPr/>
                    <a:lstStyle/>
                    <a:p>
                      <a:r>
                        <a:rPr lang="ru-RU" sz="1100" b="1" dirty="0"/>
                        <a:t>безвозмездные поступления</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92,1</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64,6</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1680,1</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2835689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700457736"/>
              </p:ext>
            </p:extLst>
          </p:nvPr>
        </p:nvGraphicFramePr>
        <p:xfrm>
          <a:off x="903641" y="1420015"/>
          <a:ext cx="10252040" cy="5023811"/>
        </p:xfrm>
        <a:graphic>
          <a:graphicData uri="http://schemas.openxmlformats.org/drawingml/2006/table">
            <a:tbl>
              <a:tblPr/>
              <a:tblGrid>
                <a:gridCol w="5959738"/>
                <a:gridCol w="1398494"/>
                <a:gridCol w="1463040"/>
                <a:gridCol w="1430768"/>
              </a:tblGrid>
              <a:tr h="222240">
                <a:tc>
                  <a:txBody>
                    <a:bodyPr/>
                    <a:lstStyle/>
                    <a:p>
                      <a:r>
                        <a:rPr lang="ru-RU" sz="1400" b="1" dirty="0">
                          <a:solidFill>
                            <a:schemeClr val="bg2"/>
                          </a:solidFill>
                        </a:rPr>
                        <a:t>Расходы - всего</a:t>
                      </a:r>
                      <a:endParaRPr lang="ru-RU" sz="1400" dirty="0">
                        <a:solidFill>
                          <a:schemeClr val="bg2"/>
                        </a:solidFill>
                      </a:endParaRP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c>
                  <a:txBody>
                    <a:bodyPr/>
                    <a:lstStyle/>
                    <a:p>
                      <a:pPr algn="r"/>
                      <a:r>
                        <a:rPr lang="ru-RU" sz="1400" b="1">
                          <a:solidFill>
                            <a:schemeClr val="bg2"/>
                          </a:solidFill>
                        </a:rPr>
                        <a:t>23174,7</a:t>
                      </a:r>
                      <a:endParaRPr lang="ru-RU" sz="1400">
                        <a:solidFill>
                          <a:schemeClr val="bg2"/>
                        </a:solidFill>
                      </a:endParaRP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c>
                  <a:txBody>
                    <a:bodyPr/>
                    <a:lstStyle/>
                    <a:p>
                      <a:pPr algn="r"/>
                      <a:r>
                        <a:rPr lang="ru-RU" sz="1400" b="1" dirty="0">
                          <a:solidFill>
                            <a:schemeClr val="bg2"/>
                          </a:solidFill>
                        </a:rPr>
                        <a:t>12895,0</a:t>
                      </a:r>
                      <a:endParaRPr lang="ru-RU" sz="1400" dirty="0">
                        <a:solidFill>
                          <a:schemeClr val="bg2"/>
                        </a:solidFill>
                      </a:endParaRP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c>
                  <a:txBody>
                    <a:bodyPr/>
                    <a:lstStyle/>
                    <a:p>
                      <a:pPr algn="r"/>
                      <a:r>
                        <a:rPr lang="ru-RU" sz="1400" b="1" dirty="0">
                          <a:solidFill>
                            <a:schemeClr val="bg2"/>
                          </a:solidFill>
                        </a:rPr>
                        <a:t>8343,2</a:t>
                      </a:r>
                      <a:endParaRPr lang="ru-RU" sz="1400" dirty="0">
                        <a:solidFill>
                          <a:schemeClr val="bg2"/>
                        </a:solidFill>
                      </a:endParaRP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E3E3"/>
                    </a:solidFill>
                  </a:tcPr>
                </a:tc>
              </a:tr>
              <a:tr h="222240">
                <a:tc>
                  <a:txBody>
                    <a:bodyPr/>
                    <a:lstStyle/>
                    <a:p>
                      <a:r>
                        <a:rPr lang="ru-RU" sz="1400" b="1" dirty="0"/>
                        <a:t>      из них на:</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общегосударственные вопросы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1437,9</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809,9</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508,2</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617">
                <a:tc>
                  <a:txBody>
                    <a:bodyPr/>
                    <a:lstStyle/>
                    <a:p>
                      <a:r>
                        <a:rPr lang="ru-RU" sz="1400" b="1"/>
                        <a:t>   обслуживание государственного и муниципального долга</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386,3</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320,0</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74,6</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национальную оборону</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1814,1</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1812,4</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4,0</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361">
                <a:tc>
                  <a:txBody>
                    <a:bodyPr/>
                    <a:lstStyle/>
                    <a:p>
                      <a:r>
                        <a:rPr lang="ru-RU" sz="1400" b="1"/>
                        <a:t>национальную безопасность и правоохранительную деятельность</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1929,2</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1843,0</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94,6</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национальную экономику</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3273,6</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1968,5</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1608,5</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      из нее на:</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a:t>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   топливно-энергетический комплекс</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132,8</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107,8</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29,6</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   сельское хозяйство и рыболовство</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276,5</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148,8</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240,5</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a:t>   транспорт </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622,8</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339,7</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296,9</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a:t>   дорожное хозяйство (дорожные фонды)</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990,5</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442,4</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646,3</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a:t>   связь и информатику</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92,6</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41,3</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dirty="0"/>
                        <a:t>55,2</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7519">
                <a:tc>
                  <a:txBody>
                    <a:bodyPr/>
                    <a:lstStyle/>
                    <a:p>
                      <a:r>
                        <a:rPr lang="ru-RU" sz="1400" b="1" dirty="0"/>
                        <a:t>   прикладные научные исследования в области </a:t>
                      </a:r>
                      <a:br>
                        <a:rPr lang="ru-RU" sz="1400" b="1" dirty="0"/>
                      </a:br>
                      <a:r>
                        <a:rPr lang="ru-RU" sz="1400" b="1" dirty="0"/>
                        <a:t>   национальной экономики</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229,9</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229,1</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0,9</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6873">
                <a:tc>
                  <a:txBody>
                    <a:bodyPr/>
                    <a:lstStyle/>
                    <a:p>
                      <a:r>
                        <a:rPr lang="ru-RU" sz="1400" b="1" dirty="0"/>
                        <a:t>   другие вопросы в области национальной экономики</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739,2</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526,6</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244,2</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жилищно-коммунальное хозяйство</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1075,0</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228,8</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881,3</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dirty="0"/>
                        <a:t>социально-культурные мероприятия</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13215,2</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5290,5</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5130,7</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8081">
                <a:tc>
                  <a:txBody>
                    <a:bodyPr/>
                    <a:lstStyle/>
                    <a:p>
                      <a:r>
                        <a:rPr lang="ru-RU" sz="1400" b="1" dirty="0"/>
                        <a:t>межбюджетные трансферты общего характера бюджетам субъектов Российской Федерации и муниципальных образований</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0,2</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599,4</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a:t>19,5</a:t>
                      </a:r>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240">
                <a:tc>
                  <a:txBody>
                    <a:bodyPr/>
                    <a:lstStyle/>
                    <a:p>
                      <a:r>
                        <a:rPr lang="ru-RU" sz="1400" b="1"/>
                        <a:t>Профицит, дефицит (-)</a:t>
                      </a:r>
                      <a:endParaRPr lang="ru-RU" sz="1400"/>
                    </a:p>
                  </a:txBody>
                  <a:tcPr marL="6899" marR="6899" marT="3450" marB="3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b="1"/>
                        <a:t>260,4</a:t>
                      </a:r>
                      <a:endParaRPr lang="ru-RU" sz="1400"/>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b="1"/>
                        <a:t>-39,4</a:t>
                      </a:r>
                      <a:endParaRPr lang="ru-RU" sz="1400"/>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400" b="1" dirty="0"/>
                        <a:t>-278,7</a:t>
                      </a:r>
                      <a:endParaRPr lang="ru-RU" sz="1400" dirty="0"/>
                    </a:p>
                  </a:txBody>
                  <a:tcPr marL="6899" marR="6899" marT="3450" marB="34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463130137"/>
              </p:ext>
            </p:extLst>
          </p:nvPr>
        </p:nvGraphicFramePr>
        <p:xfrm>
          <a:off x="900953" y="129858"/>
          <a:ext cx="10254727" cy="1282678"/>
        </p:xfrm>
        <a:graphic>
          <a:graphicData uri="http://schemas.openxmlformats.org/drawingml/2006/table">
            <a:tbl>
              <a:tblPr/>
              <a:tblGrid>
                <a:gridCol w="5930024"/>
                <a:gridCol w="1406669"/>
                <a:gridCol w="1460359"/>
                <a:gridCol w="1457675"/>
              </a:tblGrid>
              <a:tr h="101508">
                <a:tc rowSpan="2">
                  <a:txBody>
                    <a:bodyPr/>
                    <a:lstStyle/>
                    <a:p>
                      <a:r>
                        <a:rPr lang="ru-RU" sz="1200" dirty="0">
                          <a:solidFill>
                            <a:schemeClr val="bg2"/>
                          </a:solidFill>
                        </a:rPr>
                        <a:t> </a:t>
                      </a:r>
                    </a:p>
                  </a:txBody>
                  <a:tcPr marL="2519" marR="2519" marT="1259" marB="125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rowSpan="2">
                  <a:txBody>
                    <a:bodyPr/>
                    <a:lstStyle/>
                    <a:p>
                      <a:pPr algn="ctr"/>
                      <a:r>
                        <a:rPr lang="ru-RU" sz="1200" dirty="0">
                          <a:solidFill>
                            <a:schemeClr val="bg2"/>
                          </a:solidFill>
                        </a:rPr>
                        <a:t>Консолидированный </a:t>
                      </a:r>
                      <a:br>
                        <a:rPr lang="ru-RU" sz="1200" dirty="0">
                          <a:solidFill>
                            <a:schemeClr val="bg2"/>
                          </a:solidFill>
                        </a:rPr>
                      </a:br>
                      <a:r>
                        <a:rPr lang="ru-RU" sz="1200" dirty="0">
                          <a:solidFill>
                            <a:schemeClr val="bg2"/>
                          </a:solidFill>
                        </a:rPr>
                        <a:t>бюджет Российской Федерации и бюджеты государственных внебюджетных фондов</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gridSpan="2">
                  <a:txBody>
                    <a:bodyPr/>
                    <a:lstStyle/>
                    <a:p>
                      <a:pPr algn="ctr"/>
                      <a:r>
                        <a:rPr lang="ru-RU" sz="1200">
                          <a:solidFill>
                            <a:schemeClr val="bg2"/>
                          </a:solidFill>
                        </a:rPr>
                        <a:t>из него:</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hMerge="1">
                  <a:txBody>
                    <a:bodyPr/>
                    <a:lstStyle/>
                    <a:p>
                      <a:endParaRPr lang="ru-RU"/>
                    </a:p>
                  </a:txBody>
                  <a:tcPr/>
                </a:tc>
              </a:tr>
              <a:tr h="301236">
                <a:tc vMerge="1">
                  <a:txBody>
                    <a:bodyPr/>
                    <a:lstStyle/>
                    <a:p>
                      <a:endParaRPr lang="ru-RU"/>
                    </a:p>
                  </a:txBody>
                  <a:tcPr/>
                </a:tc>
                <a:tc vMerge="1">
                  <a:txBody>
                    <a:bodyPr/>
                    <a:lstStyle/>
                    <a:p>
                      <a:endParaRPr lang="ru-RU"/>
                    </a:p>
                  </a:txBody>
                  <a:tcPr/>
                </a:tc>
                <a:tc>
                  <a:txBody>
                    <a:bodyPr/>
                    <a:lstStyle/>
                    <a:p>
                      <a:pPr algn="ctr"/>
                      <a:r>
                        <a:rPr lang="ru-RU" sz="1200" dirty="0">
                          <a:solidFill>
                            <a:schemeClr val="bg2"/>
                          </a:solidFill>
                        </a:rPr>
                        <a:t>федеральный </a:t>
                      </a:r>
                      <a:br>
                        <a:rPr lang="ru-RU" sz="1200" dirty="0">
                          <a:solidFill>
                            <a:schemeClr val="bg2"/>
                          </a:solidFill>
                        </a:rPr>
                      </a:br>
                      <a:r>
                        <a:rPr lang="ru-RU" sz="1200" dirty="0">
                          <a:solidFill>
                            <a:schemeClr val="bg2"/>
                          </a:solidFill>
                        </a:rPr>
                        <a:t>бюджет</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a:txBody>
                    <a:bodyPr/>
                    <a:lstStyle/>
                    <a:p>
                      <a:pPr algn="ctr"/>
                      <a:r>
                        <a:rPr lang="ru-RU" sz="1200" dirty="0">
                          <a:solidFill>
                            <a:schemeClr val="bg2"/>
                          </a:solidFill>
                        </a:rPr>
                        <a:t>консолидированные бюджеты субъектов Российской Федерации</a:t>
                      </a:r>
                    </a:p>
                  </a:txBody>
                  <a:tcPr marL="2519" marR="2519" marT="1259" marB="12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15735463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1246</TotalTime>
  <Words>7480</Words>
  <Application>Microsoft Office PowerPoint</Application>
  <PresentationFormat>Широкоэкранный</PresentationFormat>
  <Paragraphs>903</Paragraphs>
  <Slides>89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89</vt:i4>
      </vt:variant>
    </vt:vector>
  </HeadingPairs>
  <TitlesOfParts>
    <vt:vector size="96" baseType="lpstr">
      <vt:lpstr>Arial</vt:lpstr>
      <vt:lpstr>Arial Cyr</vt:lpstr>
      <vt:lpstr>Calibri</vt:lpstr>
      <vt:lpstr>Calibri Light</vt:lpstr>
      <vt:lpstr>Times New Roman</vt:lpstr>
      <vt:lpstr>Wingdings</vt: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Илья</cp:lastModifiedBy>
  <cp:revision>240</cp:revision>
  <dcterms:created xsi:type="dcterms:W3CDTF">2014-01-06T06:23:34Z</dcterms:created>
  <dcterms:modified xsi:type="dcterms:W3CDTF">2014-03-13T09:10:45Z</dcterms:modified>
</cp:coreProperties>
</file>