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89" r:id="rId3"/>
    <p:sldId id="307" r:id="rId4"/>
    <p:sldId id="315" r:id="rId5"/>
    <p:sldId id="316" r:id="rId6"/>
    <p:sldId id="317" r:id="rId7"/>
    <p:sldId id="318" r:id="rId8"/>
    <p:sldId id="319" r:id="rId9"/>
    <p:sldId id="308" r:id="rId10"/>
    <p:sldId id="309" r:id="rId11"/>
    <p:sldId id="311" r:id="rId12"/>
    <p:sldId id="312" r:id="rId13"/>
    <p:sldId id="313" r:id="rId14"/>
    <p:sldId id="314" r:id="rId15"/>
    <p:sldId id="310" r:id="rId16"/>
    <p:sldId id="290" r:id="rId17"/>
    <p:sldId id="291" r:id="rId18"/>
    <p:sldId id="292" r:id="rId19"/>
    <p:sldId id="293" r:id="rId20"/>
    <p:sldId id="294" r:id="rId21"/>
    <p:sldId id="295" r:id="rId22"/>
    <p:sldId id="296" r:id="rId23"/>
    <p:sldId id="297" r:id="rId24"/>
    <p:sldId id="298" r:id="rId25"/>
    <p:sldId id="299" r:id="rId26"/>
    <p:sldId id="301" r:id="rId27"/>
    <p:sldId id="300" r:id="rId28"/>
    <p:sldId id="302" r:id="rId29"/>
    <p:sldId id="306" r:id="rId30"/>
    <p:sldId id="303" r:id="rId31"/>
    <p:sldId id="304" r:id="rId32"/>
    <p:sldId id="257" r:id="rId33"/>
    <p:sldId id="258" r:id="rId34"/>
    <p:sldId id="259" r:id="rId35"/>
    <p:sldId id="260" r:id="rId36"/>
    <p:sldId id="261" r:id="rId37"/>
    <p:sldId id="263" r:id="rId38"/>
    <p:sldId id="264" r:id="rId39"/>
    <p:sldId id="265" r:id="rId40"/>
    <p:sldId id="270" r:id="rId41"/>
    <p:sldId id="266" r:id="rId42"/>
    <p:sldId id="267" r:id="rId43"/>
    <p:sldId id="268" r:id="rId44"/>
    <p:sldId id="269" r:id="rId45"/>
    <p:sldId id="273" r:id="rId46"/>
    <p:sldId id="271" r:id="rId47"/>
    <p:sldId id="272" r:id="rId48"/>
    <p:sldId id="274" r:id="rId49"/>
    <p:sldId id="275" r:id="rId50"/>
    <p:sldId id="276" r:id="rId51"/>
    <p:sldId id="277" r:id="rId52"/>
    <p:sldId id="278" r:id="rId53"/>
    <p:sldId id="279" r:id="rId54"/>
    <p:sldId id="280" r:id="rId55"/>
    <p:sldId id="281" r:id="rId56"/>
    <p:sldId id="282" r:id="rId57"/>
    <p:sldId id="283" r:id="rId58"/>
    <p:sldId id="285" r:id="rId59"/>
    <p:sldId id="284" r:id="rId60"/>
    <p:sldId id="286" r:id="rId61"/>
    <p:sldId id="288" r:id="rId6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DD0B571D-D0C2-447A-880F-8ABC677903C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0B571D-D0C2-447A-880F-8ABC677903C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DD0B571D-D0C2-447A-880F-8ABC677903C6}"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6C09119-1628-473C-8D45-77E0587304A7}" type="datetimeFigureOut">
              <a:rPr lang="ru-RU" smtClean="0"/>
              <a:pPr/>
              <a:t>27.04.2012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D0B571D-D0C2-447A-880F-8ABC677903C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6C09119-1628-473C-8D45-77E0587304A7}" type="datetimeFigureOut">
              <a:rPr lang="ru-RU" smtClean="0"/>
              <a:pPr/>
              <a:t>27.04.2012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D0B571D-D0C2-447A-880F-8ABC677903C6}"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ru.wikipedia.org/wiki/%D0%94%D0%B5%D1%80%D0%B5%D0%B2%D0%BE_%D0%BA%D0%BE%D0%B4%D0%BE%D0%B2" TargetMode="External"/><Relationship Id="rId3" Type="http://schemas.openxmlformats.org/officeDocument/2006/relationships/hyperlink" Target="http://ru.wikipedia.org/wiki/%D0%A5%D0%B0%D0%B7%D0%B0%D1%80%D1%81%D0%BA%D0%B8%D0%B9_%D1%81%D0%BB%D0%BE%D0%B2%D0%B0%D1%80%D1%8C" TargetMode="External"/><Relationship Id="rId7" Type="http://schemas.openxmlformats.org/officeDocument/2006/relationships/hyperlink" Target="http://ru.wikipedia.org/wiki/%D0%A4%D0%BE%D0%B5%D1%80,_%D0%94%D0%B6%D0%BE%D0%BD%D0%B0%D1%82%D0%B0%D0%BD_%D0%A1%D0%B0%D1%84%D1%80%D0%B0%D0%BD" TargetMode="External"/><Relationship Id="rId2" Type="http://schemas.openxmlformats.org/officeDocument/2006/relationships/hyperlink" Target="http://ru.wikipedia.org/wiki/%D0%9B%D0%B8%D1%82%D0%B5%D1%80%D0%B0%D1%82%D1%83%D1%80%D0%BE%D0%B2%D0%B5%D0%B4%D0%B5%D0%BD%D0%B8%D0%B5" TargetMode="External"/><Relationship Id="rId1" Type="http://schemas.openxmlformats.org/officeDocument/2006/relationships/slideLayout" Target="../slideLayouts/slideLayout2.xml"/><Relationship Id="rId6" Type="http://schemas.openxmlformats.org/officeDocument/2006/relationships/hyperlink" Target="http://ru.wikipedia.org/wiki/%D0%93%D0%B0%D0%BB%D0%BA%D0%BE%D0%B2%D1%81%D0%BA%D0%B8%D0%B9,_%D0%94%D0%BC%D0%B8%D1%82%D1%80%D0%B8%D0%B9_%D0%95%D0%B2%D0%B3%D0%B5%D0%BD%D1%8C%D0%B5%D0%B2%D0%B8%D1%87" TargetMode="External"/><Relationship Id="rId5" Type="http://schemas.openxmlformats.org/officeDocument/2006/relationships/hyperlink" Target="http://ru.wikipedia.org/wiki/%D0%91%D0%B5%D1%81%D0%BA%D0%BE%D0%BD%D0%B5%D1%87%D0%BD%D1%8B%D0%B9_%D1%82%D1%83%D0%BF%D0%B8%D0%BA" TargetMode="External"/><Relationship Id="rId4" Type="http://schemas.openxmlformats.org/officeDocument/2006/relationships/hyperlink" Target="http://ru.wikipedia.org/wiki/%D0%9F%D0%B0%D0%B2%D0%B8%D1%87,_%D0%9C%D0%B8%D0%BB%D0%BE%D1%80%D0%B0%D0%B4"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ru.wikipedia.org/wiki/%D0%91%D1%80%D0%B0%D1%83%D0%B7%D0%B5%D1%80" TargetMode="External"/><Relationship Id="rId3" Type="http://schemas.openxmlformats.org/officeDocument/2006/relationships/hyperlink" Target="http://ru.wikipedia.org/wiki/%D0%93%D0%B8%D0%BF%D0%B5%D1%80%D1%82%D0%B5%D0%BA%D1%81%D1%82" TargetMode="External"/><Relationship Id="rId7" Type="http://schemas.openxmlformats.org/officeDocument/2006/relationships/hyperlink" Target="http://ru.wikipedia.org/wiki/%D0%92%D0%B5%D0%B1-%D1%81%D1%82%D1%80%D0%B0%D0%BD%D0%B8%D1%86%D0%B0" TargetMode="External"/><Relationship Id="rId2" Type="http://schemas.openxmlformats.org/officeDocument/2006/relationships/hyperlink" Target="http://ru.wikipedia.org/wiki/%D0%90%D0%BD%D0%B3%D0%BB%D0%B8%D0%B9%D1%81%D0%BA%D0%B8%D0%B9_%D1%8F%D0%B7%D1%8B%D0%BA" TargetMode="External"/><Relationship Id="rId1" Type="http://schemas.openxmlformats.org/officeDocument/2006/relationships/slideLayout" Target="../slideLayouts/slideLayout2.xml"/><Relationship Id="rId6" Type="http://schemas.openxmlformats.org/officeDocument/2006/relationships/hyperlink" Target="http://ru.wikipedia.org/wiki/%D0%9A%D0%BE%D0%BC%D0%BF%D1%8C%D1%8E%D1%82%D0%B5%D1%80%D0%BD%D0%B0%D1%8F_%D1%81%D0%B5%D1%82%D1%8C" TargetMode="External"/><Relationship Id="rId5" Type="http://schemas.openxmlformats.org/officeDocument/2006/relationships/hyperlink" Target="http://ru.wikipedia.org/wiki/%D0%94%D0%B8%D1%80%D0%B5%D0%BA%D1%82%D0%BE%D1%80%D0%B8%D1%8F_(%D1%84%D0%B0%D0%B9%D0%BB%D0%BE%D0%B2%D0%B0%D1%8F_%D1%81%D0%B8%D1%81%D1%82%D0%B5%D0%BC%D0%B0)" TargetMode="External"/><Relationship Id="rId4" Type="http://schemas.openxmlformats.org/officeDocument/2006/relationships/hyperlink" Target="http://ru.wikipedia.org/wiki/%D0%A4%D0%B0%D0%B9%D0%BB"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ros-kit.ru/bib.php?id=1&amp;idp=54" TargetMode="External"/><Relationship Id="rId2" Type="http://schemas.openxmlformats.org/officeDocument/2006/relationships/hyperlink" Target="http://www.ros-kit.ru/bib.php?id=1&amp;idp=5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lib.ru/LABIRINT/url.htm" TargetMode="External"/><Relationship Id="rId2" Type="http://schemas.openxmlformats.org/officeDocument/2006/relationships/hyperlink" Target="http://lib.ru/LABIRINT/html.htm" TargetMode="External"/><Relationship Id="rId1" Type="http://schemas.openxmlformats.org/officeDocument/2006/relationships/slideLayout" Target="../slideLayouts/slideLayout2.xml"/><Relationship Id="rId4" Type="http://schemas.openxmlformats.org/officeDocument/2006/relationships/hyperlink" Target="http://lib.ru/LABIRINT/CGI.HTM"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ru.wikipedia.org/wiki/FTP" TargetMode="External"/><Relationship Id="rId13" Type="http://schemas.openxmlformats.org/officeDocument/2006/relationships/hyperlink" Target="http://ru.wikipedia.org/wiki/Microsoft_Windows" TargetMode="External"/><Relationship Id="rId18" Type="http://schemas.openxmlformats.org/officeDocument/2006/relationships/hyperlink" Target="http://ru.wikipedia.org/wiki/Google_Chrome" TargetMode="External"/><Relationship Id="rId3" Type="http://schemas.openxmlformats.org/officeDocument/2006/relationships/hyperlink" Target="http://ru.wikipedia.org/wiki/%D0%91%D1%80%D0%B0%D1%83%D0%B7%D0%B5%D1%80" TargetMode="External"/><Relationship Id="rId7" Type="http://schemas.openxmlformats.org/officeDocument/2006/relationships/hyperlink" Target="http://ru.wikipedia.org/wiki/%D0%92%D1%81%D0%B5%D0%BC%D0%B8%D1%80%D0%BD%D0%B0%D1%8F_%D0%BF%D0%B0%D1%83%D1%82%D0%B8%D0%BD%D0%B0" TargetMode="External"/><Relationship Id="rId12" Type="http://schemas.openxmlformats.org/officeDocument/2006/relationships/hyperlink" Target="http://ru.wikipedia.org/wiki/Internet_Explorer" TargetMode="External"/><Relationship Id="rId17" Type="http://schemas.openxmlformats.org/officeDocument/2006/relationships/hyperlink" Target="http://ru.wikipedia.org/wiki/Mac_OS_X" TargetMode="External"/><Relationship Id="rId2" Type="http://schemas.openxmlformats.org/officeDocument/2006/relationships/hyperlink" Target="http://ru.wikipedia.org/wiki/%D0%90%D0%BD%D0%B3%D0%BB%D0%B8%D0%B9%D1%81%D0%BA%D0%B8%D0%B9_%D1%8F%D0%B7%D1%8B%D0%BA" TargetMode="External"/><Relationship Id="rId16" Type="http://schemas.openxmlformats.org/officeDocument/2006/relationships/hyperlink" Target="http://ru.wikipedia.org/wiki/Safari" TargetMode="External"/><Relationship Id="rId1" Type="http://schemas.openxmlformats.org/officeDocument/2006/relationships/slideLayout" Target="../slideLayouts/slideLayout2.xml"/><Relationship Id="rId6" Type="http://schemas.openxmlformats.org/officeDocument/2006/relationships/hyperlink" Target="http://ru.wikipedia.org/wiki/%D0%92%D0%B5%D0%B1-%D1%81%D1%82%D1%80%D0%B0%D0%BD%D0%B8%D1%86%D0%B0" TargetMode="External"/><Relationship Id="rId11" Type="http://schemas.openxmlformats.org/officeDocument/2006/relationships/hyperlink" Target="http://ru.wikipedia.org/wiki/Freeware" TargetMode="External"/><Relationship Id="rId5" Type="http://schemas.openxmlformats.org/officeDocument/2006/relationships/hyperlink" Target="http://ru.wikipedia.org/wiki/%D0%92%D0%B5%D0%B1-%D1%81%D0%B0%D0%B9%D1%82" TargetMode="External"/><Relationship Id="rId15" Type="http://schemas.openxmlformats.org/officeDocument/2006/relationships/hyperlink" Target="http://ru.wikipedia.org/wiki/%D0%A1%D0%B2%D0%BE%D0%B1%D0%BE%D0%B4%D0%BD%D0%BE%D0%B5_%D0%9F%D0%9E" TargetMode="External"/><Relationship Id="rId10" Type="http://schemas.openxmlformats.org/officeDocument/2006/relationships/hyperlink" Target="http://ru.wikipedia.org/wiki/%D0%9F%D0%BE%D0%BB%D1%8C%D0%B7%D0%BE%D0%B2%D0%B0%D1%82%D0%B5%D0%BB%D1%8C%D1%81%D0%BA%D0%B8%D0%B9_%D0%B8%D0%BD%D1%82%D0%B5%D1%80%D1%84%D0%B5%D0%B9%D1%81" TargetMode="External"/><Relationship Id="rId19" Type="http://schemas.openxmlformats.org/officeDocument/2006/relationships/hyperlink" Target="http://ru.wikipedia.org/wiki/Opera" TargetMode="External"/><Relationship Id="rId4" Type="http://schemas.openxmlformats.org/officeDocument/2006/relationships/hyperlink" Target="http://ru.wikipedia.org/wiki/%D0%9F%D1%80%D0%BE%D0%B3%D1%80%D0%B0%D0%BC%D0%BC%D0%BD%D0%BE%D0%B5_%D0%BE%D0%B1%D0%B5%D1%81%D0%BF%D0%B5%D1%87%D0%B5%D0%BD%D0%B8%D0%B5" TargetMode="External"/><Relationship Id="rId9" Type="http://schemas.openxmlformats.org/officeDocument/2006/relationships/hyperlink" Target="http://ru.wikipedia.org/wiki/%D0%9A%D0%BE%D0%BC%D0%BF%D1%8C%D1%8E%D1%82%D0%B5%D1%80%D0%BD%D0%B0%D1%8F_%D0%BF%D1%80%D0%BE%D0%B3%D1%80%D0%B0%D0%BC%D0%BC%D0%B0" TargetMode="External"/><Relationship Id="rId14" Type="http://schemas.openxmlformats.org/officeDocument/2006/relationships/hyperlink" Target="http://ru.wikipedia.org/wiki/Mozilla_Firefox"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ru.wikipedia.org/wiki/Mozilla_Firefox" TargetMode="External"/><Relationship Id="rId7" Type="http://schemas.openxmlformats.org/officeDocument/2006/relationships/image" Target="../media/image4.png"/><Relationship Id="rId2" Type="http://schemas.openxmlformats.org/officeDocument/2006/relationships/hyperlink" Target="http://ru.wikipedia.org/wiki/Internet_Explorer" TargetMode="External"/><Relationship Id="rId1" Type="http://schemas.openxmlformats.org/officeDocument/2006/relationships/slideLayout" Target="../slideLayouts/slideLayout2.xml"/><Relationship Id="rId6" Type="http://schemas.openxmlformats.org/officeDocument/2006/relationships/hyperlink" Target="http://ru.wikipedia.org/wiki/%D0%A4%D0%B0%D0%B9%D0%BB:Countries_by_most_used_web_browser.png" TargetMode="External"/><Relationship Id="rId5" Type="http://schemas.openxmlformats.org/officeDocument/2006/relationships/hyperlink" Target="http://ru.wikipedia.org/wiki/Opera_(%D0%B1%D1%80%D0%B0%D1%83%D0%B7%D0%B5%D1%80)" TargetMode="External"/><Relationship Id="rId4" Type="http://schemas.openxmlformats.org/officeDocument/2006/relationships/hyperlink" Target="http://ru.wikipedia.org/wiki/Google_Chrom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ru.wikipedia.org/wiki/ISO" TargetMode="External"/><Relationship Id="rId2" Type="http://schemas.openxmlformats.org/officeDocument/2006/relationships/hyperlink" Target="http://ru.wikipedia.org/wiki/SGML" TargetMode="External"/><Relationship Id="rId1" Type="http://schemas.openxmlformats.org/officeDocument/2006/relationships/slideLayout" Target="../slideLayouts/slideLayout2.xml"/><Relationship Id="rId5" Type="http://schemas.openxmlformats.org/officeDocument/2006/relationships/hyperlink" Target="http://ru.wikipedia.org/wiki/XML" TargetMode="External"/><Relationship Id="rId4" Type="http://schemas.openxmlformats.org/officeDocument/2006/relationships/hyperlink" Target="http://ru.wikipedia.org/wiki/X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 </a:t>
            </a:r>
            <a:br>
              <a:rPr lang="ru-RU" dirty="0" smtClean="0"/>
            </a:br>
            <a:endParaRPr lang="ru-RU" dirty="0"/>
          </a:p>
        </p:txBody>
      </p:sp>
      <p:sp>
        <p:nvSpPr>
          <p:cNvPr id="3" name="Подзаголовок 2"/>
          <p:cNvSpPr>
            <a:spLocks noGrp="1"/>
          </p:cNvSpPr>
          <p:nvPr>
            <p:ph type="subTitle" idx="1"/>
          </p:nvPr>
        </p:nvSpPr>
        <p:spPr>
          <a:xfrm>
            <a:off x="533400" y="1268760"/>
            <a:ext cx="7854696" cy="4824536"/>
          </a:xfrm>
        </p:spPr>
        <p:txBody>
          <a:bodyPr>
            <a:normAutofit/>
          </a:bodyPr>
          <a:lstStyle/>
          <a:p>
            <a:pPr algn="ctr"/>
            <a:r>
              <a:rPr lang="ru-RU" sz="2800" dirty="0" smtClean="0"/>
              <a:t>Технологии </a:t>
            </a:r>
            <a:r>
              <a:rPr lang="en-US" sz="2800" dirty="0" smtClean="0"/>
              <a:t>Internet</a:t>
            </a:r>
            <a:r>
              <a:rPr lang="ru-RU" sz="2800" dirty="0" smtClean="0"/>
              <a:t>/</a:t>
            </a:r>
            <a:r>
              <a:rPr lang="en-US" sz="2800" dirty="0" smtClean="0"/>
              <a:t>Intranet</a:t>
            </a:r>
          </a:p>
          <a:p>
            <a:pPr algn="ctr"/>
            <a:endParaRPr lang="en-US" sz="2800" dirty="0" smtClean="0"/>
          </a:p>
          <a:p>
            <a:pPr algn="ctr"/>
            <a:endParaRPr lang="en-US" sz="2800" dirty="0" smtClean="0"/>
          </a:p>
          <a:p>
            <a:pPr algn="ctr"/>
            <a:endParaRPr lang="ru-RU" sz="2800" dirty="0" smtClean="0"/>
          </a:p>
          <a:p>
            <a:pPr algn="ctr"/>
            <a:endParaRPr lang="ru-RU" sz="2800" dirty="0" smtClean="0"/>
          </a:p>
          <a:p>
            <a:pPr algn="ctr"/>
            <a:r>
              <a:rPr lang="ru-RU" sz="2800" dirty="0" smtClean="0"/>
              <a:t>                          Выполнили:</a:t>
            </a:r>
            <a:r>
              <a:rPr lang="en-US" sz="2800" dirty="0" smtClean="0"/>
              <a:t> </a:t>
            </a:r>
            <a:r>
              <a:rPr lang="ru-RU" sz="2800" dirty="0" err="1" smtClean="0"/>
              <a:t>Ахматшина</a:t>
            </a:r>
            <a:r>
              <a:rPr lang="ru-RU" sz="2800" dirty="0" smtClean="0"/>
              <a:t> Т.К</a:t>
            </a:r>
          </a:p>
          <a:p>
            <a:pPr algn="ctr"/>
            <a:r>
              <a:rPr lang="ru-RU" sz="2800" dirty="0" smtClean="0"/>
              <a:t>                                                </a:t>
            </a:r>
            <a:r>
              <a:rPr lang="ru-RU" sz="2800" dirty="0" err="1" smtClean="0"/>
              <a:t>Безсонная</a:t>
            </a:r>
            <a:r>
              <a:rPr lang="ru-RU" sz="2800" dirty="0" smtClean="0"/>
              <a:t> Н.А</a:t>
            </a:r>
          </a:p>
          <a:p>
            <a:pPr algn="ctr"/>
            <a:r>
              <a:rPr lang="ru-RU" sz="2800" dirty="0" smtClean="0"/>
              <a:t>                                                </a:t>
            </a:r>
            <a:r>
              <a:rPr lang="ru-RU" sz="2800" dirty="0" err="1" smtClean="0"/>
              <a:t>Минькина</a:t>
            </a:r>
            <a:r>
              <a:rPr lang="ru-RU" sz="2800" dirty="0" smtClean="0"/>
              <a:t> К.А</a:t>
            </a:r>
          </a:p>
          <a:p>
            <a:pPr algn="ctr"/>
            <a:r>
              <a:rPr lang="ru-RU" sz="2800" dirty="0" smtClean="0"/>
              <a:t>        Группа: Бит-10-01</a:t>
            </a: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6309320"/>
          </a:xfrm>
        </p:spPr>
        <p:txBody>
          <a:bodyPr>
            <a:normAutofit fontScale="55000" lnSpcReduction="20000"/>
          </a:bodyPr>
          <a:lstStyle/>
          <a:p>
            <a:r>
              <a:rPr lang="ru-RU" dirty="0" smtClean="0"/>
              <a:t>1.Понятие «Интернет», роль в современном мире</a:t>
            </a:r>
          </a:p>
          <a:p>
            <a:r>
              <a:rPr lang="ru-RU" dirty="0" smtClean="0"/>
              <a:t>2.Понятие протоколов сетевого взаимодействия</a:t>
            </a:r>
          </a:p>
          <a:p>
            <a:r>
              <a:rPr lang="ru-RU" dirty="0" smtClean="0"/>
              <a:t>3.Internet-технологии = семейство протоколов </a:t>
            </a:r>
            <a:r>
              <a:rPr lang="en-US" dirty="0" smtClean="0"/>
              <a:t>TCP</a:t>
            </a:r>
            <a:r>
              <a:rPr lang="ru-RU" dirty="0" smtClean="0"/>
              <a:t>/</a:t>
            </a:r>
            <a:r>
              <a:rPr lang="en-US" dirty="0" smtClean="0"/>
              <a:t>IP</a:t>
            </a:r>
            <a:r>
              <a:rPr lang="ru-RU" dirty="0" smtClean="0"/>
              <a:t>:определение, состав,  назначение</a:t>
            </a:r>
          </a:p>
          <a:p>
            <a:r>
              <a:rPr lang="ru-RU" dirty="0" smtClean="0"/>
              <a:t>4.Протокол </a:t>
            </a:r>
            <a:r>
              <a:rPr lang="en-US" dirty="0" smtClean="0"/>
              <a:t>TCP </a:t>
            </a:r>
            <a:r>
              <a:rPr lang="ru-RU" dirty="0" smtClean="0"/>
              <a:t>и </a:t>
            </a:r>
            <a:r>
              <a:rPr lang="en-US" dirty="0" smtClean="0"/>
              <a:t>UDP</a:t>
            </a:r>
            <a:r>
              <a:rPr lang="ru-RU" dirty="0" smtClean="0"/>
              <a:t> – сходства и отличия</a:t>
            </a:r>
          </a:p>
          <a:p>
            <a:r>
              <a:rPr lang="ru-RU" dirty="0" smtClean="0"/>
              <a:t>5.Понятие модели </a:t>
            </a:r>
            <a:r>
              <a:rPr lang="en-US" dirty="0" smtClean="0"/>
              <a:t>OSI</a:t>
            </a:r>
            <a:r>
              <a:rPr lang="ru-RU" dirty="0" smtClean="0"/>
              <a:t> и ее уровни</a:t>
            </a:r>
          </a:p>
          <a:p>
            <a:r>
              <a:rPr lang="ru-RU" dirty="0" smtClean="0"/>
              <a:t>6.Понятие стека протоколов</a:t>
            </a:r>
          </a:p>
          <a:p>
            <a:r>
              <a:rPr lang="ru-RU" dirty="0" smtClean="0"/>
              <a:t>7.Стек протоколов </a:t>
            </a:r>
            <a:r>
              <a:rPr lang="en-US" dirty="0" smtClean="0"/>
              <a:t>TCP</a:t>
            </a:r>
            <a:r>
              <a:rPr lang="ru-RU" dirty="0" smtClean="0"/>
              <a:t>/</a:t>
            </a:r>
            <a:r>
              <a:rPr lang="en-US" dirty="0" smtClean="0"/>
              <a:t>IP </a:t>
            </a:r>
            <a:r>
              <a:rPr lang="ru-RU" dirty="0" smtClean="0"/>
              <a:t>и его соответствие модели </a:t>
            </a:r>
            <a:r>
              <a:rPr lang="en-US" dirty="0" smtClean="0"/>
              <a:t>OSI</a:t>
            </a:r>
            <a:endParaRPr lang="ru-RU" dirty="0" smtClean="0"/>
          </a:p>
          <a:p>
            <a:r>
              <a:rPr lang="ru-RU" dirty="0" smtClean="0"/>
              <a:t>8.Схема потока данных сквозь стек протоколов от приложения-клиента на одном компьютере к приложению-серверу на другом.</a:t>
            </a:r>
          </a:p>
          <a:p>
            <a:r>
              <a:rPr lang="ru-RU" dirty="0" smtClean="0"/>
              <a:t>9.Технология гипертекста, гиперссылка, </a:t>
            </a:r>
            <a:r>
              <a:rPr lang="ru-RU" dirty="0" err="1" smtClean="0"/>
              <a:t>гиперсреда</a:t>
            </a:r>
            <a:endParaRPr lang="ru-RU" dirty="0" smtClean="0"/>
          </a:p>
          <a:p>
            <a:r>
              <a:rPr lang="ru-RU" dirty="0" smtClean="0"/>
              <a:t>10.Основные элементы технологии </a:t>
            </a:r>
            <a:r>
              <a:rPr lang="en-US" dirty="0" smtClean="0"/>
              <a:t>WWW</a:t>
            </a:r>
            <a:endParaRPr lang="ru-RU" dirty="0" smtClean="0"/>
          </a:p>
          <a:p>
            <a:r>
              <a:rPr lang="ru-RU" dirty="0" smtClean="0"/>
              <a:t>11.Понятие Интернет-обозревателя.</a:t>
            </a:r>
          </a:p>
          <a:p>
            <a:r>
              <a:rPr lang="ru-RU" dirty="0" smtClean="0"/>
              <a:t>12.Язык </a:t>
            </a:r>
            <a:r>
              <a:rPr lang="en-US" dirty="0" smtClean="0"/>
              <a:t>HTML</a:t>
            </a:r>
            <a:r>
              <a:rPr lang="ru-RU" dirty="0" smtClean="0"/>
              <a:t> - определение, назначение</a:t>
            </a:r>
          </a:p>
          <a:p>
            <a:r>
              <a:rPr lang="ru-RU" dirty="0" smtClean="0"/>
              <a:t>13.Адресация ресурсов в сети: понятие и структура </a:t>
            </a:r>
            <a:r>
              <a:rPr lang="en-US" dirty="0" smtClean="0"/>
              <a:t>URL</a:t>
            </a:r>
            <a:endParaRPr lang="ru-RU" dirty="0" smtClean="0"/>
          </a:p>
          <a:p>
            <a:r>
              <a:rPr lang="ru-RU" dirty="0" smtClean="0"/>
              <a:t>14.Система </a:t>
            </a:r>
            <a:r>
              <a:rPr lang="en-US" dirty="0" smtClean="0"/>
              <a:t>DNS</a:t>
            </a:r>
            <a:r>
              <a:rPr lang="ru-RU" dirty="0" smtClean="0"/>
              <a:t>, доменное имя, домен, </a:t>
            </a:r>
            <a:r>
              <a:rPr lang="ru-RU" dirty="0" err="1" smtClean="0"/>
              <a:t>поддомен</a:t>
            </a:r>
            <a:r>
              <a:rPr lang="ru-RU" dirty="0" smtClean="0"/>
              <a:t>, хост </a:t>
            </a:r>
          </a:p>
          <a:p>
            <a:r>
              <a:rPr lang="ru-RU" dirty="0" smtClean="0"/>
              <a:t>15.Службы Интернет, понятие, состав</a:t>
            </a:r>
          </a:p>
          <a:p>
            <a:r>
              <a:rPr lang="ru-RU" dirty="0" smtClean="0"/>
              <a:t>16.Концепция распределенной ИС </a:t>
            </a:r>
            <a:r>
              <a:rPr lang="ru-RU" i="1" dirty="0" smtClean="0"/>
              <a:t>"</a:t>
            </a:r>
            <a:r>
              <a:rPr lang="ru-RU" dirty="0" smtClean="0"/>
              <a:t>Всемирная паутина</a:t>
            </a:r>
            <a:r>
              <a:rPr lang="ru-RU" i="1" dirty="0" smtClean="0"/>
              <a:t>"</a:t>
            </a:r>
            <a:endParaRPr lang="ru-RU" dirty="0" smtClean="0"/>
          </a:p>
          <a:p>
            <a:r>
              <a:rPr lang="ru-RU" dirty="0" smtClean="0"/>
              <a:t>17.Служба </a:t>
            </a:r>
            <a:r>
              <a:rPr lang="en-US" dirty="0" smtClean="0"/>
              <a:t>E</a:t>
            </a:r>
            <a:r>
              <a:rPr lang="ru-RU" dirty="0" smtClean="0"/>
              <a:t>-</a:t>
            </a:r>
            <a:r>
              <a:rPr lang="en-US" dirty="0" smtClean="0"/>
              <a:t>mail</a:t>
            </a:r>
            <a:r>
              <a:rPr lang="ru-RU" dirty="0" smtClean="0"/>
              <a:t> - определение, назначение, принцип действия</a:t>
            </a:r>
          </a:p>
          <a:p>
            <a:r>
              <a:rPr lang="ru-RU" dirty="0" smtClean="0"/>
              <a:t>18.Служба </a:t>
            </a:r>
            <a:r>
              <a:rPr lang="en-US" dirty="0" smtClean="0"/>
              <a:t>FTP</a:t>
            </a:r>
            <a:r>
              <a:rPr lang="ru-RU" dirty="0" smtClean="0"/>
              <a:t>, служба </a:t>
            </a:r>
            <a:r>
              <a:rPr lang="en-US" dirty="0" err="1" smtClean="0"/>
              <a:t>Nelnet</a:t>
            </a:r>
            <a:r>
              <a:rPr lang="en-US" dirty="0" smtClean="0"/>
              <a:t> </a:t>
            </a:r>
            <a:r>
              <a:rPr lang="ru-RU" dirty="0" smtClean="0"/>
              <a:t>- // -</a:t>
            </a:r>
          </a:p>
          <a:p>
            <a:r>
              <a:rPr lang="ru-RU" dirty="0" smtClean="0"/>
              <a:t>19.Службы </a:t>
            </a:r>
            <a:r>
              <a:rPr lang="ru-RU" dirty="0" err="1" smtClean="0"/>
              <a:t>Usenet</a:t>
            </a:r>
            <a:r>
              <a:rPr lang="ru-RU" dirty="0" smtClean="0"/>
              <a:t>, </a:t>
            </a:r>
            <a:r>
              <a:rPr lang="ru-RU" dirty="0" err="1" smtClean="0"/>
              <a:t>News</a:t>
            </a:r>
            <a:r>
              <a:rPr lang="ru-RU" dirty="0" smtClean="0"/>
              <a:t>, </a:t>
            </a:r>
            <a:r>
              <a:rPr lang="en-US" dirty="0" smtClean="0"/>
              <a:t>ICQ </a:t>
            </a:r>
            <a:r>
              <a:rPr lang="ru-RU" dirty="0" smtClean="0"/>
              <a:t>- // -</a:t>
            </a:r>
          </a:p>
          <a:p>
            <a:r>
              <a:rPr lang="ru-RU" dirty="0" smtClean="0"/>
              <a:t>20.Инструментальные средства разработки Internet-приложений</a:t>
            </a:r>
          </a:p>
          <a:p>
            <a:r>
              <a:rPr lang="ru-RU" dirty="0" smtClean="0"/>
              <a:t>21.Типы серверов и варианты их взаимодействия в </a:t>
            </a:r>
            <a:r>
              <a:rPr lang="en-US" dirty="0" smtClean="0"/>
              <a:t>Internet</a:t>
            </a:r>
            <a:endParaRPr lang="ru-RU" dirty="0" smtClean="0"/>
          </a:p>
          <a:p>
            <a:r>
              <a:rPr lang="ru-RU" dirty="0" smtClean="0"/>
              <a:t>22.Почтовый сервер и сервер  новостей</a:t>
            </a:r>
          </a:p>
          <a:p>
            <a:r>
              <a:rPr lang="ru-RU" dirty="0" smtClean="0"/>
              <a:t>23.</a:t>
            </a:r>
            <a:r>
              <a:rPr lang="en-US" dirty="0" smtClean="0"/>
              <a:t>FTP</a:t>
            </a:r>
            <a:r>
              <a:rPr lang="ru-RU" dirty="0" smtClean="0"/>
              <a:t>-сервер, </a:t>
            </a:r>
            <a:r>
              <a:rPr lang="en-US" dirty="0" smtClean="0"/>
              <a:t>Gopher</a:t>
            </a:r>
            <a:r>
              <a:rPr lang="ru-RU" dirty="0" smtClean="0"/>
              <a:t>-сервер</a:t>
            </a:r>
          </a:p>
          <a:p>
            <a:r>
              <a:rPr lang="ru-RU" dirty="0" smtClean="0"/>
              <a:t>24.Файл-сервер, терминальный сервер</a:t>
            </a:r>
          </a:p>
          <a:p>
            <a:r>
              <a:rPr lang="ru-RU" dirty="0" smtClean="0"/>
              <a:t>25.</a:t>
            </a:r>
            <a:r>
              <a:rPr lang="en-US" dirty="0" smtClean="0"/>
              <a:t>Web</a:t>
            </a:r>
            <a:r>
              <a:rPr lang="ru-RU" dirty="0" smtClean="0"/>
              <a:t>-сервер</a:t>
            </a:r>
          </a:p>
          <a:p>
            <a:r>
              <a:rPr lang="ru-RU" dirty="0" smtClean="0"/>
              <a:t>26.Технология </a:t>
            </a:r>
            <a:r>
              <a:rPr lang="en-US" dirty="0" smtClean="0"/>
              <a:t>Intranet</a:t>
            </a:r>
            <a:r>
              <a:rPr lang="ru-RU" dirty="0" smtClean="0"/>
              <a:t> – определение, цели, назначение</a:t>
            </a:r>
          </a:p>
          <a:p>
            <a:r>
              <a:rPr lang="ru-RU" dirty="0" smtClean="0"/>
              <a:t>27.Преимущества/недостатки использования </a:t>
            </a:r>
            <a:r>
              <a:rPr lang="en-US" dirty="0" smtClean="0"/>
              <a:t>Intranet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720080"/>
          </a:xfrm>
        </p:spPr>
        <p:txBody>
          <a:bodyPr>
            <a:normAutofit fontScale="90000"/>
          </a:bodyPr>
          <a:lstStyle/>
          <a:p>
            <a:r>
              <a:rPr lang="ru-RU" sz="2700" b="1" dirty="0" smtClean="0">
                <a:solidFill>
                  <a:schemeClr val="tx1"/>
                </a:solidFill>
              </a:rPr>
              <a:t>1.Понятие «Интернет», роль в современном мире</a:t>
            </a:r>
            <a:r>
              <a:rPr lang="ru-RU" dirty="0" smtClean="0"/>
              <a:t/>
            </a:r>
            <a:br>
              <a:rPr lang="ru-RU" dirty="0" smtClean="0"/>
            </a:br>
            <a:endParaRPr lang="ru-RU" dirty="0"/>
          </a:p>
        </p:txBody>
      </p:sp>
      <p:sp>
        <p:nvSpPr>
          <p:cNvPr id="3" name="Содержимое 2"/>
          <p:cNvSpPr>
            <a:spLocks noGrp="1"/>
          </p:cNvSpPr>
          <p:nvPr>
            <p:ph idx="1"/>
          </p:nvPr>
        </p:nvSpPr>
        <p:spPr>
          <a:xfrm>
            <a:off x="457200" y="1052736"/>
            <a:ext cx="8229600" cy="5271864"/>
          </a:xfrm>
        </p:spPr>
        <p:txBody>
          <a:bodyPr>
            <a:normAutofit fontScale="70000" lnSpcReduction="20000"/>
          </a:bodyPr>
          <a:lstStyle/>
          <a:p>
            <a:r>
              <a:rPr lang="ru-RU" dirty="0" smtClean="0"/>
              <a:t>Интернет – это объединенные между собой компьютерные сети, глобальная мировая система передачи информации с помощью информационно-вычислительных ресурсов.</a:t>
            </a:r>
            <a:endParaRPr lang="en-US" dirty="0" smtClean="0"/>
          </a:p>
          <a:p>
            <a:endParaRPr lang="en-US" dirty="0" smtClean="0"/>
          </a:p>
          <a:p>
            <a:r>
              <a:rPr lang="ru-RU" dirty="0" smtClean="0"/>
              <a:t>Огромные потоки информации, высокая скорость жизненных процессов и постоянный рост требований к уровню общего образования не позволяют современному человеку обходиться без надежных и всеобъемлющих источников данных, которые способна предоставить нам сеть Интернет. Сегодня пользователь, не задумываясь, вводит в поисковик интересующие его запросы (к примеру, «Марк </a:t>
            </a:r>
            <a:r>
              <a:rPr lang="ru-RU" dirty="0" err="1" smtClean="0"/>
              <a:t>Цукерберг</a:t>
            </a:r>
            <a:r>
              <a:rPr lang="ru-RU" dirty="0" smtClean="0"/>
              <a:t>» или «Природа Непала»), и сразу же получает запрашиваемые данные. </a:t>
            </a:r>
          </a:p>
          <a:p>
            <a:endParaRPr lang="ru-RU" dirty="0" smtClean="0"/>
          </a:p>
          <a:p>
            <a:r>
              <a:rPr lang="ru-RU" dirty="0" smtClean="0"/>
              <a:t>Интернет является не только идеальным источником информации, но и великолепным способом коммуникации. Появившись в середине 20 века, он с огромной скоростью опутал всю планету паутиной кабельных и беспроводных соединений. Наиболее востребованным коммуникационным сервисом в Интернет уже многие годы остается </a:t>
            </a:r>
            <a:r>
              <a:rPr lang="ru-RU" dirty="0" err="1" smtClean="0"/>
              <a:t>e-mail</a:t>
            </a:r>
            <a:r>
              <a:rPr lang="ru-RU" dirty="0" smtClean="0"/>
              <a:t> (электронная почта), позволяющая не только вести переписку с пользователями из разных уголков планеты, но и открывающая доступ ко множеству дополнительных сервисов.</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fontScale="90000"/>
          </a:bodyPr>
          <a:lstStyle/>
          <a:p>
            <a:r>
              <a:rPr lang="ru-RU" sz="2700" b="1" dirty="0" smtClean="0">
                <a:solidFill>
                  <a:schemeClr val="tx1"/>
                </a:solidFill>
              </a:rPr>
              <a:t>2.Понятие протоколов сетевого взаимодействия</a:t>
            </a:r>
            <a:r>
              <a:rPr lang="ru-RU" dirty="0" smtClean="0"/>
              <a:t/>
            </a:r>
            <a:br>
              <a:rPr lang="ru-RU" dirty="0" smtClean="0"/>
            </a:br>
            <a:endParaRPr lang="ru-RU" dirty="0"/>
          </a:p>
        </p:txBody>
      </p:sp>
      <p:sp>
        <p:nvSpPr>
          <p:cNvPr id="3" name="Содержимое 2"/>
          <p:cNvSpPr>
            <a:spLocks noGrp="1"/>
          </p:cNvSpPr>
          <p:nvPr>
            <p:ph idx="1"/>
          </p:nvPr>
        </p:nvSpPr>
        <p:spPr>
          <a:xfrm>
            <a:off x="457200" y="764704"/>
            <a:ext cx="8229600" cy="6093296"/>
          </a:xfrm>
        </p:spPr>
        <p:txBody>
          <a:bodyPr>
            <a:normAutofit fontScale="55000" lnSpcReduction="20000"/>
          </a:bodyPr>
          <a:lstStyle/>
          <a:p>
            <a:r>
              <a:rPr lang="ru-RU" dirty="0" smtClean="0"/>
              <a:t>Протоколы сетевого взаимодействия TCP/IP являются результатом эволюционного развития протоколов глобальной вычислительной сети ARPANET. </a:t>
            </a:r>
          </a:p>
          <a:p>
            <a:endParaRPr lang="ru-RU" dirty="0" smtClean="0"/>
          </a:p>
          <a:p>
            <a:r>
              <a:rPr lang="ru-RU" dirty="0" smtClean="0"/>
              <a:t>Работы по созданию сети ARPANET были начаты рядом университетов США и фирмой BBN в 1968 г. В 1971 г. сеть была введена в регулярную эксплуатацию и обеспечивала для всех своих узлов три основные услуги: </a:t>
            </a:r>
          </a:p>
          <a:p>
            <a:r>
              <a:rPr lang="en-US" dirty="0" smtClean="0"/>
              <a:t>     -</a:t>
            </a:r>
            <a:r>
              <a:rPr lang="ru-RU" dirty="0" smtClean="0"/>
              <a:t>интерактивный </a:t>
            </a:r>
            <a:r>
              <a:rPr lang="ru-RU" dirty="0" smtClean="0"/>
              <a:t>вход пользователя на удаленный узел; </a:t>
            </a:r>
          </a:p>
          <a:p>
            <a:r>
              <a:rPr lang="en-US" dirty="0" smtClean="0"/>
              <a:t>     -</a:t>
            </a:r>
            <a:r>
              <a:rPr lang="ru-RU" dirty="0" smtClean="0"/>
              <a:t>передача </a:t>
            </a:r>
            <a:r>
              <a:rPr lang="ru-RU" dirty="0" smtClean="0"/>
              <a:t>файлов между узлами сети; </a:t>
            </a:r>
          </a:p>
          <a:p>
            <a:r>
              <a:rPr lang="en-US" dirty="0" smtClean="0"/>
              <a:t>     -</a:t>
            </a:r>
            <a:r>
              <a:rPr lang="ru-RU" dirty="0" smtClean="0"/>
              <a:t>электронная </a:t>
            </a:r>
            <a:r>
              <a:rPr lang="ru-RU" dirty="0" smtClean="0"/>
              <a:t>почта. </a:t>
            </a:r>
          </a:p>
          <a:p>
            <a:endParaRPr lang="ru-RU" dirty="0" smtClean="0"/>
          </a:p>
          <a:p>
            <a:r>
              <a:rPr lang="ru-RU" dirty="0" smtClean="0"/>
              <a:t>Все эти средства базировались на транспортных услугах предоставляемых программой управления сети NCP (</a:t>
            </a:r>
            <a:r>
              <a:rPr lang="ru-RU" dirty="0" err="1" smtClean="0"/>
              <a:t>Network</a:t>
            </a:r>
            <a:r>
              <a:rPr lang="ru-RU" dirty="0" smtClean="0"/>
              <a:t> </a:t>
            </a:r>
            <a:r>
              <a:rPr lang="ru-RU" dirty="0" err="1" smtClean="0"/>
              <a:t>Control</a:t>
            </a:r>
            <a:r>
              <a:rPr lang="ru-RU" dirty="0" smtClean="0"/>
              <a:t> </a:t>
            </a:r>
            <a:r>
              <a:rPr lang="ru-RU" dirty="0" err="1" smtClean="0"/>
              <a:t>Program</a:t>
            </a:r>
            <a:r>
              <a:rPr lang="ru-RU" dirty="0" smtClean="0"/>
              <a:t>), реализующей свой внутренний набор протоколов. </a:t>
            </a:r>
          </a:p>
          <a:p>
            <a:endParaRPr lang="ru-RU" dirty="0" smtClean="0"/>
          </a:p>
          <a:p>
            <a:r>
              <a:rPr lang="ru-RU" dirty="0" smtClean="0"/>
              <a:t>Накопленный к 1974 г. опыт эксплуатации сети ARPANET выявил многие недостатки протоколов NCP и позволил определить основные требования к новому набору протоколов, получившему название TCP/IP: </a:t>
            </a:r>
          </a:p>
          <a:p>
            <a:r>
              <a:rPr lang="ru-RU" dirty="0" smtClean="0"/>
              <a:t>независимость от среды передачи сообщений; </a:t>
            </a:r>
          </a:p>
          <a:p>
            <a:r>
              <a:rPr lang="ru-RU" dirty="0" smtClean="0"/>
              <a:t>возможность подключения к сети ЭВМ любой архитектуры; </a:t>
            </a:r>
          </a:p>
          <a:p>
            <a:r>
              <a:rPr lang="ru-RU" dirty="0" smtClean="0"/>
              <a:t>единый способ организации соединения между узлами в сети; </a:t>
            </a:r>
          </a:p>
          <a:p>
            <a:r>
              <a:rPr lang="ru-RU" dirty="0" smtClean="0"/>
              <a:t>стандартизация прикладных протоколов. </a:t>
            </a:r>
          </a:p>
          <a:p>
            <a:endParaRPr lang="ru-RU" dirty="0" smtClean="0"/>
          </a:p>
          <a:p>
            <a:r>
              <a:rPr lang="ru-RU" dirty="0" smtClean="0"/>
              <a:t>Широко используемая ныне версия 4 протоколов TCP/IP была стандартизирована в 1981 г. в виде документов, называемых RFC (</a:t>
            </a:r>
            <a:r>
              <a:rPr lang="ru-RU" dirty="0" err="1" smtClean="0"/>
              <a:t>Request</a:t>
            </a:r>
            <a:r>
              <a:rPr lang="ru-RU" dirty="0" smtClean="0"/>
              <a:t> </a:t>
            </a:r>
            <a:r>
              <a:rPr lang="ru-RU" dirty="0" err="1" smtClean="0"/>
              <a:t>For</a:t>
            </a:r>
            <a:r>
              <a:rPr lang="ru-RU" dirty="0" smtClean="0"/>
              <a:t> </a:t>
            </a:r>
            <a:r>
              <a:rPr lang="ru-RU" dirty="0" err="1" smtClean="0"/>
              <a:t>Comment</a:t>
            </a:r>
            <a:r>
              <a:rPr lang="ru-RU" dirty="0" smtClean="0"/>
              <a:t>). Полный переход сети ARPANET на новые протоколы был завершен в 1982 г. Эта сеть сыграла роль "зародыша" всемирной сети </a:t>
            </a:r>
            <a:r>
              <a:rPr lang="ru-RU" dirty="0" err="1" smtClean="0"/>
              <a:t>Internet</a:t>
            </a:r>
            <a:r>
              <a:rPr lang="ru-RU" dirty="0" smtClean="0"/>
              <a:t>, построенной на базе протоколов TCP/IP. </a:t>
            </a:r>
          </a:p>
          <a:p>
            <a:endParaRPr lang="ru-RU" dirty="0" smtClean="0"/>
          </a:p>
          <a:p>
            <a:r>
              <a:rPr lang="ru-RU" dirty="0" smtClean="0"/>
              <a:t>Реализация протоколов TCP/IP оказалась наиболее удачной в версиях BSD4.2 и BSD4.3 операционной системы UNIX. Эта реализация является эталоном (</a:t>
            </a:r>
            <a:r>
              <a:rPr lang="ru-RU" dirty="0" err="1" smtClean="0"/>
              <a:t>станартом</a:t>
            </a:r>
            <a:r>
              <a:rPr lang="ru-RU" dirty="0" smtClean="0"/>
              <a:t> "</a:t>
            </a:r>
            <a:r>
              <a:rPr lang="ru-RU" dirty="0" err="1" smtClean="0"/>
              <a:t>de</a:t>
            </a:r>
            <a:r>
              <a:rPr lang="ru-RU" dirty="0" smtClean="0"/>
              <a:t> </a:t>
            </a:r>
            <a:r>
              <a:rPr lang="ru-RU" dirty="0" err="1" smtClean="0"/>
              <a:t>facto</a:t>
            </a:r>
            <a:r>
              <a:rPr lang="ru-RU" dirty="0" smtClean="0"/>
              <a:t>") для всех последующих.</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20688"/>
            <a:ext cx="8229600" cy="854968"/>
          </a:xfrm>
        </p:spPr>
        <p:txBody>
          <a:bodyPr>
            <a:normAutofit/>
          </a:bodyPr>
          <a:lstStyle/>
          <a:p>
            <a:r>
              <a:rPr lang="ru-RU" sz="2400" b="1" dirty="0" smtClean="0">
                <a:solidFill>
                  <a:schemeClr val="tx1"/>
                </a:solidFill>
              </a:rPr>
              <a:t>3.Internet-технологии = семейство протоколов </a:t>
            </a:r>
            <a:r>
              <a:rPr lang="en-US" sz="2400" b="1" dirty="0" smtClean="0">
                <a:solidFill>
                  <a:schemeClr val="tx1"/>
                </a:solidFill>
              </a:rPr>
              <a:t>TCP</a:t>
            </a:r>
            <a:r>
              <a:rPr lang="ru-RU" sz="2400" b="1" dirty="0" smtClean="0">
                <a:solidFill>
                  <a:schemeClr val="tx1"/>
                </a:solidFill>
              </a:rPr>
              <a:t>/</a:t>
            </a:r>
            <a:r>
              <a:rPr lang="en-US" sz="2400" b="1" dirty="0" smtClean="0">
                <a:solidFill>
                  <a:schemeClr val="tx1"/>
                </a:solidFill>
              </a:rPr>
              <a:t>IP</a:t>
            </a:r>
            <a:r>
              <a:rPr lang="ru-RU" sz="2400" b="1" dirty="0" smtClean="0">
                <a:solidFill>
                  <a:schemeClr val="tx1"/>
                </a:solidFill>
              </a:rPr>
              <a:t>:определение, состав,  назначение</a:t>
            </a:r>
            <a:endParaRPr lang="ru-RU" sz="2400" b="1" dirty="0">
              <a:solidFill>
                <a:schemeClr val="tx1"/>
              </a:solidFill>
            </a:endParaRPr>
          </a:p>
        </p:txBody>
      </p:sp>
      <p:sp>
        <p:nvSpPr>
          <p:cNvPr id="3" name="Содержимое 2"/>
          <p:cNvSpPr>
            <a:spLocks noGrp="1"/>
          </p:cNvSpPr>
          <p:nvPr>
            <p:ph idx="1"/>
          </p:nvPr>
        </p:nvSpPr>
        <p:spPr>
          <a:xfrm>
            <a:off x="457200" y="1700808"/>
            <a:ext cx="8229600" cy="4968552"/>
          </a:xfrm>
        </p:spPr>
        <p:txBody>
          <a:bodyPr>
            <a:normAutofit fontScale="55000" lnSpcReduction="20000"/>
          </a:bodyPr>
          <a:lstStyle/>
          <a:p>
            <a:r>
              <a:rPr lang="ru-RU" dirty="0" smtClean="0"/>
              <a:t>Основное, что отличает Интернет от других сетей -это ее протоколы — TCP/IP. Вообще, термин TCP/IP обычно означает все, что связано с протоколами взаимодействия между компьютерами в Интернете. Он окатывает целое семейство протоколов, прикладные программы и даже саму сеть. TCP/IP — это технология межсетевого взаимодействия. Сеть, которая использует технологию TCP/IP, называется «</a:t>
            </a:r>
            <a:r>
              <a:rPr lang="ru-RU" dirty="0" err="1" smtClean="0"/>
              <a:t>internet</a:t>
            </a:r>
            <a:r>
              <a:rPr lang="ru-RU" dirty="0" smtClean="0"/>
              <a:t>». Если речь идет о глобальной сети, объединяющей множество сетей с технологией TCP/IP, то ее называют Интернетом. Несмотря на то что в сети Интернет используется большое число других протоколов, сеть Интернет часто называют TCP/IP-СЕТЬЮ, так как эти два протокола, безусловно, являются важнейшими</a:t>
            </a:r>
            <a:r>
              <a:rPr lang="ru-RU" dirty="0" smtClean="0"/>
              <a:t>.</a:t>
            </a:r>
            <a:endParaRPr lang="ru-RU" dirty="0" smtClean="0"/>
          </a:p>
          <a:p>
            <a:r>
              <a:rPr lang="ru-RU" dirty="0" smtClean="0"/>
              <a:t>Как и во всякой другой сети, в Интернете существует 7 уровней взаимодействия между компьютерами: физический, логический, сетевой, транспортный, уровень сеансов связи, представительский и прикладной. Каждому уровню взаимодействия соответствует набор протоколов (т. е. правил взаимодействия). Рассмотрим эти уровни сверху вниз</a:t>
            </a:r>
            <a:r>
              <a:rPr lang="ru-RU" dirty="0" smtClean="0"/>
              <a:t>.</a:t>
            </a:r>
          </a:p>
          <a:p>
            <a:endParaRPr lang="ru-RU" dirty="0" smtClean="0"/>
          </a:p>
          <a:p>
            <a:r>
              <a:rPr lang="ru-RU" dirty="0" smtClean="0"/>
              <a:t>1. Пользовательский (прикладной) уровень. Представим себе, что мы сидим за компьютером и работаем а Интернете. На самом деле мы работаем с программами, установленными на нашем компьютере. Назовем их клиентскими программами. Совокупность этих программ и представляет для нас наш пользовательский уровень. Наши возможности в Интернете зависят от состава этих программ И от их настройки. То есть на пользовательском уровне наши возможности работы в Интернете определяются составом клиентских программ.</a:t>
            </a:r>
          </a:p>
          <a:p>
            <a:endParaRPr lang="ru-RU" dirty="0" smtClean="0"/>
          </a:p>
          <a:p>
            <a:r>
              <a:rPr lang="ru-RU" dirty="0" smtClean="0"/>
              <a:t>На таком уровне Интернет представляется огромной совокупностью файлов с документами, программами и другими ресурсами, для работы с которыми и служат наши клиентские программы. Чем шире возможности этих программ, тем шире и наши возможности. Есть программа для прослушивания радиотрансляций — можем слушать радио; есть программа для просмотра видео — можем смотреть кино, а если есть почтовый клиент — можем получать и отправлять сообщения электронной почты.</a:t>
            </a:r>
          </a:p>
          <a:p>
            <a:endParaRPr lang="ru-RU"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6165304"/>
          </a:xfrm>
        </p:spPr>
        <p:txBody>
          <a:bodyPr>
            <a:normAutofit fontScale="62500" lnSpcReduction="20000"/>
          </a:bodyPr>
          <a:lstStyle/>
          <a:p>
            <a:r>
              <a:rPr lang="ru-RU" dirty="0" smtClean="0"/>
              <a:t>2.         Представительский уровень. А что дает нам возможность устанавливать на компьютере программы и работать с ними? Конечно же, это его операционная система. Она выступает посредником между человеком, компьютером и программами</a:t>
            </a:r>
            <a:r>
              <a:rPr lang="ru-RU" dirty="0" smtClean="0"/>
              <a:t>.</a:t>
            </a:r>
            <a:endParaRPr lang="ru-RU" dirty="0" smtClean="0"/>
          </a:p>
          <a:p>
            <a:r>
              <a:rPr lang="ru-RU" dirty="0" smtClean="0"/>
              <a:t>На втором уровне и происходит «разборка» с моделью компьютера и его операционной системой. Выше этого уровня они важны и играют рель. Ниже — уже безразличны. Все, что происходит на более низких уровнях, одинаково относится ко всем типам компьютеров</a:t>
            </a:r>
            <a:r>
              <a:rPr lang="ru-RU" dirty="0" smtClean="0"/>
              <a:t>.</a:t>
            </a:r>
            <a:endParaRPr lang="ru-RU" dirty="0" smtClean="0"/>
          </a:p>
          <a:p>
            <a:r>
              <a:rPr lang="ru-RU" dirty="0" smtClean="0"/>
              <a:t>Если взглянуть на Интернет с этого уровня, то это уже не просто набор файлов — это огромный набор «дисков</a:t>
            </a:r>
            <a:r>
              <a:rPr lang="ru-RU" dirty="0" smtClean="0"/>
              <a:t>».</a:t>
            </a:r>
            <a:endParaRPr lang="ru-RU" dirty="0" smtClean="0"/>
          </a:p>
          <a:p>
            <a:r>
              <a:rPr lang="ru-RU" dirty="0" smtClean="0"/>
              <a:t>Протоколы представительского уровня занимаются обслуживанием прикладных программ. К программам представительского уровня принадлежат программы, запускаемые, к примеру на сервере, для предоставления различных услуг абонентам, К таким программам относятся следующие: Web-сервер, FTP-сервер, NNTP (</a:t>
            </a:r>
            <a:r>
              <a:rPr lang="ru-RU" dirty="0" err="1" smtClean="0"/>
              <a:t>Net</a:t>
            </a:r>
            <a:r>
              <a:rPr lang="ru-RU" dirty="0" smtClean="0"/>
              <a:t> </a:t>
            </a:r>
            <a:r>
              <a:rPr lang="ru-RU" dirty="0" err="1" smtClean="0"/>
              <a:t>News</a:t>
            </a:r>
            <a:r>
              <a:rPr lang="ru-RU" dirty="0" smtClean="0"/>
              <a:t> </a:t>
            </a:r>
            <a:r>
              <a:rPr lang="ru-RU" dirty="0" err="1" smtClean="0"/>
              <a:t>Transfer</a:t>
            </a:r>
            <a:r>
              <a:rPr lang="ru-RU" dirty="0" smtClean="0"/>
              <a:t> </a:t>
            </a:r>
            <a:r>
              <a:rPr lang="ru-RU" dirty="0" err="1" smtClean="0"/>
              <a:t>Protocol</a:t>
            </a:r>
            <a:r>
              <a:rPr lang="ru-RU" dirty="0" smtClean="0"/>
              <a:t>), SMTP (</a:t>
            </a:r>
            <a:r>
              <a:rPr lang="ru-RU" dirty="0" err="1" smtClean="0"/>
              <a:t>Simple</a:t>
            </a:r>
            <a:r>
              <a:rPr lang="ru-RU" dirty="0" smtClean="0"/>
              <a:t> </a:t>
            </a:r>
            <a:r>
              <a:rPr lang="ru-RU" dirty="0" err="1" smtClean="0"/>
              <a:t>Mail</a:t>
            </a:r>
            <a:r>
              <a:rPr lang="ru-RU" dirty="0" smtClean="0"/>
              <a:t> </a:t>
            </a:r>
            <a:r>
              <a:rPr lang="ru-RU" dirty="0" err="1" smtClean="0"/>
              <a:t>Transfer</a:t>
            </a:r>
            <a:r>
              <a:rPr lang="ru-RU" dirty="0" smtClean="0"/>
              <a:t> </a:t>
            </a:r>
            <a:r>
              <a:rPr lang="ru-RU" dirty="0" err="1" smtClean="0"/>
              <a:t>Protocol</a:t>
            </a:r>
            <a:r>
              <a:rPr lang="ru-RU" dirty="0" smtClean="0"/>
              <a:t>), POP3 (</a:t>
            </a:r>
            <a:r>
              <a:rPr lang="ru-RU" dirty="0" err="1" smtClean="0"/>
              <a:t>Post</a:t>
            </a:r>
            <a:r>
              <a:rPr lang="ru-RU" dirty="0" smtClean="0"/>
              <a:t> </a:t>
            </a:r>
            <a:r>
              <a:rPr lang="ru-RU" dirty="0" err="1" smtClean="0"/>
              <a:t>Office</a:t>
            </a:r>
            <a:r>
              <a:rPr lang="ru-RU" dirty="0" smtClean="0"/>
              <a:t> </a:t>
            </a:r>
            <a:r>
              <a:rPr lang="ru-RU" dirty="0" err="1" smtClean="0"/>
              <a:t>Protocol</a:t>
            </a:r>
            <a:r>
              <a:rPr lang="ru-RU" dirty="0" smtClean="0"/>
              <a:t>) и т. д</a:t>
            </a:r>
            <a:r>
              <a:rPr lang="ru-RU" dirty="0" smtClean="0"/>
              <a:t>.</a:t>
            </a:r>
            <a:endParaRPr lang="en-US" dirty="0" smtClean="0"/>
          </a:p>
          <a:p>
            <a:r>
              <a:rPr lang="ru-RU" dirty="0" smtClean="0"/>
              <a:t>3.         Уровень сеансов связи. Давайте представим себе компьютер с тремя жесткими дисками. У компьютера есть три владельца. Каждый настроил операционную систему так, чтобы полностью использовать «свой* диск, а для других пользователей сделал его скрытым. Свою работу они начинают с регистрации — вводят имя и пароль при включении компьютера, Если спросить одного из них, сколько в его компьютере жестких дисков, то он ответит, что только один, и будет прав: в своем персональном сеансе работы с компьютером он никогда не видел никаких иных дисков. Того же мнения будут придерживаться и. двое других. Такой же взгляд на Интернет открывается с высоты уровня сеансов. Для каждого сеанса связи создается свой канал, внутри которого и происходит обмен информацией. Протоколы уровня сеансов связи отвечают за установку, поддержание и уничтожение соответствующих каналов.</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6453336"/>
          </a:xfrm>
        </p:spPr>
        <p:txBody>
          <a:bodyPr>
            <a:normAutofit fontScale="62500" lnSpcReduction="20000"/>
          </a:bodyPr>
          <a:lstStyle/>
          <a:p>
            <a:r>
              <a:rPr lang="ru-RU" dirty="0" smtClean="0"/>
              <a:t>4.         Транспортный уровень.  Этот уровень отвечает </a:t>
            </a:r>
            <a:r>
              <a:rPr lang="ru-RU" dirty="0" err="1" smtClean="0"/>
              <a:t>закодирование</a:t>
            </a:r>
            <a:r>
              <a:rPr lang="ru-RU" dirty="0" smtClean="0"/>
              <a:t> </a:t>
            </a:r>
            <a:r>
              <a:rPr lang="ru-RU" dirty="0" smtClean="0"/>
              <a:t>того файла, который собирается </a:t>
            </a:r>
            <a:r>
              <a:rPr lang="ru-RU" dirty="0" smtClean="0"/>
              <a:t>получить</a:t>
            </a:r>
            <a:r>
              <a:rPr lang="en-US" dirty="0" smtClean="0"/>
              <a:t> </a:t>
            </a:r>
            <a:r>
              <a:rPr lang="ru-RU" dirty="0" smtClean="0"/>
              <a:t>пользователь</a:t>
            </a:r>
            <a:r>
              <a:rPr lang="ru-RU" dirty="0" smtClean="0"/>
              <a:t>. Это зависит от сети. Внутри </a:t>
            </a:r>
            <a:r>
              <a:rPr lang="ru-RU" dirty="0" smtClean="0"/>
              <a:t>университетской </a:t>
            </a:r>
            <a:r>
              <a:rPr lang="ru-RU" dirty="0" smtClean="0"/>
              <a:t>сети действуют один правила, вне ее — другие. Эти </a:t>
            </a:r>
            <a:r>
              <a:rPr lang="ru-RU" dirty="0" smtClean="0"/>
              <a:t>правила </a:t>
            </a:r>
            <a:r>
              <a:rPr lang="ru-RU" dirty="0" smtClean="0"/>
              <a:t>называют протоколами. Сеть Интернет потому и </a:t>
            </a:r>
            <a:r>
              <a:rPr lang="ru-RU" dirty="0" smtClean="0"/>
              <a:t>считается </a:t>
            </a:r>
            <a:r>
              <a:rPr lang="ru-RU" dirty="0" smtClean="0"/>
              <a:t>всемирной сетью, что на всем ее пространстве </a:t>
            </a:r>
            <a:r>
              <a:rPr lang="ru-RU" dirty="0" smtClean="0"/>
              <a:t>действует </a:t>
            </a:r>
            <a:r>
              <a:rPr lang="ru-RU" dirty="0" smtClean="0"/>
              <a:t>единый транспортный протокол — TCP. На тех </a:t>
            </a:r>
            <a:r>
              <a:rPr lang="ru-RU" dirty="0" smtClean="0"/>
              <a:t>компьютерах</a:t>
            </a:r>
            <a:r>
              <a:rPr lang="ru-RU" dirty="0" smtClean="0"/>
              <a:t>, через которые к Интернету подключены </a:t>
            </a:r>
            <a:r>
              <a:rPr lang="ru-RU" dirty="0" smtClean="0"/>
              <a:t>малые </a:t>
            </a:r>
            <a:r>
              <a:rPr lang="ru-RU" dirty="0" smtClean="0"/>
              <a:t>локальные сети, работают шлюзы. Шлюзовые </a:t>
            </a:r>
            <a:r>
              <a:rPr lang="ru-RU" dirty="0" smtClean="0"/>
              <a:t>программы </a:t>
            </a:r>
            <a:r>
              <a:rPr lang="ru-RU" dirty="0" smtClean="0"/>
              <a:t>преобразуют потоки данных из формата, принятого </a:t>
            </a:r>
            <a:r>
              <a:rPr lang="ru-RU" dirty="0" smtClean="0"/>
              <a:t>в</a:t>
            </a:r>
            <a:r>
              <a:rPr lang="en-US" dirty="0" smtClean="0"/>
              <a:t> </a:t>
            </a:r>
            <a:r>
              <a:rPr lang="ru-RU" dirty="0" smtClean="0"/>
              <a:t>локальных </a:t>
            </a:r>
            <a:r>
              <a:rPr lang="ru-RU" dirty="0" smtClean="0"/>
              <a:t>сетях или на автономных компьютерах, в </a:t>
            </a:r>
            <a:r>
              <a:rPr lang="ru-RU" dirty="0" smtClean="0"/>
              <a:t>единый </a:t>
            </a:r>
            <a:r>
              <a:rPr lang="ru-RU" dirty="0" smtClean="0"/>
              <a:t>формат, принятый в Интернете.</a:t>
            </a:r>
          </a:p>
          <a:p>
            <a:pPr>
              <a:buNone/>
            </a:pPr>
            <a:r>
              <a:rPr lang="en-US" dirty="0" smtClean="0"/>
              <a:t>              </a:t>
            </a:r>
            <a:r>
              <a:rPr lang="ru-RU" dirty="0" smtClean="0"/>
              <a:t>Протоколы </a:t>
            </a:r>
            <a:r>
              <a:rPr lang="ru-RU" dirty="0" smtClean="0"/>
              <a:t>транспортного уровня управляют передачей данных из одной программы в другую. К протоколам транспортного уровня принадлежат TCP (</a:t>
            </a:r>
            <a:r>
              <a:rPr lang="ru-RU" dirty="0" err="1" smtClean="0"/>
              <a:t>Transmission</a:t>
            </a:r>
            <a:r>
              <a:rPr lang="ru-RU" dirty="0" smtClean="0"/>
              <a:t> </a:t>
            </a:r>
            <a:r>
              <a:rPr lang="ru-RU" dirty="0" err="1" smtClean="0"/>
              <a:t>Control</a:t>
            </a:r>
            <a:r>
              <a:rPr lang="ru-RU" dirty="0" smtClean="0"/>
              <a:t> </a:t>
            </a:r>
            <a:r>
              <a:rPr lang="ru-RU" dirty="0" err="1" smtClean="0"/>
              <a:t>Protocol</a:t>
            </a:r>
            <a:r>
              <a:rPr lang="ru-RU" dirty="0" smtClean="0"/>
              <a:t>) и UDP (</a:t>
            </a:r>
            <a:r>
              <a:rPr lang="ru-RU" dirty="0" err="1" smtClean="0"/>
              <a:t>User</a:t>
            </a:r>
            <a:r>
              <a:rPr lang="ru-RU" dirty="0" smtClean="0"/>
              <a:t> </a:t>
            </a:r>
            <a:r>
              <a:rPr lang="ru-RU" dirty="0" err="1" smtClean="0"/>
              <a:t>Datagram</a:t>
            </a:r>
            <a:r>
              <a:rPr lang="ru-RU" dirty="0" smtClean="0"/>
              <a:t> </a:t>
            </a:r>
            <a:r>
              <a:rPr lang="ru-RU" dirty="0" err="1" smtClean="0"/>
              <a:t>Protocol</a:t>
            </a:r>
            <a:r>
              <a:rPr lang="ru-RU" dirty="0" smtClean="0"/>
              <a:t>).</a:t>
            </a:r>
            <a:endParaRPr lang="ru-RU" dirty="0" smtClean="0"/>
          </a:p>
          <a:p>
            <a:r>
              <a:rPr lang="ru-RU" dirty="0" smtClean="0"/>
              <a:t>Таким образом, если взглянуть на Интернет на этом уровне, то можно сказать, что это глобальная компьютерная сеть, в которой происходит передача данных с помощью протокола TCP</a:t>
            </a:r>
            <a:r>
              <a:rPr lang="ru-RU" dirty="0" smtClean="0"/>
              <a:t>.</a:t>
            </a:r>
            <a:endParaRPr lang="en-US" dirty="0" smtClean="0"/>
          </a:p>
          <a:p>
            <a:endParaRPr lang="ru-RU" dirty="0" smtClean="0"/>
          </a:p>
          <a:p>
            <a:r>
              <a:rPr lang="ru-RU" dirty="0" smtClean="0"/>
              <a:t>5.         Сетевой уровень. Если соединить между собой </a:t>
            </a:r>
            <a:r>
              <a:rPr lang="ru-RU" dirty="0" smtClean="0"/>
              <a:t>несколько </a:t>
            </a:r>
            <a:r>
              <a:rPr lang="ru-RU" dirty="0" smtClean="0"/>
              <a:t>компьютеров и пересылать между ними данные, </a:t>
            </a:r>
            <a:r>
              <a:rPr lang="ru-RU" dirty="0" smtClean="0"/>
              <a:t>нарезанные </a:t>
            </a:r>
            <a:r>
              <a:rPr lang="ru-RU" dirty="0" smtClean="0"/>
              <a:t>на пакеты по протоколу TCP, это будет не Интернет, </a:t>
            </a:r>
            <a:r>
              <a:rPr lang="ru-RU" dirty="0" smtClean="0"/>
              <a:t>а</a:t>
            </a:r>
            <a:r>
              <a:rPr lang="en-US" dirty="0" smtClean="0"/>
              <a:t> </a:t>
            </a:r>
            <a:r>
              <a:rPr lang="ru-RU" dirty="0" err="1" smtClean="0"/>
              <a:t>инт</a:t>
            </a:r>
            <a:r>
              <a:rPr lang="en-US" dirty="0" smtClean="0"/>
              <a:t>e</a:t>
            </a:r>
            <a:r>
              <a:rPr lang="ru-RU" dirty="0" err="1" smtClean="0"/>
              <a:t>рнет</a:t>
            </a:r>
            <a:r>
              <a:rPr lang="ru-RU" dirty="0" smtClean="0"/>
              <a:t> </a:t>
            </a:r>
            <a:r>
              <a:rPr lang="ru-RU" dirty="0" smtClean="0"/>
              <a:t>— разновидность локальной сети. Такие сети </a:t>
            </a:r>
            <a:r>
              <a:rPr lang="ru-RU" dirty="0" smtClean="0"/>
              <a:t>существуют </a:t>
            </a:r>
            <a:r>
              <a:rPr lang="ru-RU" dirty="0" smtClean="0"/>
              <a:t>— их называют корпоративными. Они популярны </a:t>
            </a:r>
            <a:r>
              <a:rPr lang="ru-RU" dirty="0" smtClean="0"/>
              <a:t>тем,</a:t>
            </a:r>
            <a:r>
              <a:rPr lang="en-US" dirty="0" smtClean="0"/>
              <a:t> </a:t>
            </a:r>
            <a:r>
              <a:rPr lang="ru-RU" dirty="0" smtClean="0"/>
              <a:t>что </a:t>
            </a:r>
            <a:r>
              <a:rPr lang="ru-RU" dirty="0" smtClean="0"/>
              <a:t>все пользовательские программы, разработанные для </a:t>
            </a:r>
            <a:r>
              <a:rPr lang="ru-RU" dirty="0" smtClean="0"/>
              <a:t>Интернета</a:t>
            </a:r>
            <a:r>
              <a:rPr lang="ru-RU" dirty="0" smtClean="0"/>
              <a:t>, можно использовать и в </a:t>
            </a:r>
            <a:r>
              <a:rPr lang="ru-RU" dirty="0" err="1" smtClean="0"/>
              <a:t>интранете</a:t>
            </a:r>
            <a:r>
              <a:rPr lang="ru-RU" dirty="0" smtClean="0"/>
              <a:t>.</a:t>
            </a:r>
          </a:p>
          <a:p>
            <a:pPr>
              <a:buNone/>
            </a:pPr>
            <a:r>
              <a:rPr lang="en-US" dirty="0" smtClean="0"/>
              <a:t>              </a:t>
            </a:r>
            <a:r>
              <a:rPr lang="ru-RU" dirty="0" smtClean="0"/>
              <a:t>Интернет </a:t>
            </a:r>
            <a:r>
              <a:rPr lang="ru-RU" dirty="0" smtClean="0"/>
              <a:t>отличается от локальных сетей не только единым транспортным протоколом, но и единой системой адресации</a:t>
            </a:r>
            <a:r>
              <a:rPr lang="ru-RU" dirty="0" smtClean="0"/>
              <a:t>.</a:t>
            </a:r>
            <a:endParaRPr lang="ru-RU" dirty="0" smtClean="0"/>
          </a:p>
          <a:p>
            <a:r>
              <a:rPr lang="ru-RU" dirty="0" smtClean="0"/>
              <a:t>Протоколы сетевого уровня отвечают за передачу данных между устройствами в разных сетях, то есть занимаются маршрутизацией пакетов в сети. К протоколам сетевого уровня принадлежат IP (</a:t>
            </a:r>
            <a:r>
              <a:rPr lang="ru-RU" dirty="0" err="1" smtClean="0"/>
              <a:t>Internet</a:t>
            </a:r>
            <a:r>
              <a:rPr lang="ru-RU" dirty="0" smtClean="0"/>
              <a:t> </a:t>
            </a:r>
            <a:r>
              <a:rPr lang="ru-RU" dirty="0" err="1" smtClean="0"/>
              <a:t>Protocol</a:t>
            </a:r>
            <a:r>
              <a:rPr lang="ru-RU" dirty="0" smtClean="0"/>
              <a:t>) и ARP (</a:t>
            </a:r>
            <a:r>
              <a:rPr lang="ru-RU" dirty="0" err="1" smtClean="0"/>
              <a:t>Address</a:t>
            </a:r>
            <a:r>
              <a:rPr lang="ru-RU" dirty="0" smtClean="0"/>
              <a:t> </a:t>
            </a:r>
            <a:r>
              <a:rPr lang="ru-RU" dirty="0" err="1" smtClean="0"/>
              <a:t>Resolution</a:t>
            </a:r>
            <a:r>
              <a:rPr lang="ru-RU" dirty="0" smtClean="0"/>
              <a:t> </a:t>
            </a:r>
            <a:r>
              <a:rPr lang="ru-RU" dirty="0" err="1" smtClean="0"/>
              <a:t>Protocol</a:t>
            </a:r>
            <a:r>
              <a:rPr lang="ru-RU" dirty="0" smtClean="0"/>
              <a:t>).</a:t>
            </a:r>
            <a:endParaRPr lang="ru-RU" dirty="0" smtClean="0"/>
          </a:p>
          <a:p>
            <a:r>
              <a:rPr lang="ru-RU" dirty="0" smtClean="0"/>
              <a:t>Если взглянуть на Интернет с пятого уровня, то можно сказать, что Интернет — это всемирное объединение множества компьютеров, каждый из которых имеет уникальный IP-адрес.</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6381328"/>
          </a:xfrm>
        </p:spPr>
        <p:txBody>
          <a:bodyPr>
            <a:normAutofit fontScale="62500" lnSpcReduction="20000"/>
          </a:bodyPr>
          <a:lstStyle/>
          <a:p>
            <a:r>
              <a:rPr lang="ru-RU" dirty="0" smtClean="0"/>
              <a:t>6.         Уровень соединения (логический уровень). Дело </a:t>
            </a:r>
            <a:r>
              <a:rPr lang="ru-RU" dirty="0" err="1" smtClean="0"/>
              <a:t>идетк</a:t>
            </a:r>
            <a:r>
              <a:rPr lang="ru-RU" dirty="0" smtClean="0"/>
              <a:t> </a:t>
            </a:r>
            <a:r>
              <a:rPr lang="ru-RU" dirty="0" smtClean="0"/>
              <a:t>тому, чтобы физически передать сигналы с одного </a:t>
            </a:r>
            <a:r>
              <a:rPr lang="ru-RU" dirty="0" smtClean="0"/>
              <a:t>компьютера </a:t>
            </a:r>
            <a:r>
              <a:rPr lang="ru-RU" dirty="0" smtClean="0"/>
              <a:t>на другой, например с помощью модема. На этом </a:t>
            </a:r>
            <a:r>
              <a:rPr lang="ru-RU" dirty="0" err="1" smtClean="0"/>
              <a:t>уровнецифровые</a:t>
            </a:r>
            <a:r>
              <a:rPr lang="ru-RU" dirty="0" smtClean="0"/>
              <a:t> </a:t>
            </a:r>
            <a:r>
              <a:rPr lang="ru-RU" dirty="0" smtClean="0"/>
              <a:t>данные из пакетов, созданных рапсе, </a:t>
            </a:r>
            <a:r>
              <a:rPr lang="ru-RU" dirty="0" smtClean="0"/>
              <a:t>накладываются </a:t>
            </a:r>
            <a:r>
              <a:rPr lang="ru-RU" dirty="0" smtClean="0"/>
              <a:t>на физические сигналы, генерируемые модемом, и </a:t>
            </a:r>
            <a:r>
              <a:rPr lang="ru-RU" dirty="0" smtClean="0"/>
              <a:t>изменяют </a:t>
            </a:r>
            <a:r>
              <a:rPr lang="ru-RU" dirty="0" smtClean="0"/>
              <a:t>их (модулируют). Как и все операции в компьютере, </a:t>
            </a:r>
            <a:r>
              <a:rPr lang="ru-RU" dirty="0" err="1" smtClean="0"/>
              <a:t>этаоперация</a:t>
            </a:r>
            <a:r>
              <a:rPr lang="ru-RU" dirty="0" smtClean="0"/>
              <a:t> </a:t>
            </a:r>
            <a:r>
              <a:rPr lang="ru-RU" dirty="0" smtClean="0"/>
              <a:t>происходит под управлением программ. В </a:t>
            </a:r>
            <a:r>
              <a:rPr lang="ru-RU" dirty="0" err="1" smtClean="0"/>
              <a:t>данномслучае</a:t>
            </a:r>
            <a:r>
              <a:rPr lang="ru-RU" dirty="0" smtClean="0"/>
              <a:t> </a:t>
            </a:r>
            <a:r>
              <a:rPr lang="ru-RU" dirty="0" smtClean="0"/>
              <a:t>работают программы, установленные вместе с </a:t>
            </a:r>
            <a:r>
              <a:rPr lang="ru-RU" dirty="0" smtClean="0"/>
              <a:t>драйвером </a:t>
            </a:r>
            <a:r>
              <a:rPr lang="ru-RU" dirty="0" smtClean="0"/>
              <a:t>модема. При взгляде с шестого уровня Интернет — </a:t>
            </a:r>
            <a:r>
              <a:rPr lang="ru-RU" dirty="0" smtClean="0"/>
              <a:t>это</a:t>
            </a:r>
            <a:r>
              <a:rPr lang="en-US" dirty="0" smtClean="0"/>
              <a:t> c</a:t>
            </a:r>
            <a:r>
              <a:rPr lang="ru-RU" dirty="0" err="1" smtClean="0"/>
              <a:t>овокупность</a:t>
            </a:r>
            <a:r>
              <a:rPr lang="ru-RU" dirty="0" smtClean="0"/>
              <a:t> </a:t>
            </a:r>
            <a:r>
              <a:rPr lang="ru-RU" dirty="0" smtClean="0"/>
              <a:t>компьютерных сетей или автономных </a:t>
            </a:r>
            <a:r>
              <a:rPr lang="ru-RU" dirty="0" smtClean="0"/>
              <a:t>компьютеров</a:t>
            </a:r>
            <a:r>
              <a:rPr lang="ru-RU" dirty="0" smtClean="0"/>
              <a:t>, объединенных всевозможными (любыми) </a:t>
            </a:r>
            <a:r>
              <a:rPr lang="ru-RU" dirty="0" smtClean="0"/>
              <a:t>средствами</a:t>
            </a:r>
            <a:r>
              <a:rPr lang="en-US" dirty="0" smtClean="0"/>
              <a:t> </a:t>
            </a:r>
            <a:r>
              <a:rPr lang="ru-RU" dirty="0" smtClean="0"/>
              <a:t>связи.</a:t>
            </a:r>
            <a:endParaRPr lang="ru-RU" dirty="0" smtClean="0"/>
          </a:p>
          <a:p>
            <a:r>
              <a:rPr lang="ru-RU" dirty="0" smtClean="0"/>
              <a:t>Для каждого типа линий связи разработай соответствующий протокол логического уровня, занимающийся управлением передачи информации по каналу. К протоколам логического уровня для телефонных линий относятся протоколы SLIP (</a:t>
            </a:r>
            <a:r>
              <a:rPr lang="ru-RU" dirty="0" err="1" smtClean="0"/>
              <a:t>Serial</a:t>
            </a:r>
            <a:r>
              <a:rPr lang="ru-RU" dirty="0" smtClean="0"/>
              <a:t> </a:t>
            </a:r>
            <a:r>
              <a:rPr lang="ru-RU" dirty="0" err="1" smtClean="0"/>
              <a:t>line</a:t>
            </a:r>
            <a:r>
              <a:rPr lang="ru-RU" dirty="0" smtClean="0"/>
              <a:t> </a:t>
            </a:r>
            <a:r>
              <a:rPr lang="ru-RU" dirty="0" err="1" smtClean="0"/>
              <a:t>Interface</a:t>
            </a:r>
            <a:r>
              <a:rPr lang="ru-RU" dirty="0" smtClean="0"/>
              <a:t> </a:t>
            </a:r>
            <a:r>
              <a:rPr lang="ru-RU" dirty="0" err="1" smtClean="0"/>
              <a:t>Protocol</a:t>
            </a:r>
            <a:r>
              <a:rPr lang="ru-RU" dirty="0" smtClean="0"/>
              <a:t>) и РРР (</a:t>
            </a:r>
            <a:r>
              <a:rPr lang="ru-RU" dirty="0" err="1" smtClean="0"/>
              <a:t>Point</a:t>
            </a:r>
            <a:r>
              <a:rPr lang="ru-RU" dirty="0" smtClean="0"/>
              <a:t> </a:t>
            </a:r>
            <a:r>
              <a:rPr lang="ru-RU" dirty="0" err="1" smtClean="0"/>
              <a:t>to</a:t>
            </a:r>
            <a:r>
              <a:rPr lang="ru-RU" dirty="0" smtClean="0"/>
              <a:t> </a:t>
            </a:r>
            <a:r>
              <a:rPr lang="ru-RU" dirty="0" err="1" smtClean="0"/>
              <a:t>Point</a:t>
            </a:r>
            <a:r>
              <a:rPr lang="ru-RU" dirty="0" smtClean="0"/>
              <a:t> </a:t>
            </a:r>
            <a:r>
              <a:rPr lang="ru-RU" dirty="0" err="1" smtClean="0"/>
              <a:t>Protocol</a:t>
            </a:r>
            <a:r>
              <a:rPr lang="ru-RU" dirty="0" smtClean="0"/>
              <a:t>). Для связи по кабелю локальной сети — это пакетные драйверы плат ЛВС.</a:t>
            </a:r>
          </a:p>
          <a:p>
            <a:endParaRPr lang="ru-RU" dirty="0" smtClean="0"/>
          </a:p>
          <a:p>
            <a:r>
              <a:rPr lang="ru-RU" dirty="0" smtClean="0"/>
              <a:t>7.         Физический уровень. При взгляде с самого </a:t>
            </a:r>
            <a:r>
              <a:rPr lang="ru-RU" dirty="0" smtClean="0"/>
              <a:t>низкого</a:t>
            </a:r>
            <a:r>
              <a:rPr lang="en-US" dirty="0" smtClean="0"/>
              <a:t> </a:t>
            </a:r>
            <a:r>
              <a:rPr lang="ru-RU" dirty="0" smtClean="0"/>
              <a:t>уровня </a:t>
            </a:r>
            <a:r>
              <a:rPr lang="ru-RU" dirty="0" smtClean="0"/>
              <a:t>Интернет представляется как всемирная паутина </a:t>
            </a:r>
            <a:r>
              <a:rPr lang="ru-RU" dirty="0" smtClean="0"/>
              <a:t>проводов </a:t>
            </a:r>
            <a:r>
              <a:rPr lang="ru-RU" dirty="0" smtClean="0"/>
              <a:t>и</a:t>
            </a:r>
            <a:r>
              <a:rPr lang="ru-RU" dirty="0" smtClean="0"/>
              <a:t> </a:t>
            </a:r>
            <a:r>
              <a:rPr lang="ru-RU" dirty="0" smtClean="0"/>
              <a:t>прочих каналов связи. Сигнал от одного модема (</a:t>
            </a:r>
            <a:r>
              <a:rPr lang="ru-RU" dirty="0" smtClean="0"/>
              <a:t>или иного </a:t>
            </a:r>
            <a:r>
              <a:rPr lang="ru-RU" dirty="0" smtClean="0"/>
              <a:t>аналогичного устройства) отправляется в путь по </a:t>
            </a:r>
            <a:r>
              <a:rPr lang="ru-RU" dirty="0" smtClean="0"/>
              <a:t>каналу </a:t>
            </a:r>
            <a:r>
              <a:rPr lang="ru-RU" dirty="0" smtClean="0"/>
              <a:t>связи к другому устройству. Физически этот сигнал </a:t>
            </a:r>
            <a:r>
              <a:rPr lang="ru-RU" dirty="0" smtClean="0"/>
              <a:t>может быть </a:t>
            </a:r>
            <a:r>
              <a:rPr lang="ru-RU" dirty="0" smtClean="0"/>
              <a:t>пучком света, потоком радиоволн, пакетом </a:t>
            </a:r>
            <a:r>
              <a:rPr lang="ru-RU" dirty="0" smtClean="0"/>
              <a:t>звуковых</a:t>
            </a:r>
          </a:p>
          <a:p>
            <a:r>
              <a:rPr lang="ru-RU" dirty="0" smtClean="0"/>
              <a:t>импульсов </a:t>
            </a:r>
            <a:r>
              <a:rPr lang="ru-RU" dirty="0" smtClean="0"/>
              <a:t>и т. п. На физическом уровне можно забыть о </a:t>
            </a:r>
            <a:r>
              <a:rPr lang="ru-RU" dirty="0" smtClean="0"/>
              <a:t>данных</a:t>
            </a:r>
            <a:r>
              <a:rPr lang="ru-RU" dirty="0" smtClean="0"/>
              <a:t>, которыми этот сигнал </a:t>
            </a:r>
            <a:r>
              <a:rPr lang="ru-RU" dirty="0" err="1" smtClean="0"/>
              <a:t>промодулирован</a:t>
            </a:r>
            <a:r>
              <a:rPr lang="ru-RU" dirty="0" smtClean="0"/>
              <a:t>. Люди, </a:t>
            </a:r>
            <a:r>
              <a:rPr lang="ru-RU" dirty="0" smtClean="0"/>
              <a:t>которые занимаются </a:t>
            </a:r>
            <a:r>
              <a:rPr lang="ru-RU" dirty="0" smtClean="0"/>
              <a:t>Интернетом на этом уровне, могут ничего не </a:t>
            </a:r>
            <a:r>
              <a:rPr lang="ru-RU" dirty="0" smtClean="0"/>
              <a:t>понимать </a:t>
            </a:r>
            <a:r>
              <a:rPr lang="ru-RU" dirty="0" smtClean="0"/>
              <a:t>в компьютерах</a:t>
            </a:r>
            <a:r>
              <a:rPr lang="ru-RU" dirty="0" smtClean="0"/>
              <a:t>.</a:t>
            </a:r>
            <a:endParaRPr lang="ru-RU" dirty="0" smtClean="0"/>
          </a:p>
          <a:p>
            <a:r>
              <a:rPr lang="ru-RU" dirty="0" smtClean="0"/>
              <a:t>Протоколы физического уровня определяют вид и характеристики линий связи между компьютерами. В Интернете используются практически все известные в настоящее время способы связи от простого провода (витая пара) до волоконно-оптических линий связи (ВОЛС).</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smtClean="0">
                <a:solidFill>
                  <a:schemeClr val="tx1"/>
                </a:solidFill>
              </a:rPr>
              <a:t>4.Протокол </a:t>
            </a:r>
            <a:r>
              <a:rPr lang="en-US" sz="2700" b="1" dirty="0" smtClean="0">
                <a:solidFill>
                  <a:schemeClr val="tx1"/>
                </a:solidFill>
              </a:rPr>
              <a:t>TCP </a:t>
            </a:r>
            <a:r>
              <a:rPr lang="ru-RU" sz="2700" b="1" dirty="0" smtClean="0">
                <a:solidFill>
                  <a:schemeClr val="tx1"/>
                </a:solidFill>
              </a:rPr>
              <a:t>и </a:t>
            </a:r>
            <a:r>
              <a:rPr lang="en-US" sz="2700" b="1" dirty="0" smtClean="0">
                <a:solidFill>
                  <a:schemeClr val="tx1"/>
                </a:solidFill>
              </a:rPr>
              <a:t>UDP</a:t>
            </a:r>
            <a:r>
              <a:rPr lang="ru-RU" sz="2700" b="1" dirty="0" smtClean="0">
                <a:solidFill>
                  <a:schemeClr val="tx1"/>
                </a:solidFill>
              </a:rPr>
              <a:t> – сходства и отличия</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Протоколы TCP и UDP соответствуют транспортному уровню. Протокол TCP доставляет данные с помощью TCP-сегментов, которые адресованы отдельным приложениям. Протокол UDP является упрощённым вариантом транспортного протокола и, соответственно, доставляет данные с помощью так называемых UDP-дейтаграмм.  </a:t>
            </a:r>
          </a:p>
          <a:p>
            <a:r>
              <a:rPr lang="ru-RU" dirty="0" smtClean="0"/>
              <a:t> Протоколы TCP и UDP обеспечивают соединение между приложениями, работающими на удаленных компьютерах. Протоколы TCP и UDP могут обеспечивать также коммуникацию между процессами, работающими на одном компьютере. Однако это, на наш взгляд, не представляет большого интереса.</a:t>
            </a:r>
          </a:p>
          <a:p>
            <a:r>
              <a:rPr lang="ru-RU" dirty="0" smtClean="0"/>
              <a:t> </a:t>
            </a:r>
          </a:p>
          <a:p>
            <a:r>
              <a:rPr lang="ru-RU" dirty="0" smtClean="0"/>
              <a:t> Различие между протоколами TCP и UDP заключается в том, что протокол TCP является так называемой службой, ориентированной на установку соединения, при котором получатель подтверждает факт получения данных. В случае утери данных (утери TCP-сегмента) получатель требует повторной передачи данных. Протокол UDP передает данные без требования их подтверждения (аналог телеграммы), то есть отправитель посылает дейтаграмму, и ему уже неважно, была она доставлена или нет.</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152128"/>
          </a:xfrm>
        </p:spPr>
        <p:txBody>
          <a:bodyPr>
            <a:normAutofit fontScale="90000"/>
          </a:bodyPr>
          <a:lstStyle/>
          <a:p>
            <a:r>
              <a:rPr lang="ru-RU" sz="2700" b="1" dirty="0" smtClean="0">
                <a:solidFill>
                  <a:schemeClr val="tx1"/>
                </a:solidFill>
              </a:rPr>
              <a:t/>
            </a:r>
            <a:br>
              <a:rPr lang="ru-RU" sz="2700" b="1" dirty="0" smtClean="0">
                <a:solidFill>
                  <a:schemeClr val="tx1"/>
                </a:solidFill>
              </a:rPr>
            </a:br>
            <a:r>
              <a:rPr lang="ru-RU" sz="2700" b="1" dirty="0" smtClean="0">
                <a:solidFill>
                  <a:schemeClr val="tx1"/>
                </a:solidFill>
              </a:rPr>
              <a:t>5.Понятие модели </a:t>
            </a:r>
            <a:r>
              <a:rPr lang="en-US" sz="2700" b="1" dirty="0" smtClean="0">
                <a:solidFill>
                  <a:schemeClr val="tx1"/>
                </a:solidFill>
              </a:rPr>
              <a:t>OSI</a:t>
            </a:r>
            <a:r>
              <a:rPr lang="ru-RU" sz="2700" b="1" dirty="0" smtClean="0">
                <a:solidFill>
                  <a:schemeClr val="tx1"/>
                </a:solidFill>
              </a:rPr>
              <a:t> и ее уровни</a:t>
            </a:r>
            <a:r>
              <a:rPr lang="ru-RU" dirty="0" smtClean="0"/>
              <a:t/>
            </a:r>
            <a:br>
              <a:rPr lang="ru-RU" dirty="0" smtClean="0"/>
            </a:br>
            <a:endParaRPr lang="ru-RU" dirty="0"/>
          </a:p>
        </p:txBody>
      </p:sp>
      <p:sp>
        <p:nvSpPr>
          <p:cNvPr id="3" name="Содержимое 2"/>
          <p:cNvSpPr>
            <a:spLocks noGrp="1"/>
          </p:cNvSpPr>
          <p:nvPr>
            <p:ph idx="1"/>
          </p:nvPr>
        </p:nvSpPr>
        <p:spPr>
          <a:xfrm>
            <a:off x="457200" y="1484784"/>
            <a:ext cx="8229600" cy="4839816"/>
          </a:xfrm>
        </p:spPr>
        <p:txBody>
          <a:bodyPr>
            <a:normAutofit fontScale="85000" lnSpcReduction="10000"/>
          </a:bodyPr>
          <a:lstStyle/>
          <a:p>
            <a:r>
              <a:rPr lang="ru-RU" dirty="0" smtClean="0"/>
              <a:t>Модель взаимодействия открытых систем (</a:t>
            </a:r>
            <a:r>
              <a:rPr lang="ru-RU" dirty="0" err="1" smtClean="0"/>
              <a:t>Open</a:t>
            </a:r>
            <a:r>
              <a:rPr lang="ru-RU" dirty="0" smtClean="0"/>
              <a:t> </a:t>
            </a:r>
            <a:r>
              <a:rPr lang="ru-RU" dirty="0" err="1" smtClean="0"/>
              <a:t>System</a:t>
            </a:r>
            <a:r>
              <a:rPr lang="ru-RU" dirty="0" smtClean="0"/>
              <a:t> </a:t>
            </a:r>
            <a:r>
              <a:rPr lang="ru-RU" dirty="0" err="1" smtClean="0"/>
              <a:t>Interconnection</a:t>
            </a:r>
            <a:r>
              <a:rPr lang="ru-RU" dirty="0" smtClean="0"/>
              <a:t>, OSI) определяет различные уровни взаимодействия систем в сетях с коммутацией пакетов, дает им стандартные имена и указывает, какие функции должен выполнять каждый уровень. </a:t>
            </a:r>
          </a:p>
          <a:p>
            <a:r>
              <a:rPr lang="ru-RU" dirty="0" smtClean="0"/>
              <a:t>Модель OSI была разработана на основании большого опыта, полученного при создании компьютерных сетей, в основном глобальных, в 70-е годы. Полное описание этой модели занимает более 1000 страниц текста. </a:t>
            </a:r>
          </a:p>
          <a:p>
            <a:r>
              <a:rPr lang="ru-RU" dirty="0" smtClean="0"/>
              <a:t>В модели OSI (рис. 6.6) средства взаимодействия делятся на семь уровней: прикладной, представительный, сеансовый, транспортный, сетевой, канальный и физический. Каждый уровень имеет дело с определенным аспектом взаимодействия сетевых устройств.</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Модель_взаимодействия_открытых_систем_OSI.JPG"/>
          <p:cNvPicPr>
            <a:picLocks noGrp="1"/>
          </p:cNvPicPr>
          <p:nvPr>
            <p:ph idx="1"/>
          </p:nvPr>
        </p:nvPicPr>
        <p:blipFill>
          <a:blip r:embed="rId2" cstate="print"/>
          <a:stretch>
            <a:fillRect/>
          </a:stretch>
        </p:blipFill>
        <p:spPr>
          <a:xfrm>
            <a:off x="611560" y="404664"/>
            <a:ext cx="7200800" cy="604867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688632"/>
          </a:xfrm>
        </p:spPr>
        <p:txBody>
          <a:bodyPr>
            <a:normAutofit fontScale="62500" lnSpcReduction="20000"/>
          </a:bodyPr>
          <a:lstStyle/>
          <a:p>
            <a:r>
              <a:rPr lang="ru-RU" b="1" dirty="0" smtClean="0"/>
              <a:t>Физический уровень</a:t>
            </a:r>
            <a:endParaRPr lang="ru-RU" dirty="0" smtClean="0"/>
          </a:p>
          <a:p>
            <a:r>
              <a:rPr lang="ru-RU" dirty="0" smtClean="0"/>
              <a:t> </a:t>
            </a:r>
          </a:p>
          <a:p>
            <a:r>
              <a:rPr lang="ru-RU" dirty="0" smtClean="0"/>
              <a:t>Физический уровень (</a:t>
            </a:r>
            <a:r>
              <a:rPr lang="ru-RU" dirty="0" err="1" smtClean="0"/>
              <a:t>Physical</a:t>
            </a:r>
            <a:r>
              <a:rPr lang="ru-RU" dirty="0" smtClean="0"/>
              <a:t> </a:t>
            </a:r>
            <a:r>
              <a:rPr lang="ru-RU" dirty="0" err="1" smtClean="0"/>
              <a:t>layer</a:t>
            </a:r>
            <a:r>
              <a:rPr lang="ru-RU" dirty="0" smtClean="0"/>
              <a:t>) имеет дело с передачей битов по физическим каналам связи, таким, как коаксиальный кабель, витая пара, оптоволоконный кабель или цифровой территориальный канал. К этому уровню имеют отношение характеристики физических сред передачи данных, такие как полоса пропускания, помехозащищенность, волновое сопротивление и другие. На этом же уровне определяются характеристики электрических сигналов, передающих дискретную информацию, такую как крутизна фронтов импульсов, уровни напряжения или тока передаваемого сигнала, тип кодирования, скорость передачи сигналов. Кроме того, здесь стандартизируются типы разъемов и назначение каждого контакта.</a:t>
            </a:r>
          </a:p>
          <a:p>
            <a:r>
              <a:rPr lang="ru-RU" dirty="0" smtClean="0"/>
              <a:t> </a:t>
            </a:r>
          </a:p>
          <a:p>
            <a:r>
              <a:rPr lang="ru-RU" b="1" dirty="0" smtClean="0"/>
              <a:t>Канальный уровень</a:t>
            </a:r>
            <a:endParaRPr lang="ru-RU" dirty="0" smtClean="0"/>
          </a:p>
          <a:p>
            <a:r>
              <a:rPr lang="ru-RU" dirty="0" smtClean="0"/>
              <a:t>Одной из задач канального уровня (</a:t>
            </a:r>
            <a:r>
              <a:rPr lang="ru-RU" dirty="0" err="1" smtClean="0"/>
              <a:t>Data</a:t>
            </a:r>
            <a:r>
              <a:rPr lang="ru-RU" dirty="0" smtClean="0"/>
              <a:t> </a:t>
            </a:r>
            <a:r>
              <a:rPr lang="ru-RU" dirty="0" err="1" smtClean="0"/>
              <a:t>Link</a:t>
            </a:r>
            <a:r>
              <a:rPr lang="ru-RU" dirty="0" smtClean="0"/>
              <a:t> </a:t>
            </a:r>
            <a:r>
              <a:rPr lang="ru-RU" dirty="0" err="1" smtClean="0"/>
              <a:t>layer</a:t>
            </a:r>
            <a:r>
              <a:rPr lang="ru-RU" dirty="0" smtClean="0"/>
              <a:t>) является проверка доступности среды передачи. Другая задача канального уровня — реализация механизмов обнаружения и коррекции ошибок. Для этого на канальном уровне биты группируются в наборы, называемые кадрами (</a:t>
            </a:r>
            <a:r>
              <a:rPr lang="ru-RU" dirty="0" err="1" smtClean="0"/>
              <a:t>frames</a:t>
            </a:r>
            <a:r>
              <a:rPr lang="ru-RU" dirty="0" smtClean="0"/>
              <a:t>). Канальный уровень обеспечивает корректность передачи каждого кадра помещая специальную последовательность бит в начало и конец каждого кадра, для его выделения, а также вычисляет контрольную сумму, обрабатывая все байты кадра определенным способом, и добавляет контрольную сумму к кадру. Когда кадр приходит по сети, получатель снова вычисляет контрольную сумму полученных данных и сравнивает результат с контрольной суммой из кадра. Если они совпадают, кадр считается правильным и принимается. Если же контрольные суммы не совпадают, то фиксируется ошибка. Канальный уровень может не только обнаруживать ошибки, но и исправлять их за счет повторной передачи поврежденных кадров . </a:t>
            </a:r>
          </a:p>
          <a:p>
            <a:r>
              <a:rPr lang="ru-RU" dirty="0" smtClean="0"/>
              <a:t>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415880"/>
          </a:xfrm>
        </p:spPr>
        <p:txBody>
          <a:bodyPr>
            <a:normAutofit fontScale="70000" lnSpcReduction="20000"/>
          </a:bodyPr>
          <a:lstStyle/>
          <a:p>
            <a:r>
              <a:rPr lang="ru-RU" b="1" dirty="0" smtClean="0"/>
              <a:t>Сетевой уровень</a:t>
            </a:r>
            <a:r>
              <a:rPr lang="ru-RU" dirty="0" smtClean="0"/>
              <a:t> (</a:t>
            </a:r>
            <a:r>
              <a:rPr lang="ru-RU" dirty="0" err="1" smtClean="0"/>
              <a:t>Network</a:t>
            </a:r>
            <a:r>
              <a:rPr lang="ru-RU" dirty="0" smtClean="0"/>
              <a:t> </a:t>
            </a:r>
            <a:r>
              <a:rPr lang="ru-RU" dirty="0" err="1" smtClean="0"/>
              <a:t>layer</a:t>
            </a:r>
            <a:r>
              <a:rPr lang="ru-RU" dirty="0" smtClean="0"/>
              <a:t>) служит для образования единой транспортной системы, объединяющей несколько сетей, причем эти сети могут использовать различные принципы передачи сообщений между конечными узлами и обладать произвольной структурой связей</a:t>
            </a:r>
          </a:p>
          <a:p>
            <a:r>
              <a:rPr lang="ru-RU" dirty="0" smtClean="0"/>
              <a:t>На сетевом уровне сам термин "сеть" наделяют специфическим значением. В данном случае под сетью понимается совокупность компьютеров, соединенных между собой в соответствии с одной из стандартных типовых топологий и использующих для передачи данных один из протоколов канального уровня, определенный для этой топологии.</a:t>
            </a:r>
          </a:p>
          <a:p>
            <a:r>
              <a:rPr lang="ru-RU" b="1" dirty="0" smtClean="0"/>
              <a:t>Транспортный уровень</a:t>
            </a:r>
            <a:r>
              <a:rPr lang="ru-RU" dirty="0" smtClean="0"/>
              <a:t> (</a:t>
            </a:r>
            <a:r>
              <a:rPr lang="ru-RU" dirty="0" err="1" smtClean="0"/>
              <a:t>Transport</a:t>
            </a:r>
            <a:r>
              <a:rPr lang="ru-RU" dirty="0" smtClean="0"/>
              <a:t> </a:t>
            </a:r>
            <a:r>
              <a:rPr lang="ru-RU" dirty="0" err="1" smtClean="0"/>
              <a:t>layer</a:t>
            </a:r>
            <a:r>
              <a:rPr lang="ru-RU" dirty="0" smtClean="0"/>
              <a:t>) обеспечивает приложениям или верхним уровням стека — прикладному и сеансовому — передачу данных с той степенью надежности, которая им требуется. Модель OSI определяет пять классов сервиса, предоставляемых транспортным уровнем. Эти виды сервиса отличаются качеством предоставляемых услуг: срочностью, возможностью восстановления прерванной связи, наличием средств мультиплексирования нескольких соединений между различными прикладными протоколами через общий транспортный протокол, а главное — способностью к обнаружению и исправлению ошибок передачи, таких как искажение, потеря и дублирование пакетов.</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91264" cy="6021288"/>
          </a:xfrm>
        </p:spPr>
        <p:txBody>
          <a:bodyPr>
            <a:normAutofit fontScale="47500" lnSpcReduction="20000"/>
          </a:bodyPr>
          <a:lstStyle/>
          <a:p>
            <a:r>
              <a:rPr lang="ru-RU" b="1" dirty="0" smtClean="0"/>
              <a:t>Сеансовый уровень</a:t>
            </a:r>
            <a:r>
              <a:rPr lang="ru-RU" dirty="0" smtClean="0"/>
              <a:t> (</a:t>
            </a:r>
            <a:r>
              <a:rPr lang="ru-RU" dirty="0" err="1" smtClean="0"/>
              <a:t>Session</a:t>
            </a:r>
            <a:r>
              <a:rPr lang="ru-RU" dirty="0" smtClean="0"/>
              <a:t> </a:t>
            </a:r>
            <a:r>
              <a:rPr lang="ru-RU" dirty="0" err="1" smtClean="0"/>
              <a:t>layer</a:t>
            </a:r>
            <a:r>
              <a:rPr lang="ru-RU" dirty="0" smtClean="0"/>
              <a:t>) обеспечивает управление диалогом: фиксирует, какая из сторон является активной в настоящий момент, предоставляет средства синхронизации. Последние позволяют вставлять контрольные точки в длинные передачи, чтобы в случае отказа можно было вернуться назад к последней контрольной точке, а не начинать все сначала. На практике немногие приложения используют сеансовый уровень, и он редко реализуется в виде отдельных протоколов, хотя функции этого уровня часто объединяют с функциями прикладного уровня и реализуют в одном протоколе. </a:t>
            </a:r>
          </a:p>
          <a:p>
            <a:r>
              <a:rPr lang="ru-RU" dirty="0" smtClean="0"/>
              <a:t> </a:t>
            </a:r>
          </a:p>
          <a:p>
            <a:r>
              <a:rPr lang="ru-RU" dirty="0" smtClean="0"/>
              <a:t>Сеансовый уровень — управление диалогом объектов прикладного уровня: </a:t>
            </a:r>
          </a:p>
          <a:p>
            <a:r>
              <a:rPr lang="ru-RU" dirty="0" smtClean="0"/>
              <a:t>установление способа обмена сообщениями (дуплексный или полудуплексный); </a:t>
            </a:r>
          </a:p>
          <a:p>
            <a:r>
              <a:rPr lang="ru-RU" dirty="0" smtClean="0"/>
              <a:t>синхронизация обмена сообщениями; </a:t>
            </a:r>
          </a:p>
          <a:p>
            <a:r>
              <a:rPr lang="ru-RU" dirty="0" smtClean="0"/>
              <a:t>организация "контрольных точек" диалога.</a:t>
            </a:r>
          </a:p>
          <a:p>
            <a:r>
              <a:rPr lang="ru-RU" dirty="0" smtClean="0"/>
              <a:t> </a:t>
            </a:r>
          </a:p>
          <a:p>
            <a:r>
              <a:rPr lang="ru-RU" b="1" dirty="0" smtClean="0"/>
              <a:t>Представительный уровень</a:t>
            </a:r>
            <a:r>
              <a:rPr lang="ru-RU" dirty="0" smtClean="0"/>
              <a:t> (</a:t>
            </a:r>
            <a:r>
              <a:rPr lang="ru-RU" dirty="0" err="1" smtClean="0"/>
              <a:t>Presentation</a:t>
            </a:r>
            <a:r>
              <a:rPr lang="ru-RU" dirty="0" smtClean="0"/>
              <a:t> </a:t>
            </a:r>
            <a:r>
              <a:rPr lang="ru-RU" dirty="0" err="1" smtClean="0"/>
              <a:t>layer</a:t>
            </a:r>
            <a:r>
              <a:rPr lang="ru-RU" dirty="0" smtClean="0"/>
              <a:t>) имеет дело с формой представления передаваемой по сети информации, не меняя при этом ее содержания. За счет уровня представления информация, передаваемая прикладным уровнем одной системы, всегда понятна прикладному уровню другой системы. С помощью средств данного уровня протоколы прикладных уровней могут преодолеть синтаксические различия в представлении данных или же различия в кодах символов, например в кодах ASCII и EBCDIC. На этом уровне может выполняться шифрование и дешифрование данных, благодаря которому секретность обмена данными обеспечивается сразу для всех прикладных служб. Примером такого протокола является протокол </a:t>
            </a:r>
            <a:r>
              <a:rPr lang="ru-RU" dirty="0" err="1" smtClean="0"/>
              <a:t>Secure</a:t>
            </a:r>
            <a:r>
              <a:rPr lang="ru-RU" dirty="0" smtClean="0"/>
              <a:t> </a:t>
            </a:r>
            <a:r>
              <a:rPr lang="ru-RU" dirty="0" err="1" smtClean="0"/>
              <a:t>Socket</a:t>
            </a:r>
            <a:r>
              <a:rPr lang="ru-RU" dirty="0" smtClean="0"/>
              <a:t> </a:t>
            </a:r>
            <a:r>
              <a:rPr lang="ru-RU" dirty="0" err="1" smtClean="0"/>
              <a:t>Layer</a:t>
            </a:r>
            <a:r>
              <a:rPr lang="ru-RU" dirty="0" smtClean="0"/>
              <a:t> (SSL), который обеспечивает секретный обмен сообщениями для протоколов прикладного уровня стека TCP/IP. </a:t>
            </a:r>
          </a:p>
          <a:p>
            <a:r>
              <a:rPr lang="ru-RU" dirty="0" smtClean="0"/>
              <a:t> </a:t>
            </a:r>
          </a:p>
          <a:p>
            <a:r>
              <a:rPr lang="ru-RU" b="1" dirty="0" smtClean="0"/>
              <a:t>Прикладной уровень</a:t>
            </a:r>
            <a:r>
              <a:rPr lang="ru-RU" dirty="0" smtClean="0"/>
              <a:t> (</a:t>
            </a:r>
            <a:r>
              <a:rPr lang="ru-RU" dirty="0" err="1" smtClean="0"/>
              <a:t>Application</a:t>
            </a:r>
            <a:r>
              <a:rPr lang="ru-RU" dirty="0" smtClean="0"/>
              <a:t> </a:t>
            </a:r>
            <a:r>
              <a:rPr lang="ru-RU" dirty="0" err="1" smtClean="0"/>
              <a:t>layer</a:t>
            </a:r>
            <a:r>
              <a:rPr lang="ru-RU" dirty="0" smtClean="0"/>
              <a:t>) — это в действительности просто набор разнообразных протоколов, с помощью которых пользователи сети получают доступ к разделяемым ресурсам, таким как файлы, принтеры или гипертекстовые Web-страницы, а также организуют совместную работу, например с помощью протокола электронной почты. Единица данных, которой оперирует прикладной уровень, обычно называется сообщением (</a:t>
            </a:r>
            <a:r>
              <a:rPr lang="ru-RU" dirty="0" err="1" smtClean="0"/>
              <a:t>message</a:t>
            </a:r>
            <a:r>
              <a:rPr lang="ru-RU" dirty="0" smtClean="0"/>
              <a:t>). </a:t>
            </a:r>
          </a:p>
          <a:p>
            <a:r>
              <a:rPr lang="ru-RU" dirty="0" smtClean="0"/>
              <a:t>Прикладной уровень — набор всех сетевых сервисов, которые предоставляет система конечному пользователю: </a:t>
            </a:r>
          </a:p>
          <a:p>
            <a:r>
              <a:rPr lang="ru-RU" dirty="0" smtClean="0"/>
              <a:t>идентификация, проверка прав доступа; </a:t>
            </a:r>
          </a:p>
          <a:p>
            <a:r>
              <a:rPr lang="ru-RU" dirty="0" err="1" smtClean="0"/>
              <a:t>принт</a:t>
            </a:r>
            <a:r>
              <a:rPr lang="ru-RU" dirty="0" smtClean="0"/>
              <a:t>- и файл-сервис, почта, удаленный доступ...</a:t>
            </a:r>
          </a:p>
          <a:p>
            <a:r>
              <a:rPr lang="ru-RU" dirty="0" smtClean="0"/>
              <a:t> </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a:bodyPr>
          <a:lstStyle/>
          <a:p>
            <a:r>
              <a:rPr lang="ru-RU" sz="2400" b="1" dirty="0" smtClean="0">
                <a:solidFill>
                  <a:schemeClr val="tx1"/>
                </a:solidFill>
              </a:rPr>
              <a:t>6.Понятие стека протоколов</a:t>
            </a:r>
            <a:endParaRPr lang="ru-RU" sz="2400" dirty="0"/>
          </a:p>
        </p:txBody>
      </p:sp>
      <p:sp>
        <p:nvSpPr>
          <p:cNvPr id="3" name="Содержимое 2"/>
          <p:cNvSpPr>
            <a:spLocks noGrp="1"/>
          </p:cNvSpPr>
          <p:nvPr>
            <p:ph idx="1"/>
          </p:nvPr>
        </p:nvSpPr>
        <p:spPr/>
        <p:txBody>
          <a:bodyPr/>
          <a:lstStyle/>
          <a:p>
            <a:r>
              <a:rPr lang="ru-RU" dirty="0" smtClean="0"/>
              <a:t>Правила взаимодействия двух машин могут быть описаны в виде набора процедур для каждого из уровней. Такие формализованные правила, определяющие последовательность и формат сообщений, которыми обмениваются сетевые компоненты, лежащие на одном уровне, но в разных узлах, называются протоколами . </a:t>
            </a:r>
          </a:p>
          <a:p>
            <a:r>
              <a:rPr lang="ru-RU" dirty="0" smtClean="0"/>
              <a:t>Согласованный набор протоколов разных уровней, достаточный для организации межсетевого взаимодействия, называется стеком протоколов.</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708688"/>
          </a:xfrm>
        </p:spPr>
        <p:txBody>
          <a:bodyPr>
            <a:normAutofit/>
          </a:bodyPr>
          <a:lstStyle/>
          <a:p>
            <a:r>
              <a:rPr lang="ru-RU" sz="2400" b="1" dirty="0" smtClean="0">
                <a:solidFill>
                  <a:schemeClr val="tx1"/>
                </a:solidFill>
                <a:latin typeface="Times New Roman" pitchFamily="18" charset="0"/>
                <a:cs typeface="Times New Roman" pitchFamily="18" charset="0"/>
              </a:rPr>
              <a:t>7.Стек протоколов TCP/IP и его соответствие модели OSI</a:t>
            </a:r>
            <a:endParaRPr lang="ru-RU" sz="2400" b="1" dirty="0">
              <a:solidFill>
                <a:schemeClr val="tx1"/>
              </a:solidFill>
            </a:endParaRPr>
          </a:p>
        </p:txBody>
      </p:sp>
      <p:sp>
        <p:nvSpPr>
          <p:cNvPr id="3" name="Содержимое 2"/>
          <p:cNvSpPr>
            <a:spLocks noGrp="1"/>
          </p:cNvSpPr>
          <p:nvPr>
            <p:ph idx="1"/>
          </p:nvPr>
        </p:nvSpPr>
        <p:spPr>
          <a:xfrm>
            <a:off x="457200" y="1124744"/>
            <a:ext cx="8229600" cy="5733256"/>
          </a:xfrm>
        </p:spPr>
        <p:txBody>
          <a:bodyPr>
            <a:normAutofit fontScale="62500" lnSpcReduction="20000"/>
          </a:bodyPr>
          <a:lstStyle/>
          <a:p>
            <a:r>
              <a:rPr lang="ru-RU" sz="2800" i="1" dirty="0" err="1" smtClean="0">
                <a:latin typeface="Times New Roman" pitchFamily="18" charset="0"/>
                <a:cs typeface="Times New Roman" pitchFamily="18" charset="0"/>
              </a:rPr>
              <a:t>Transmission</a:t>
            </a:r>
            <a:r>
              <a:rPr lang="ru-RU" sz="2800" i="1"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Control</a:t>
            </a:r>
            <a:r>
              <a:rPr lang="ru-RU" sz="2800" i="1"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Protocol</a:t>
            </a:r>
            <a:r>
              <a:rPr lang="ru-RU" sz="2800" i="1" dirty="0" smtClean="0">
                <a:latin typeface="Times New Roman" pitchFamily="18" charset="0"/>
                <a:cs typeface="Times New Roman" pitchFamily="18" charset="0"/>
              </a:rPr>
              <a:t>/</a:t>
            </a:r>
            <a:r>
              <a:rPr lang="ru-RU" sz="2800" i="1" dirty="0" err="1" smtClean="0">
                <a:latin typeface="Times New Roman" pitchFamily="18" charset="0"/>
                <a:cs typeface="Times New Roman" pitchFamily="18" charset="0"/>
              </a:rPr>
              <a:t>Internet</a:t>
            </a:r>
            <a:r>
              <a:rPr lang="ru-RU" sz="2800" i="1"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Protocol</a:t>
            </a:r>
            <a:r>
              <a:rPr lang="ru-RU" sz="2800" i="1" dirty="0" smtClean="0">
                <a:latin typeface="Times New Roman" pitchFamily="18" charset="0"/>
                <a:cs typeface="Times New Roman" pitchFamily="18" charset="0"/>
              </a:rPr>
              <a:t> (TCP/IP)</a:t>
            </a:r>
            <a:r>
              <a:rPr lang="ru-RU" sz="2800" dirty="0" smtClean="0">
                <a:latin typeface="Times New Roman" pitchFamily="18" charset="0"/>
                <a:cs typeface="Times New Roman" pitchFamily="18" charset="0"/>
              </a:rPr>
              <a:t> - это промышленный стандарт стека протоколов, разработанный для глобальных сетей</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Если в настоящее время стек TCP/IP распространен в основном в сетях с ОС UNIX, то реализация его в последних версиях сетевых операционных систем для персональных компьютеров (</a:t>
            </a:r>
            <a:r>
              <a:rPr lang="ru-RU" sz="2800" dirty="0" err="1" smtClean="0">
                <a:latin typeface="Times New Roman" pitchFamily="18" charset="0"/>
                <a:cs typeface="Times New Roman" pitchFamily="18" charset="0"/>
              </a:rPr>
              <a:t>Windows</a:t>
            </a:r>
            <a:r>
              <a:rPr lang="ru-RU" sz="2800" dirty="0" smtClean="0">
                <a:latin typeface="Times New Roman" pitchFamily="18" charset="0"/>
                <a:cs typeface="Times New Roman" pitchFamily="18" charset="0"/>
              </a:rPr>
              <a:t> NT 3.5, </a:t>
            </a:r>
            <a:r>
              <a:rPr lang="ru-RU" sz="2800" dirty="0" err="1" smtClean="0">
                <a:latin typeface="Times New Roman" pitchFamily="18" charset="0"/>
                <a:cs typeface="Times New Roman" pitchFamily="18" charset="0"/>
              </a:rPr>
              <a:t>NetWare</a:t>
            </a:r>
            <a:r>
              <a:rPr lang="ru-RU" sz="2800" dirty="0" smtClean="0">
                <a:latin typeface="Times New Roman" pitchFamily="18" charset="0"/>
                <a:cs typeface="Times New Roman" pitchFamily="18" charset="0"/>
              </a:rPr>
              <a:t> 4.1, </a:t>
            </a:r>
            <a:r>
              <a:rPr lang="ru-RU" sz="2800" dirty="0" err="1" smtClean="0">
                <a:latin typeface="Times New Roman" pitchFamily="18" charset="0"/>
                <a:cs typeface="Times New Roman" pitchFamily="18" charset="0"/>
              </a:rPr>
              <a:t>Windows</a:t>
            </a:r>
            <a:r>
              <a:rPr lang="ru-RU" sz="2800" dirty="0" smtClean="0">
                <a:latin typeface="Times New Roman" pitchFamily="18" charset="0"/>
                <a:cs typeface="Times New Roman" pitchFamily="18" charset="0"/>
              </a:rPr>
              <a:t> 95) является хорошей предпосылкой для быстрого роста числа установок стека TCP/IP.</a:t>
            </a:r>
          </a:p>
          <a:p>
            <a:r>
              <a:rPr lang="ru-RU" sz="2800" dirty="0" smtClean="0">
                <a:latin typeface="Times New Roman" pitchFamily="18" charset="0"/>
                <a:cs typeface="Times New Roman" pitchFamily="18" charset="0"/>
              </a:rPr>
              <a:t>Итак, лидирующая роль стека TCP/IP объясняется следующими его свойствами:</a:t>
            </a:r>
          </a:p>
          <a:p>
            <a:r>
              <a:rPr lang="ru-RU" sz="2800" dirty="0" smtClean="0">
                <a:latin typeface="Times New Roman" pitchFamily="18" charset="0"/>
                <a:cs typeface="Times New Roman" pitchFamily="18" charset="0"/>
              </a:rPr>
              <a:t>Это наиболее завершенный стандартный и в то же время популярный стек сетевых протоколов, имеющий многолетнюю историю.</a:t>
            </a:r>
          </a:p>
          <a:p>
            <a:r>
              <a:rPr lang="ru-RU" sz="2800" dirty="0" smtClean="0">
                <a:latin typeface="Times New Roman" pitchFamily="18" charset="0"/>
                <a:cs typeface="Times New Roman" pitchFamily="18" charset="0"/>
              </a:rPr>
              <a:t>Почти все большие сети передают основную часть своего трафика с помощью протокола TCP/IP.</a:t>
            </a:r>
          </a:p>
          <a:p>
            <a:r>
              <a:rPr lang="ru-RU" sz="2800" dirty="0" smtClean="0">
                <a:latin typeface="Times New Roman" pitchFamily="18" charset="0"/>
                <a:cs typeface="Times New Roman" pitchFamily="18" charset="0"/>
              </a:rPr>
              <a:t>Это метод получения доступа к сети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a:t>
            </a:r>
          </a:p>
          <a:p>
            <a:r>
              <a:rPr lang="ru-RU" sz="2800" dirty="0" smtClean="0">
                <a:latin typeface="Times New Roman" pitchFamily="18" charset="0"/>
                <a:cs typeface="Times New Roman" pitchFamily="18" charset="0"/>
              </a:rPr>
              <a:t>Этот стек служит основой для создания </a:t>
            </a:r>
            <a:r>
              <a:rPr lang="ru-RU" sz="2800" dirty="0" err="1" smtClean="0">
                <a:latin typeface="Times New Roman" pitchFamily="18" charset="0"/>
                <a:cs typeface="Times New Roman" pitchFamily="18" charset="0"/>
              </a:rPr>
              <a:t>intranet</a:t>
            </a:r>
            <a:r>
              <a:rPr lang="ru-RU" sz="2800" dirty="0" smtClean="0">
                <a:latin typeface="Times New Roman" pitchFamily="18" charset="0"/>
                <a:cs typeface="Times New Roman" pitchFamily="18" charset="0"/>
              </a:rPr>
              <a:t>- корпоративной сети, использующей транспортные услуги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и гипертекстовую технологию WWW, разработанную в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a:t>
            </a:r>
          </a:p>
          <a:p>
            <a:r>
              <a:rPr lang="ru-RU" sz="2800" dirty="0" smtClean="0">
                <a:latin typeface="Times New Roman" pitchFamily="18" charset="0"/>
                <a:cs typeface="Times New Roman" pitchFamily="18" charset="0"/>
              </a:rPr>
              <a:t>Все современные операционные системы поддерживают стек TCP/IP.</a:t>
            </a:r>
          </a:p>
          <a:p>
            <a:r>
              <a:rPr lang="ru-RU" sz="2800" dirty="0" smtClean="0">
                <a:latin typeface="Times New Roman" pitchFamily="18" charset="0"/>
                <a:cs typeface="Times New Roman" pitchFamily="18" charset="0"/>
              </a:rPr>
              <a:t>Это гибкая технология для соединения разнородных систем как на уровне транспортных подсистем, так и на уровне прикладных сервисов.</a:t>
            </a:r>
          </a:p>
          <a:p>
            <a:r>
              <a:rPr lang="ru-RU" sz="2800" dirty="0" smtClean="0">
                <a:latin typeface="Times New Roman" pitchFamily="18" charset="0"/>
                <a:cs typeface="Times New Roman" pitchFamily="18" charset="0"/>
              </a:rPr>
              <a:t>Это устойчивая масштабируемая межплатформенная среда для приложений клиент-сервер.</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ru-RU" sz="2400" dirty="0" smtClean="0">
                <a:solidFill>
                  <a:schemeClr val="tx1"/>
                </a:solidFill>
              </a:rPr>
              <a:t>Структура стека TCP/IP. Краткая характеристика протоколов</a:t>
            </a:r>
            <a:endParaRPr lang="ru-RU" sz="2400" b="1" dirty="0">
              <a:solidFill>
                <a:schemeClr val="tx1"/>
              </a:solidFill>
            </a:endParaRPr>
          </a:p>
        </p:txBody>
      </p:sp>
      <p:sp>
        <p:nvSpPr>
          <p:cNvPr id="3" name="Содержимое 2"/>
          <p:cNvSpPr>
            <a:spLocks noGrp="1"/>
          </p:cNvSpPr>
          <p:nvPr>
            <p:ph idx="1"/>
          </p:nvPr>
        </p:nvSpPr>
        <p:spPr>
          <a:xfrm>
            <a:off x="457200" y="1484784"/>
            <a:ext cx="8229600" cy="4839816"/>
          </a:xfrm>
        </p:spPr>
        <p:txBody>
          <a:bodyPr>
            <a:normAutofit/>
          </a:bodyPr>
          <a:lstStyle/>
          <a:p>
            <a:pPr algn="just">
              <a:spcBef>
                <a:spcPct val="0"/>
              </a:spcBef>
              <a:spcAft>
                <a:spcPct val="0"/>
              </a:spcAft>
            </a:pPr>
            <a:r>
              <a:rPr lang="ru-RU" sz="1800" dirty="0" smtClean="0">
                <a:latin typeface="Times New Roman" pitchFamily="18" charset="0"/>
                <a:cs typeface="Times New Roman" pitchFamily="18" charset="0"/>
              </a:rPr>
              <a:t>Структура протоколов TCP/IP приведена на рисунке 2.1. Протоколы TCP/IP делятся на 4 уровня.</a:t>
            </a:r>
          </a:p>
          <a:p>
            <a:pPr>
              <a:spcBef>
                <a:spcPct val="0"/>
              </a:spcBef>
              <a:spcAft>
                <a:spcPct val="0"/>
              </a:spcAft>
            </a:pPr>
            <a:endParaRPr lang="ru-RU" sz="1800" dirty="0" smtClean="0"/>
          </a:p>
          <a:p>
            <a:endParaRPr lang="ru-RU" sz="1800" dirty="0"/>
          </a:p>
        </p:txBody>
      </p:sp>
      <p:pic>
        <p:nvPicPr>
          <p:cNvPr id="4" name="Содержимое 4" descr="http://citforum.ru/pictures/it/ip/img00002.gif"/>
          <p:cNvPicPr>
            <a:picLocks/>
          </p:cNvPicPr>
          <p:nvPr/>
        </p:nvPicPr>
        <p:blipFill>
          <a:blip r:embed="rId2" cstate="print"/>
          <a:srcRect/>
          <a:stretch>
            <a:fillRect/>
          </a:stretch>
        </p:blipFill>
        <p:spPr>
          <a:xfrm>
            <a:off x="357188" y="2204864"/>
            <a:ext cx="8786812" cy="428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56792"/>
            <a:ext cx="8229600" cy="4767808"/>
          </a:xfrm>
        </p:spPr>
        <p:txBody>
          <a:bodyPr>
            <a:normAutofit fontScale="85000" lnSpcReduction="20000"/>
          </a:bodyPr>
          <a:lstStyle/>
          <a:p>
            <a:r>
              <a:rPr lang="ru-RU" sz="2800" dirty="0" smtClean="0">
                <a:latin typeface="Times New Roman" pitchFamily="18" charset="0"/>
                <a:cs typeface="Times New Roman" pitchFamily="18" charset="0"/>
              </a:rPr>
              <a:t>Самый нижний (</a:t>
            </a:r>
            <a:r>
              <a:rPr lang="ru-RU" sz="2800" b="1" i="1" dirty="0" smtClean="0">
                <a:latin typeface="Times New Roman" pitchFamily="18" charset="0"/>
                <a:cs typeface="Times New Roman" pitchFamily="18" charset="0"/>
              </a:rPr>
              <a:t>уровень IV</a:t>
            </a:r>
            <a:r>
              <a:rPr lang="ru-RU" sz="2800" dirty="0" smtClean="0">
                <a:latin typeface="Times New Roman" pitchFamily="18" charset="0"/>
                <a:cs typeface="Times New Roman" pitchFamily="18" charset="0"/>
              </a:rPr>
              <a:t>) соответствует физическому и канальному уровням модели OSI. Этот уровень в протоколах TCP/IP не регламентируется, но поддерживает все популярные стандарты физического и канального уровня: для локальных сетей это </a:t>
            </a:r>
            <a:r>
              <a:rPr lang="ru-RU" sz="2800" dirty="0" err="1" smtClean="0">
                <a:latin typeface="Times New Roman" pitchFamily="18" charset="0"/>
                <a:cs typeface="Times New Roman" pitchFamily="18" charset="0"/>
              </a:rPr>
              <a:t>Ethernet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Token</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Ring</a:t>
            </a:r>
            <a:r>
              <a:rPr lang="ru-RU" sz="2800" dirty="0" smtClean="0">
                <a:latin typeface="Times New Roman" pitchFamily="18" charset="0"/>
                <a:cs typeface="Times New Roman" pitchFamily="18" charset="0"/>
              </a:rPr>
              <a:t>, FDDI, </a:t>
            </a:r>
            <a:r>
              <a:rPr lang="ru-RU" sz="2800" dirty="0" err="1" smtClean="0">
                <a:latin typeface="Times New Roman" pitchFamily="18" charset="0"/>
                <a:cs typeface="Times New Roman" pitchFamily="18" charset="0"/>
              </a:rPr>
              <a:t>Fast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Ethernet</a:t>
            </a:r>
            <a:r>
              <a:rPr lang="ru-RU" sz="2800" dirty="0" smtClean="0">
                <a:latin typeface="Times New Roman" pitchFamily="18" charset="0"/>
                <a:cs typeface="Times New Roman" pitchFamily="18" charset="0"/>
              </a:rPr>
              <a:t>, 100VG-AnyLAN, для глобальных сетей - протоколы соединений "точка-точка" SLIP и PPP, протоколы территориальных сетей с коммутацией пакетов X.25, </a:t>
            </a:r>
            <a:r>
              <a:rPr lang="ru-RU" sz="2800" dirty="0" err="1" smtClean="0">
                <a:latin typeface="Times New Roman" pitchFamily="18" charset="0"/>
                <a:cs typeface="Times New Roman" pitchFamily="18" charset="0"/>
              </a:rPr>
              <a:t>frame</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relay</a:t>
            </a:r>
            <a:r>
              <a:rPr lang="ru-RU" sz="2800" dirty="0" smtClean="0">
                <a:latin typeface="Times New Roman" pitchFamily="18" charset="0"/>
                <a:cs typeface="Times New Roman" pitchFamily="18" charset="0"/>
              </a:rPr>
              <a:t>. Разработана также специальная спецификация, определяющая использование технологии ATM в качестве транспорта канального уровня. Обычно при появлении новой технологии локальных или глобальных сетей она быстро включается в стек TCP/IP за счет разработки соответствующего RFC, определяющего метод инкапсуляции пакетов IP в ее кадры.</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52736"/>
            <a:ext cx="8229600" cy="5271864"/>
          </a:xfrm>
        </p:spPr>
        <p:txBody>
          <a:bodyPr>
            <a:normAutofit fontScale="62500" lnSpcReduction="20000"/>
          </a:bodyPr>
          <a:lstStyle/>
          <a:p>
            <a:pPr>
              <a:buFont typeface="Wingdings 2"/>
              <a:buChar char=""/>
              <a:defRPr/>
            </a:pPr>
            <a:r>
              <a:rPr lang="ru-RU" sz="2800" dirty="0" smtClean="0">
                <a:latin typeface="Times New Roman" pitchFamily="18" charset="0"/>
                <a:cs typeface="Times New Roman" pitchFamily="18" charset="0"/>
              </a:rPr>
              <a:t>Следующий уровень (</a:t>
            </a:r>
            <a:r>
              <a:rPr lang="ru-RU" sz="2800" b="1" i="1" dirty="0" err="1" smtClean="0">
                <a:latin typeface="Times New Roman" pitchFamily="18" charset="0"/>
                <a:cs typeface="Times New Roman" pitchFamily="18" charset="0"/>
              </a:rPr>
              <a:t>уровень</a:t>
            </a:r>
            <a:r>
              <a:rPr lang="ru-RU" sz="2800" b="1" i="1" dirty="0" smtClean="0">
                <a:latin typeface="Times New Roman" pitchFamily="18" charset="0"/>
                <a:cs typeface="Times New Roman" pitchFamily="18" charset="0"/>
              </a:rPr>
              <a:t> III</a:t>
            </a:r>
            <a:r>
              <a:rPr lang="ru-RU" sz="2800" dirty="0" smtClean="0">
                <a:latin typeface="Times New Roman" pitchFamily="18" charset="0"/>
                <a:cs typeface="Times New Roman" pitchFamily="18" charset="0"/>
              </a:rPr>
              <a:t>) - это уровень межсетевого взаимодействия, который занимается передачей пакетов с использованием различных транспортных технологий локальных сетей.</a:t>
            </a:r>
          </a:p>
          <a:p>
            <a:pPr>
              <a:buFont typeface="Wingdings 2"/>
              <a:buChar char=""/>
              <a:defRPr/>
            </a:pPr>
            <a:r>
              <a:rPr lang="ru-RU" sz="2800" dirty="0" smtClean="0">
                <a:latin typeface="Times New Roman" pitchFamily="18" charset="0"/>
                <a:cs typeface="Times New Roman" pitchFamily="18" charset="0"/>
              </a:rPr>
              <a:t>В качестве основного протокола сетевого уровня (в терминах модели OSI) в стеке используется </a:t>
            </a:r>
            <a:r>
              <a:rPr lang="ru-RU" sz="2800" dirty="0" err="1" smtClean="0">
                <a:latin typeface="Times New Roman" pitchFamily="18" charset="0"/>
                <a:cs typeface="Times New Roman" pitchFamily="18" charset="0"/>
              </a:rPr>
              <a:t>протокол</a:t>
            </a:r>
            <a:r>
              <a:rPr lang="ru-RU" sz="2800" b="1" dirty="0" err="1" smtClean="0">
                <a:latin typeface="Times New Roman" pitchFamily="18" charset="0"/>
                <a:cs typeface="Times New Roman" pitchFamily="18" charset="0"/>
              </a:rPr>
              <a:t>IP</a:t>
            </a:r>
            <a:r>
              <a:rPr lang="ru-RU" sz="2800" dirty="0" smtClean="0">
                <a:latin typeface="Times New Roman" pitchFamily="18" charset="0"/>
                <a:cs typeface="Times New Roman" pitchFamily="18" charset="0"/>
              </a:rPr>
              <a:t>, который изначально проектировался как протокол передачи пакетов в составных сетях, состоящих из большого количества локальных сетей, объединенных как локальными, так и глобальными связями. Поэтому протокол IP хорошо работает в сетях со сложной топологией. Протокол IP является </a:t>
            </a:r>
            <a:r>
              <a:rPr lang="ru-RU" sz="2800" dirty="0" err="1" smtClean="0">
                <a:latin typeface="Times New Roman" pitchFamily="18" charset="0"/>
                <a:cs typeface="Times New Roman" pitchFamily="18" charset="0"/>
              </a:rPr>
              <a:t>дейтаграммным</a:t>
            </a:r>
            <a:r>
              <a:rPr lang="ru-RU" sz="2800" dirty="0" smtClean="0">
                <a:latin typeface="Times New Roman" pitchFamily="18" charset="0"/>
                <a:cs typeface="Times New Roman" pitchFamily="18" charset="0"/>
              </a:rPr>
              <a:t> протоколом, то есть он не гарантирует доставку пакетов до узла назначения, но старается это сделать.</a:t>
            </a:r>
          </a:p>
          <a:p>
            <a:pPr>
              <a:buFont typeface="Wingdings 2"/>
              <a:buChar char=""/>
              <a:defRPr/>
            </a:pPr>
            <a:r>
              <a:rPr lang="ru-RU" sz="2800" dirty="0" smtClean="0">
                <a:latin typeface="Times New Roman" pitchFamily="18" charset="0"/>
                <a:cs typeface="Times New Roman" pitchFamily="18" charset="0"/>
              </a:rPr>
              <a:t>К уровню межсетевого взаимодействия относятся и все протоколы, связанные с составлением и модификацией таблиц маршрутизации, такие как протоколы сбора маршрутной информации </a:t>
            </a:r>
            <a:r>
              <a:rPr lang="ru-RU" sz="2800" b="1" dirty="0" smtClean="0">
                <a:latin typeface="Times New Roman" pitchFamily="18" charset="0"/>
                <a:cs typeface="Times New Roman" pitchFamily="18" charset="0"/>
              </a:rPr>
              <a:t>RIP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Routing</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и </a:t>
            </a:r>
            <a:r>
              <a:rPr lang="ru-RU" sz="2800" b="1" dirty="0" smtClean="0">
                <a:latin typeface="Times New Roman" pitchFamily="18" charset="0"/>
                <a:cs typeface="Times New Roman" pitchFamily="18" charset="0"/>
              </a:rPr>
              <a:t>OSPF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Open</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Shortest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Path</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First</a:t>
            </a:r>
            <a:r>
              <a:rPr lang="ru-RU" sz="2800" dirty="0" smtClean="0">
                <a:latin typeface="Times New Roman" pitchFamily="18" charset="0"/>
                <a:cs typeface="Times New Roman" pitchFamily="18" charset="0"/>
              </a:rPr>
              <a:t>), а также протокол межсетевых управляющих </a:t>
            </a:r>
            <a:r>
              <a:rPr lang="ru-RU" sz="2800" dirty="0" err="1" smtClean="0">
                <a:latin typeface="Times New Roman" pitchFamily="18" charset="0"/>
                <a:cs typeface="Times New Roman" pitchFamily="18" charset="0"/>
              </a:rPr>
              <a:t>сообщений</a:t>
            </a:r>
            <a:r>
              <a:rPr lang="ru-RU" sz="2800" b="1" dirty="0" err="1" smtClean="0">
                <a:latin typeface="Times New Roman" pitchFamily="18" charset="0"/>
                <a:cs typeface="Times New Roman" pitchFamily="18" charset="0"/>
              </a:rPr>
              <a:t>ICMP</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Control</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Message</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Последний протокол предназначен для обмена информацией об ошибках между </a:t>
            </a:r>
            <a:r>
              <a:rPr lang="ru-RU" sz="2800" dirty="0" err="1" smtClean="0">
                <a:latin typeface="Times New Roman" pitchFamily="18" charset="0"/>
                <a:cs typeface="Times New Roman" pitchFamily="18" charset="0"/>
              </a:rPr>
              <a:t>маршрутизаторами</a:t>
            </a:r>
            <a:r>
              <a:rPr lang="ru-RU" sz="2800" dirty="0" smtClean="0">
                <a:latin typeface="Times New Roman" pitchFamily="18" charset="0"/>
                <a:cs typeface="Times New Roman" pitchFamily="18" charset="0"/>
              </a:rPr>
              <a:t> сети и узлом - источником пакета. С помощью специальных пакетов ICMP сообщается о невозможности доставки пакета, о превышении времени жизни или продолжительности сборки пакета из фрагментов, об аномальных величинах параметров, об изменении маршрута пересылки и типа обслуживания, о состоянии системы.</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340768"/>
            <a:ext cx="8229600" cy="4389120"/>
          </a:xfrm>
        </p:spPr>
        <p:txBody>
          <a:bodyPr>
            <a:normAutofit fontScale="92500" lnSpcReduction="20000"/>
          </a:bodyPr>
          <a:lstStyle/>
          <a:p>
            <a:r>
              <a:rPr lang="ru-RU" sz="2800" dirty="0" smtClean="0">
                <a:latin typeface="Times New Roman" pitchFamily="18" charset="0"/>
                <a:cs typeface="Times New Roman" pitchFamily="18" charset="0"/>
              </a:rPr>
              <a:t>Следующий уровень (</a:t>
            </a:r>
            <a:r>
              <a:rPr lang="ru-RU" sz="2800" b="1" i="1" dirty="0" err="1" smtClean="0">
                <a:latin typeface="Times New Roman" pitchFamily="18" charset="0"/>
                <a:cs typeface="Times New Roman" pitchFamily="18" charset="0"/>
              </a:rPr>
              <a:t>уровень</a:t>
            </a:r>
            <a:r>
              <a:rPr lang="ru-RU" sz="2800" b="1" i="1" dirty="0" smtClean="0">
                <a:latin typeface="Times New Roman" pitchFamily="18" charset="0"/>
                <a:cs typeface="Times New Roman" pitchFamily="18" charset="0"/>
              </a:rPr>
              <a:t> II</a:t>
            </a:r>
            <a:r>
              <a:rPr lang="ru-RU" sz="2800" dirty="0" smtClean="0">
                <a:latin typeface="Times New Roman" pitchFamily="18" charset="0"/>
                <a:cs typeface="Times New Roman" pitchFamily="18" charset="0"/>
              </a:rPr>
              <a:t>) называется основным. На этом уровне функционируют протокол управления передачей</a:t>
            </a:r>
            <a:r>
              <a:rPr lang="ru-RU" sz="2800" b="1" dirty="0" smtClean="0">
                <a:latin typeface="Times New Roman" pitchFamily="18" charset="0"/>
                <a:cs typeface="Times New Roman" pitchFamily="18" charset="0"/>
              </a:rPr>
              <a:t> TCP</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Transmission</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Control</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и протокол дейтаграмм пользователя </a:t>
            </a:r>
            <a:r>
              <a:rPr lang="ru-RU" sz="2800" b="1" dirty="0" smtClean="0">
                <a:latin typeface="Times New Roman" pitchFamily="18" charset="0"/>
                <a:cs typeface="Times New Roman" pitchFamily="18" charset="0"/>
              </a:rPr>
              <a:t>UDP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User</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Datagram</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Протокол TCP обеспечивает надежную передачу сообщений между удаленными прикладными процессами за счет образования виртуальных соединений. Протокол UDP обеспечивает передачу прикладных пакетов </a:t>
            </a:r>
            <a:r>
              <a:rPr lang="ru-RU" sz="2800" dirty="0" err="1" smtClean="0">
                <a:latin typeface="Times New Roman" pitchFamily="18" charset="0"/>
                <a:cs typeface="Times New Roman" pitchFamily="18" charset="0"/>
              </a:rPr>
              <a:t>дейтаграммным</a:t>
            </a:r>
            <a:r>
              <a:rPr lang="ru-RU" sz="2800" dirty="0" smtClean="0">
                <a:latin typeface="Times New Roman" pitchFamily="18" charset="0"/>
                <a:cs typeface="Times New Roman" pitchFamily="18" charset="0"/>
              </a:rPr>
              <a:t> способом, как и IP, и выполняет только функции связующего звена между сетевым протоколом и многочисленными прикладными процессами.</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6165304"/>
          </a:xfrm>
        </p:spPr>
        <p:txBody>
          <a:bodyPr>
            <a:normAutofit fontScale="55000" lnSpcReduction="20000"/>
          </a:bodyPr>
          <a:lstStyle/>
          <a:p>
            <a:r>
              <a:rPr lang="ru-RU" sz="2800" dirty="0" smtClean="0">
                <a:latin typeface="Times New Roman" pitchFamily="18" charset="0"/>
                <a:cs typeface="Times New Roman" pitchFamily="18" charset="0"/>
              </a:rPr>
              <a:t>Верхний уровень (</a:t>
            </a:r>
            <a:r>
              <a:rPr lang="ru-RU" sz="2800" b="1" i="1" dirty="0" err="1" smtClean="0">
                <a:latin typeface="Times New Roman" pitchFamily="18" charset="0"/>
                <a:cs typeface="Times New Roman" pitchFamily="18" charset="0"/>
              </a:rPr>
              <a:t>уровень</a:t>
            </a:r>
            <a:r>
              <a:rPr lang="ru-RU" sz="2800" b="1" i="1" dirty="0" smtClean="0">
                <a:latin typeface="Times New Roman" pitchFamily="18" charset="0"/>
                <a:cs typeface="Times New Roman" pitchFamily="18" charset="0"/>
              </a:rPr>
              <a:t> I</a:t>
            </a:r>
            <a:r>
              <a:rPr lang="ru-RU" sz="2800" dirty="0" smtClean="0">
                <a:latin typeface="Times New Roman" pitchFamily="18" charset="0"/>
                <a:cs typeface="Times New Roman" pitchFamily="18" charset="0"/>
              </a:rPr>
              <a:t>) называется прикладным. </a:t>
            </a:r>
          </a:p>
          <a:p>
            <a:r>
              <a:rPr lang="ru-RU" sz="2800" dirty="0" smtClean="0">
                <a:latin typeface="Times New Roman" pitchFamily="18" charset="0"/>
                <a:cs typeface="Times New Roman" pitchFamily="18" charset="0"/>
              </a:rPr>
              <a:t>Протокол пересылки файлов </a:t>
            </a:r>
            <a:r>
              <a:rPr lang="ru-RU" sz="2800" b="1" dirty="0" smtClean="0">
                <a:latin typeface="Times New Roman" pitchFamily="18" charset="0"/>
                <a:cs typeface="Times New Roman" pitchFamily="18" charset="0"/>
              </a:rPr>
              <a:t>FTP</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File</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Transfer</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реализует удаленный доступ к файлу. Для того, чтобы обеспечить надежную передачу, FTP использует в качестве транспорта протокол с установлением соединений - TCP. Кроме пересылки файлов протокол FTP предлагает и другие услуги. Так, пользователю предоставляется возможность интерактивной работы с удаленной машиной, например, он может распечатать содержимое ее каталогов. </a:t>
            </a:r>
          </a:p>
          <a:p>
            <a:r>
              <a:rPr lang="ru-RU" sz="2800" dirty="0" smtClean="0">
                <a:latin typeface="Times New Roman" pitchFamily="18" charset="0"/>
                <a:cs typeface="Times New Roman" pitchFamily="18" charset="0"/>
              </a:rPr>
              <a:t>В стеке TCP/IP протокол FTP предлагает наиболее широкий набор услуг для работы с файлами, однако он является и самым сложным для программирования. Приложения, которым не требуются все возможности FTP, могут использовать другой, более экономичный протокол - простейший протокол пересылки </a:t>
            </a:r>
            <a:r>
              <a:rPr lang="ru-RU" sz="2800" dirty="0" err="1" smtClean="0">
                <a:latin typeface="Times New Roman" pitchFamily="18" charset="0"/>
                <a:cs typeface="Times New Roman" pitchFamily="18" charset="0"/>
              </a:rPr>
              <a:t>файлов</a:t>
            </a:r>
            <a:r>
              <a:rPr lang="ru-RU" sz="2800" b="1" dirty="0" err="1" smtClean="0">
                <a:latin typeface="Times New Roman" pitchFamily="18" charset="0"/>
                <a:cs typeface="Times New Roman" pitchFamily="18" charset="0"/>
              </a:rPr>
              <a:t>TFTP</a:t>
            </a:r>
            <a:r>
              <a:rPr lang="ru-RU" sz="2800" b="1"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Trivial</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File</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Transfer</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Этот протокол реализует только передачу файлов, причем в качестве транспорта используется более простой, чем TCP, протокол без установления соединения - UDP.</a:t>
            </a:r>
          </a:p>
          <a:p>
            <a:r>
              <a:rPr lang="ru-RU" sz="2800" dirty="0" smtClean="0">
                <a:latin typeface="Times New Roman" pitchFamily="18" charset="0"/>
                <a:cs typeface="Times New Roman" pitchFamily="18" charset="0"/>
              </a:rPr>
              <a:t>Протокол </a:t>
            </a:r>
            <a:r>
              <a:rPr lang="ru-RU" sz="2800" b="1" dirty="0" err="1" smtClean="0">
                <a:latin typeface="Times New Roman" pitchFamily="18" charset="0"/>
                <a:cs typeface="Times New Roman" pitchFamily="18" charset="0"/>
              </a:rPr>
              <a:t>telnet</a:t>
            </a:r>
            <a:r>
              <a:rPr lang="ru-RU" sz="2800" dirty="0" smtClean="0">
                <a:latin typeface="Times New Roman" pitchFamily="18" charset="0"/>
                <a:cs typeface="Times New Roman" pitchFamily="18" charset="0"/>
              </a:rPr>
              <a:t> обеспечивает передачу потока байтов между процессами, а также между процессом и терминалом. Наиболее часто этот протокол используется для эмуляции терминала удаленного компьютера. При использовании сервиса </a:t>
            </a:r>
            <a:r>
              <a:rPr lang="ru-RU" sz="2800" dirty="0" err="1" smtClean="0">
                <a:latin typeface="Times New Roman" pitchFamily="18" charset="0"/>
                <a:cs typeface="Times New Roman" pitchFamily="18" charset="0"/>
              </a:rPr>
              <a:t>telnet</a:t>
            </a:r>
            <a:r>
              <a:rPr lang="ru-RU" sz="2800" dirty="0" smtClean="0">
                <a:latin typeface="Times New Roman" pitchFamily="18" charset="0"/>
                <a:cs typeface="Times New Roman" pitchFamily="18" charset="0"/>
              </a:rPr>
              <a:t> пользователь фактически управляет удаленным компьютером так же, как и локальный пользователь, поэтому такой вид доступа требует хорошей защиты. </a:t>
            </a:r>
          </a:p>
          <a:p>
            <a:r>
              <a:rPr lang="ru-RU" sz="2800" dirty="0" smtClean="0">
                <a:latin typeface="Times New Roman" pitchFamily="18" charset="0"/>
                <a:cs typeface="Times New Roman" pitchFamily="18" charset="0"/>
              </a:rPr>
              <a:t>Протокол</a:t>
            </a:r>
            <a:r>
              <a:rPr lang="ru-RU" sz="2800" b="1" dirty="0" smtClean="0">
                <a:latin typeface="Times New Roman" pitchFamily="18" charset="0"/>
                <a:cs typeface="Times New Roman" pitchFamily="18" charset="0"/>
              </a:rPr>
              <a:t> SNMP</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Simple</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Network</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Management</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Protocol</a:t>
            </a:r>
            <a:r>
              <a:rPr lang="ru-RU" sz="2800" dirty="0" smtClean="0">
                <a:latin typeface="Times New Roman" pitchFamily="18" charset="0"/>
                <a:cs typeface="Times New Roman" pitchFamily="18" charset="0"/>
              </a:rPr>
              <a:t>) используется для организации сетевого управления. Изначально протокол SNMP был разработан для удаленного контроля и управления </a:t>
            </a:r>
            <a:r>
              <a:rPr lang="ru-RU" sz="2800" dirty="0" err="1" smtClean="0">
                <a:latin typeface="Times New Roman" pitchFamily="18" charset="0"/>
                <a:cs typeface="Times New Roman" pitchFamily="18" charset="0"/>
              </a:rPr>
              <a:t>маршрутизаторами</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которые традиционно часто называют также шлюзами. </a:t>
            </a:r>
          </a:p>
          <a:p>
            <a:r>
              <a:rPr lang="ru-RU" sz="2800" dirty="0" smtClean="0">
                <a:latin typeface="Times New Roman" pitchFamily="18" charset="0"/>
                <a:cs typeface="Times New Roman" pitchFamily="18" charset="0"/>
              </a:rPr>
              <a:t>Первая задача связана с передачей информации. Протоколы передачи управляющей информации определяют процедуру взаимодействия SNMP-агента, работающего в управляемом оборудовании, и SNMP-монитора, работающего на компьютере администратора, который часто называют также консолью управления. Протоколы передачи определяют форматы сообщений, которыми обмениваются агенты и монитор.</a:t>
            </a:r>
          </a:p>
          <a:p>
            <a:r>
              <a:rPr lang="ru-RU" sz="2800" dirty="0" smtClean="0">
                <a:latin typeface="Times New Roman" pitchFamily="18" charset="0"/>
                <a:cs typeface="Times New Roman" pitchFamily="18" charset="0"/>
              </a:rPr>
              <a:t>Вторая задача связана с контролируемыми переменными, характеризующими состояние управляемого устройства. Стандарты регламентируют, какие данные должны сохраняться и накапливаться в устройствах, имена этих данных и синтаксис этих имен. В стандарте SNMP определена спецификация информационной базы данных управления сетью.</a:t>
            </a:r>
          </a:p>
          <a:p>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68760"/>
          </a:xfrm>
        </p:spPr>
        <p:txBody>
          <a:bodyPr>
            <a:normAutofit/>
          </a:bodyPr>
          <a:lstStyle/>
          <a:p>
            <a:r>
              <a:rPr lang="ru-RU" sz="2400" b="1" dirty="0" smtClean="0">
                <a:solidFill>
                  <a:schemeClr val="tx1"/>
                </a:solidFill>
                <a:latin typeface="Times New Roman" pitchFamily="18" charset="0"/>
                <a:cs typeface="Times New Roman" pitchFamily="18" charset="0"/>
              </a:rPr>
              <a:t>8.Схема потока данных сквозь стек протоколов от приложения-клиента на одном компьютере к приложению-серверу на другом</a:t>
            </a:r>
            <a:r>
              <a:rPr lang="ru-RU" sz="2400" b="1" dirty="0" smtClean="0">
                <a:solidFill>
                  <a:schemeClr val="tx1"/>
                </a:solidFill>
              </a:rPr>
              <a:t>.</a:t>
            </a:r>
            <a:endParaRPr lang="ru-RU" sz="2400" b="1" dirty="0">
              <a:solidFill>
                <a:schemeClr val="tx1"/>
              </a:solidFill>
            </a:endParaRPr>
          </a:p>
        </p:txBody>
      </p:sp>
      <p:sp>
        <p:nvSpPr>
          <p:cNvPr id="3" name="Содержимое 2"/>
          <p:cNvSpPr>
            <a:spLocks noGrp="1"/>
          </p:cNvSpPr>
          <p:nvPr>
            <p:ph idx="1"/>
          </p:nvPr>
        </p:nvSpPr>
        <p:spPr>
          <a:xfrm>
            <a:off x="457200" y="1340768"/>
            <a:ext cx="8229600" cy="5517232"/>
          </a:xfrm>
        </p:spPr>
        <p:txBody>
          <a:bodyPr>
            <a:normAutofit fontScale="62500" lnSpcReduction="20000"/>
          </a:bodyPr>
          <a:lstStyle/>
          <a:p>
            <a:r>
              <a:rPr lang="ru-RU" sz="2800" dirty="0" smtClean="0">
                <a:latin typeface="Times New Roman" pitchFamily="18" charset="0"/>
                <a:cs typeface="Times New Roman" pitchFamily="18" charset="0"/>
              </a:rPr>
              <a:t>Протокол TCP/IP представляет собой фундамент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с помощью которого компьютеры отправляют и принимают информацию из любой точки земного шара, независимо от географического положения. Обратиться к компьютеру с TCP/IP в другой стране так же просто, как к компьютеру, который находится в соседней комнате. Процедура доступа в обоих случаях идентична, хотя для соединения с машиной в другой стране может потребоваться на несколько миллисекунд больше. В результате граждане любой страны могут без труда делать покупки в </a:t>
            </a:r>
            <a:r>
              <a:rPr lang="ru-RU" sz="2800" dirty="0" err="1" smtClean="0">
                <a:latin typeface="Times New Roman" pitchFamily="18" charset="0"/>
                <a:cs typeface="Times New Roman" pitchFamily="18" charset="0"/>
              </a:rPr>
              <a:t>Amazon.com</a:t>
            </a:r>
            <a:r>
              <a:rPr lang="ru-RU" sz="2800" dirty="0" smtClean="0">
                <a:latin typeface="Times New Roman" pitchFamily="18" charset="0"/>
                <a:cs typeface="Times New Roman" pitchFamily="18" charset="0"/>
              </a:rPr>
              <a:t>; однако из-за логической близости усложняется задача информационной защиты: любой владелец подключенного к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компьютера в любой точке мира может попытаться установить несанкционированное соединение с любой другой машиной.</a:t>
            </a:r>
          </a:p>
          <a:p>
            <a:r>
              <a:rPr lang="ru-RU" sz="2800" dirty="0" smtClean="0">
                <a:latin typeface="Times New Roman" pitchFamily="18" charset="0"/>
                <a:cs typeface="Times New Roman" pitchFamily="18" charset="0"/>
              </a:rPr>
              <a:t>Знание основных принципов работы сетевых портов пригодится любому системному администратору. Имея базовые знания об устройстве портов TCP и UDP, администратор может самостоятельно выполнить диагностику отказавшего сетевого приложения или защитить компьютер, которому предстоит обратиться в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не вызывая сетевого инженера или консультанта по брандмауэрам.</a:t>
            </a:r>
          </a:p>
          <a:p>
            <a:r>
              <a:rPr lang="ru-RU" sz="2800" dirty="0" smtClean="0">
                <a:latin typeface="Times New Roman" pitchFamily="18" charset="0"/>
                <a:cs typeface="Times New Roman" pitchFamily="18" charset="0"/>
              </a:rPr>
              <a:t>TCP/IP — набор сетевых протоколов, через которые компьютеры устанавливают связь друг с другом. Набор TCP/IP — не более чем фрагменты программного кода, установленные в операционной системе и открывающие доступ к этим протоколам. TCP/IP является стандартом, поэтому приложения TCP/IP на компьютере </a:t>
            </a:r>
            <a:r>
              <a:rPr lang="ru-RU" sz="2800" dirty="0" err="1" smtClean="0">
                <a:latin typeface="Times New Roman" pitchFamily="18" charset="0"/>
                <a:cs typeface="Times New Roman" pitchFamily="18" charset="0"/>
              </a:rPr>
              <a:t>Windows</a:t>
            </a:r>
            <a:r>
              <a:rPr lang="ru-RU" sz="2800" dirty="0" smtClean="0">
                <a:latin typeface="Times New Roman" pitchFamily="18" charset="0"/>
                <a:cs typeface="Times New Roman" pitchFamily="18" charset="0"/>
              </a:rPr>
              <a:t> должны успешно обмениваться данными с аналогичным приложением на машине UNI</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20080"/>
          </a:xfrm>
        </p:spPr>
        <p:txBody>
          <a:bodyPr>
            <a:normAutofit/>
          </a:bodyPr>
          <a:lstStyle/>
          <a:p>
            <a:r>
              <a:rPr lang="ru-RU" sz="2400" b="1" dirty="0" smtClean="0">
                <a:solidFill>
                  <a:schemeClr val="tx1"/>
                </a:solidFill>
              </a:rPr>
              <a:t>9.Технология гипертекста, гиперссылка, </a:t>
            </a:r>
            <a:r>
              <a:rPr lang="ru-RU" sz="2400" b="1" dirty="0" err="1" smtClean="0">
                <a:solidFill>
                  <a:schemeClr val="tx1"/>
                </a:solidFill>
              </a:rPr>
              <a:t>гиперсреда</a:t>
            </a:r>
            <a:endParaRPr lang="ru-RU" sz="2400" b="1" dirty="0">
              <a:solidFill>
                <a:schemeClr val="tx1"/>
              </a:solidFill>
            </a:endParaRPr>
          </a:p>
        </p:txBody>
      </p:sp>
      <p:sp>
        <p:nvSpPr>
          <p:cNvPr id="3" name="Содержимое 2"/>
          <p:cNvSpPr>
            <a:spLocks noGrp="1"/>
          </p:cNvSpPr>
          <p:nvPr>
            <p:ph idx="1"/>
          </p:nvPr>
        </p:nvSpPr>
        <p:spPr>
          <a:xfrm>
            <a:off x="457200" y="908720"/>
            <a:ext cx="8229600" cy="5949280"/>
          </a:xfrm>
        </p:spPr>
        <p:txBody>
          <a:bodyPr>
            <a:normAutofit fontScale="77500" lnSpcReduction="20000"/>
          </a:bodyPr>
          <a:lstStyle/>
          <a:p>
            <a:r>
              <a:rPr lang="ru-RU" sz="2300" dirty="0" smtClean="0">
                <a:latin typeface="Times New Roman" pitchFamily="18" charset="0"/>
                <a:cs typeface="Times New Roman" pitchFamily="18" charset="0"/>
              </a:rPr>
              <a:t>В настоящее время </a:t>
            </a:r>
            <a:r>
              <a:rPr lang="ru-RU" sz="2300" b="1" dirty="0" smtClean="0">
                <a:latin typeface="Times New Roman" pitchFamily="18" charset="0"/>
                <a:cs typeface="Times New Roman" pitchFamily="18" charset="0"/>
              </a:rPr>
              <a:t>гипертекст</a:t>
            </a:r>
            <a:r>
              <a:rPr lang="ru-RU" sz="2300" dirty="0" smtClean="0">
                <a:latin typeface="Times New Roman" pitchFamily="18" charset="0"/>
                <a:cs typeface="Times New Roman" pitchFamily="18" charset="0"/>
              </a:rPr>
              <a:t> рассматривается, по определению Ю. </a:t>
            </a:r>
            <a:r>
              <a:rPr lang="ru-RU" sz="2300" dirty="0" err="1" smtClean="0">
                <a:latin typeface="Times New Roman" pitchFamily="18" charset="0"/>
                <a:cs typeface="Times New Roman" pitchFamily="18" charset="0"/>
              </a:rPr>
              <a:t>Хартунга</a:t>
            </a:r>
            <a:r>
              <a:rPr lang="ru-RU" sz="2300" dirty="0" smtClean="0">
                <a:latin typeface="Times New Roman" pitchFamily="18" charset="0"/>
                <a:cs typeface="Times New Roman" pitchFamily="18" charset="0"/>
              </a:rPr>
              <a:t> и Е. </a:t>
            </a:r>
            <a:r>
              <a:rPr lang="ru-RU" sz="2300" dirty="0" err="1" smtClean="0">
                <a:latin typeface="Times New Roman" pitchFamily="18" charset="0"/>
                <a:cs typeface="Times New Roman" pitchFamily="18" charset="0"/>
              </a:rPr>
              <a:t>Брейдо</a:t>
            </a:r>
            <a:r>
              <a:rPr lang="ru-RU" sz="2300" dirty="0" smtClean="0">
                <a:latin typeface="Times New Roman" pitchFamily="18" charset="0"/>
                <a:cs typeface="Times New Roman" pitchFamily="18" charset="0"/>
              </a:rPr>
              <a:t>,  </a:t>
            </a:r>
            <a:r>
              <a:rPr lang="ru-RU" sz="2300" b="1" dirty="0" smtClean="0">
                <a:latin typeface="Times New Roman" pitchFamily="18" charset="0"/>
                <a:cs typeface="Times New Roman" pitchFamily="18" charset="0"/>
              </a:rPr>
              <a:t>как «средство нелинейного представления информации»</a:t>
            </a:r>
            <a:r>
              <a:rPr lang="ru-RU" sz="2300" dirty="0" smtClean="0">
                <a:latin typeface="Times New Roman" pitchFamily="18" charset="0"/>
                <a:cs typeface="Times New Roman" pitchFamily="18" charset="0"/>
              </a:rPr>
              <a:t> . Формулировкой, наиболее полно раскрывающей концепцию гипертекста. Гипертекст, разрушающий линейность,  детерминированность и однозначность передаваемой информации, оказался инструментом, чрезвычайно созвучным постмодернистской ситуации и наиболее адекватно представляющим новые взаимоотношения с реальностью.</a:t>
            </a:r>
          </a:p>
          <a:p>
            <a:endParaRPr lang="ru-RU" sz="2300" dirty="0" smtClean="0">
              <a:latin typeface="Times New Roman" pitchFamily="18" charset="0"/>
              <a:cs typeface="Times New Roman" pitchFamily="18" charset="0"/>
            </a:endParaRPr>
          </a:p>
          <a:p>
            <a:r>
              <a:rPr lang="ru-RU" sz="2300" dirty="0" smtClean="0">
                <a:latin typeface="Times New Roman" pitchFamily="18" charset="0"/>
                <a:cs typeface="Times New Roman" pitchFamily="18" charset="0"/>
              </a:rPr>
              <a:t>В </a:t>
            </a:r>
            <a:r>
              <a:rPr lang="ru-RU" sz="2300" dirty="0" smtClean="0">
                <a:latin typeface="Times New Roman" pitchFamily="18" charset="0"/>
                <a:cs typeface="Times New Roman" pitchFamily="18" charset="0"/>
                <a:hlinkClick r:id="rId2" tooltip="Литературоведение"/>
              </a:rPr>
              <a:t>литературоведении</a:t>
            </a:r>
            <a:r>
              <a:rPr lang="ru-RU" sz="2300" dirty="0" smtClean="0">
                <a:latin typeface="Times New Roman" pitchFamily="18" charset="0"/>
                <a:cs typeface="Times New Roman" pitchFamily="18" charset="0"/>
              </a:rPr>
              <a:t> гипертекст — это форма организации текстового материала, при которой его единицы представлены не в линейной последовательности, а как система явно указанных возможных переходов, связей между ними. Следуя этим связям, можно читать материал в любом порядке, образуя разные линейные тексты (определение М. М. Субботина — российского учёного, пионера в области развития отечественных гипертекстовых систем).</a:t>
            </a:r>
          </a:p>
          <a:p>
            <a:r>
              <a:rPr lang="ru-RU" sz="2300" dirty="0" err="1" smtClean="0">
                <a:latin typeface="Times New Roman" pitchFamily="18" charset="0"/>
                <a:cs typeface="Times New Roman" pitchFamily="18" charset="0"/>
              </a:rPr>
              <a:t>Гипертекстовость</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гиперлитература</a:t>
            </a:r>
            <a:r>
              <a:rPr lang="ru-RU" sz="2300" dirty="0" smtClean="0">
                <a:latin typeface="Times New Roman" pitchFamily="18" charset="0"/>
                <a:cs typeface="Times New Roman" pitchFamily="18" charset="0"/>
              </a:rPr>
              <a:t>) — новое свойство/характеристика литературного прозаического произведения, для которого характерны черты гипертекста (внутренние корреляционные ссылки, отсутствие линейного повествования). Используется для создания эффекта игры, свойственного постмодернистской литературе: количество значений изначального текста расширяется, благодаря читательскому формированию сюжетной линии.</a:t>
            </a:r>
          </a:p>
          <a:p>
            <a:r>
              <a:rPr lang="ru-RU" sz="2300" dirty="0" smtClean="0">
                <a:latin typeface="Times New Roman" pitchFamily="18" charset="0"/>
                <a:cs typeface="Times New Roman" pitchFamily="18" charset="0"/>
              </a:rPr>
              <a:t>Из заметных литературных произведений, характеризуемых </a:t>
            </a:r>
            <a:r>
              <a:rPr lang="ru-RU" sz="2300" dirty="0" err="1" smtClean="0">
                <a:latin typeface="Times New Roman" pitchFamily="18" charset="0"/>
                <a:cs typeface="Times New Roman" pitchFamily="18" charset="0"/>
              </a:rPr>
              <a:t>гипертекстовостью</a:t>
            </a:r>
            <a:r>
              <a:rPr lang="ru-RU" sz="2300" dirty="0" smtClean="0">
                <a:latin typeface="Times New Roman" pitchFamily="18" charset="0"/>
                <a:cs typeface="Times New Roman" pitchFamily="18" charset="0"/>
              </a:rPr>
              <a:t>, — роман-лексикон </a:t>
            </a:r>
            <a:r>
              <a:rPr lang="ru-RU" sz="2300" dirty="0" smtClean="0">
                <a:latin typeface="Times New Roman" pitchFamily="18" charset="0"/>
                <a:cs typeface="Times New Roman" pitchFamily="18" charset="0"/>
                <a:hlinkClick r:id="rId3" tooltip="Хазарский словарь"/>
              </a:rPr>
              <a:t>«Хазарский словарь»</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hlinkClick r:id="rId4" tooltip="Павич, Милорад"/>
              </a:rPr>
              <a:t>Милорада</a:t>
            </a:r>
            <a:r>
              <a:rPr lang="ru-RU" sz="2300" dirty="0" smtClean="0">
                <a:latin typeface="Times New Roman" pitchFamily="18" charset="0"/>
                <a:cs typeface="Times New Roman" pitchFamily="18" charset="0"/>
                <a:hlinkClick r:id="rId4" tooltip="Павич, Милорад"/>
              </a:rPr>
              <a:t> </a:t>
            </a:r>
            <a:r>
              <a:rPr lang="ru-RU" sz="2300" dirty="0" err="1" smtClean="0">
                <a:latin typeface="Times New Roman" pitchFamily="18" charset="0"/>
                <a:cs typeface="Times New Roman" pitchFamily="18" charset="0"/>
                <a:hlinkClick r:id="rId4" tooltip="Павич, Милорад"/>
              </a:rPr>
              <a:t>Павича</a:t>
            </a:r>
            <a:r>
              <a:rPr lang="ru-RU" sz="2300" dirty="0" smtClean="0">
                <a:latin typeface="Times New Roman" pitchFamily="18" charset="0"/>
                <a:cs typeface="Times New Roman" pitchFamily="18" charset="0"/>
              </a:rPr>
              <a:t>, философская повесть «</a:t>
            </a:r>
            <a:r>
              <a:rPr lang="ru-RU" sz="2300" dirty="0" smtClean="0">
                <a:latin typeface="Times New Roman" pitchFamily="18" charset="0"/>
                <a:cs typeface="Times New Roman" pitchFamily="18" charset="0"/>
                <a:hlinkClick r:id="rId5" tooltip="Бесконечный тупик"/>
              </a:rPr>
              <a:t>Бесконечный тупик</a:t>
            </a:r>
            <a:r>
              <a:rPr lang="ru-RU" sz="2300" dirty="0" smtClean="0">
                <a:latin typeface="Times New Roman" pitchFamily="18" charset="0"/>
                <a:cs typeface="Times New Roman" pitchFamily="18" charset="0"/>
              </a:rPr>
              <a:t>» </a:t>
            </a:r>
            <a:r>
              <a:rPr lang="ru-RU" sz="2300" dirty="0" smtClean="0">
                <a:latin typeface="Times New Roman" pitchFamily="18" charset="0"/>
                <a:cs typeface="Times New Roman" pitchFamily="18" charset="0"/>
                <a:hlinkClick r:id="rId6" tooltip="Галковский, Дмитрий Евгеньевич"/>
              </a:rPr>
              <a:t>Дмитрия </a:t>
            </a:r>
            <a:r>
              <a:rPr lang="ru-RU" sz="2300" dirty="0" err="1" smtClean="0">
                <a:latin typeface="Times New Roman" pitchFamily="18" charset="0"/>
                <a:cs typeface="Times New Roman" pitchFamily="18" charset="0"/>
                <a:hlinkClick r:id="rId6" tooltip="Галковский, Дмитрий Евгеньевич"/>
              </a:rPr>
              <a:t>Галковского</a:t>
            </a:r>
            <a:r>
              <a:rPr lang="ru-RU" sz="2300" dirty="0" smtClean="0">
                <a:latin typeface="Times New Roman" pitchFamily="18" charset="0"/>
                <a:cs typeface="Times New Roman" pitchFamily="18" charset="0"/>
              </a:rPr>
              <a:t>, роман </a:t>
            </a:r>
            <a:r>
              <a:rPr lang="ru-RU" sz="2300" dirty="0" smtClean="0">
                <a:latin typeface="Times New Roman" pitchFamily="18" charset="0"/>
                <a:cs typeface="Times New Roman" pitchFamily="18" charset="0"/>
                <a:hlinkClick r:id="rId7" tooltip="Фоер, Джонатан Сафран"/>
              </a:rPr>
              <a:t>Джонатана </a:t>
            </a:r>
            <a:r>
              <a:rPr lang="ru-RU" sz="2300" dirty="0" err="1" smtClean="0">
                <a:latin typeface="Times New Roman" pitchFamily="18" charset="0"/>
                <a:cs typeface="Times New Roman" pitchFamily="18" charset="0"/>
                <a:hlinkClick r:id="rId7" tooltip="Фоер, Джонатан Сафран"/>
              </a:rPr>
              <a:t>Сафрана</a:t>
            </a:r>
            <a:r>
              <a:rPr lang="ru-RU" sz="2300" dirty="0" smtClean="0">
                <a:latin typeface="Times New Roman" pitchFamily="18" charset="0"/>
                <a:cs typeface="Times New Roman" pitchFamily="18" charset="0"/>
                <a:hlinkClick r:id="rId7" tooltip="Фоер, Джонатан Сафран"/>
              </a:rPr>
              <a:t> </a:t>
            </a:r>
            <a:r>
              <a:rPr lang="ru-RU" sz="2300" dirty="0" err="1" smtClean="0">
                <a:latin typeface="Times New Roman" pitchFamily="18" charset="0"/>
                <a:cs typeface="Times New Roman" pitchFamily="18" charset="0"/>
                <a:hlinkClick r:id="rId7" tooltip="Фоер, Джонатан Сафран"/>
              </a:rPr>
              <a:t>Фоера</a:t>
            </a:r>
            <a:r>
              <a:rPr lang="ru-RU" sz="2300" dirty="0" smtClean="0">
                <a:latin typeface="Times New Roman" pitchFamily="18" charset="0"/>
                <a:cs typeface="Times New Roman" pitchFamily="18" charset="0"/>
              </a:rPr>
              <a:t> «</a:t>
            </a:r>
            <a:r>
              <a:rPr lang="ru-RU" sz="2300" dirty="0" smtClean="0">
                <a:latin typeface="Times New Roman" pitchFamily="18" charset="0"/>
                <a:cs typeface="Times New Roman" pitchFamily="18" charset="0"/>
                <a:hlinkClick r:id="rId8" tooltip="Дерево кодов"/>
              </a:rPr>
              <a:t>Дерево кодов</a:t>
            </a:r>
            <a:r>
              <a:rPr lang="ru-RU" sz="2300" dirty="0" smtClean="0">
                <a:latin typeface="Times New Roman" pitchFamily="18" charset="0"/>
                <a:cs typeface="Times New Roman" pitchFamily="18" charset="0"/>
              </a:rPr>
              <a:t>».</a:t>
            </a:r>
          </a:p>
          <a:p>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124744"/>
            <a:ext cx="8229600" cy="4551784"/>
          </a:xfrm>
        </p:spPr>
        <p:txBody>
          <a:bodyPr>
            <a:normAutofit fontScale="77500" lnSpcReduction="20000"/>
          </a:bodyPr>
          <a:lstStyle/>
          <a:p>
            <a:pPr algn="just"/>
            <a:r>
              <a:rPr lang="ru-RU" sz="2800" b="1" dirty="0" smtClean="0">
                <a:latin typeface="Times New Roman" pitchFamily="18" charset="0"/>
                <a:cs typeface="Times New Roman" pitchFamily="18" charset="0"/>
              </a:rPr>
              <a:t>Гиперссылка</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hlinkClick r:id="rId2" tooltip="Английский язык"/>
              </a:rPr>
              <a:t>англ.</a:t>
            </a:r>
            <a:r>
              <a:rPr lang="ru-RU" sz="2800"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hyperlink</a:t>
            </a:r>
            <a:r>
              <a:rPr lang="ru-RU" sz="2800" dirty="0" smtClean="0">
                <a:latin typeface="Times New Roman" pitchFamily="18" charset="0"/>
                <a:cs typeface="Times New Roman" pitchFamily="18" charset="0"/>
              </a:rPr>
              <a:t>) в компьютерной терминологии — часть </a:t>
            </a:r>
            <a:r>
              <a:rPr lang="ru-RU" sz="2800" dirty="0" smtClean="0">
                <a:latin typeface="Times New Roman" pitchFamily="18" charset="0"/>
                <a:cs typeface="Times New Roman" pitchFamily="18" charset="0"/>
                <a:hlinkClick r:id="rId3" tooltip="Гипертекст"/>
              </a:rPr>
              <a:t>гипертекстового</a:t>
            </a:r>
            <a:r>
              <a:rPr lang="ru-RU" sz="2800" dirty="0" smtClean="0">
                <a:latin typeface="Times New Roman" pitchFamily="18" charset="0"/>
                <a:cs typeface="Times New Roman" pitchFamily="18" charset="0"/>
              </a:rPr>
              <a:t> документа, ссылающаяся на другой элемент (команда, текст, заголовок, примечание, изображение) в самом документе, на другой объект (</a:t>
            </a:r>
            <a:r>
              <a:rPr lang="ru-RU" sz="2800" dirty="0" smtClean="0">
                <a:latin typeface="Times New Roman" pitchFamily="18" charset="0"/>
                <a:cs typeface="Times New Roman" pitchFamily="18" charset="0"/>
                <a:hlinkClick r:id="rId4" tooltip="Файл"/>
              </a:rPr>
              <a:t>файл</a:t>
            </a: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hlinkClick r:id="rId5" tooltip="Директория (файловая система)"/>
              </a:rPr>
              <a:t>директория</a:t>
            </a:r>
            <a:r>
              <a:rPr lang="ru-RU" sz="2800" dirty="0" smtClean="0">
                <a:latin typeface="Times New Roman" pitchFamily="18" charset="0"/>
                <a:cs typeface="Times New Roman" pitchFamily="18" charset="0"/>
              </a:rPr>
              <a:t>, приложение), расположенный на локальном диске или в </a:t>
            </a:r>
            <a:r>
              <a:rPr lang="ru-RU" sz="2800" dirty="0" smtClean="0">
                <a:latin typeface="Times New Roman" pitchFamily="18" charset="0"/>
                <a:cs typeface="Times New Roman" pitchFamily="18" charset="0"/>
                <a:hlinkClick r:id="rId6" tooltip="Компьютерная сеть"/>
              </a:rPr>
              <a:t>компьютерной сети</a:t>
            </a:r>
            <a:r>
              <a:rPr lang="ru-RU" sz="2800" dirty="0" smtClean="0">
                <a:latin typeface="Times New Roman" pitchFamily="18" charset="0"/>
                <a:cs typeface="Times New Roman" pitchFamily="18" charset="0"/>
              </a:rPr>
              <a:t>, либо на элементы этого объекта.</a:t>
            </a:r>
          </a:p>
          <a:p>
            <a:pPr algn="just"/>
            <a:r>
              <a:rPr lang="ru-RU" sz="2800" dirty="0" smtClean="0">
                <a:latin typeface="Times New Roman" pitchFamily="18" charset="0"/>
                <a:cs typeface="Times New Roman" pitchFamily="18" charset="0"/>
              </a:rPr>
              <a:t>Гиперссылка может быть добавлена к любому элементу гипертекстового документа и обычно выделяется графически. В </a:t>
            </a:r>
            <a:r>
              <a:rPr lang="ru-RU" sz="2800" dirty="0" smtClean="0">
                <a:latin typeface="Times New Roman" pitchFamily="18" charset="0"/>
                <a:cs typeface="Times New Roman" pitchFamily="18" charset="0"/>
                <a:hlinkClick r:id="rId7" tooltip="Веб-страница"/>
              </a:rPr>
              <a:t>HTML-документах</a:t>
            </a:r>
            <a:r>
              <a:rPr lang="ru-RU" sz="2800" dirty="0" smtClean="0">
                <a:latin typeface="Times New Roman" pitchFamily="18" charset="0"/>
                <a:cs typeface="Times New Roman" pitchFamily="18" charset="0"/>
              </a:rPr>
              <a:t> текстовые ссылки по умолчанию выделяются синим цветом, при наведении на них курсором мыши в окне </a:t>
            </a:r>
            <a:r>
              <a:rPr lang="ru-RU" sz="2800" dirty="0" err="1" smtClean="0">
                <a:latin typeface="Times New Roman" pitchFamily="18" charset="0"/>
                <a:cs typeface="Times New Roman" pitchFamily="18" charset="0"/>
                <a:hlinkClick r:id="rId8" tooltip="Браузер"/>
              </a:rPr>
              <a:t>браузера</a:t>
            </a:r>
            <a:r>
              <a:rPr lang="ru-RU" sz="2800" dirty="0" err="1" smtClean="0">
                <a:latin typeface="Times New Roman" pitchFamily="18" charset="0"/>
                <a:cs typeface="Times New Roman" pitchFamily="18" charset="0"/>
              </a:rPr>
              <a:t>изменяются</a:t>
            </a:r>
            <a:r>
              <a:rPr lang="ru-RU" sz="2800" dirty="0" smtClean="0">
                <a:latin typeface="Times New Roman" pitchFamily="18" charset="0"/>
                <a:cs typeface="Times New Roman" pitchFamily="18" charset="0"/>
              </a:rPr>
              <a:t>, например, меняют цвет или выделяются подчеркиванием. При навигации в браузере с помощью клавиатуры текстовые и графические ссылки выделяются прямоугольной пунктирной рамочкой. Посещенная ранее ссылка обычно выделяется цветом, отличным от цвета </a:t>
            </a:r>
            <a:r>
              <a:rPr lang="ru-RU" sz="2800" dirty="0" err="1" smtClean="0">
                <a:latin typeface="Times New Roman" pitchFamily="18" charset="0"/>
                <a:cs typeface="Times New Roman" pitchFamily="18" charset="0"/>
              </a:rPr>
              <a:t>непосещенной</a:t>
            </a:r>
            <a:r>
              <a:rPr lang="ru-RU" sz="2800" dirty="0" smtClean="0">
                <a:latin typeface="Times New Roman" pitchFamily="18" charset="0"/>
                <a:cs typeface="Times New Roman" pitchFamily="18" charset="0"/>
              </a:rPr>
              <a:t> ссылки.</a:t>
            </a:r>
          </a:p>
          <a:p>
            <a:pPr algn="just"/>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a:bodyPr>
          <a:lstStyle/>
          <a:p>
            <a:pPr algn="just"/>
            <a:r>
              <a:rPr lang="ru-RU" sz="2800" dirty="0" err="1" smtClean="0">
                <a:latin typeface="Times New Roman" pitchFamily="18" charset="0"/>
                <a:cs typeface="Times New Roman" pitchFamily="18" charset="0"/>
              </a:rPr>
              <a:t>Гиперсреда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hypermedia</a:t>
            </a:r>
            <a:r>
              <a:rPr lang="ru-RU" sz="2800" dirty="0" smtClean="0">
                <a:latin typeface="Times New Roman" pitchFamily="18" charset="0"/>
                <a:cs typeface="Times New Roman" pitchFamily="18" charset="0"/>
              </a:rPr>
              <a:t>) – метод отображения  какой-либо информации в виде отдельных небольших фрагментов, неизменно связанных между собой. Другими словами – совокупность информационных блоков на страницах, соединённых </a:t>
            </a:r>
            <a:r>
              <a:rPr lang="ru-RU" sz="2800" b="1" dirty="0" smtClean="0">
                <a:latin typeface="Times New Roman" pitchFamily="18" charset="0"/>
                <a:cs typeface="Times New Roman" pitchFamily="18" charset="0"/>
                <a:hlinkClick r:id="rId2"/>
              </a:rPr>
              <a:t>гиперссылками</a:t>
            </a:r>
            <a:r>
              <a:rPr lang="ru-RU" sz="2800" dirty="0" smtClean="0">
                <a:latin typeface="Times New Roman" pitchFamily="18" charset="0"/>
                <a:cs typeface="Times New Roman" pitchFamily="18" charset="0"/>
              </a:rPr>
              <a:t>. Простым примером </a:t>
            </a:r>
            <a:r>
              <a:rPr lang="ru-RU" sz="2800" dirty="0" err="1" smtClean="0">
                <a:latin typeface="Times New Roman" pitchFamily="18" charset="0"/>
                <a:cs typeface="Times New Roman" pitchFamily="18" charset="0"/>
              </a:rPr>
              <a:t>гиперсреды</a:t>
            </a:r>
            <a:r>
              <a:rPr lang="ru-RU" sz="2800" dirty="0" smtClean="0">
                <a:latin typeface="Times New Roman" pitchFamily="18" charset="0"/>
                <a:cs typeface="Times New Roman" pitchFamily="18" charset="0"/>
              </a:rPr>
              <a:t> можно считать </a:t>
            </a:r>
            <a:r>
              <a:rPr lang="ru-RU" sz="2800" b="1" dirty="0" smtClean="0">
                <a:latin typeface="Times New Roman" pitchFamily="18" charset="0"/>
                <a:cs typeface="Times New Roman" pitchFamily="18" charset="0"/>
                <a:hlinkClick r:id="rId3"/>
              </a:rPr>
              <a:t>Интернет</a:t>
            </a:r>
            <a:r>
              <a:rPr lang="ru-RU" sz="2800" dirty="0" smtClean="0">
                <a:latin typeface="Times New Roman" pitchFamily="18" charset="0"/>
                <a:cs typeface="Times New Roman" pitchFamily="18" charset="0"/>
              </a:rPr>
              <a:t>-страницу, содержащую кроме текста изображения, видео либо звуковую информацию.</a:t>
            </a:r>
          </a:p>
          <a:p>
            <a:pPr algn="just"/>
            <a:r>
              <a:rPr lang="ru-RU" sz="2800" dirty="0" smtClean="0">
                <a:latin typeface="Times New Roman" pitchFamily="18" charset="0"/>
                <a:cs typeface="Times New Roman" pitchFamily="18" charset="0"/>
              </a:rPr>
              <a:t> </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64672"/>
          </a:xfrm>
        </p:spPr>
        <p:txBody>
          <a:bodyPr>
            <a:normAutofit/>
          </a:bodyPr>
          <a:lstStyle/>
          <a:p>
            <a:r>
              <a:rPr lang="ru-RU" sz="2400" b="1" dirty="0" smtClean="0">
                <a:solidFill>
                  <a:schemeClr val="tx1"/>
                </a:solidFill>
              </a:rPr>
              <a:t>10.Основные элементы технологии </a:t>
            </a:r>
            <a:r>
              <a:rPr lang="en-US" sz="2400" b="1" dirty="0" smtClean="0">
                <a:solidFill>
                  <a:schemeClr val="tx1"/>
                </a:solidFill>
              </a:rPr>
              <a:t>WWW</a:t>
            </a:r>
            <a:endParaRPr lang="ru-RU" sz="2400" b="1" dirty="0">
              <a:solidFill>
                <a:schemeClr val="tx1"/>
              </a:solidFill>
            </a:endParaRPr>
          </a:p>
        </p:txBody>
      </p:sp>
      <p:sp>
        <p:nvSpPr>
          <p:cNvPr id="3" name="Содержимое 2"/>
          <p:cNvSpPr>
            <a:spLocks noGrp="1"/>
          </p:cNvSpPr>
          <p:nvPr>
            <p:ph idx="1"/>
          </p:nvPr>
        </p:nvSpPr>
        <p:spPr/>
        <p:txBody>
          <a:bodyPr>
            <a:normAutofit fontScale="70000" lnSpcReduction="20000"/>
          </a:bodyPr>
          <a:lstStyle/>
          <a:p>
            <a:r>
              <a:rPr lang="ru-RU" sz="2800" dirty="0" smtClean="0">
                <a:latin typeface="Times New Roman" pitchFamily="18" charset="0"/>
                <a:cs typeface="Times New Roman" pitchFamily="18" charset="0"/>
              </a:rPr>
              <a:t>WWW построена по хорошо известной схеме "клиент-сервер". Программа-клиент выполняет функции интерфейса пользователя и обеспечивает доступ практически ко всем информационным ресурсам </a:t>
            </a:r>
            <a:r>
              <a:rPr lang="ru-RU" sz="2800" dirty="0" err="1"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В этом смысле она выходит за обычные рамки работы клиента только с сервером определенного протокола, как это происходит в </a:t>
            </a:r>
            <a:r>
              <a:rPr lang="ru-RU" sz="2800" dirty="0" err="1" smtClean="0">
                <a:latin typeface="Times New Roman" pitchFamily="18" charset="0"/>
                <a:cs typeface="Times New Roman" pitchFamily="18" charset="0"/>
              </a:rPr>
              <a:t>telnet</a:t>
            </a:r>
            <a:r>
              <a:rPr lang="ru-RU" sz="2800" dirty="0" smtClean="0">
                <a:latin typeface="Times New Roman" pitchFamily="18" charset="0"/>
                <a:cs typeface="Times New Roman" pitchFamily="18" charset="0"/>
              </a:rPr>
              <a:t>, например. </a:t>
            </a:r>
          </a:p>
          <a:p>
            <a:r>
              <a:rPr lang="ru-RU" sz="2800" dirty="0" smtClean="0">
                <a:latin typeface="Times New Roman" pitchFamily="18" charset="0"/>
                <a:cs typeface="Times New Roman" pitchFamily="18" charset="0"/>
              </a:rPr>
              <a:t>К 1989 году гипертекст представлял новую, многообещающую технологию, которая имела относительно большое число реализаций с одной стороны, а с другой стороны делались попытки построить формальные модели гипертекстовых систем, которые носили скорее описательный характер и были навеяны успехом реляционного подхода описания данных. Идея Т. </a:t>
            </a:r>
            <a:r>
              <a:rPr lang="ru-RU" sz="2800" dirty="0" err="1" smtClean="0">
                <a:latin typeface="Times New Roman" pitchFamily="18" charset="0"/>
                <a:cs typeface="Times New Roman" pitchFamily="18" charset="0"/>
              </a:rPr>
              <a:t>Бернерс-Ли</a:t>
            </a:r>
            <a:r>
              <a:rPr lang="ru-RU" sz="2800" dirty="0" smtClean="0">
                <a:latin typeface="Times New Roman" pitchFamily="18" charset="0"/>
                <a:cs typeface="Times New Roman" pitchFamily="18" charset="0"/>
              </a:rPr>
              <a:t> заключалась в том, чтобы применить гипертекстовую модель к информационным ресурсам, распределенным в сети, и сделать это максимально простым способом.</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pPr algn="just"/>
            <a:r>
              <a:rPr lang="ru-RU" sz="2800" dirty="0" smtClean="0">
                <a:latin typeface="Times New Roman" pitchFamily="18" charset="0"/>
                <a:cs typeface="Times New Roman" pitchFamily="18" charset="0"/>
              </a:rPr>
              <a:t>Он заложил три краеугольных камня системы из четырех существующих ныне, разработав:</a:t>
            </a:r>
          </a:p>
          <a:p>
            <a:pPr algn="just"/>
            <a:r>
              <a:rPr lang="ru-RU" sz="2800" dirty="0" smtClean="0">
                <a:latin typeface="Times New Roman" pitchFamily="18" charset="0"/>
                <a:cs typeface="Times New Roman" pitchFamily="18" charset="0"/>
              </a:rPr>
              <a:t>язык гипертекстовой разметки документов HTML (</a:t>
            </a:r>
            <a:r>
              <a:rPr lang="ru-RU" sz="2800" dirty="0" err="1" smtClean="0">
                <a:latin typeface="Times New Roman" pitchFamily="18" charset="0"/>
                <a:cs typeface="Times New Roman" pitchFamily="18" charset="0"/>
                <a:hlinkClick r:id="rId2"/>
              </a:rPr>
              <a:t>HyperText</a:t>
            </a:r>
            <a:r>
              <a:rPr lang="ru-RU" sz="2800" dirty="0" smtClean="0">
                <a:latin typeface="Times New Roman" pitchFamily="18" charset="0"/>
                <a:cs typeface="Times New Roman" pitchFamily="18" charset="0"/>
                <a:hlinkClick r:id="rId2"/>
              </a:rPr>
              <a:t> </a:t>
            </a:r>
            <a:r>
              <a:rPr lang="ru-RU" sz="2800" dirty="0" err="1" smtClean="0">
                <a:latin typeface="Times New Roman" pitchFamily="18" charset="0"/>
                <a:cs typeface="Times New Roman" pitchFamily="18" charset="0"/>
                <a:hlinkClick r:id="rId2"/>
              </a:rPr>
              <a:t>Markup</a:t>
            </a:r>
            <a:r>
              <a:rPr lang="ru-RU" sz="2800" dirty="0" smtClean="0">
                <a:latin typeface="Times New Roman" pitchFamily="18" charset="0"/>
                <a:cs typeface="Times New Roman" pitchFamily="18" charset="0"/>
                <a:hlinkClick r:id="rId2"/>
              </a:rPr>
              <a:t> </a:t>
            </a:r>
            <a:r>
              <a:rPr lang="ru-RU" sz="2800" dirty="0" err="1" smtClean="0">
                <a:latin typeface="Times New Roman" pitchFamily="18" charset="0"/>
                <a:cs typeface="Times New Roman" pitchFamily="18" charset="0"/>
                <a:hlinkClick r:id="rId2"/>
              </a:rPr>
              <a:t>Lan-guage</a:t>
            </a:r>
            <a:r>
              <a:rPr lang="ru-RU" sz="2800" dirty="0" smtClean="0">
                <a:latin typeface="Times New Roman" pitchFamily="18" charset="0"/>
                <a:cs typeface="Times New Roman" pitchFamily="18" charset="0"/>
              </a:rPr>
              <a:t>);</a:t>
            </a:r>
          </a:p>
          <a:p>
            <a:pPr algn="just"/>
            <a:r>
              <a:rPr lang="ru-RU" sz="2800" dirty="0" smtClean="0">
                <a:latin typeface="Times New Roman" pitchFamily="18" charset="0"/>
                <a:cs typeface="Times New Roman" pitchFamily="18" charset="0"/>
              </a:rPr>
              <a:t>универсальный способ адресации ресурсов в сети URL (</a:t>
            </a:r>
            <a:r>
              <a:rPr lang="ru-RU" sz="2800" dirty="0" err="1" smtClean="0">
                <a:latin typeface="Times New Roman" pitchFamily="18" charset="0"/>
                <a:cs typeface="Times New Roman" pitchFamily="18" charset="0"/>
                <a:hlinkClick r:id="rId3"/>
              </a:rPr>
              <a:t>Universal</a:t>
            </a:r>
            <a:r>
              <a:rPr lang="ru-RU" sz="2800" dirty="0" smtClean="0">
                <a:latin typeface="Times New Roman" pitchFamily="18" charset="0"/>
                <a:cs typeface="Times New Roman" pitchFamily="18" charset="0"/>
                <a:hlinkClick r:id="rId3"/>
              </a:rPr>
              <a:t> </a:t>
            </a:r>
            <a:r>
              <a:rPr lang="ru-RU" sz="2800" dirty="0" err="1" smtClean="0">
                <a:latin typeface="Times New Roman" pitchFamily="18" charset="0"/>
                <a:cs typeface="Times New Roman" pitchFamily="18" charset="0"/>
                <a:hlinkClick r:id="rId3"/>
              </a:rPr>
              <a:t>Resource</a:t>
            </a:r>
            <a:r>
              <a:rPr lang="ru-RU" sz="2800" dirty="0" smtClean="0">
                <a:latin typeface="Times New Roman" pitchFamily="18" charset="0"/>
                <a:cs typeface="Times New Roman" pitchFamily="18" charset="0"/>
                <a:hlinkClick r:id="rId3"/>
              </a:rPr>
              <a:t> </a:t>
            </a:r>
            <a:r>
              <a:rPr lang="ru-RU" sz="2800" dirty="0" err="1" smtClean="0">
                <a:latin typeface="Times New Roman" pitchFamily="18" charset="0"/>
                <a:cs typeface="Times New Roman" pitchFamily="18" charset="0"/>
                <a:hlinkClick r:id="rId3"/>
              </a:rPr>
              <a:t>Locator</a:t>
            </a:r>
            <a:r>
              <a:rPr lang="ru-RU" sz="2800" dirty="0" smtClean="0">
                <a:latin typeface="Times New Roman" pitchFamily="18" charset="0"/>
                <a:cs typeface="Times New Roman" pitchFamily="18" charset="0"/>
              </a:rPr>
              <a:t>);</a:t>
            </a:r>
          </a:p>
          <a:p>
            <a:pPr algn="just"/>
            <a:r>
              <a:rPr lang="ru-RU" sz="2800" dirty="0" smtClean="0">
                <a:latin typeface="Times New Roman" pitchFamily="18" charset="0"/>
                <a:cs typeface="Times New Roman" pitchFamily="18" charset="0"/>
              </a:rPr>
              <a:t>протокол обмена гипертекстовой информацией HTTP </a:t>
            </a:r>
            <a:r>
              <a:rPr lang="ru-RU" sz="2800" dirty="0" smtClean="0">
                <a:latin typeface="Times New Roman" pitchFamily="18" charset="0"/>
                <a:cs typeface="Times New Roman" pitchFamily="18" charset="0"/>
                <a:hlinkClick r:id="rId3"/>
              </a:rPr>
              <a:t>(</a:t>
            </a:r>
            <a:r>
              <a:rPr lang="ru-RU" sz="2800" dirty="0" err="1" smtClean="0">
                <a:latin typeface="Times New Roman" pitchFamily="18" charset="0"/>
                <a:cs typeface="Times New Roman" pitchFamily="18" charset="0"/>
                <a:hlinkClick r:id="rId3"/>
              </a:rPr>
              <a:t>HyperText</a:t>
            </a:r>
            <a:r>
              <a:rPr lang="ru-RU" sz="2800" dirty="0" smtClean="0">
                <a:latin typeface="Times New Roman" pitchFamily="18" charset="0"/>
                <a:cs typeface="Times New Roman" pitchFamily="18" charset="0"/>
                <a:hlinkClick r:id="rId3"/>
              </a:rPr>
              <a:t> </a:t>
            </a:r>
            <a:r>
              <a:rPr lang="ru-RU" sz="2800" dirty="0" err="1" smtClean="0">
                <a:latin typeface="Times New Roman" pitchFamily="18" charset="0"/>
                <a:cs typeface="Times New Roman" pitchFamily="18" charset="0"/>
                <a:hlinkClick r:id="rId3"/>
              </a:rPr>
              <a:t>Transfer</a:t>
            </a:r>
            <a:r>
              <a:rPr lang="ru-RU" sz="2800" dirty="0" smtClean="0">
                <a:latin typeface="Times New Roman" pitchFamily="18" charset="0"/>
                <a:cs typeface="Times New Roman" pitchFamily="18" charset="0"/>
                <a:hlinkClick r:id="rId3"/>
              </a:rPr>
              <a:t> </a:t>
            </a:r>
            <a:r>
              <a:rPr lang="ru-RU" sz="2800" dirty="0" err="1" smtClean="0">
                <a:latin typeface="Times New Roman" pitchFamily="18" charset="0"/>
                <a:cs typeface="Times New Roman" pitchFamily="18" charset="0"/>
                <a:hlinkClick r:id="rId3"/>
              </a:rPr>
              <a:t>Protocol</a:t>
            </a:r>
            <a:r>
              <a:rPr lang="ru-RU" sz="2800" dirty="0" smtClean="0">
                <a:latin typeface="Times New Roman" pitchFamily="18" charset="0"/>
                <a:cs typeface="Times New Roman" pitchFamily="18" charset="0"/>
              </a:rPr>
              <a:t>).</a:t>
            </a:r>
          </a:p>
          <a:p>
            <a:pPr algn="just"/>
            <a:r>
              <a:rPr lang="ru-RU" sz="2800" dirty="0" smtClean="0">
                <a:latin typeface="Times New Roman" pitchFamily="18" charset="0"/>
                <a:cs typeface="Times New Roman" pitchFamily="18" charset="0"/>
              </a:rPr>
              <a:t>Позже команда NCSA добавила к этим трем компонентам четвертый:</a:t>
            </a:r>
          </a:p>
          <a:p>
            <a:pPr algn="just"/>
            <a:r>
              <a:rPr lang="ru-RU" sz="2800" dirty="0" smtClean="0">
                <a:latin typeface="Times New Roman" pitchFamily="18" charset="0"/>
                <a:cs typeface="Times New Roman" pitchFamily="18" charset="0"/>
              </a:rPr>
              <a:t>универсальный интерфейс шлюзов CGI (</a:t>
            </a:r>
            <a:r>
              <a:rPr lang="ru-RU" sz="2800" dirty="0" err="1" smtClean="0">
                <a:latin typeface="Times New Roman" pitchFamily="18" charset="0"/>
                <a:cs typeface="Times New Roman" pitchFamily="18" charset="0"/>
                <a:hlinkClick r:id="rId4"/>
              </a:rPr>
              <a:t>Common</a:t>
            </a:r>
            <a:r>
              <a:rPr lang="ru-RU" sz="2800" dirty="0" smtClean="0">
                <a:latin typeface="Times New Roman" pitchFamily="18" charset="0"/>
                <a:cs typeface="Times New Roman" pitchFamily="18" charset="0"/>
                <a:hlinkClick r:id="rId4"/>
              </a:rPr>
              <a:t> </a:t>
            </a:r>
            <a:r>
              <a:rPr lang="ru-RU" sz="2800" dirty="0" err="1" smtClean="0">
                <a:latin typeface="Times New Roman" pitchFamily="18" charset="0"/>
                <a:cs typeface="Times New Roman" pitchFamily="18" charset="0"/>
                <a:hlinkClick r:id="rId4"/>
              </a:rPr>
              <a:t>Gateway</a:t>
            </a:r>
            <a:r>
              <a:rPr lang="ru-RU" sz="2800" dirty="0" smtClean="0">
                <a:latin typeface="Times New Roman" pitchFamily="18" charset="0"/>
                <a:cs typeface="Times New Roman" pitchFamily="18" charset="0"/>
                <a:hlinkClick r:id="rId4"/>
              </a:rPr>
              <a:t> </a:t>
            </a:r>
            <a:r>
              <a:rPr lang="ru-RU" sz="2800" dirty="0" err="1" smtClean="0">
                <a:latin typeface="Times New Roman" pitchFamily="18" charset="0"/>
                <a:cs typeface="Times New Roman" pitchFamily="18" charset="0"/>
                <a:hlinkClick r:id="rId4"/>
              </a:rPr>
              <a:t>Interface</a:t>
            </a:r>
            <a:r>
              <a:rPr lang="ru-RU" sz="2800" dirty="0" smtClean="0">
                <a:latin typeface="Times New Roman" pitchFamily="18" charset="0"/>
                <a:cs typeface="Times New Roman" pitchFamily="18" charset="0"/>
              </a:rPr>
              <a:t>).</a:t>
            </a:r>
          </a:p>
          <a:p>
            <a:endParaRPr lang="ru-RU" dirty="0" smtClean="0"/>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ru-RU" sz="2400" b="1" dirty="0" smtClean="0">
                <a:solidFill>
                  <a:schemeClr val="tx1"/>
                </a:solidFill>
              </a:rPr>
              <a:t>11.Понятие Интернет-обозревателя.</a:t>
            </a:r>
            <a:endParaRPr lang="ru-RU" sz="2400" b="1" dirty="0">
              <a:solidFill>
                <a:schemeClr val="tx1"/>
              </a:solidFill>
            </a:endParaRPr>
          </a:p>
        </p:txBody>
      </p:sp>
      <p:sp>
        <p:nvSpPr>
          <p:cNvPr id="3" name="Содержимое 2"/>
          <p:cNvSpPr>
            <a:spLocks noGrp="1"/>
          </p:cNvSpPr>
          <p:nvPr>
            <p:ph idx="1"/>
          </p:nvPr>
        </p:nvSpPr>
        <p:spPr>
          <a:xfrm>
            <a:off x="457200" y="1484784"/>
            <a:ext cx="8229600" cy="4839816"/>
          </a:xfrm>
        </p:spPr>
        <p:txBody>
          <a:bodyPr>
            <a:normAutofit fontScale="70000" lnSpcReduction="20000"/>
          </a:bodyPr>
          <a:lstStyle/>
          <a:p>
            <a:pPr algn="just"/>
            <a:r>
              <a:rPr lang="ru-RU" sz="2800" b="1" dirty="0" err="1" smtClean="0">
                <a:latin typeface="Times New Roman" pitchFamily="18" charset="0"/>
                <a:cs typeface="Times New Roman" pitchFamily="18" charset="0"/>
              </a:rPr>
              <a:t>Веб-обозрева́тель</a:t>
            </a:r>
            <a:r>
              <a:rPr lang="ru-RU" sz="2800"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бра́узер</a:t>
            </a:r>
            <a:r>
              <a:rPr lang="ru-RU" sz="2800" dirty="0" smtClean="0">
                <a:latin typeface="Times New Roman" pitchFamily="18" charset="0"/>
                <a:cs typeface="Times New Roman" pitchFamily="18" charset="0"/>
              </a:rPr>
              <a:t> (от </a:t>
            </a:r>
            <a:r>
              <a:rPr lang="ru-RU" sz="2800" dirty="0" smtClean="0">
                <a:latin typeface="Times New Roman" pitchFamily="18" charset="0"/>
                <a:cs typeface="Times New Roman" pitchFamily="18" charset="0"/>
                <a:hlinkClick r:id="rId2" tooltip="Английский язык"/>
              </a:rPr>
              <a:t>англ.</a:t>
            </a:r>
            <a:r>
              <a:rPr lang="ru-RU" sz="2800"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Web</a:t>
            </a:r>
            <a:r>
              <a:rPr lang="ru-RU" sz="2800" i="1" dirty="0" smtClean="0">
                <a:latin typeface="Times New Roman" pitchFamily="18" charset="0"/>
                <a:cs typeface="Times New Roman" pitchFamily="18" charset="0"/>
              </a:rPr>
              <a:t> </a:t>
            </a:r>
            <a:r>
              <a:rPr lang="ru-RU" sz="2800" i="1" dirty="0" err="1" smtClean="0">
                <a:latin typeface="Times New Roman" pitchFamily="18" charset="0"/>
                <a:cs typeface="Times New Roman" pitchFamily="18" charset="0"/>
              </a:rPr>
              <a:t>browser</a:t>
            </a:r>
            <a:r>
              <a:rPr lang="ru-RU" sz="2800" dirty="0" smtClean="0">
                <a:latin typeface="Times New Roman" pitchFamily="18" charset="0"/>
                <a:cs typeface="Times New Roman" pitchFamily="18" charset="0"/>
              </a:rPr>
              <a:t>; вариант </a:t>
            </a:r>
            <a:r>
              <a:rPr lang="ru-RU" sz="2800" i="1" dirty="0" err="1" smtClean="0">
                <a:latin typeface="Times New Roman" pitchFamily="18" charset="0"/>
                <a:cs typeface="Times New Roman" pitchFamily="18" charset="0"/>
              </a:rPr>
              <a:t>броузер</a:t>
            </a:r>
            <a:r>
              <a:rPr lang="ru-RU" sz="2800" dirty="0" smtClean="0">
                <a:latin typeface="Times New Roman" pitchFamily="18" charset="0"/>
                <a:cs typeface="Times New Roman" pitchFamily="18" charset="0"/>
              </a:rPr>
              <a:t> — устаревшая форма</a:t>
            </a:r>
            <a:r>
              <a:rPr lang="ru-RU" sz="2800" baseline="30000" dirty="0" smtClean="0">
                <a:latin typeface="Times New Roman" pitchFamily="18" charset="0"/>
                <a:cs typeface="Times New Roman" pitchFamily="18" charset="0"/>
                <a:hlinkClick r:id="rId3"/>
              </a:rPr>
              <a:t>[1][2]</a:t>
            </a:r>
            <a:r>
              <a:rPr lang="ru-RU" sz="2800" dirty="0" smtClean="0">
                <a:latin typeface="Times New Roman" pitchFamily="18" charset="0"/>
                <a:cs typeface="Times New Roman" pitchFamily="18" charset="0"/>
              </a:rPr>
              <a:t>) — </a:t>
            </a:r>
            <a:r>
              <a:rPr lang="ru-RU" sz="2800" dirty="0" smtClean="0">
                <a:latin typeface="Times New Roman" pitchFamily="18" charset="0"/>
                <a:cs typeface="Times New Roman" pitchFamily="18" charset="0"/>
                <a:hlinkClick r:id="rId4" tooltip="Программное обеспечение"/>
              </a:rPr>
              <a:t>программное обеспечение</a:t>
            </a:r>
            <a:r>
              <a:rPr lang="ru-RU" sz="2800" dirty="0" smtClean="0">
                <a:latin typeface="Times New Roman" pitchFamily="18" charset="0"/>
                <a:cs typeface="Times New Roman" pitchFamily="18" charset="0"/>
              </a:rPr>
              <a:t> для просмотра </a:t>
            </a:r>
            <a:r>
              <a:rPr lang="ru-RU" sz="2800" dirty="0" err="1" smtClean="0">
                <a:latin typeface="Times New Roman" pitchFamily="18" charset="0"/>
                <a:cs typeface="Times New Roman" pitchFamily="18" charset="0"/>
                <a:hlinkClick r:id="rId5" tooltip="Веб-сайт"/>
              </a:rPr>
              <a:t>веб-сайтов</a:t>
            </a:r>
            <a:r>
              <a:rPr lang="ru-RU" sz="2800" dirty="0" smtClean="0">
                <a:latin typeface="Times New Roman" pitchFamily="18" charset="0"/>
                <a:cs typeface="Times New Roman" pitchFamily="18" charset="0"/>
              </a:rPr>
              <a:t>, то есть для </a:t>
            </a:r>
            <a:r>
              <a:rPr lang="ru-RU" sz="2800" dirty="0" err="1" smtClean="0">
                <a:latin typeface="Times New Roman" pitchFamily="18" charset="0"/>
                <a:cs typeface="Times New Roman" pitchFamily="18" charset="0"/>
              </a:rPr>
              <a:t>запроса</a:t>
            </a:r>
            <a:r>
              <a:rPr lang="ru-RU" sz="2800" dirty="0" err="1" smtClean="0">
                <a:latin typeface="Times New Roman" pitchFamily="18" charset="0"/>
                <a:cs typeface="Times New Roman" pitchFamily="18" charset="0"/>
                <a:hlinkClick r:id="rId6" tooltip="Веб-страница"/>
              </a:rPr>
              <a:t>веб-страниц</a:t>
            </a:r>
            <a:r>
              <a:rPr lang="ru-RU" sz="2800" dirty="0" smtClean="0">
                <a:latin typeface="Times New Roman" pitchFamily="18" charset="0"/>
                <a:cs typeface="Times New Roman" pitchFamily="18" charset="0"/>
              </a:rPr>
              <a:t> (преимущественно из </a:t>
            </a:r>
            <a:r>
              <a:rPr lang="ru-RU" sz="2800" dirty="0" smtClean="0">
                <a:latin typeface="Times New Roman" pitchFamily="18" charset="0"/>
                <a:cs typeface="Times New Roman" pitchFamily="18" charset="0"/>
                <a:hlinkClick r:id="rId7" tooltip="Всемирная паутина"/>
              </a:rPr>
              <a:t>Сети</a:t>
            </a:r>
            <a:r>
              <a:rPr lang="ru-RU" sz="2800" dirty="0" smtClean="0">
                <a:latin typeface="Times New Roman" pitchFamily="18" charset="0"/>
                <a:cs typeface="Times New Roman" pitchFamily="18" charset="0"/>
              </a:rPr>
              <a:t>), их обработки, вывода и перехода от одной страницы к другой. Многие современные браузеры также могут загружать файлы с </a:t>
            </a:r>
            <a:r>
              <a:rPr lang="ru-RU" sz="2800" dirty="0" smtClean="0">
                <a:latin typeface="Times New Roman" pitchFamily="18" charset="0"/>
                <a:cs typeface="Times New Roman" pitchFamily="18" charset="0"/>
                <a:hlinkClick r:id="rId8" tooltip="FTP"/>
              </a:rPr>
              <a:t>FTP</a:t>
            </a:r>
            <a:r>
              <a:rPr lang="ru-RU" sz="2800" dirty="0" smtClean="0">
                <a:latin typeface="Times New Roman" pitchFamily="18" charset="0"/>
                <a:cs typeface="Times New Roman" pitchFamily="18" charset="0"/>
              </a:rPr>
              <a:t>-серверов. Браузеры постоянно развивались со времени зарождения </a:t>
            </a:r>
            <a:r>
              <a:rPr lang="ru-RU" sz="2800" dirty="0" smtClean="0">
                <a:latin typeface="Times New Roman" pitchFamily="18" charset="0"/>
                <a:cs typeface="Times New Roman" pitchFamily="18" charset="0"/>
                <a:hlinkClick r:id="rId7" tooltip="Всемирная паутина"/>
              </a:rPr>
              <a:t>Всемирной паутины</a:t>
            </a:r>
            <a:r>
              <a:rPr lang="ru-RU" sz="2800" dirty="0" smtClean="0">
                <a:latin typeface="Times New Roman" pitchFamily="18" charset="0"/>
                <a:cs typeface="Times New Roman" pitchFamily="18" charset="0"/>
              </a:rPr>
              <a:t> и с её ростом становились всё более востребованными программами. Ныне браузер — комплексное </a:t>
            </a:r>
            <a:r>
              <a:rPr lang="ru-RU" sz="2800" dirty="0" smtClean="0">
                <a:latin typeface="Times New Roman" pitchFamily="18" charset="0"/>
                <a:cs typeface="Times New Roman" pitchFamily="18" charset="0"/>
                <a:hlinkClick r:id="rId9" tooltip="Компьютерная программа"/>
              </a:rPr>
              <a:t>приложение</a:t>
            </a:r>
            <a:r>
              <a:rPr lang="ru-RU" sz="2800" dirty="0" smtClean="0">
                <a:latin typeface="Times New Roman" pitchFamily="18" charset="0"/>
                <a:cs typeface="Times New Roman" pitchFamily="18" charset="0"/>
              </a:rPr>
              <a:t> для обработки и вывода разных составляющих </a:t>
            </a:r>
            <a:r>
              <a:rPr lang="ru-RU" sz="2800" dirty="0" err="1" smtClean="0">
                <a:latin typeface="Times New Roman" pitchFamily="18" charset="0"/>
                <a:cs typeface="Times New Roman" pitchFamily="18" charset="0"/>
              </a:rPr>
              <a:t>веб-страницы</a:t>
            </a:r>
            <a:r>
              <a:rPr lang="ru-RU" sz="2800" dirty="0" smtClean="0">
                <a:latin typeface="Times New Roman" pitchFamily="18" charset="0"/>
                <a:cs typeface="Times New Roman" pitchFamily="18" charset="0"/>
              </a:rPr>
              <a:t> и для предоставления </a:t>
            </a:r>
            <a:r>
              <a:rPr lang="ru-RU" sz="2800" dirty="0" smtClean="0">
                <a:latin typeface="Times New Roman" pitchFamily="18" charset="0"/>
                <a:cs typeface="Times New Roman" pitchFamily="18" charset="0"/>
                <a:hlinkClick r:id="rId10" tooltip="Пользовательский интерфейс"/>
              </a:rPr>
              <a:t>интерфейса</a:t>
            </a:r>
            <a:r>
              <a:rPr lang="ru-RU" sz="2800" dirty="0" smtClean="0">
                <a:latin typeface="Times New Roman" pitchFamily="18" charset="0"/>
                <a:cs typeface="Times New Roman" pitchFamily="18" charset="0"/>
              </a:rPr>
              <a:t> между </a:t>
            </a:r>
            <a:r>
              <a:rPr lang="ru-RU" sz="2800" dirty="0" err="1" smtClean="0">
                <a:latin typeface="Times New Roman" pitchFamily="18" charset="0"/>
                <a:cs typeface="Times New Roman" pitchFamily="18" charset="0"/>
              </a:rPr>
              <a:t>веб-сайтом</a:t>
            </a:r>
            <a:r>
              <a:rPr lang="ru-RU" sz="2800" dirty="0" smtClean="0">
                <a:latin typeface="Times New Roman" pitchFamily="18" charset="0"/>
                <a:cs typeface="Times New Roman" pitchFamily="18" charset="0"/>
              </a:rPr>
              <a:t> и его посетителем. Практически все популярные браузеры распространяются </a:t>
            </a:r>
            <a:r>
              <a:rPr lang="ru-RU" sz="2800" dirty="0" smtClean="0">
                <a:latin typeface="Times New Roman" pitchFamily="18" charset="0"/>
                <a:cs typeface="Times New Roman" pitchFamily="18" charset="0"/>
                <a:hlinkClick r:id="rId11" tooltip="Freeware"/>
              </a:rPr>
              <a:t>бесплатно</a:t>
            </a:r>
            <a:r>
              <a:rPr lang="ru-RU" sz="2800" dirty="0" smtClean="0">
                <a:latin typeface="Times New Roman" pitchFamily="18" charset="0"/>
                <a:cs typeface="Times New Roman" pitchFamily="18" charset="0"/>
              </a:rPr>
              <a:t> или «в комплекте» с другими приложениями: </a:t>
            </a:r>
            <a:r>
              <a:rPr lang="ru-RU" sz="2800" dirty="0" err="1" smtClean="0">
                <a:latin typeface="Times New Roman" pitchFamily="18" charset="0"/>
                <a:cs typeface="Times New Roman" pitchFamily="18" charset="0"/>
                <a:hlinkClick r:id="rId12" tooltip="Internet Explorer"/>
              </a:rPr>
              <a:t>Internet</a:t>
            </a:r>
            <a:r>
              <a:rPr lang="ru-RU" sz="2800" dirty="0" smtClean="0">
                <a:latin typeface="Times New Roman" pitchFamily="18" charset="0"/>
                <a:cs typeface="Times New Roman" pitchFamily="18" charset="0"/>
                <a:hlinkClick r:id="rId12" tooltip="Internet Explorer"/>
              </a:rPr>
              <a:t> </a:t>
            </a:r>
            <a:r>
              <a:rPr lang="ru-RU" sz="2800" dirty="0" err="1" smtClean="0">
                <a:latin typeface="Times New Roman" pitchFamily="18" charset="0"/>
                <a:cs typeface="Times New Roman" pitchFamily="18" charset="0"/>
                <a:hlinkClick r:id="rId12" tooltip="Internet Explorer"/>
              </a:rPr>
              <a:t>Explorer</a:t>
            </a:r>
            <a:r>
              <a:rPr lang="ru-RU" sz="2800" dirty="0" smtClean="0">
                <a:latin typeface="Times New Roman" pitchFamily="18" charset="0"/>
                <a:cs typeface="Times New Roman" pitchFamily="18" charset="0"/>
              </a:rPr>
              <a:t> (совместно с </a:t>
            </a:r>
            <a:r>
              <a:rPr lang="ru-RU" sz="2800" dirty="0" err="1" smtClean="0">
                <a:latin typeface="Times New Roman" pitchFamily="18" charset="0"/>
                <a:cs typeface="Times New Roman" pitchFamily="18" charset="0"/>
                <a:hlinkClick r:id="rId13" tooltip="Microsoft Windows"/>
              </a:rPr>
              <a:t>Microsoft</a:t>
            </a:r>
            <a:r>
              <a:rPr lang="ru-RU" sz="2800" dirty="0" smtClean="0">
                <a:latin typeface="Times New Roman" pitchFamily="18" charset="0"/>
                <a:cs typeface="Times New Roman" pitchFamily="18" charset="0"/>
                <a:hlinkClick r:id="rId13" tooltip="Microsoft Windows"/>
              </a:rPr>
              <a:t> </a:t>
            </a:r>
            <a:r>
              <a:rPr lang="ru-RU" sz="2800" dirty="0" err="1" smtClean="0">
                <a:latin typeface="Times New Roman" pitchFamily="18" charset="0"/>
                <a:cs typeface="Times New Roman" pitchFamily="18" charset="0"/>
                <a:hlinkClick r:id="rId13" tooltip="Microsoft Windows"/>
              </a:rPr>
              <a:t>Windows</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hlinkClick r:id="rId14" tooltip="Mozilla Firefox"/>
              </a:rPr>
              <a:t>Mozilla</a:t>
            </a:r>
            <a:r>
              <a:rPr lang="ru-RU" sz="2800" dirty="0" smtClean="0">
                <a:latin typeface="Times New Roman" pitchFamily="18" charset="0"/>
                <a:cs typeface="Times New Roman" pitchFamily="18" charset="0"/>
                <a:hlinkClick r:id="rId14" tooltip="Mozilla Firefox"/>
              </a:rPr>
              <a:t> </a:t>
            </a:r>
            <a:r>
              <a:rPr lang="ru-RU" sz="2800" dirty="0" err="1" smtClean="0">
                <a:latin typeface="Times New Roman" pitchFamily="18" charset="0"/>
                <a:cs typeface="Times New Roman" pitchFamily="18" charset="0"/>
                <a:hlinkClick r:id="rId14" tooltip="Mozilla Firefox"/>
              </a:rPr>
              <a:t>Firefox</a:t>
            </a:r>
            <a:r>
              <a:rPr lang="ru-RU" sz="2800" dirty="0" smtClean="0">
                <a:latin typeface="Times New Roman" pitchFamily="18" charset="0"/>
                <a:cs typeface="Times New Roman" pitchFamily="18" charset="0"/>
              </a:rPr>
              <a:t>(бесплатно, </a:t>
            </a:r>
            <a:r>
              <a:rPr lang="ru-RU" sz="2800" dirty="0" smtClean="0">
                <a:latin typeface="Times New Roman" pitchFamily="18" charset="0"/>
                <a:cs typeface="Times New Roman" pitchFamily="18" charset="0"/>
                <a:hlinkClick r:id="rId15" tooltip="Свободное ПО"/>
              </a:rPr>
              <a:t>свободное ПО</a:t>
            </a:r>
            <a:r>
              <a:rPr lang="ru-RU" sz="2800" dirty="0" smtClean="0">
                <a:latin typeface="Times New Roman" pitchFamily="18" charset="0"/>
                <a:cs typeface="Times New Roman" pitchFamily="18" charset="0"/>
              </a:rPr>
              <a:t>, совместимо с некоторыми дистрибутивами </a:t>
            </a:r>
            <a:r>
              <a:rPr lang="ru-RU" sz="2800" dirty="0" err="1" smtClean="0">
                <a:latin typeface="Times New Roman" pitchFamily="18" charset="0"/>
                <a:cs typeface="Times New Roman" pitchFamily="18" charset="0"/>
              </a:rPr>
              <a:t>Linux</a:t>
            </a:r>
            <a:r>
              <a:rPr lang="ru-RU" sz="2800" dirty="0" smtClean="0">
                <a:latin typeface="Times New Roman" pitchFamily="18" charset="0"/>
                <a:cs typeface="Times New Roman" pitchFamily="18" charset="0"/>
              </a:rPr>
              <a:t>, например </a:t>
            </a:r>
            <a:r>
              <a:rPr lang="ru-RU" sz="2800" dirty="0" err="1" smtClean="0">
                <a:latin typeface="Times New Roman" pitchFamily="18" charset="0"/>
                <a:cs typeface="Times New Roman" pitchFamily="18" charset="0"/>
              </a:rPr>
              <a:t>Ubuntu</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hlinkClick r:id="rId16" tooltip="Safari"/>
              </a:rPr>
              <a:t>Safari</a:t>
            </a:r>
            <a:r>
              <a:rPr lang="ru-RU" sz="2800" dirty="0" smtClean="0">
                <a:latin typeface="Times New Roman" pitchFamily="18" charset="0"/>
                <a:cs typeface="Times New Roman" pitchFamily="18" charset="0"/>
              </a:rPr>
              <a:t> (совместно с </a:t>
            </a:r>
            <a:r>
              <a:rPr lang="ru-RU" sz="2800" dirty="0" err="1" smtClean="0">
                <a:latin typeface="Times New Roman" pitchFamily="18" charset="0"/>
                <a:cs typeface="Times New Roman" pitchFamily="18" charset="0"/>
                <a:hlinkClick r:id="rId17" tooltip="Mac OS X"/>
              </a:rPr>
              <a:t>Mac</a:t>
            </a:r>
            <a:r>
              <a:rPr lang="ru-RU" sz="2800" dirty="0" smtClean="0">
                <a:latin typeface="Times New Roman" pitchFamily="18" charset="0"/>
                <a:cs typeface="Times New Roman" pitchFamily="18" charset="0"/>
                <a:hlinkClick r:id="rId17" tooltip="Mac OS X"/>
              </a:rPr>
              <a:t> OS X</a:t>
            </a:r>
            <a:r>
              <a:rPr lang="ru-RU" sz="2800" dirty="0" smtClean="0">
                <a:latin typeface="Times New Roman" pitchFamily="18" charset="0"/>
                <a:cs typeface="Times New Roman" pitchFamily="18" charset="0"/>
              </a:rPr>
              <a:t> и бесплатно для </a:t>
            </a:r>
            <a:r>
              <a:rPr lang="ru-RU" sz="2800" dirty="0" err="1" smtClean="0">
                <a:latin typeface="Times New Roman" pitchFamily="18" charset="0"/>
                <a:cs typeface="Times New Roman" pitchFamily="18" charset="0"/>
                <a:hlinkClick r:id="rId13" tooltip="Microsoft Windows"/>
              </a:rPr>
              <a:t>Microsoft</a:t>
            </a:r>
            <a:r>
              <a:rPr lang="ru-RU" sz="2800" dirty="0" smtClean="0">
                <a:latin typeface="Times New Roman" pitchFamily="18" charset="0"/>
                <a:cs typeface="Times New Roman" pitchFamily="18" charset="0"/>
                <a:hlinkClick r:id="rId13" tooltip="Microsoft Windows"/>
              </a:rPr>
              <a:t> </a:t>
            </a:r>
            <a:r>
              <a:rPr lang="ru-RU" sz="2800" dirty="0" err="1" smtClean="0">
                <a:latin typeface="Times New Roman" pitchFamily="18" charset="0"/>
                <a:cs typeface="Times New Roman" pitchFamily="18" charset="0"/>
                <a:hlinkClick r:id="rId13" tooltip="Microsoft Windows"/>
              </a:rPr>
              <a:t>Windows</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hlinkClick r:id="rId18" tooltip="Google Chrome"/>
              </a:rPr>
              <a:t>Google</a:t>
            </a:r>
            <a:r>
              <a:rPr lang="ru-RU" sz="2800" dirty="0" smtClean="0">
                <a:latin typeface="Times New Roman" pitchFamily="18" charset="0"/>
                <a:cs typeface="Times New Roman" pitchFamily="18" charset="0"/>
                <a:hlinkClick r:id="rId18" tooltip="Google Chrome"/>
              </a:rPr>
              <a:t> </a:t>
            </a:r>
            <a:r>
              <a:rPr lang="ru-RU" sz="2800" dirty="0" err="1" smtClean="0">
                <a:latin typeface="Times New Roman" pitchFamily="18" charset="0"/>
                <a:cs typeface="Times New Roman" pitchFamily="18" charset="0"/>
                <a:hlinkClick r:id="rId18" tooltip="Google Chrome"/>
              </a:rPr>
              <a:t>Chrome</a:t>
            </a:r>
            <a:r>
              <a:rPr lang="ru-RU" sz="2800" dirty="0" smtClean="0">
                <a:latin typeface="Times New Roman" pitchFamily="18" charset="0"/>
                <a:cs typeface="Times New Roman" pitchFamily="18" charset="0"/>
              </a:rPr>
              <a:t> (бесплатно), </a:t>
            </a:r>
            <a:r>
              <a:rPr lang="ru-RU" sz="2800" dirty="0" err="1" smtClean="0">
                <a:latin typeface="Times New Roman" pitchFamily="18" charset="0"/>
                <a:cs typeface="Times New Roman" pitchFamily="18" charset="0"/>
                <a:hlinkClick r:id="rId19" tooltip="Opera"/>
              </a:rPr>
              <a:t>Opera</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бесплатно</a:t>
            </a:r>
            <a:r>
              <a:rPr lang="ru-RU" sz="2800" dirty="0" smtClean="0">
                <a:latin typeface="Times New Roman" pitchFamily="18" charset="0"/>
                <a:cs typeface="Times New Roman" pitchFamily="18" charset="0"/>
              </a:rPr>
              <a:t> начиная с версии 8.50</a:t>
            </a:r>
          </a:p>
          <a:p>
            <a:endParaRPr lang="ru-RU" sz="2800" dirty="0" smtClean="0"/>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a:bodyPr>
          <a:lstStyle/>
          <a:p>
            <a:r>
              <a:rPr lang="ru-RU" sz="2400" b="1" dirty="0" smtClean="0">
                <a:solidFill>
                  <a:schemeClr val="tx1"/>
                </a:solidFill>
              </a:rPr>
              <a:t>География распространения</a:t>
            </a:r>
            <a:endParaRPr lang="ru-RU" sz="2400" b="1" dirty="0">
              <a:solidFill>
                <a:schemeClr val="tx1"/>
              </a:solidFill>
            </a:endParaRPr>
          </a:p>
        </p:txBody>
      </p:sp>
      <p:sp>
        <p:nvSpPr>
          <p:cNvPr id="3" name="Содержимое 2"/>
          <p:cNvSpPr>
            <a:spLocks noGrp="1"/>
          </p:cNvSpPr>
          <p:nvPr>
            <p:ph idx="1"/>
          </p:nvPr>
        </p:nvSpPr>
        <p:spPr/>
        <p:txBody>
          <a:bodyPr>
            <a:normAutofit/>
          </a:bodyPr>
          <a:lstStyle/>
          <a:p>
            <a:r>
              <a:rPr lang="en-US" sz="1800" dirty="0" smtClean="0">
                <a:solidFill>
                  <a:schemeClr val="accent1">
                    <a:lumMod val="50000"/>
                  </a:schemeClr>
                </a:solidFill>
              </a:rPr>
              <a:t> </a:t>
            </a:r>
            <a:r>
              <a:rPr lang="en-US" sz="1800" dirty="0" smtClean="0">
                <a:solidFill>
                  <a:schemeClr val="bg2">
                    <a:lumMod val="50000"/>
                  </a:schemeClr>
                </a:solidFill>
                <a:hlinkClick r:id="rId2" tooltip="Internet Explorer"/>
              </a:rPr>
              <a:t>Internet Explorer</a:t>
            </a:r>
            <a:r>
              <a:rPr lang="en-US" sz="1800" dirty="0" smtClean="0">
                <a:solidFill>
                  <a:schemeClr val="bg2">
                    <a:lumMod val="50000"/>
                  </a:schemeClr>
                </a:solidFill>
              </a:rPr>
              <a:t>     </a:t>
            </a:r>
            <a:r>
              <a:rPr lang="en-US" sz="1800" dirty="0" smtClean="0">
                <a:solidFill>
                  <a:schemeClr val="bg2">
                    <a:lumMod val="50000"/>
                  </a:schemeClr>
                </a:solidFill>
                <a:hlinkClick r:id="rId3" tooltip="Mozilla Firefox"/>
              </a:rPr>
              <a:t>Mozilla Firefox</a:t>
            </a:r>
            <a:r>
              <a:rPr lang="en-US" sz="1800" dirty="0" smtClean="0">
                <a:solidFill>
                  <a:schemeClr val="bg2">
                    <a:lumMod val="50000"/>
                  </a:schemeClr>
                </a:solidFill>
              </a:rPr>
              <a:t>     </a:t>
            </a:r>
            <a:r>
              <a:rPr lang="en-US" sz="1800" dirty="0" smtClean="0">
                <a:solidFill>
                  <a:schemeClr val="bg2">
                    <a:lumMod val="50000"/>
                  </a:schemeClr>
                </a:solidFill>
                <a:hlinkClick r:id="rId4" tooltip="Google Chrome"/>
              </a:rPr>
              <a:t>Google Chrome</a:t>
            </a:r>
            <a:r>
              <a:rPr lang="en-US" sz="1800" dirty="0" smtClean="0">
                <a:solidFill>
                  <a:schemeClr val="bg2">
                    <a:lumMod val="50000"/>
                  </a:schemeClr>
                </a:solidFill>
              </a:rPr>
              <a:t>     </a:t>
            </a:r>
            <a:r>
              <a:rPr lang="en-US" sz="1800" dirty="0" smtClean="0">
                <a:solidFill>
                  <a:schemeClr val="bg2">
                    <a:lumMod val="50000"/>
                  </a:schemeClr>
                </a:solidFill>
                <a:hlinkClick r:id="rId5" tooltip="Opera (браузер)"/>
              </a:rPr>
              <a:t>Opera</a:t>
            </a:r>
            <a:endParaRPr lang="ru-RU" sz="1800" dirty="0" smtClean="0">
              <a:solidFill>
                <a:schemeClr val="bg2">
                  <a:lumMod val="50000"/>
                </a:schemeClr>
              </a:solidFill>
            </a:endParaRPr>
          </a:p>
          <a:p>
            <a:endParaRPr lang="ru-RU" sz="1800" dirty="0">
              <a:solidFill>
                <a:schemeClr val="bg2">
                  <a:lumMod val="50000"/>
                </a:schemeClr>
              </a:solidFill>
            </a:endParaRPr>
          </a:p>
        </p:txBody>
      </p:sp>
      <p:pic>
        <p:nvPicPr>
          <p:cNvPr id="4" name="Содержимое 4" descr="http://upload.wikimedia.org/wikipedia/commons/thumb/1/13/Countries_by_most_used_web_browser.png/400px-Countries_by_most_used_web_browser.png">
            <a:hlinkClick r:id="rId6"/>
          </p:cNvPr>
          <p:cNvPicPr>
            <a:picLocks/>
          </p:cNvPicPr>
          <p:nvPr/>
        </p:nvPicPr>
        <p:blipFill>
          <a:blip r:embed="rId7" cstate="print"/>
          <a:srcRect/>
          <a:stretch>
            <a:fillRect/>
          </a:stretch>
        </p:blipFill>
        <p:spPr>
          <a:xfrm>
            <a:off x="642938" y="2286000"/>
            <a:ext cx="7429500" cy="392906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ru-RU" sz="2400" b="1" dirty="0" smtClean="0">
                <a:solidFill>
                  <a:schemeClr val="tx1"/>
                </a:solidFill>
              </a:rPr>
              <a:t>12.Язык </a:t>
            </a:r>
            <a:r>
              <a:rPr lang="en-US" sz="2400" b="1" dirty="0" smtClean="0">
                <a:solidFill>
                  <a:schemeClr val="tx1"/>
                </a:solidFill>
              </a:rPr>
              <a:t>HTML - </a:t>
            </a:r>
            <a:r>
              <a:rPr lang="ru-RU" sz="2400" b="1" dirty="0" smtClean="0">
                <a:solidFill>
                  <a:schemeClr val="tx1"/>
                </a:solidFill>
              </a:rPr>
              <a:t>определение, назначение</a:t>
            </a:r>
            <a:endParaRPr lang="ru-RU" sz="2400" b="1" dirty="0">
              <a:solidFill>
                <a:schemeClr val="tx1"/>
              </a:solidFill>
            </a:endParaRPr>
          </a:p>
        </p:txBody>
      </p:sp>
      <p:sp>
        <p:nvSpPr>
          <p:cNvPr id="3" name="Содержимое 2"/>
          <p:cNvSpPr>
            <a:spLocks noGrp="1"/>
          </p:cNvSpPr>
          <p:nvPr>
            <p:ph idx="1"/>
          </p:nvPr>
        </p:nvSpPr>
        <p:spPr>
          <a:xfrm>
            <a:off x="457200" y="1484784"/>
            <a:ext cx="8229600" cy="5184576"/>
          </a:xfrm>
        </p:spPr>
        <p:txBody>
          <a:bodyPr>
            <a:normAutofit fontScale="70000" lnSpcReduction="20000"/>
          </a:bodyPr>
          <a:lstStyle/>
          <a:p>
            <a:r>
              <a:rPr lang="ru-RU" sz="2800" dirty="0" smtClean="0">
                <a:latin typeface="Times New Roman" pitchFamily="18" charset="0"/>
                <a:cs typeface="Times New Roman" pitchFamily="18" charset="0"/>
              </a:rPr>
              <a:t>Идея HTML -- пример чрезвычайно удачного решения проблемы построения гипертекстовой системы при помощи специального средства управления отображением. На разработку языка гипертекстовой разметки существенное влияние оказали два фактора: исследования в области интерфейсов гипертекстовых систем и желание обеспечить простой и быстрый способ создания гипертекстовой базы данных, распределенной на сети.</a:t>
            </a:r>
          </a:p>
          <a:p>
            <a:pPr algn="just"/>
            <a:r>
              <a:rPr lang="ru-RU" sz="2800" dirty="0" smtClean="0">
                <a:latin typeface="Times New Roman" pitchFamily="18" charset="0"/>
                <a:cs typeface="Times New Roman" pitchFamily="18" charset="0"/>
              </a:rPr>
              <a:t>HTML является приложением («частным случаем») </a:t>
            </a:r>
            <a:r>
              <a:rPr lang="ru-RU" sz="2800" dirty="0" smtClean="0">
                <a:latin typeface="Times New Roman" pitchFamily="18" charset="0"/>
                <a:cs typeface="Times New Roman" pitchFamily="18" charset="0"/>
                <a:hlinkClick r:id="rId2" tooltip="SGML"/>
              </a:rPr>
              <a:t>SGML</a:t>
            </a:r>
            <a:r>
              <a:rPr lang="ru-RU" sz="2800" dirty="0" smtClean="0">
                <a:latin typeface="Times New Roman" pitchFamily="18" charset="0"/>
                <a:cs typeface="Times New Roman" pitchFamily="18" charset="0"/>
              </a:rPr>
              <a:t> (стандартного обобщённого языка разметки) и соответствует международному стандарту </a:t>
            </a:r>
            <a:r>
              <a:rPr lang="ru-RU" sz="2800" dirty="0" smtClean="0">
                <a:latin typeface="Times New Roman" pitchFamily="18" charset="0"/>
                <a:cs typeface="Times New Roman" pitchFamily="18" charset="0"/>
                <a:hlinkClick r:id="rId3" tooltip="ISO"/>
              </a:rPr>
              <a:t>ISO</a:t>
            </a:r>
            <a:r>
              <a:rPr lang="ru-RU" sz="2800" dirty="0" smtClean="0">
                <a:latin typeface="Times New Roman" pitchFamily="18" charset="0"/>
                <a:cs typeface="Times New Roman" pitchFamily="18" charset="0"/>
              </a:rPr>
              <a:t> 8879. </a:t>
            </a:r>
            <a:r>
              <a:rPr lang="ru-RU" sz="2800" dirty="0" smtClean="0">
                <a:latin typeface="Times New Roman" pitchFamily="18" charset="0"/>
                <a:cs typeface="Times New Roman" pitchFamily="18" charset="0"/>
                <a:hlinkClick r:id="rId4" tooltip="XHTML"/>
              </a:rPr>
              <a:t>XHTML</a:t>
            </a:r>
            <a:r>
              <a:rPr lang="ru-RU" sz="2800" dirty="0" smtClean="0">
                <a:latin typeface="Times New Roman" pitchFamily="18" charset="0"/>
                <a:cs typeface="Times New Roman" pitchFamily="18" charset="0"/>
              </a:rPr>
              <a:t> же является приложением </a:t>
            </a:r>
            <a:r>
              <a:rPr lang="ru-RU" sz="2800" dirty="0" smtClean="0">
                <a:latin typeface="Times New Roman" pitchFamily="18" charset="0"/>
                <a:cs typeface="Times New Roman" pitchFamily="18" charset="0"/>
                <a:hlinkClick r:id="rId5" tooltip="XML"/>
              </a:rPr>
              <a:t>XML</a:t>
            </a:r>
            <a:r>
              <a:rPr lang="ru-RU" sz="2800" dirty="0" smtClean="0">
                <a:latin typeface="Times New Roman" pitchFamily="18" charset="0"/>
                <a:cs typeface="Times New Roman" pitchFamily="18" charset="0"/>
              </a:rPr>
              <a:t>.</a:t>
            </a:r>
          </a:p>
          <a:p>
            <a:r>
              <a:rPr lang="ru-RU" sz="2800" dirty="0" smtClean="0">
                <a:latin typeface="Times New Roman" pitchFamily="18" charset="0"/>
                <a:cs typeface="Times New Roman" pitchFamily="18" charset="0"/>
              </a:rPr>
              <a:t>Современное применение HTML очень далеко от его изначальной задачи. Например, тег &lt;TABLE&gt;, несколько раз использованный для форматирования страницы, которую вы на </a:t>
            </a:r>
            <a:r>
              <a:rPr lang="ru-RU" sz="2800" dirty="0" err="1" smtClean="0">
                <a:latin typeface="Times New Roman" pitchFamily="18" charset="0"/>
                <a:cs typeface="Times New Roman" pitchFamily="18" charset="0"/>
              </a:rPr>
              <a:t>даный</a:t>
            </a:r>
            <a:r>
              <a:rPr lang="ru-RU" sz="2800" dirty="0" smtClean="0">
                <a:latin typeface="Times New Roman" pitchFamily="18" charset="0"/>
                <a:cs typeface="Times New Roman" pitchFamily="18" charset="0"/>
              </a:rPr>
              <a:t> момент читаете, предназначен для создания в документах самых обычных таблиц, но, как можно убедиться, здесь нет ни одной таблицы. С течением времени, основная идея </a:t>
            </a:r>
            <a:r>
              <a:rPr lang="ru-RU" sz="2800" dirty="0" err="1" smtClean="0">
                <a:latin typeface="Times New Roman" pitchFamily="18" charset="0"/>
                <a:cs typeface="Times New Roman" pitchFamily="18" charset="0"/>
              </a:rPr>
              <a:t>платформонезависимости</a:t>
            </a:r>
            <a:r>
              <a:rPr lang="ru-RU" sz="2800" dirty="0" smtClean="0">
                <a:latin typeface="Times New Roman" pitchFamily="18" charset="0"/>
                <a:cs typeface="Times New Roman" pitchFamily="18" charset="0"/>
              </a:rPr>
              <a:t> языка HTML была отдана в своеобразную жертву современным потребностям в </a:t>
            </a:r>
            <a:r>
              <a:rPr lang="ru-RU" sz="2800" dirty="0" err="1" smtClean="0">
                <a:latin typeface="Times New Roman" pitchFamily="18" charset="0"/>
                <a:cs typeface="Times New Roman" pitchFamily="18" charset="0"/>
              </a:rPr>
              <a:t>мультимедийном</a:t>
            </a:r>
            <a:r>
              <a:rPr lang="ru-RU" sz="2800" dirty="0" smtClean="0">
                <a:latin typeface="Times New Roman" pitchFamily="18" charset="0"/>
                <a:cs typeface="Times New Roman" pitchFamily="18" charset="0"/>
              </a:rPr>
              <a:t> и графическом оформлении.</a:t>
            </a:r>
          </a:p>
          <a:p>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ru-RU" sz="2400" b="1" dirty="0" smtClean="0">
                <a:solidFill>
                  <a:schemeClr val="tx1"/>
                </a:solidFill>
              </a:rPr>
              <a:t>13.Адресация ресурсов в сети: понятие и структура URL</a:t>
            </a:r>
            <a:endParaRPr lang="ru-RU" sz="2400" b="1" dirty="0">
              <a:solidFill>
                <a:schemeClr val="tx1"/>
              </a:solidFill>
            </a:endParaRPr>
          </a:p>
        </p:txBody>
      </p:sp>
      <p:sp>
        <p:nvSpPr>
          <p:cNvPr id="3" name="Содержимое 2"/>
          <p:cNvSpPr>
            <a:spLocks noGrp="1"/>
          </p:cNvSpPr>
          <p:nvPr>
            <p:ph idx="1"/>
          </p:nvPr>
        </p:nvSpPr>
        <p:spPr>
          <a:xfrm>
            <a:off x="457200" y="1556792"/>
            <a:ext cx="8229600" cy="4767808"/>
          </a:xfrm>
        </p:spPr>
        <p:txBody>
          <a:bodyPr>
            <a:normAutofit fontScale="77500" lnSpcReduction="20000"/>
          </a:bodyPr>
          <a:lstStyle/>
          <a:p>
            <a:r>
              <a:rPr lang="ru-RU" dirty="0" smtClean="0">
                <a:latin typeface="Times New Roman" pitchFamily="18" charset="0"/>
                <a:cs typeface="Times New Roman" pitchFamily="18" charset="0"/>
              </a:rPr>
              <a:t>Вторым краеугольным камнем WWW стала универсальная форма адресации информационных ресурсов. </a:t>
            </a:r>
            <a:r>
              <a:rPr lang="ru-RU" dirty="0" err="1" smtClean="0">
                <a:latin typeface="Times New Roman" pitchFamily="18" charset="0"/>
                <a:cs typeface="Times New Roman" pitchFamily="18" charset="0"/>
              </a:rPr>
              <a:t>Universal</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Resource</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Identification</a:t>
            </a:r>
            <a:r>
              <a:rPr lang="ru-RU" dirty="0" smtClean="0">
                <a:latin typeface="Times New Roman" pitchFamily="18" charset="0"/>
                <a:cs typeface="Times New Roman" pitchFamily="18" charset="0"/>
              </a:rPr>
              <a:t> (URI) представляет собой довольно стройную систему, учитывающую опыт адресации и идентификации </a:t>
            </a:r>
            <a:r>
              <a:rPr lang="ru-RU" dirty="0" err="1" smtClean="0">
                <a:latin typeface="Times New Roman" pitchFamily="18" charset="0"/>
                <a:cs typeface="Times New Roman" pitchFamily="18" charset="0"/>
              </a:rPr>
              <a:t>e-mail</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Gopher</a:t>
            </a:r>
            <a:r>
              <a:rPr lang="ru-RU" dirty="0" smtClean="0">
                <a:latin typeface="Times New Roman" pitchFamily="18" charset="0"/>
                <a:cs typeface="Times New Roman" pitchFamily="18" charset="0"/>
              </a:rPr>
              <a:t>, WAIS, </a:t>
            </a:r>
            <a:r>
              <a:rPr lang="ru-RU" dirty="0" err="1" smtClean="0">
                <a:latin typeface="Times New Roman" pitchFamily="18" charset="0"/>
                <a:cs typeface="Times New Roman" pitchFamily="18" charset="0"/>
              </a:rPr>
              <a:t>telnet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ftp</a:t>
            </a:r>
            <a:r>
              <a:rPr lang="ru-RU" dirty="0" smtClean="0">
                <a:latin typeface="Times New Roman" pitchFamily="18" charset="0"/>
                <a:cs typeface="Times New Roman" pitchFamily="18" charset="0"/>
              </a:rPr>
              <a:t> и т. п. Но реально из всего, что описано в URI, для организации баз данных в WWW требуется только </a:t>
            </a:r>
            <a:r>
              <a:rPr lang="ru-RU" dirty="0" err="1" smtClean="0">
                <a:latin typeface="Times New Roman" pitchFamily="18" charset="0"/>
                <a:cs typeface="Times New Roman" pitchFamily="18" charset="0"/>
              </a:rPr>
              <a:t>Universal</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Resource</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Locator</a:t>
            </a:r>
            <a:r>
              <a:rPr lang="ru-RU" dirty="0" smtClean="0">
                <a:latin typeface="Times New Roman" pitchFamily="18" charset="0"/>
                <a:cs typeface="Times New Roman" pitchFamily="18" charset="0"/>
              </a:rPr>
              <a:t> (URL). Без наличия этой спецификации вся мощь HTML оказалась бы бесполезной. URL используется в гипертекстовых ссылках и обеспечивает доступ к распределенным ресурсам сети. В URL можно адресовать как другие гипертекстовые документы формата HTML, так и ресурсы </a:t>
            </a:r>
            <a:r>
              <a:rPr lang="ru-RU" dirty="0" err="1" smtClean="0">
                <a:latin typeface="Times New Roman" pitchFamily="18" charset="0"/>
                <a:cs typeface="Times New Roman" pitchFamily="18" charset="0"/>
              </a:rPr>
              <a:t>e-mail</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telnet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ftp</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Gopher</a:t>
            </a:r>
            <a:r>
              <a:rPr lang="ru-RU" dirty="0" smtClean="0">
                <a:latin typeface="Times New Roman" pitchFamily="18" charset="0"/>
                <a:cs typeface="Times New Roman" pitchFamily="18" charset="0"/>
              </a:rPr>
              <a:t>, WAIS, например. Различные интерфейсные программы по разному осуществляют доступ к этим ресурсам. Одни, как например </a:t>
            </a:r>
            <a:r>
              <a:rPr lang="ru-RU" dirty="0" err="1" smtClean="0">
                <a:latin typeface="Times New Roman" pitchFamily="18" charset="0"/>
                <a:cs typeface="Times New Roman" pitchFamily="18" charset="0"/>
              </a:rPr>
              <a:t>Netscape</a:t>
            </a:r>
            <a:r>
              <a:rPr lang="ru-RU" dirty="0" smtClean="0">
                <a:latin typeface="Times New Roman" pitchFamily="18" charset="0"/>
                <a:cs typeface="Times New Roman" pitchFamily="18" charset="0"/>
              </a:rPr>
              <a:t>, сами способны поддерживать взаимодействие по протоколам, отличным от протокола HTTP, базового для WWW, другие, как например </a:t>
            </a:r>
            <a:r>
              <a:rPr lang="ru-RU" dirty="0" err="1" smtClean="0">
                <a:latin typeface="Times New Roman" pitchFamily="18" charset="0"/>
                <a:cs typeface="Times New Roman" pitchFamily="18" charset="0"/>
              </a:rPr>
              <a:t>Chimera</a:t>
            </a:r>
            <a:r>
              <a:rPr lang="ru-RU" dirty="0" smtClean="0">
                <a:latin typeface="Times New Roman" pitchFamily="18" charset="0"/>
                <a:cs typeface="Times New Roman" pitchFamily="18" charset="0"/>
              </a:rPr>
              <a:t>, вызывают для этой цели внешние программы. Однако, даже в первом случае, базовой формой представления отображаемой информации является HTML, а ссылки на другие ресурсы имеют форму URL. Следует отметить, что программы обработки электронной почты в формате </a:t>
            </a:r>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152128"/>
          </a:xfrm>
        </p:spPr>
        <p:txBody>
          <a:bodyPr>
            <a:normAutofit/>
          </a:bodyPr>
          <a:lstStyle/>
          <a:p>
            <a:r>
              <a:rPr lang="ru-RU" sz="2400" b="1" dirty="0" smtClean="0">
                <a:solidFill>
                  <a:schemeClr val="tx1"/>
                </a:solidFill>
              </a:rPr>
              <a:t>14.Система </a:t>
            </a:r>
            <a:r>
              <a:rPr lang="en-US" sz="2400" b="1" dirty="0" smtClean="0">
                <a:solidFill>
                  <a:schemeClr val="tx1"/>
                </a:solidFill>
              </a:rPr>
              <a:t>DNS</a:t>
            </a:r>
            <a:r>
              <a:rPr lang="ru-RU" sz="2400" b="1" dirty="0" smtClean="0">
                <a:solidFill>
                  <a:schemeClr val="tx1"/>
                </a:solidFill>
              </a:rPr>
              <a:t>, доменное имя, домен, </a:t>
            </a:r>
            <a:r>
              <a:rPr lang="ru-RU" sz="2400" b="1" dirty="0" err="1" smtClean="0">
                <a:solidFill>
                  <a:schemeClr val="tx1"/>
                </a:solidFill>
              </a:rPr>
              <a:t>поддомен</a:t>
            </a:r>
            <a:r>
              <a:rPr lang="ru-RU" sz="2400" b="1" dirty="0" smtClean="0">
                <a:solidFill>
                  <a:schemeClr val="tx1"/>
                </a:solidFill>
              </a:rPr>
              <a:t>, хост </a:t>
            </a:r>
            <a:br>
              <a:rPr lang="ru-RU" sz="2400" b="1" dirty="0" smtClean="0">
                <a:solidFill>
                  <a:schemeClr val="tx1"/>
                </a:solidFill>
              </a:rPr>
            </a:br>
            <a:endParaRPr lang="ru-RU" sz="2400" b="1" dirty="0">
              <a:solidFill>
                <a:schemeClr val="tx1"/>
              </a:solidFill>
            </a:endParaRPr>
          </a:p>
        </p:txBody>
      </p:sp>
      <p:sp>
        <p:nvSpPr>
          <p:cNvPr id="3" name="Содержимое 2"/>
          <p:cNvSpPr>
            <a:spLocks noGrp="1"/>
          </p:cNvSpPr>
          <p:nvPr>
            <p:ph idx="1"/>
          </p:nvPr>
        </p:nvSpPr>
        <p:spPr>
          <a:xfrm>
            <a:off x="457200" y="1700808"/>
            <a:ext cx="8229600" cy="4623792"/>
          </a:xfrm>
        </p:spPr>
        <p:txBody>
          <a:bodyPr>
            <a:normAutofit fontScale="77500" lnSpcReduction="20000"/>
          </a:bodyPr>
          <a:lstStyle/>
          <a:p>
            <a:r>
              <a:rPr lang="en-US" sz="2400" b="1" dirty="0" smtClean="0"/>
              <a:t>DNS</a:t>
            </a:r>
            <a:r>
              <a:rPr lang="ru-RU" sz="2400" dirty="0" smtClean="0"/>
              <a:t> (англ. </a:t>
            </a:r>
            <a:r>
              <a:rPr lang="en-US" sz="2400" dirty="0" smtClean="0"/>
              <a:t>Domain Name System</a:t>
            </a:r>
            <a:r>
              <a:rPr lang="ru-RU" sz="2400" dirty="0" smtClean="0"/>
              <a:t> — система доменных имён) — компьютерная распределённая система для получения информации о доменах. Чаще всего используется для получения </a:t>
            </a:r>
            <a:r>
              <a:rPr lang="en-US" sz="2400" dirty="0" smtClean="0"/>
              <a:t>IP</a:t>
            </a:r>
            <a:r>
              <a:rPr lang="ru-RU" sz="2400" dirty="0" smtClean="0"/>
              <a:t>-адреса по имени хоста (компьютера или устройства), получения информации о маршрутизации почты, обслуживающих узлах для протоколов в домене (</a:t>
            </a:r>
            <a:r>
              <a:rPr lang="en-US" sz="2400" dirty="0" smtClean="0"/>
              <a:t>SRV</a:t>
            </a:r>
            <a:r>
              <a:rPr lang="ru-RU" sz="2400" dirty="0" smtClean="0"/>
              <a:t>-запись).</a:t>
            </a:r>
          </a:p>
          <a:p>
            <a:pPr>
              <a:buNone/>
            </a:pPr>
            <a:r>
              <a:rPr lang="ru-RU" sz="2400" dirty="0" smtClean="0"/>
              <a:t> </a:t>
            </a:r>
          </a:p>
          <a:p>
            <a:pPr>
              <a:buNone/>
            </a:pPr>
            <a:r>
              <a:rPr lang="en-US" sz="2400" dirty="0" smtClean="0"/>
              <a:t>     </a:t>
            </a:r>
            <a:r>
              <a:rPr lang="ru-RU" sz="2400" dirty="0" smtClean="0"/>
              <a:t>Распределённая база данных </a:t>
            </a:r>
            <a:r>
              <a:rPr lang="en-US" sz="2400" dirty="0" smtClean="0"/>
              <a:t>DNS</a:t>
            </a:r>
            <a:r>
              <a:rPr lang="ru-RU" sz="2400" dirty="0" smtClean="0"/>
              <a:t> поддерживается с помощью иерархии </a:t>
            </a:r>
            <a:r>
              <a:rPr lang="en-US" sz="2400" dirty="0" smtClean="0"/>
              <a:t>DNS</a:t>
            </a:r>
            <a:r>
              <a:rPr lang="ru-RU" sz="2400" dirty="0" smtClean="0"/>
              <a:t>-</a:t>
            </a:r>
            <a:r>
              <a:rPr lang="en-US" sz="2400" dirty="0" smtClean="0"/>
              <a:t>  </a:t>
            </a:r>
            <a:r>
              <a:rPr lang="ru-RU" sz="2400" dirty="0" smtClean="0"/>
              <a:t>серверов, взаимодействующих по определённому протоколу.</a:t>
            </a:r>
          </a:p>
          <a:p>
            <a:pPr>
              <a:buNone/>
            </a:pPr>
            <a:r>
              <a:rPr lang="ru-RU" sz="2400" dirty="0" smtClean="0"/>
              <a:t> </a:t>
            </a:r>
          </a:p>
          <a:p>
            <a:pPr>
              <a:buNone/>
            </a:pPr>
            <a:r>
              <a:rPr lang="en-US" sz="2400" dirty="0" smtClean="0"/>
              <a:t>     </a:t>
            </a:r>
            <a:r>
              <a:rPr lang="ru-RU" sz="2400" dirty="0" smtClean="0"/>
              <a:t>Основой </a:t>
            </a:r>
            <a:r>
              <a:rPr lang="en-US" sz="2400" dirty="0" smtClean="0"/>
              <a:t>DNS</a:t>
            </a:r>
            <a:r>
              <a:rPr lang="ru-RU" sz="2400" dirty="0" smtClean="0"/>
              <a:t> является представление об иерархической структуре доменного имени и зонах. Каждый сервер, отвечающий за имя, может делегировать ответственность за дальнейшую часть домена другому серверу (с административной точки зрения — другой организации или человеку), что позволяет возложить ответственность за актуальность информации на серверы различных организаций (людей), отвечающих только за «свою» часть доменного имени.</a:t>
            </a:r>
          </a:p>
          <a:p>
            <a:endParaRPr lang="ru-RU"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487888"/>
          </a:xfrm>
        </p:spPr>
        <p:txBody>
          <a:bodyPr>
            <a:normAutofit fontScale="85000" lnSpcReduction="10000"/>
          </a:bodyPr>
          <a:lstStyle/>
          <a:p>
            <a:r>
              <a:rPr lang="ru-RU" sz="2400" b="1" dirty="0" err="1" smtClean="0"/>
              <a:t>Доме́нное</a:t>
            </a:r>
            <a:r>
              <a:rPr lang="ru-RU" sz="2400" b="1" dirty="0" smtClean="0"/>
              <a:t> имя</a:t>
            </a:r>
            <a:r>
              <a:rPr lang="ru-RU" sz="2400" dirty="0" smtClean="0"/>
              <a:t> — символьное имя, служащее для идентификации областей — единиц административной автономии в сети Интернет — в составе вышестоящей по иерархии такой области. Каждая из таких областей называется </a:t>
            </a:r>
            <a:r>
              <a:rPr lang="ru-RU" sz="2400" dirty="0" err="1" smtClean="0"/>
              <a:t>доме́ном</a:t>
            </a:r>
            <a:r>
              <a:rPr lang="ru-RU" sz="2400" dirty="0" smtClean="0"/>
              <a:t>. Общее пространство имён Интернета функционирует благодаря DNS — системе доменных имён. Доменные имена дают возможность адресации </a:t>
            </a:r>
            <a:r>
              <a:rPr lang="ru-RU" sz="2400" dirty="0" err="1" smtClean="0"/>
              <a:t>интернет-узлов</a:t>
            </a:r>
            <a:r>
              <a:rPr lang="ru-RU" sz="2400" dirty="0" smtClean="0"/>
              <a:t> и расположенных на них сетевых ресурсов (</a:t>
            </a:r>
            <a:r>
              <a:rPr lang="ru-RU" sz="2400" dirty="0" err="1" smtClean="0"/>
              <a:t>веб-сайтов</a:t>
            </a:r>
            <a:r>
              <a:rPr lang="ru-RU" sz="2400" dirty="0" smtClean="0"/>
              <a:t>, серверов электронной почты, других служб) в удобной для человека форме.</a:t>
            </a:r>
          </a:p>
          <a:p>
            <a:pPr>
              <a:buNone/>
            </a:pPr>
            <a:r>
              <a:rPr lang="ru-RU" sz="2400" dirty="0" smtClean="0"/>
              <a:t> </a:t>
            </a:r>
          </a:p>
          <a:p>
            <a:r>
              <a:rPr lang="ru-RU" sz="2400" dirty="0" smtClean="0"/>
              <a:t>Полное доменное имя состоит из непосредственного имени домена и далее имён всех доменов, в которые он входит, разделённых точками. Например, полное имя </a:t>
            </a:r>
            <a:r>
              <a:rPr lang="ru-RU" sz="2400" dirty="0" err="1" smtClean="0"/>
              <a:t>ru.wikipedia.org</a:t>
            </a:r>
            <a:r>
              <a:rPr lang="ru-RU" sz="2400" dirty="0" smtClean="0"/>
              <a:t>. обозначает домен третьего уровня </a:t>
            </a:r>
            <a:r>
              <a:rPr lang="ru-RU" sz="2400" dirty="0" err="1" smtClean="0"/>
              <a:t>ru</a:t>
            </a:r>
            <a:r>
              <a:rPr lang="ru-RU" sz="2400" dirty="0" smtClean="0"/>
              <a:t>, который входит в домен второго уровня </a:t>
            </a:r>
            <a:r>
              <a:rPr lang="ru-RU" sz="2400" dirty="0" err="1" smtClean="0"/>
              <a:t>wikipedia</a:t>
            </a:r>
            <a:r>
              <a:rPr lang="ru-RU" sz="2400" dirty="0" smtClean="0"/>
              <a:t>, который входит в домен верхнего уровня </a:t>
            </a:r>
            <a:r>
              <a:rPr lang="ru-RU" sz="2400" dirty="0" err="1" smtClean="0"/>
              <a:t>org</a:t>
            </a:r>
            <a:r>
              <a:rPr lang="ru-RU" sz="2400" dirty="0" smtClean="0"/>
              <a:t>, который входит в безымянный корневой домен. В обыденной речи под доменным именем нередко понимают именно полное доменное имя.</a:t>
            </a:r>
          </a:p>
          <a:p>
            <a:r>
              <a:rPr lang="ru-RU" sz="2400" dirty="0" smtClean="0"/>
              <a:t> </a:t>
            </a:r>
          </a:p>
          <a:p>
            <a:endParaRPr lang="ru-RU" sz="2400" dirty="0" err="1"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484784"/>
            <a:ext cx="8229600" cy="4608512"/>
          </a:xfrm>
        </p:spPr>
        <p:txBody>
          <a:bodyPr>
            <a:normAutofit fontScale="85000" lnSpcReduction="20000"/>
          </a:bodyPr>
          <a:lstStyle/>
          <a:p>
            <a:r>
              <a:rPr lang="ru-RU" b="1" dirty="0" err="1" smtClean="0"/>
              <a:t>Поддомен</a:t>
            </a:r>
            <a:r>
              <a:rPr lang="ru-RU" dirty="0" smtClean="0"/>
              <a:t> - это домен, который является частью домена наиболее высокого уровня. Также </a:t>
            </a:r>
            <a:r>
              <a:rPr lang="ru-RU" dirty="0" err="1" smtClean="0"/>
              <a:t>поддоменом</a:t>
            </a:r>
            <a:r>
              <a:rPr lang="ru-RU" dirty="0" smtClean="0"/>
              <a:t> можно назвать часть основного доменного имени. </a:t>
            </a:r>
            <a:r>
              <a:rPr lang="ru-RU" dirty="0" err="1" smtClean="0"/>
              <a:t>Поддомены</a:t>
            </a:r>
            <a:r>
              <a:rPr lang="ru-RU" dirty="0" smtClean="0"/>
              <a:t> используют для разделения сайта на разделы, если сайт является порталом. Почти все платные </a:t>
            </a:r>
            <a:r>
              <a:rPr lang="ru-RU" dirty="0" err="1" smtClean="0"/>
              <a:t>хостинги</a:t>
            </a:r>
            <a:r>
              <a:rPr lang="ru-RU" dirty="0" smtClean="0"/>
              <a:t> предоставляют услугу по регистрации </a:t>
            </a:r>
            <a:r>
              <a:rPr lang="ru-RU" dirty="0" err="1" smtClean="0"/>
              <a:t>поддоменов</a:t>
            </a:r>
            <a:r>
              <a:rPr lang="ru-RU" dirty="0" smtClean="0"/>
              <a:t>, есть только лимит на количество регистрируемых </a:t>
            </a:r>
            <a:r>
              <a:rPr lang="ru-RU" dirty="0" err="1" smtClean="0"/>
              <a:t>поддоменов</a:t>
            </a:r>
            <a:r>
              <a:rPr lang="ru-RU" dirty="0" smtClean="0"/>
              <a:t>, хотя и не везде, но главное что </a:t>
            </a:r>
            <a:r>
              <a:rPr lang="ru-RU" dirty="0" err="1" smtClean="0"/>
              <a:t>поддомен</a:t>
            </a:r>
            <a:r>
              <a:rPr lang="ru-RU" dirty="0" smtClean="0"/>
              <a:t> можно получить бесплатно и сделать на нём полноценный сайт. Если у вашего сайта есть множество сервисов, будет огромным плюсом разделение всех сервисов на отдельный </a:t>
            </a:r>
            <a:r>
              <a:rPr lang="ru-RU" dirty="0" err="1" smtClean="0"/>
              <a:t>поддомен</a:t>
            </a:r>
            <a:r>
              <a:rPr lang="ru-RU" dirty="0" smtClean="0"/>
              <a:t>, ведь главная страница </a:t>
            </a:r>
            <a:r>
              <a:rPr lang="ru-RU" dirty="0" err="1" smtClean="0"/>
              <a:t>поддомена</a:t>
            </a:r>
            <a:r>
              <a:rPr lang="ru-RU" dirty="0" smtClean="0"/>
              <a:t> будет иметь наибольший вес</a:t>
            </a:r>
            <a:r>
              <a:rPr lang="en-US" dirty="0" smtClean="0"/>
              <a:t> </a:t>
            </a:r>
            <a:r>
              <a:rPr lang="ru-RU" dirty="0" smtClean="0"/>
              <a:t>чем раздел сайта. Например, </a:t>
            </a:r>
            <a:r>
              <a:rPr lang="en-US" dirty="0" err="1" smtClean="0"/>
              <a:t>yandex</a:t>
            </a:r>
            <a:r>
              <a:rPr lang="ru-RU" dirty="0" smtClean="0"/>
              <a:t>.</a:t>
            </a:r>
            <a:r>
              <a:rPr lang="en-US" dirty="0" err="1" smtClean="0"/>
              <a:t>ru</a:t>
            </a:r>
            <a:r>
              <a:rPr lang="ru-RU" dirty="0" smtClean="0"/>
              <a:t> - домен второго уровня, а </a:t>
            </a:r>
            <a:r>
              <a:rPr lang="en-US" dirty="0" smtClean="0"/>
              <a:t>mail</a:t>
            </a:r>
            <a:r>
              <a:rPr lang="ru-RU" dirty="0" smtClean="0"/>
              <a:t>.</a:t>
            </a:r>
            <a:r>
              <a:rPr lang="en-US" dirty="0" err="1" smtClean="0"/>
              <a:t>yandex</a:t>
            </a:r>
            <a:r>
              <a:rPr lang="ru-RU" dirty="0" smtClean="0"/>
              <a:t>.</a:t>
            </a:r>
            <a:r>
              <a:rPr lang="en-US" dirty="0" err="1" smtClean="0"/>
              <a:t>ru</a:t>
            </a:r>
            <a:r>
              <a:rPr lang="ru-RU" dirty="0" smtClean="0"/>
              <a:t> - </a:t>
            </a:r>
            <a:r>
              <a:rPr lang="ru-RU" dirty="0" err="1" smtClean="0"/>
              <a:t>поддомен</a:t>
            </a:r>
            <a:r>
              <a:rPr lang="ru-RU" dirty="0" smtClean="0"/>
              <a:t> основного домена </a:t>
            </a:r>
            <a:r>
              <a:rPr lang="en-US" dirty="0" err="1" smtClean="0"/>
              <a:t>yandex</a:t>
            </a:r>
            <a:r>
              <a:rPr lang="ru-RU" dirty="0" smtClean="0"/>
              <a:t>.</a:t>
            </a:r>
            <a:r>
              <a:rPr lang="en-US" dirty="0" err="1" smtClean="0"/>
              <a:t>ru</a:t>
            </a:r>
            <a:endParaRPr lang="ru-RU" dirty="0" smtClean="0"/>
          </a:p>
          <a:p>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84784"/>
            <a:ext cx="8229600" cy="4839816"/>
          </a:xfrm>
        </p:spPr>
        <p:txBody>
          <a:bodyPr>
            <a:normAutofit fontScale="85000" lnSpcReduction="10000"/>
          </a:bodyPr>
          <a:lstStyle/>
          <a:p>
            <a:r>
              <a:rPr lang="ru-RU" b="1" dirty="0" smtClean="0"/>
              <a:t>Хост </a:t>
            </a:r>
            <a:r>
              <a:rPr lang="ru-RU" dirty="0" smtClean="0"/>
              <a:t>(от англ. </a:t>
            </a:r>
            <a:r>
              <a:rPr lang="en-US" dirty="0" smtClean="0"/>
              <a:t>host</a:t>
            </a:r>
            <a:r>
              <a:rPr lang="ru-RU" dirty="0" smtClean="0"/>
              <a:t> — «хозяин, принимающий гостей») — любое устройство, предоставляющее сервисы формата «клиент-сервер» в режиме сервера по каким-либо интерфейсам и уникально определённое на этих интерфейсах. В более частном случае под хостом могут понимать любой компьютер, сервер, подключённый к локальной или глобальной сети.</a:t>
            </a:r>
          </a:p>
          <a:p>
            <a:pPr>
              <a:buNone/>
            </a:pPr>
            <a:r>
              <a:rPr lang="ru-RU" dirty="0" smtClean="0"/>
              <a:t> </a:t>
            </a:r>
          </a:p>
          <a:p>
            <a:r>
              <a:rPr lang="ru-RU" dirty="0" smtClean="0"/>
              <a:t>Слово «хост» само по себе является практически жаргонным термином, и не несёт никакой информации об устройстве или его функционировании. Употребление слова «хост» имеет смысл только на пару с пояснением, хостом какого сервиса предполагается называемое устройство. Тем не менее, зачастую название сервиса опускают, предполагая, что оно очевидно из контекста.</a:t>
            </a:r>
          </a:p>
          <a:p>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764704"/>
            <a:ext cx="8229600" cy="648072"/>
          </a:xfrm>
        </p:spPr>
        <p:txBody>
          <a:bodyPr>
            <a:normAutofit fontScale="90000"/>
          </a:bodyPr>
          <a:lstStyle/>
          <a:p>
            <a:r>
              <a:rPr lang="ru-RU" sz="2400" b="1" dirty="0" smtClean="0">
                <a:solidFill>
                  <a:schemeClr val="tx1"/>
                </a:solidFill>
              </a:rPr>
              <a:t>15.Службы Интернет, понятие, состав</a:t>
            </a:r>
            <a:r>
              <a:rPr lang="ru-RU" sz="2400" dirty="0" smtClean="0"/>
              <a:t/>
            </a:r>
            <a:br>
              <a:rPr lang="ru-RU" sz="2400" dirty="0" smtClean="0"/>
            </a:br>
            <a:r>
              <a:rPr lang="ru-RU" sz="2400" b="1" dirty="0" smtClean="0"/>
              <a:t> </a:t>
            </a:r>
            <a:r>
              <a:rPr lang="ru-RU" sz="2400" dirty="0" smtClean="0"/>
              <a:t/>
            </a:r>
            <a:br>
              <a:rPr lang="ru-RU" sz="2400" dirty="0" smtClean="0"/>
            </a:br>
            <a:endParaRPr lang="ru-RU" sz="2400" b="1" dirty="0"/>
          </a:p>
        </p:txBody>
      </p:sp>
      <p:sp>
        <p:nvSpPr>
          <p:cNvPr id="3" name="Содержимое 2"/>
          <p:cNvSpPr>
            <a:spLocks noGrp="1"/>
          </p:cNvSpPr>
          <p:nvPr>
            <p:ph idx="1"/>
          </p:nvPr>
        </p:nvSpPr>
        <p:spPr>
          <a:xfrm>
            <a:off x="467544" y="836712"/>
            <a:ext cx="8229600" cy="6021288"/>
          </a:xfrm>
        </p:spPr>
        <p:txBody>
          <a:bodyPr>
            <a:normAutofit fontScale="25000" lnSpcReduction="20000"/>
          </a:bodyPr>
          <a:lstStyle/>
          <a:p>
            <a:pPr>
              <a:buNone/>
            </a:pPr>
            <a:r>
              <a:rPr lang="en-US" sz="4300" b="1" dirty="0" smtClean="0"/>
              <a:t>        </a:t>
            </a:r>
            <a:r>
              <a:rPr lang="ru-RU" sz="5600" b="1" dirty="0" smtClean="0"/>
              <a:t>Службы Интернета</a:t>
            </a:r>
            <a:r>
              <a:rPr lang="ru-RU" sz="5600" dirty="0" smtClean="0"/>
              <a:t> — это системы, предоставляющие услуги пользователям Интернета. К ним относятся: электронная почта, </a:t>
            </a:r>
            <a:r>
              <a:rPr lang="en-US" sz="5600" dirty="0" smtClean="0"/>
              <a:t>WWW</a:t>
            </a:r>
            <a:r>
              <a:rPr lang="ru-RU" sz="5600" dirty="0" smtClean="0"/>
              <a:t>, телеконференции, списки рассылки, </a:t>
            </a:r>
            <a:r>
              <a:rPr lang="en-US" sz="5600" dirty="0" smtClean="0"/>
              <a:t>FTP</a:t>
            </a:r>
            <a:r>
              <a:rPr lang="ru-RU" sz="5600" dirty="0" smtClean="0"/>
              <a:t>, </a:t>
            </a:r>
            <a:r>
              <a:rPr lang="en-US" sz="5600" dirty="0" smtClean="0"/>
              <a:t>IRC</a:t>
            </a:r>
            <a:r>
              <a:rPr lang="ru-RU" sz="5600" dirty="0" smtClean="0"/>
              <a:t>, а также другие продукты, использующие Интернет как среду передачи информации. </a:t>
            </a:r>
          </a:p>
          <a:p>
            <a:pPr>
              <a:buNone/>
            </a:pPr>
            <a:r>
              <a:rPr lang="ru-RU" sz="5600" dirty="0" smtClean="0"/>
              <a:t> </a:t>
            </a:r>
          </a:p>
          <a:p>
            <a:pPr>
              <a:buNone/>
            </a:pPr>
            <a:r>
              <a:rPr lang="ru-RU" sz="5600" dirty="0" smtClean="0"/>
              <a:t>Услуги, предоставляемые Интернетом, можно разделить на две основные категории. </a:t>
            </a:r>
          </a:p>
          <a:p>
            <a:pPr>
              <a:buNone/>
            </a:pPr>
            <a:r>
              <a:rPr lang="ru-RU" sz="5600" dirty="0" smtClean="0"/>
              <a:t> </a:t>
            </a:r>
          </a:p>
          <a:p>
            <a:pPr>
              <a:buNone/>
            </a:pPr>
            <a:r>
              <a:rPr lang="ru-RU" sz="5600" dirty="0" smtClean="0"/>
              <a:t>1. Отложенные (</a:t>
            </a:r>
            <a:r>
              <a:rPr lang="en-US" sz="5600" dirty="0" smtClean="0"/>
              <a:t>off</a:t>
            </a:r>
            <a:r>
              <a:rPr lang="ru-RU" sz="5600" dirty="0" smtClean="0"/>
              <a:t>-</a:t>
            </a:r>
            <a:r>
              <a:rPr lang="en-US" sz="5600" dirty="0" smtClean="0"/>
              <a:t>line</a:t>
            </a:r>
            <a:r>
              <a:rPr lang="ru-RU" sz="5600" dirty="0" smtClean="0"/>
              <a:t>) — основным признаком этой группы является наличие временного перерыва между запросом и получением информации. </a:t>
            </a:r>
          </a:p>
          <a:p>
            <a:pPr>
              <a:buNone/>
            </a:pPr>
            <a:r>
              <a:rPr lang="ru-RU" sz="5600" dirty="0" smtClean="0"/>
              <a:t> </a:t>
            </a:r>
          </a:p>
          <a:p>
            <a:pPr>
              <a:buNone/>
            </a:pPr>
            <a:r>
              <a:rPr lang="ru-RU" sz="5600" dirty="0" smtClean="0"/>
              <a:t>2. Прямые (</a:t>
            </a:r>
            <a:r>
              <a:rPr lang="en-US" sz="5600" dirty="0" smtClean="0"/>
              <a:t>on</a:t>
            </a:r>
            <a:r>
              <a:rPr lang="ru-RU" sz="5600" dirty="0" smtClean="0"/>
              <a:t>-</a:t>
            </a:r>
            <a:r>
              <a:rPr lang="en-US" sz="5600" dirty="0" smtClean="0"/>
              <a:t>line</a:t>
            </a:r>
            <a:r>
              <a:rPr lang="ru-RU" sz="5600" dirty="0" smtClean="0"/>
              <a:t>) — характерны тем, что информация по запросу возвращается немедленно. Если от получателя информации требуется немедленная реакция на нее, то такая услуга носит интерактивный характер. </a:t>
            </a:r>
            <a:endParaRPr lang="en-US" sz="5600" dirty="0" smtClean="0"/>
          </a:p>
          <a:p>
            <a:pPr>
              <a:buNone/>
            </a:pPr>
            <a:endParaRPr lang="en-US" sz="5600" dirty="0" smtClean="0"/>
          </a:p>
          <a:p>
            <a:pPr>
              <a:buNone/>
            </a:pPr>
            <a:r>
              <a:rPr lang="ru-RU" sz="5600" dirty="0" smtClean="0"/>
              <a:t>  Наиболее распространенными функциональными </a:t>
            </a:r>
            <a:r>
              <a:rPr lang="ru-RU" sz="5600" b="1" dirty="0" smtClean="0"/>
              <a:t>службами в Интернет </a:t>
            </a:r>
            <a:r>
              <a:rPr lang="ru-RU" sz="5600" dirty="0" smtClean="0"/>
              <a:t>являются:</a:t>
            </a:r>
          </a:p>
          <a:p>
            <a:pPr>
              <a:buNone/>
            </a:pPr>
            <a:r>
              <a:rPr lang="ru-RU" sz="5600" dirty="0" smtClean="0"/>
              <a:t> 1) Электронная почта </a:t>
            </a:r>
            <a:r>
              <a:rPr lang="en-US" sz="5600" dirty="0" smtClean="0"/>
              <a:t>E</a:t>
            </a:r>
            <a:r>
              <a:rPr lang="ru-RU" sz="5600" dirty="0" smtClean="0"/>
              <a:t>-</a:t>
            </a:r>
            <a:r>
              <a:rPr lang="en-US" sz="5600" dirty="0" smtClean="0"/>
              <a:t>mail</a:t>
            </a:r>
            <a:r>
              <a:rPr lang="ru-RU" sz="5600" dirty="0" smtClean="0"/>
              <a:t> - служба электронного общения в режиме </a:t>
            </a:r>
            <a:r>
              <a:rPr lang="ru-RU" sz="5600" dirty="0" err="1" smtClean="0"/>
              <a:t>оффлайн</a:t>
            </a:r>
            <a:r>
              <a:rPr lang="ru-RU" sz="5600" dirty="0" smtClean="0"/>
              <a:t>;</a:t>
            </a:r>
          </a:p>
          <a:p>
            <a:pPr>
              <a:buNone/>
            </a:pPr>
            <a:r>
              <a:rPr lang="ru-RU" sz="5600" dirty="0" smtClean="0"/>
              <a:t> 2) Распределенная система гипермедиа </a:t>
            </a:r>
            <a:r>
              <a:rPr lang="en-US" sz="5600" dirty="0" smtClean="0"/>
              <a:t>Word Wide Web</a:t>
            </a:r>
            <a:r>
              <a:rPr lang="ru-RU" sz="5600" dirty="0" smtClean="0"/>
              <a:t> (</a:t>
            </a:r>
            <a:r>
              <a:rPr lang="en-US" sz="5600" dirty="0" smtClean="0"/>
              <a:t>WWW</a:t>
            </a:r>
            <a:r>
              <a:rPr lang="ru-RU" sz="5600" dirty="0" smtClean="0"/>
              <a:t>); </a:t>
            </a:r>
          </a:p>
          <a:p>
            <a:pPr>
              <a:buNone/>
            </a:pPr>
            <a:r>
              <a:rPr lang="ru-RU" sz="5600" dirty="0" smtClean="0"/>
              <a:t> 3) Передача файлов - </a:t>
            </a:r>
            <a:r>
              <a:rPr lang="en-US" sz="5600" dirty="0" smtClean="0"/>
              <a:t>FTP</a:t>
            </a:r>
            <a:r>
              <a:rPr lang="ru-RU" sz="5600" dirty="0" smtClean="0"/>
              <a:t>;</a:t>
            </a:r>
          </a:p>
          <a:p>
            <a:pPr>
              <a:buNone/>
            </a:pPr>
            <a:r>
              <a:rPr lang="ru-RU" sz="5600" dirty="0" smtClean="0"/>
              <a:t> 4) Поиск данных и программ - </a:t>
            </a:r>
            <a:r>
              <a:rPr lang="en-US" sz="5600" dirty="0" smtClean="0"/>
              <a:t>Archie</a:t>
            </a:r>
            <a:r>
              <a:rPr lang="ru-RU" sz="5600" dirty="0" smtClean="0"/>
              <a:t>;</a:t>
            </a:r>
          </a:p>
          <a:p>
            <a:pPr>
              <a:buNone/>
            </a:pPr>
            <a:r>
              <a:rPr lang="ru-RU" sz="5600" dirty="0" smtClean="0"/>
              <a:t> 5) </a:t>
            </a:r>
            <a:r>
              <a:rPr lang="en-US" sz="5600" dirty="0" smtClean="0"/>
              <a:t>USENET</a:t>
            </a:r>
            <a:r>
              <a:rPr lang="ru-RU" sz="5600" dirty="0" smtClean="0"/>
              <a:t>, </a:t>
            </a:r>
            <a:r>
              <a:rPr lang="en-US" sz="5600" dirty="0" smtClean="0"/>
              <a:t>News</a:t>
            </a:r>
            <a:r>
              <a:rPr lang="ru-RU" sz="5600" dirty="0" smtClean="0"/>
              <a:t> - телеконференции, группы новостей (доски объявлений) или дискуссионные группы по различным темам;</a:t>
            </a:r>
          </a:p>
          <a:p>
            <a:pPr>
              <a:buNone/>
            </a:pPr>
            <a:r>
              <a:rPr lang="ru-RU" sz="5600" dirty="0" smtClean="0"/>
              <a:t> 6) Поиск данных по ключевым словам </a:t>
            </a:r>
            <a:r>
              <a:rPr lang="en-US" sz="5600" dirty="0" smtClean="0"/>
              <a:t>WAIS</a:t>
            </a:r>
            <a:r>
              <a:rPr lang="ru-RU" sz="5600" dirty="0" smtClean="0"/>
              <a:t> (</a:t>
            </a:r>
            <a:r>
              <a:rPr lang="en-US" sz="5600" dirty="0" smtClean="0"/>
              <a:t>WAIS</a:t>
            </a:r>
            <a:r>
              <a:rPr lang="ru-RU" sz="5600" dirty="0" smtClean="0"/>
              <a:t> реализует концепцию распределенной информационно-поисковой системы);</a:t>
            </a:r>
          </a:p>
          <a:p>
            <a:pPr>
              <a:buNone/>
            </a:pPr>
            <a:r>
              <a:rPr lang="ru-RU" sz="5600" dirty="0" smtClean="0"/>
              <a:t> 7) </a:t>
            </a:r>
            <a:r>
              <a:rPr lang="en-US" sz="5600" dirty="0" err="1" smtClean="0"/>
              <a:t>Whois</a:t>
            </a:r>
            <a:r>
              <a:rPr lang="ru-RU" sz="5600" dirty="0" smtClean="0"/>
              <a:t> - адресная книга сети </a:t>
            </a:r>
            <a:r>
              <a:rPr lang="en-US" sz="5600" dirty="0" smtClean="0"/>
              <a:t>Internet</a:t>
            </a:r>
            <a:r>
              <a:rPr lang="ru-RU" sz="5600" dirty="0" smtClean="0"/>
              <a:t>. По запросу пользователь может получить информацию о владельцах доменных имен;</a:t>
            </a:r>
          </a:p>
          <a:p>
            <a:pPr>
              <a:buNone/>
            </a:pPr>
            <a:r>
              <a:rPr lang="ru-RU" sz="5600" dirty="0" smtClean="0"/>
              <a:t> 8) Доступ к компьютерам в режиме удаленного терминала - </a:t>
            </a:r>
            <a:r>
              <a:rPr lang="en-US" sz="5600" dirty="0" smtClean="0"/>
              <a:t>Telnet</a:t>
            </a:r>
            <a:r>
              <a:rPr lang="ru-RU" sz="5600" dirty="0" smtClean="0"/>
              <a:t>;</a:t>
            </a:r>
          </a:p>
          <a:p>
            <a:pPr>
              <a:buNone/>
            </a:pPr>
            <a:r>
              <a:rPr lang="ru-RU" sz="5600" dirty="0" smtClean="0"/>
              <a:t> 9) </a:t>
            </a:r>
            <a:r>
              <a:rPr lang="en-US" sz="5600" dirty="0" smtClean="0"/>
              <a:t>Gopher</a:t>
            </a:r>
            <a:r>
              <a:rPr lang="ru-RU" sz="5600" dirty="0" smtClean="0"/>
              <a:t> - служба доступа к информации с помощью иерархических каталогов (иерархических меню).</a:t>
            </a:r>
          </a:p>
          <a:p>
            <a:pPr>
              <a:buNone/>
            </a:pPr>
            <a:r>
              <a:rPr lang="ru-RU" sz="5600" dirty="0" smtClean="0"/>
              <a:t> 10) Службы для электронного общения в режиме </a:t>
            </a:r>
            <a:r>
              <a:rPr lang="ru-RU" sz="5600" dirty="0" err="1" smtClean="0"/>
              <a:t>онлайн</a:t>
            </a:r>
            <a:r>
              <a:rPr lang="ru-RU" sz="5600" dirty="0" smtClean="0"/>
              <a:t>: </a:t>
            </a:r>
            <a:r>
              <a:rPr lang="ru-RU" sz="5600" dirty="0" err="1" smtClean="0"/>
              <a:t>мессенджеры</a:t>
            </a:r>
            <a:r>
              <a:rPr lang="ru-RU" sz="5600" dirty="0" smtClean="0"/>
              <a:t> и </a:t>
            </a:r>
            <a:r>
              <a:rPr lang="en-US" sz="5600" dirty="0" smtClean="0"/>
              <a:t>VoIP</a:t>
            </a:r>
            <a:r>
              <a:rPr lang="ru-RU" sz="5600" dirty="0" smtClean="0"/>
              <a:t> сервис. </a:t>
            </a:r>
          </a:p>
          <a:p>
            <a:pPr>
              <a:buNone/>
            </a:pPr>
            <a:r>
              <a:rPr lang="ru-RU" sz="5600" dirty="0" smtClean="0"/>
              <a:t> </a:t>
            </a:r>
          </a:p>
          <a:p>
            <a:endParaRPr lang="ru-RU" sz="5600" dirty="0" smtClean="0"/>
          </a:p>
          <a:p>
            <a:endParaRPr lang="ru-RU" sz="5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fontScale="90000"/>
          </a:bodyPr>
          <a:lstStyle/>
          <a:p>
            <a:r>
              <a:rPr lang="ru-RU" sz="2400" b="1" dirty="0" smtClean="0">
                <a:solidFill>
                  <a:schemeClr val="tx1"/>
                </a:solidFill>
              </a:rPr>
              <a:t>16.Концепция распределенной ИС </a:t>
            </a:r>
            <a:r>
              <a:rPr lang="ru-RU" sz="2400" b="1" i="1" dirty="0" smtClean="0">
                <a:solidFill>
                  <a:schemeClr val="tx1"/>
                </a:solidFill>
              </a:rPr>
              <a:t>"</a:t>
            </a:r>
            <a:r>
              <a:rPr lang="ru-RU" sz="2400" b="1" dirty="0" smtClean="0">
                <a:solidFill>
                  <a:schemeClr val="tx1"/>
                </a:solidFill>
              </a:rPr>
              <a:t>Всемирная паутина</a:t>
            </a:r>
            <a:r>
              <a:rPr lang="ru-RU" sz="2400" b="1" i="1" dirty="0" smtClean="0">
                <a:solidFill>
                  <a:schemeClr val="tx1"/>
                </a:solidFill>
              </a:rPr>
              <a:t>"</a:t>
            </a:r>
            <a:r>
              <a:rPr lang="ru-RU" sz="2400" b="1" dirty="0" smtClean="0">
                <a:solidFill>
                  <a:schemeClr val="tx1"/>
                </a:solidFill>
              </a:rPr>
              <a:t/>
            </a:r>
            <a:br>
              <a:rPr lang="ru-RU" sz="2400" b="1" dirty="0" smtClean="0">
                <a:solidFill>
                  <a:schemeClr val="tx1"/>
                </a:solidFill>
              </a:rPr>
            </a:br>
            <a:endParaRPr lang="ru-RU" sz="2400" b="1" dirty="0">
              <a:solidFill>
                <a:schemeClr val="tx1"/>
              </a:solidFill>
            </a:endParaRPr>
          </a:p>
        </p:txBody>
      </p:sp>
      <p:sp>
        <p:nvSpPr>
          <p:cNvPr id="3" name="Содержимое 2"/>
          <p:cNvSpPr>
            <a:spLocks noGrp="1"/>
          </p:cNvSpPr>
          <p:nvPr>
            <p:ph idx="1"/>
          </p:nvPr>
        </p:nvSpPr>
        <p:spPr>
          <a:xfrm>
            <a:off x="457200" y="1052736"/>
            <a:ext cx="8435280" cy="5544616"/>
          </a:xfrm>
        </p:spPr>
        <p:txBody>
          <a:bodyPr>
            <a:noAutofit/>
          </a:bodyPr>
          <a:lstStyle/>
          <a:p>
            <a:r>
              <a:rPr lang="ru-RU" sz="1400" dirty="0" err="1" smtClean="0"/>
              <a:t>Word</a:t>
            </a:r>
            <a:r>
              <a:rPr lang="ru-RU" sz="1400" dirty="0" smtClean="0"/>
              <a:t> </a:t>
            </a:r>
            <a:r>
              <a:rPr lang="ru-RU" sz="1400" dirty="0" err="1" smtClean="0"/>
              <a:t>Wide</a:t>
            </a:r>
            <a:r>
              <a:rPr lang="ru-RU" sz="1400" dirty="0" smtClean="0"/>
              <a:t> </a:t>
            </a:r>
            <a:r>
              <a:rPr lang="ru-RU" sz="1400" dirty="0" err="1" smtClean="0"/>
              <a:t>Web</a:t>
            </a:r>
            <a:r>
              <a:rPr lang="ru-RU" sz="1400" dirty="0" smtClean="0"/>
              <a:t> (WWW) - "Всемирная паутина"</a:t>
            </a:r>
          </a:p>
          <a:p>
            <a:r>
              <a:rPr lang="ru-RU" sz="1400" dirty="0" smtClean="0"/>
              <a:t> </a:t>
            </a:r>
            <a:r>
              <a:rPr lang="ru-RU" sz="1400" dirty="0" err="1" smtClean="0"/>
              <a:t>Web</a:t>
            </a:r>
            <a:r>
              <a:rPr lang="ru-RU" sz="1400" dirty="0" smtClean="0"/>
              <a:t> (англ. сеть, паутина) является самой популярной службой Интернета. Многие пользователи Интернета считают, что Всемирная паутина (</a:t>
            </a:r>
            <a:r>
              <a:rPr lang="ru-RU" sz="1400" dirty="0" err="1" smtClean="0"/>
              <a:t>Word</a:t>
            </a:r>
            <a:r>
              <a:rPr lang="ru-RU" sz="1400" dirty="0" smtClean="0"/>
              <a:t> </a:t>
            </a:r>
            <a:r>
              <a:rPr lang="ru-RU" sz="1400" dirty="0" err="1" smtClean="0"/>
              <a:t>Wide</a:t>
            </a:r>
            <a:r>
              <a:rPr lang="ru-RU" sz="1400" dirty="0" smtClean="0"/>
              <a:t> </a:t>
            </a:r>
            <a:r>
              <a:rPr lang="ru-RU" sz="1400" dirty="0" err="1" smtClean="0"/>
              <a:t>Web</a:t>
            </a:r>
            <a:r>
              <a:rPr lang="ru-RU" sz="1400" dirty="0" smtClean="0"/>
              <a:t>) - это глобальная сеть Интернет. Надо отметить, что это не так. WWW - это одна из служб Интернета, но она является его основой, это распределенная система гипермедиа (гипертекста), в которой документы, размещены на серверах Интернет и связаны друг с другом ссылками. </a:t>
            </a:r>
          </a:p>
          <a:p>
            <a:r>
              <a:rPr lang="ru-RU" sz="1400" dirty="0" smtClean="0"/>
              <a:t> </a:t>
            </a:r>
          </a:p>
          <a:p>
            <a:r>
              <a:rPr lang="ru-RU" sz="1400" dirty="0" smtClean="0"/>
              <a:t> В 1991 году Европейская лаборатория физики элементарных частиц (CERN) в Швейцарии объявила о создании новой глобальной информационной среды </a:t>
            </a:r>
            <a:r>
              <a:rPr lang="ru-RU" sz="1400" dirty="0" err="1" smtClean="0"/>
              <a:t>World</a:t>
            </a:r>
            <a:r>
              <a:rPr lang="ru-RU" sz="1400" dirty="0" smtClean="0"/>
              <a:t> </a:t>
            </a:r>
            <a:r>
              <a:rPr lang="ru-RU" sz="1400" dirty="0" err="1" smtClean="0"/>
              <a:t>Wide</a:t>
            </a:r>
            <a:r>
              <a:rPr lang="ru-RU" sz="1400" dirty="0" smtClean="0"/>
              <a:t> </a:t>
            </a:r>
            <a:r>
              <a:rPr lang="ru-RU" sz="1400" dirty="0" err="1" smtClean="0"/>
              <a:t>Web</a:t>
            </a:r>
            <a:r>
              <a:rPr lang="ru-RU" sz="1400" dirty="0" smtClean="0"/>
              <a:t>. Создание "Всемирной паутины", в основу которой легла технология гипертекста и прикладной протокол HTTP для передачи Web-страниц, является важнейшее событие в истории </a:t>
            </a:r>
            <a:r>
              <a:rPr lang="ru-RU" sz="1400" dirty="0" err="1" smtClean="0"/>
              <a:t>Internet</a:t>
            </a:r>
            <a:r>
              <a:rPr lang="ru-RU" sz="1400" dirty="0" smtClean="0"/>
              <a:t>. Web-страницы создаются с помощью специального языка HTML. </a:t>
            </a:r>
          </a:p>
          <a:p>
            <a:r>
              <a:rPr lang="ru-RU" sz="1400" dirty="0" smtClean="0"/>
              <a:t> </a:t>
            </a:r>
          </a:p>
          <a:p>
            <a:r>
              <a:rPr lang="ru-RU" sz="1400" dirty="0" smtClean="0"/>
              <a:t> HTML или </a:t>
            </a:r>
            <a:r>
              <a:rPr lang="ru-RU" sz="1400" dirty="0" err="1" smtClean="0"/>
              <a:t>Hyper</a:t>
            </a:r>
            <a:r>
              <a:rPr lang="ru-RU" sz="1400" dirty="0" smtClean="0"/>
              <a:t> </a:t>
            </a:r>
            <a:r>
              <a:rPr lang="ru-RU" sz="1400" dirty="0" err="1" smtClean="0"/>
              <a:t>Text</a:t>
            </a:r>
            <a:r>
              <a:rPr lang="ru-RU" sz="1400" dirty="0" smtClean="0"/>
              <a:t> </a:t>
            </a:r>
            <a:r>
              <a:rPr lang="ru-RU" sz="1400" dirty="0" err="1" smtClean="0"/>
              <a:t>Markup</a:t>
            </a:r>
            <a:r>
              <a:rPr lang="ru-RU" sz="1400" dirty="0" smtClean="0"/>
              <a:t> </a:t>
            </a:r>
            <a:r>
              <a:rPr lang="ru-RU" sz="1400" dirty="0" err="1" smtClean="0"/>
              <a:t>Language</a:t>
            </a:r>
            <a:r>
              <a:rPr lang="ru-RU" sz="1400" dirty="0" smtClean="0"/>
              <a:t> является языком разметки гипертекста, разметка осуществляется с помощью тегов (</a:t>
            </a:r>
            <a:r>
              <a:rPr lang="ru-RU" sz="1400" dirty="0" err="1" smtClean="0"/>
              <a:t>tags</a:t>
            </a:r>
            <a:r>
              <a:rPr lang="ru-RU" sz="1400" dirty="0" smtClean="0"/>
              <a:t>). Эти теги обеспечивают форматирование элементов страницы и позволяют размещать на ней графические объекты, рисунки, гиперссылки и т.д. В настоящее время WWW стала средством доступа фактически ко всем ресурсам Интернет. </a:t>
            </a:r>
          </a:p>
          <a:p>
            <a:r>
              <a:rPr lang="ru-RU" sz="1400" dirty="0" smtClean="0"/>
              <a:t> </a:t>
            </a:r>
          </a:p>
          <a:p>
            <a:r>
              <a:rPr lang="ru-RU" sz="1400" dirty="0" smtClean="0"/>
              <a:t> Для просмотра Web-страниц используются прикладные программы - браузеры. К наиболее популярным обозревателям относятся: </a:t>
            </a:r>
            <a:r>
              <a:rPr lang="ru-RU" sz="1400" dirty="0" err="1" smtClean="0"/>
              <a:t>Internet</a:t>
            </a:r>
            <a:r>
              <a:rPr lang="ru-RU" sz="1400" dirty="0" smtClean="0"/>
              <a:t> </a:t>
            </a:r>
            <a:r>
              <a:rPr lang="ru-RU" sz="1400" dirty="0" err="1" smtClean="0"/>
              <a:t>Explorer</a:t>
            </a:r>
            <a:r>
              <a:rPr lang="ru-RU" sz="1400" dirty="0" smtClean="0"/>
              <a:t>, </a:t>
            </a:r>
            <a:r>
              <a:rPr lang="ru-RU" sz="1400" dirty="0" err="1" smtClean="0"/>
              <a:t>Mozilla</a:t>
            </a:r>
            <a:r>
              <a:rPr lang="ru-RU" sz="1400" dirty="0" smtClean="0"/>
              <a:t> </a:t>
            </a:r>
            <a:r>
              <a:rPr lang="ru-RU" sz="1400" dirty="0" err="1" smtClean="0"/>
              <a:t>Firefox</a:t>
            </a:r>
            <a:r>
              <a:rPr lang="ru-RU" sz="1400" dirty="0" smtClean="0"/>
              <a:t>, </a:t>
            </a:r>
            <a:r>
              <a:rPr lang="ru-RU" sz="1400" dirty="0" err="1" smtClean="0"/>
              <a:t>MyIE</a:t>
            </a:r>
            <a:r>
              <a:rPr lang="ru-RU" sz="1400" dirty="0" smtClean="0"/>
              <a:t> </a:t>
            </a:r>
            <a:r>
              <a:rPr lang="ru-RU" sz="1400" dirty="0" err="1" smtClean="0"/>
              <a:t>Web</a:t>
            </a:r>
            <a:r>
              <a:rPr lang="ru-RU" sz="1400" dirty="0" smtClean="0"/>
              <a:t> </a:t>
            </a:r>
            <a:r>
              <a:rPr lang="ru-RU" sz="1400" dirty="0" err="1" smtClean="0"/>
              <a:t>Browser</a:t>
            </a:r>
            <a:r>
              <a:rPr lang="ru-RU" sz="1400" dirty="0" smtClean="0"/>
              <a:t>, </a:t>
            </a:r>
            <a:r>
              <a:rPr lang="ru-RU" sz="1400" dirty="0" err="1" smtClean="0"/>
              <a:t>Opera</a:t>
            </a:r>
            <a:r>
              <a:rPr lang="ru-RU" sz="1400" dirty="0" smtClean="0"/>
              <a:t> и т.д. Более подробно о браузерах изложено на странице Прикладные программы просмотра Web-страниц</a:t>
            </a:r>
          </a:p>
          <a:p>
            <a:endParaRPr lang="ru-RU" sz="1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938368"/>
          </a:xfrm>
        </p:spPr>
        <p:txBody>
          <a:bodyPr>
            <a:normAutofit fontScale="90000"/>
          </a:bodyPr>
          <a:lstStyle/>
          <a:p>
            <a:r>
              <a:rPr lang="ru-RU" sz="2700" b="1" dirty="0" smtClean="0">
                <a:solidFill>
                  <a:schemeClr val="tx1"/>
                </a:solidFill>
              </a:rPr>
              <a:t>17.Служба </a:t>
            </a:r>
            <a:r>
              <a:rPr lang="en-US" sz="2700" b="1" dirty="0" smtClean="0">
                <a:solidFill>
                  <a:schemeClr val="tx1"/>
                </a:solidFill>
              </a:rPr>
              <a:t>E</a:t>
            </a:r>
            <a:r>
              <a:rPr lang="ru-RU" sz="2700" b="1" dirty="0" smtClean="0">
                <a:solidFill>
                  <a:schemeClr val="tx1"/>
                </a:solidFill>
              </a:rPr>
              <a:t>-</a:t>
            </a:r>
            <a:r>
              <a:rPr lang="en-US" sz="2700" b="1" dirty="0" smtClean="0">
                <a:solidFill>
                  <a:schemeClr val="tx1"/>
                </a:solidFill>
              </a:rPr>
              <a:t>mail</a:t>
            </a:r>
            <a:r>
              <a:rPr lang="ru-RU" sz="2700" b="1" dirty="0" smtClean="0">
                <a:solidFill>
                  <a:schemeClr val="tx1"/>
                </a:solidFill>
              </a:rPr>
              <a:t> - определение, назначение, принцип действия</a:t>
            </a:r>
            <a:r>
              <a:rPr lang="ru-RU" dirty="0" smtClean="0"/>
              <a:t/>
            </a:r>
            <a:br>
              <a:rPr lang="ru-RU" dirty="0" smtClean="0"/>
            </a:br>
            <a:endParaRPr lang="ru-RU" dirty="0"/>
          </a:p>
        </p:txBody>
      </p:sp>
      <p:sp>
        <p:nvSpPr>
          <p:cNvPr id="3" name="Содержимое 2"/>
          <p:cNvSpPr>
            <a:spLocks noGrp="1"/>
          </p:cNvSpPr>
          <p:nvPr>
            <p:ph idx="1"/>
          </p:nvPr>
        </p:nvSpPr>
        <p:spPr>
          <a:xfrm>
            <a:off x="467544" y="1124744"/>
            <a:ext cx="8157592" cy="5328592"/>
          </a:xfrm>
        </p:spPr>
        <p:txBody>
          <a:bodyPr>
            <a:normAutofit fontScale="62500" lnSpcReduction="20000"/>
          </a:bodyPr>
          <a:lstStyle/>
          <a:p>
            <a:r>
              <a:rPr lang="ru-RU" dirty="0" err="1" smtClean="0"/>
              <a:t>Электро́нная</a:t>
            </a:r>
            <a:r>
              <a:rPr lang="ru-RU" dirty="0" smtClean="0"/>
              <a:t> </a:t>
            </a:r>
            <a:r>
              <a:rPr lang="ru-RU" dirty="0" err="1" smtClean="0"/>
              <a:t>по́чта</a:t>
            </a:r>
            <a:r>
              <a:rPr lang="ru-RU" dirty="0" smtClean="0"/>
              <a:t> (англ. </a:t>
            </a:r>
            <a:r>
              <a:rPr lang="ru-RU" dirty="0" err="1" smtClean="0"/>
              <a:t>email</a:t>
            </a:r>
            <a:r>
              <a:rPr lang="ru-RU" dirty="0" smtClean="0"/>
              <a:t>, </a:t>
            </a:r>
            <a:r>
              <a:rPr lang="ru-RU" dirty="0" err="1" smtClean="0"/>
              <a:t>e-mail</a:t>
            </a:r>
            <a:r>
              <a:rPr lang="ru-RU" dirty="0" smtClean="0"/>
              <a:t>, от англ. </a:t>
            </a:r>
            <a:r>
              <a:rPr lang="ru-RU" dirty="0" err="1" smtClean="0"/>
              <a:t>electronic</a:t>
            </a:r>
            <a:r>
              <a:rPr lang="ru-RU" dirty="0" smtClean="0"/>
              <a:t> </a:t>
            </a:r>
            <a:r>
              <a:rPr lang="ru-RU" dirty="0" err="1" smtClean="0"/>
              <a:t>mail</a:t>
            </a:r>
            <a:r>
              <a:rPr lang="ru-RU" dirty="0" smtClean="0"/>
              <a:t>) — технология и предоставляемые ею услуги по пересылке и получению электронных сообщений (называемых «письма» или «электронные письма») по распределённой (в том числе глобальной) компьютерной сети.</a:t>
            </a:r>
          </a:p>
          <a:p>
            <a:endParaRPr lang="ru-RU" dirty="0" smtClean="0"/>
          </a:p>
          <a:p>
            <a:r>
              <a:rPr lang="ru-RU" dirty="0" smtClean="0"/>
              <a:t>Электронная почта по составу элементов и принципу работы практически повторяет систему обычной (бумажной) почты, заимствуя как термины (почта, письмо, конверт, вложение, ящик, доставка и другие), так и характерные особенности - простоту использования, задержки передачи сообщений, достаточную надёжность и в то же время отсутствие гарантии доставки.</a:t>
            </a:r>
            <a:endParaRPr lang="en-US" dirty="0" smtClean="0"/>
          </a:p>
          <a:p>
            <a:endParaRPr lang="ru-RU" dirty="0" smtClean="0"/>
          </a:p>
          <a:p>
            <a:r>
              <a:rPr lang="ru-RU" dirty="0" smtClean="0"/>
              <a:t>Достоинствами электронной почты являются: легко воспринимаемые и запоминаемые человеком адреса вида имя_пользователя@имя_домена (например somebody@example.com); возможность передачи как простого текста, так и форматированного, а также произвольных файлов; независимость серверов (в общем случае они обращаются друг к другу непосредственно); достаточно высокая надёжность доставки сообщения; простота использования человеком и программами.</a:t>
            </a:r>
            <a:endParaRPr lang="en-US" dirty="0" smtClean="0"/>
          </a:p>
          <a:p>
            <a:endParaRPr lang="ru-RU" dirty="0" smtClean="0"/>
          </a:p>
          <a:p>
            <a:r>
              <a:rPr lang="ru-RU" dirty="0" smtClean="0"/>
              <a:t>Недостатки электронной почты: наличие такого явления, как спам (массовые рекламные и вирусные рассылки); теоретическая невозможность гарантированной доставки конкретного письма; возможные задержки доставки сообщения (до нескольких суток); ограничения на размер одного сообщения и на общий размер сообщений в почтовом ящике (персональные для пользователей).</a:t>
            </a:r>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080120"/>
          </a:xfrm>
        </p:spPr>
        <p:txBody>
          <a:bodyPr>
            <a:normAutofit fontScale="90000"/>
          </a:bodyPr>
          <a:lstStyle/>
          <a:p>
            <a:r>
              <a:rPr lang="ru-RU" sz="2400" b="1" dirty="0" smtClean="0">
                <a:solidFill>
                  <a:schemeClr val="tx1"/>
                </a:solidFill>
              </a:rPr>
              <a:t>18.Служба </a:t>
            </a:r>
            <a:r>
              <a:rPr lang="en-US" sz="2400" b="1" dirty="0" smtClean="0">
                <a:solidFill>
                  <a:schemeClr val="tx1"/>
                </a:solidFill>
              </a:rPr>
              <a:t>FTP</a:t>
            </a:r>
            <a:r>
              <a:rPr lang="ru-RU" sz="2400" b="1" dirty="0" smtClean="0">
                <a:solidFill>
                  <a:schemeClr val="tx1"/>
                </a:solidFill>
              </a:rPr>
              <a:t>, служба </a:t>
            </a:r>
            <a:r>
              <a:rPr lang="en-US" sz="2400" b="1" dirty="0" smtClean="0">
                <a:solidFill>
                  <a:schemeClr val="tx1"/>
                </a:solidFill>
              </a:rPr>
              <a:t>Telnet</a:t>
            </a:r>
            <a:r>
              <a:rPr lang="ru-RU" sz="2400" b="1" dirty="0" smtClean="0">
                <a:solidFill>
                  <a:schemeClr val="tx1"/>
                </a:solidFill>
              </a:rPr>
              <a:t> </a:t>
            </a:r>
            <a:r>
              <a:rPr lang="en-US" sz="2400" b="1" dirty="0" smtClean="0">
                <a:solidFill>
                  <a:schemeClr val="tx1"/>
                </a:solidFill>
              </a:rPr>
              <a:t>.</a:t>
            </a:r>
            <a:r>
              <a:rPr lang="ru-RU" sz="2400" dirty="0" smtClean="0"/>
              <a:t/>
            </a:r>
            <a:br>
              <a:rPr lang="ru-RU" sz="2400" dirty="0" smtClean="0"/>
            </a:br>
            <a:r>
              <a:rPr lang="en-US" sz="2400" b="1" dirty="0" smtClean="0"/>
              <a:t> </a:t>
            </a:r>
            <a:r>
              <a:rPr lang="ru-RU" sz="2400" dirty="0" smtClean="0"/>
              <a:t/>
            </a:r>
            <a:br>
              <a:rPr lang="ru-RU" sz="2400" dirty="0" smtClean="0"/>
            </a:br>
            <a:endParaRPr lang="ru-RU" sz="2400" b="1" dirty="0">
              <a:solidFill>
                <a:schemeClr val="tx1"/>
              </a:solidFill>
            </a:endParaRPr>
          </a:p>
        </p:txBody>
      </p:sp>
      <p:sp>
        <p:nvSpPr>
          <p:cNvPr id="3" name="Содержимое 2"/>
          <p:cNvSpPr>
            <a:spLocks noGrp="1"/>
          </p:cNvSpPr>
          <p:nvPr>
            <p:ph idx="1"/>
          </p:nvPr>
        </p:nvSpPr>
        <p:spPr>
          <a:xfrm>
            <a:off x="251520" y="857232"/>
            <a:ext cx="8517632" cy="6000768"/>
          </a:xfrm>
        </p:spPr>
        <p:txBody>
          <a:bodyPr>
            <a:noAutofit/>
          </a:bodyPr>
          <a:lstStyle/>
          <a:p>
            <a:pPr algn="just">
              <a:buNone/>
            </a:pPr>
            <a:endParaRPr lang="en-US" sz="1200" dirty="0" smtClean="0"/>
          </a:p>
          <a:p>
            <a:pPr algn="just">
              <a:buNone/>
            </a:pPr>
            <a:r>
              <a:rPr lang="en-US" sz="1800" b="1" dirty="0" smtClean="0"/>
              <a:t>FTP</a:t>
            </a:r>
            <a:r>
              <a:rPr lang="ru-RU" sz="1800" dirty="0" smtClean="0"/>
              <a:t> - это служба или программа-клиент </a:t>
            </a:r>
            <a:r>
              <a:rPr lang="en-US" sz="1800" dirty="0" smtClean="0"/>
              <a:t>FTP</a:t>
            </a:r>
            <a:r>
              <a:rPr lang="ru-RU" sz="1800" dirty="0" smtClean="0"/>
              <a:t>, которая предназначена для пересылки файлов между компьютерами, работающими в сетях </a:t>
            </a:r>
            <a:r>
              <a:rPr lang="en-US" sz="1800" dirty="0" smtClean="0"/>
              <a:t>TCP</a:t>
            </a:r>
            <a:r>
              <a:rPr lang="ru-RU" sz="1800" dirty="0" smtClean="0"/>
              <a:t>/</a:t>
            </a:r>
            <a:r>
              <a:rPr lang="en-US" sz="1800" dirty="0" smtClean="0"/>
              <a:t>IP</a:t>
            </a:r>
            <a:r>
              <a:rPr lang="ru-RU" sz="1800" dirty="0" smtClean="0"/>
              <a:t>, при помощи прикладного протокола передачи файлов (</a:t>
            </a:r>
            <a:r>
              <a:rPr lang="en-US" sz="1800" dirty="0" smtClean="0"/>
              <a:t>File Transfer Protocol</a:t>
            </a:r>
            <a:r>
              <a:rPr lang="ru-RU" sz="1800" dirty="0" smtClean="0"/>
              <a:t>), который определяет правила передачи файлов с одного компьютера на другой.</a:t>
            </a:r>
          </a:p>
          <a:p>
            <a:pPr algn="just">
              <a:buNone/>
            </a:pPr>
            <a:r>
              <a:rPr lang="ru-RU" sz="1800" dirty="0" smtClean="0"/>
              <a:t> </a:t>
            </a:r>
          </a:p>
          <a:p>
            <a:pPr algn="just">
              <a:buNone/>
            </a:pPr>
            <a:r>
              <a:rPr lang="ru-RU" sz="1800" dirty="0" smtClean="0"/>
              <a:t> Другими словами </a:t>
            </a:r>
            <a:r>
              <a:rPr lang="en-US" sz="1800" dirty="0" smtClean="0"/>
              <a:t>FTP</a:t>
            </a:r>
            <a:r>
              <a:rPr lang="ru-RU" sz="1800" dirty="0" smtClean="0"/>
              <a:t> - это имя службы или клиентской программы и аббревиатура протокола передачи файлов. Для пересылки файлов с помощью </a:t>
            </a:r>
            <a:r>
              <a:rPr lang="en-US" sz="1800" dirty="0" smtClean="0"/>
              <a:t>FTP </a:t>
            </a:r>
            <a:r>
              <a:rPr lang="ru-RU" sz="1800" dirty="0" smtClean="0"/>
              <a:t>необходимо иметь доступ к удаленному компьютеру (серверу), с которого требуется перекачать файлы и авторизоваться на нем, т.е. ввести логин и пароль.</a:t>
            </a:r>
          </a:p>
          <a:p>
            <a:pPr algn="just">
              <a:buNone/>
            </a:pPr>
            <a:r>
              <a:rPr lang="ru-RU" sz="1800" dirty="0" smtClean="0"/>
              <a:t> </a:t>
            </a:r>
          </a:p>
          <a:p>
            <a:pPr algn="just">
              <a:buNone/>
            </a:pPr>
            <a:r>
              <a:rPr lang="ru-RU" sz="1800" dirty="0" smtClean="0"/>
              <a:t> С помощью клиентской программы</a:t>
            </a:r>
            <a:r>
              <a:rPr lang="en-US" sz="1800" dirty="0" smtClean="0"/>
              <a:t> FTP </a:t>
            </a:r>
            <a:r>
              <a:rPr lang="ru-RU" sz="1800" dirty="0" smtClean="0"/>
              <a:t>можно просматривать содержимое директорий на удаленном компьютере и переходить из директории в директорию, выбирая требуемые файлы. Выбранные файлы можно скачать на свой ПК.</a:t>
            </a:r>
          </a:p>
          <a:p>
            <a:pPr algn="just">
              <a:buNone/>
            </a:pPr>
            <a:r>
              <a:rPr lang="ru-RU" sz="1800" dirty="0" smtClean="0"/>
              <a:t> </a:t>
            </a:r>
          </a:p>
          <a:p>
            <a:pPr algn="just">
              <a:buNone/>
            </a:pPr>
            <a:endParaRPr lang="ru-RU" sz="1200" dirty="0" smtClean="0"/>
          </a:p>
          <a:p>
            <a:pPr>
              <a:buNone/>
            </a:pPr>
            <a:endParaRPr lang="ru-RU"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142984"/>
            <a:ext cx="8229600" cy="4389120"/>
          </a:xfrm>
        </p:spPr>
        <p:txBody>
          <a:bodyPr>
            <a:noAutofit/>
          </a:bodyPr>
          <a:lstStyle/>
          <a:p>
            <a:pPr algn="just">
              <a:buNone/>
            </a:pPr>
            <a:r>
              <a:rPr lang="ru-RU" sz="1600" dirty="0" smtClean="0"/>
              <a:t>Для скачивания файлов можно использовать специализированные клиентские программы </a:t>
            </a:r>
            <a:r>
              <a:rPr lang="en-US" sz="1600" dirty="0" smtClean="0"/>
              <a:t>FTP</a:t>
            </a:r>
            <a:r>
              <a:rPr lang="ru-RU" sz="1600" dirty="0" smtClean="0"/>
              <a:t> или графические </a:t>
            </a:r>
            <a:r>
              <a:rPr lang="en-US" sz="1600" dirty="0" smtClean="0"/>
              <a:t>FTP</a:t>
            </a:r>
            <a:r>
              <a:rPr lang="ru-RU" sz="1600" dirty="0" smtClean="0"/>
              <a:t>-оболочек типа </a:t>
            </a:r>
            <a:r>
              <a:rPr lang="en-US" sz="1600" dirty="0" smtClean="0"/>
              <a:t>ftptool</a:t>
            </a:r>
            <a:r>
              <a:rPr lang="ru-RU" sz="1600" dirty="0" smtClean="0"/>
              <a:t>. Кроме того, клиентская программа </a:t>
            </a:r>
            <a:r>
              <a:rPr lang="en-US" sz="1600" dirty="0" smtClean="0"/>
              <a:t>FTP</a:t>
            </a:r>
            <a:r>
              <a:rPr lang="ru-RU" sz="1600" dirty="0" smtClean="0"/>
              <a:t> входит в состав современных </a:t>
            </a:r>
            <a:r>
              <a:rPr lang="ru-RU" sz="1600" dirty="0" err="1" smtClean="0"/>
              <a:t>мультипротокольных</a:t>
            </a:r>
            <a:r>
              <a:rPr lang="ru-RU" sz="1600" dirty="0" smtClean="0"/>
              <a:t> браузеров, менеджеров файлов типа </a:t>
            </a:r>
            <a:r>
              <a:rPr lang="en-US" sz="1600" dirty="0" smtClean="0"/>
              <a:t>Total Commander</a:t>
            </a:r>
            <a:r>
              <a:rPr lang="ru-RU" sz="1600" dirty="0" smtClean="0"/>
              <a:t> и в другие приложения. Таким образом, с помощью браузеров или менеджеров файлов можно закачивать файлы на удаленный компьютер или скачивать файлы с удаленного компьютера. </a:t>
            </a:r>
          </a:p>
          <a:p>
            <a:pPr algn="just">
              <a:buNone/>
            </a:pPr>
            <a:r>
              <a:rPr lang="ru-RU" sz="1600" dirty="0" smtClean="0"/>
              <a:t> </a:t>
            </a:r>
          </a:p>
          <a:p>
            <a:pPr algn="just">
              <a:buNone/>
            </a:pPr>
            <a:r>
              <a:rPr lang="ru-RU" sz="1600" dirty="0" smtClean="0"/>
              <a:t> Необходимо отметить, что в Интернете существуют так называемые анонимные </a:t>
            </a:r>
            <a:r>
              <a:rPr lang="en-US" sz="1600" dirty="0" smtClean="0"/>
              <a:t>ftp</a:t>
            </a:r>
            <a:r>
              <a:rPr lang="ru-RU" sz="1600" dirty="0" smtClean="0"/>
              <a:t>-серверы (файловые архивы), доступ к которым является открытым, т.е. доступ не требует ввода логина и пароля. На таких серверах могут быть размещены файлы различных прикладных программ, например свободное (</a:t>
            </a:r>
            <a:r>
              <a:rPr lang="en-US" sz="1600" dirty="0" smtClean="0"/>
              <a:t>free</a:t>
            </a:r>
            <a:r>
              <a:rPr lang="ru-RU" sz="1600" dirty="0" smtClean="0"/>
              <a:t>) или условно-свободное (</a:t>
            </a:r>
            <a:r>
              <a:rPr lang="en-US" sz="1600" dirty="0" smtClean="0"/>
              <a:t>shareware</a:t>
            </a:r>
            <a:r>
              <a:rPr lang="ru-RU" sz="1600" dirty="0" smtClean="0"/>
              <a:t>) программное обеспечение (</a:t>
            </a:r>
            <a:r>
              <a:rPr lang="en-US" sz="1600" dirty="0" smtClean="0"/>
              <a:t>ftp</a:t>
            </a:r>
            <a:r>
              <a:rPr lang="ru-RU" sz="1600" dirty="0" smtClean="0"/>
              <a:t>://</a:t>
            </a:r>
            <a:r>
              <a:rPr lang="en-US" sz="1600" dirty="0" smtClean="0"/>
              <a:t>ftp</a:t>
            </a:r>
            <a:r>
              <a:rPr lang="ru-RU" sz="1600" dirty="0" smtClean="0"/>
              <a:t>.</a:t>
            </a:r>
            <a:r>
              <a:rPr lang="en-US" sz="1600" dirty="0" err="1" smtClean="0"/>
              <a:t>microsoft</a:t>
            </a:r>
            <a:r>
              <a:rPr lang="ru-RU" sz="1600" dirty="0" smtClean="0"/>
              <a:t>.</a:t>
            </a:r>
            <a:r>
              <a:rPr lang="en-US" sz="1600" dirty="0" smtClean="0"/>
              <a:t>com</a:t>
            </a:r>
            <a:r>
              <a:rPr lang="ru-RU" sz="1600" dirty="0" smtClean="0"/>
              <a:t>/).</a:t>
            </a:r>
          </a:p>
          <a:p>
            <a:pPr algn="just">
              <a:buNone/>
            </a:pPr>
            <a:r>
              <a:rPr lang="ru-RU" sz="1600" dirty="0" smtClean="0"/>
              <a:t> </a:t>
            </a:r>
          </a:p>
          <a:p>
            <a:pPr algn="just">
              <a:buNone/>
            </a:pPr>
            <a:r>
              <a:rPr lang="ru-RU" sz="1600" dirty="0" smtClean="0"/>
              <a:t> Для поиска файлов на </a:t>
            </a:r>
            <a:r>
              <a:rPr lang="en-US" sz="1600" dirty="0" smtClean="0"/>
              <a:t>FTP</a:t>
            </a:r>
            <a:r>
              <a:rPr lang="ru-RU" sz="1600" dirty="0" smtClean="0"/>
              <a:t>-серверах по именам самих файлов и каталогов можно использовать, например поисковую систему </a:t>
            </a:r>
            <a:r>
              <a:rPr lang="en-US" sz="1600" dirty="0" smtClean="0"/>
              <a:t>http</a:t>
            </a:r>
            <a:r>
              <a:rPr lang="ru-RU" sz="1600" dirty="0" smtClean="0"/>
              <a:t>://</a:t>
            </a:r>
            <a:r>
              <a:rPr lang="en-US" sz="1600" dirty="0" smtClean="0"/>
              <a:t>www</a:t>
            </a:r>
            <a:r>
              <a:rPr lang="ru-RU" sz="1600" dirty="0" smtClean="0"/>
              <a:t>.</a:t>
            </a:r>
            <a:r>
              <a:rPr lang="en-US" sz="1600" dirty="0" err="1" smtClean="0"/>
              <a:t>filesearch</a:t>
            </a:r>
            <a:r>
              <a:rPr lang="ru-RU" sz="1600" dirty="0" smtClean="0"/>
              <a:t>.</a:t>
            </a:r>
            <a:r>
              <a:rPr lang="en-US" sz="1600" dirty="0" err="1" smtClean="0"/>
              <a:t>ru</a:t>
            </a:r>
            <a:r>
              <a:rPr lang="ru-RU" sz="1600" dirty="0" smtClean="0"/>
              <a:t>/. </a:t>
            </a:r>
          </a:p>
          <a:p>
            <a:pPr algn="just">
              <a:buNone/>
            </a:pPr>
            <a:r>
              <a:rPr lang="ru-RU" sz="1600" dirty="0" smtClean="0"/>
              <a:t> </a:t>
            </a:r>
          </a:p>
          <a:p>
            <a:pPr algn="just">
              <a:buNone/>
            </a:pPr>
            <a:r>
              <a:rPr lang="ru-RU" sz="1600" dirty="0" smtClean="0"/>
              <a:t> Кроме того, возможен и доступ к </a:t>
            </a:r>
            <a:r>
              <a:rPr lang="en-US" sz="1600" dirty="0" smtClean="0"/>
              <a:t>FTP</a:t>
            </a:r>
            <a:r>
              <a:rPr lang="ru-RU" sz="1600" dirty="0" smtClean="0"/>
              <a:t> серверам через электронную почту, некоторые </a:t>
            </a:r>
            <a:r>
              <a:rPr lang="en-US" sz="1600" dirty="0" smtClean="0"/>
              <a:t>FTP</a:t>
            </a:r>
            <a:r>
              <a:rPr lang="ru-RU" sz="1600" dirty="0" smtClean="0"/>
              <a:t> серверы могут пересылать файлы по </a:t>
            </a:r>
            <a:r>
              <a:rPr lang="en-US" sz="1600" dirty="0" smtClean="0"/>
              <a:t>E</a:t>
            </a:r>
            <a:r>
              <a:rPr lang="ru-RU" sz="1600" dirty="0" smtClean="0"/>
              <a:t>-</a:t>
            </a:r>
            <a:r>
              <a:rPr lang="en-US" sz="1600" dirty="0" smtClean="0"/>
              <a:t>mail</a:t>
            </a:r>
            <a:r>
              <a:rPr lang="ru-RU" sz="1600" dirty="0" smtClean="0"/>
              <a:t>.</a:t>
            </a:r>
          </a:p>
          <a:p>
            <a:endParaRPr lang="ru-RU" sz="1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328592"/>
          </a:xfrm>
        </p:spPr>
        <p:txBody>
          <a:bodyPr>
            <a:normAutofit fontScale="92500" lnSpcReduction="20000"/>
          </a:bodyPr>
          <a:lstStyle/>
          <a:p>
            <a:pPr>
              <a:buNone/>
            </a:pPr>
            <a:r>
              <a:rPr lang="ru-RU" dirty="0" smtClean="0"/>
              <a:t>TELNET (англ.  </a:t>
            </a:r>
            <a:r>
              <a:rPr lang="ru-RU" dirty="0" err="1" smtClean="0"/>
              <a:t>TErminaL</a:t>
            </a:r>
            <a:r>
              <a:rPr lang="ru-RU" dirty="0" smtClean="0"/>
              <a:t> </a:t>
            </a:r>
            <a:r>
              <a:rPr lang="ru-RU" dirty="0" err="1" smtClean="0"/>
              <a:t>NETwork</a:t>
            </a:r>
            <a:r>
              <a:rPr lang="ru-RU" dirty="0" smtClean="0"/>
              <a:t>) — сетевой протокол для реализации текстового интерфейса по сети (в современной форме — при помощи транспорта TCP). Название «</a:t>
            </a:r>
            <a:r>
              <a:rPr lang="ru-RU" dirty="0" err="1" smtClean="0"/>
              <a:t>telnet</a:t>
            </a:r>
            <a:r>
              <a:rPr lang="ru-RU" dirty="0" smtClean="0"/>
              <a:t>» имеют также некоторые утилиты, реализующие клиентскую часть протокола. Современный стандарт протокола описан в RFC 854.</a:t>
            </a:r>
            <a:endParaRPr lang="en-US" dirty="0" smtClean="0"/>
          </a:p>
          <a:p>
            <a:pPr>
              <a:buNone/>
            </a:pPr>
            <a:r>
              <a:rPr lang="ru-RU" dirty="0" smtClean="0"/>
              <a:t>Назначение протокола TELNET в предоставлении достаточно общего, двунаправленного, </a:t>
            </a:r>
            <a:r>
              <a:rPr lang="ru-RU" dirty="0" err="1" smtClean="0"/>
              <a:t>восьмибитного</a:t>
            </a:r>
            <a:r>
              <a:rPr lang="ru-RU" dirty="0" smtClean="0"/>
              <a:t> байт-ориентированного средства связи. Его основная задача заключается в том, чтобы позволить терминальным устройствам и терминальным процессам взаимодействовать друг с другом. Предполагается, что этот протокол может быть использован для связи вида терминал-терминал («связывание») или для связи процесс-процесс («распределенные вычисления»).</a:t>
            </a:r>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en-US" sz="2400" b="1" dirty="0" smtClean="0">
                <a:solidFill>
                  <a:schemeClr val="tx1"/>
                </a:solidFill>
              </a:rPr>
              <a:t>19.</a:t>
            </a:r>
            <a:r>
              <a:rPr lang="ru-RU" sz="2400" b="1" dirty="0" smtClean="0">
                <a:solidFill>
                  <a:schemeClr val="tx1"/>
                </a:solidFill>
              </a:rPr>
              <a:t>Службы </a:t>
            </a:r>
            <a:r>
              <a:rPr lang="en-US" sz="2400" b="1" dirty="0" smtClean="0">
                <a:solidFill>
                  <a:schemeClr val="tx1"/>
                </a:solidFill>
              </a:rPr>
              <a:t>Usenet, News, ICQ </a:t>
            </a:r>
            <a:endParaRPr lang="ru-RU" sz="2400" b="1" dirty="0">
              <a:solidFill>
                <a:schemeClr val="tx1"/>
              </a:solidFill>
            </a:endParaRPr>
          </a:p>
        </p:txBody>
      </p:sp>
      <p:sp>
        <p:nvSpPr>
          <p:cNvPr id="3" name="Содержимое 2"/>
          <p:cNvSpPr>
            <a:spLocks noGrp="1"/>
          </p:cNvSpPr>
          <p:nvPr>
            <p:ph idx="1"/>
          </p:nvPr>
        </p:nvSpPr>
        <p:spPr/>
        <p:txBody>
          <a:bodyPr>
            <a:normAutofit fontScale="62500" lnSpcReduction="20000"/>
          </a:bodyPr>
          <a:lstStyle/>
          <a:p>
            <a:r>
              <a:rPr lang="en-US" b="1" dirty="0" smtClean="0"/>
              <a:t>Usenet</a:t>
            </a:r>
            <a:endParaRPr lang="ru-RU" dirty="0" smtClean="0"/>
          </a:p>
          <a:p>
            <a:r>
              <a:rPr lang="en-US" b="1" dirty="0" smtClean="0"/>
              <a:t> </a:t>
            </a:r>
            <a:r>
              <a:rPr lang="en-US" dirty="0" smtClean="0"/>
              <a:t>USENET news</a:t>
            </a:r>
            <a:r>
              <a:rPr lang="ru-RU" dirty="0" smtClean="0"/>
              <a:t> - это система телеконференций (сеть тематических телеконференций, т.е. конференций удаленных пользователей Интернет) или группы новостей. </a:t>
            </a:r>
            <a:r>
              <a:rPr lang="en-US" dirty="0" smtClean="0"/>
              <a:t>USENET</a:t>
            </a:r>
            <a:r>
              <a:rPr lang="ru-RU" dirty="0" smtClean="0"/>
              <a:t> была образована в 1970 году для обмена информацией и обсуждения проекта между разработчиками ОС </a:t>
            </a:r>
            <a:r>
              <a:rPr lang="en-US" dirty="0" smtClean="0"/>
              <a:t>UNIX</a:t>
            </a:r>
            <a:r>
              <a:rPr lang="ru-RU" dirty="0" smtClean="0"/>
              <a:t>. </a:t>
            </a:r>
            <a:r>
              <a:rPr lang="en-US" dirty="0" smtClean="0"/>
              <a:t>USENET</a:t>
            </a:r>
            <a:r>
              <a:rPr lang="ru-RU" dirty="0" smtClean="0"/>
              <a:t> можно представить в виде доски объявлений, имеющей разделы, в которых находятся статьи на различные темы. Каждая телеконференция посвящена определенной теме. </a:t>
            </a:r>
          </a:p>
          <a:p>
            <a:r>
              <a:rPr lang="ru-RU" dirty="0" smtClean="0"/>
              <a:t> </a:t>
            </a:r>
          </a:p>
          <a:p>
            <a:r>
              <a:rPr lang="ru-RU" dirty="0" smtClean="0"/>
              <a:t> Обмен осуществляется при помощи прикладного протокола передачи </a:t>
            </a:r>
            <a:r>
              <a:rPr lang="en-US" dirty="0" smtClean="0"/>
              <a:t>NNTP</a:t>
            </a:r>
            <a:r>
              <a:rPr lang="ru-RU" dirty="0" smtClean="0"/>
              <a:t> (</a:t>
            </a:r>
            <a:r>
              <a:rPr lang="en-US" dirty="0" smtClean="0"/>
              <a:t>Net News Transfer Protocol</a:t>
            </a:r>
            <a:r>
              <a:rPr lang="ru-RU" dirty="0" smtClean="0"/>
              <a:t>). Работать с телеконференциями можно как в режиме </a:t>
            </a:r>
            <a:r>
              <a:rPr lang="en-US" dirty="0" smtClean="0"/>
              <a:t>on</a:t>
            </a:r>
            <a:r>
              <a:rPr lang="ru-RU" dirty="0" smtClean="0"/>
              <a:t>-</a:t>
            </a:r>
            <a:r>
              <a:rPr lang="en-US" dirty="0" smtClean="0"/>
              <a:t>line</a:t>
            </a:r>
            <a:r>
              <a:rPr lang="ru-RU" dirty="0" smtClean="0"/>
              <a:t>, так и </a:t>
            </a:r>
            <a:r>
              <a:rPr lang="en-US" dirty="0" smtClean="0"/>
              <a:t>off</a:t>
            </a:r>
            <a:r>
              <a:rPr lang="ru-RU" dirty="0" smtClean="0"/>
              <a:t>-</a:t>
            </a:r>
            <a:r>
              <a:rPr lang="en-US" dirty="0" smtClean="0"/>
              <a:t>line</a:t>
            </a:r>
            <a:r>
              <a:rPr lang="ru-RU" dirty="0" smtClean="0"/>
              <a:t>. Для чтения новостей в режиме </a:t>
            </a:r>
            <a:r>
              <a:rPr lang="en-US" dirty="0" smtClean="0"/>
              <a:t>on</a:t>
            </a:r>
            <a:r>
              <a:rPr lang="ru-RU" dirty="0" smtClean="0"/>
              <a:t>-</a:t>
            </a:r>
            <a:r>
              <a:rPr lang="en-US" dirty="0" smtClean="0"/>
              <a:t>line</a:t>
            </a:r>
            <a:r>
              <a:rPr lang="ru-RU" dirty="0" smtClean="0"/>
              <a:t> можно использовать специальные программы или навигаторы, а в режиме </a:t>
            </a:r>
            <a:r>
              <a:rPr lang="en-US" dirty="0" smtClean="0"/>
              <a:t>off</a:t>
            </a:r>
            <a:r>
              <a:rPr lang="ru-RU" dirty="0" smtClean="0"/>
              <a:t>-</a:t>
            </a:r>
            <a:r>
              <a:rPr lang="en-US" dirty="0" smtClean="0"/>
              <a:t>line</a:t>
            </a:r>
            <a:r>
              <a:rPr lang="ru-RU" dirty="0" smtClean="0"/>
              <a:t> можно работать через электронную почту (с помощью почтового клиента </a:t>
            </a:r>
            <a:r>
              <a:rPr lang="en-US" dirty="0" smtClean="0"/>
              <a:t>Outlook Express</a:t>
            </a:r>
            <a:r>
              <a:rPr lang="ru-RU" dirty="0" smtClean="0"/>
              <a:t> можно читать новости в группах </a:t>
            </a:r>
            <a:r>
              <a:rPr lang="en-US" dirty="0" smtClean="0"/>
              <a:t>Usenet</a:t>
            </a:r>
            <a:r>
              <a:rPr lang="ru-RU" dirty="0" smtClean="0"/>
              <a:t>).</a:t>
            </a:r>
          </a:p>
          <a:p>
            <a:r>
              <a:rPr lang="ru-RU" dirty="0" smtClean="0"/>
              <a:t> </a:t>
            </a:r>
          </a:p>
          <a:p>
            <a:r>
              <a:rPr lang="ru-RU" dirty="0" smtClean="0"/>
              <a:t> Участники тематических телеконференций могут </a:t>
            </a:r>
            <a:r>
              <a:rPr lang="en-US" dirty="0" smtClean="0"/>
              <a:t> </a:t>
            </a:r>
            <a:r>
              <a:rPr lang="ru-RU" dirty="0" smtClean="0"/>
              <a:t>читать сообщения или статьи и публиковать свои ответы на сообщения других авторов. Для работы с группами новостей необходимо найти требуемый сервер.</a:t>
            </a:r>
          </a:p>
          <a:p>
            <a:r>
              <a:rPr lang="en-US" b="1"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24744"/>
            <a:ext cx="8229600" cy="5199856"/>
          </a:xfrm>
        </p:spPr>
        <p:txBody>
          <a:bodyPr>
            <a:normAutofit fontScale="70000" lnSpcReduction="20000"/>
          </a:bodyPr>
          <a:lstStyle/>
          <a:p>
            <a:pPr>
              <a:buNone/>
            </a:pPr>
            <a:r>
              <a:rPr lang="en-US" b="1" dirty="0" smtClean="0"/>
              <a:t>ICQ</a:t>
            </a:r>
            <a:r>
              <a:rPr lang="ru-RU" b="1" dirty="0" smtClean="0"/>
              <a:t>.</a:t>
            </a:r>
            <a:endParaRPr lang="ru-RU" dirty="0" smtClean="0"/>
          </a:p>
          <a:p>
            <a:pPr>
              <a:buNone/>
            </a:pPr>
            <a:r>
              <a:rPr lang="ru-RU" dirty="0" smtClean="0"/>
              <a:t>    Одна из популярнейших служб Интернет - это </a:t>
            </a:r>
            <a:r>
              <a:rPr lang="en-US" dirty="0" smtClean="0"/>
              <a:t>ICQ</a:t>
            </a:r>
            <a:r>
              <a:rPr lang="ru-RU" dirty="0" smtClean="0"/>
              <a:t> (</a:t>
            </a:r>
            <a:r>
              <a:rPr lang="en-US" dirty="0" smtClean="0"/>
              <a:t>I seek you</a:t>
            </a:r>
            <a:r>
              <a:rPr lang="ru-RU" dirty="0" smtClean="0"/>
              <a:t> - я ищу тебя).</a:t>
            </a:r>
          </a:p>
          <a:p>
            <a:pPr>
              <a:buNone/>
            </a:pPr>
            <a:r>
              <a:rPr lang="en-US" dirty="0" smtClean="0"/>
              <a:t>ICQ</a:t>
            </a:r>
            <a:r>
              <a:rPr lang="ru-RU" dirty="0" smtClean="0"/>
              <a:t> - это способ общения в сети, который позволяет вести беседу с любым зарегистрированным в системе </a:t>
            </a:r>
            <a:r>
              <a:rPr lang="en-US" dirty="0" smtClean="0"/>
              <a:t>ICQ</a:t>
            </a:r>
            <a:r>
              <a:rPr lang="ru-RU" dirty="0" smtClean="0"/>
              <a:t> и подключенным в данный момент к Интернету пользователем.</a:t>
            </a:r>
          </a:p>
          <a:p>
            <a:pPr>
              <a:buNone/>
            </a:pPr>
            <a:r>
              <a:rPr lang="ru-RU" dirty="0" smtClean="0"/>
              <a:t> </a:t>
            </a:r>
          </a:p>
          <a:p>
            <a:pPr>
              <a:buNone/>
            </a:pPr>
            <a:r>
              <a:rPr lang="ru-RU" dirty="0" smtClean="0"/>
              <a:t>Для того, чтобы стать абонентом системы </a:t>
            </a:r>
            <a:r>
              <a:rPr lang="en-US" dirty="0" smtClean="0"/>
              <a:t>ICQ</a:t>
            </a:r>
            <a:r>
              <a:rPr lang="ru-RU" dirty="0" smtClean="0"/>
              <a:t>, </a:t>
            </a:r>
            <a:r>
              <a:rPr lang="en-US" dirty="0" smtClean="0"/>
              <a:t> </a:t>
            </a:r>
            <a:r>
              <a:rPr lang="ru-RU" dirty="0" err="1" smtClean="0"/>
              <a:t>достатаочно</a:t>
            </a:r>
            <a:r>
              <a:rPr lang="ru-RU" dirty="0" smtClean="0"/>
              <a:t> скачать программу </a:t>
            </a:r>
            <a:r>
              <a:rPr lang="en-US" dirty="0" smtClean="0"/>
              <a:t>ICQ</a:t>
            </a:r>
            <a:r>
              <a:rPr lang="ru-RU" dirty="0" smtClean="0"/>
              <a:t>-клиент с файлового сервера (например, </a:t>
            </a:r>
            <a:r>
              <a:rPr lang="en-US" dirty="0" smtClean="0"/>
              <a:t>www</a:t>
            </a:r>
            <a:r>
              <a:rPr lang="ru-RU" dirty="0" smtClean="0"/>
              <a:t>.</a:t>
            </a:r>
            <a:r>
              <a:rPr lang="en-US" dirty="0" smtClean="0"/>
              <a:t>freeware</a:t>
            </a:r>
            <a:r>
              <a:rPr lang="ru-RU" dirty="0" smtClean="0"/>
              <a:t>.</a:t>
            </a:r>
            <a:r>
              <a:rPr lang="en-US" dirty="0" err="1" smtClean="0"/>
              <a:t>ru</a:t>
            </a:r>
            <a:r>
              <a:rPr lang="ru-RU" dirty="0" smtClean="0"/>
              <a:t>) и в процессе ее установки на компьютер зарегистрироваться.</a:t>
            </a:r>
          </a:p>
          <a:p>
            <a:pPr>
              <a:buNone/>
            </a:pPr>
            <a:r>
              <a:rPr lang="ru-RU" dirty="0" smtClean="0"/>
              <a:t> </a:t>
            </a:r>
          </a:p>
          <a:p>
            <a:pPr>
              <a:buNone/>
            </a:pPr>
            <a:r>
              <a:rPr lang="ru-RU" dirty="0" smtClean="0"/>
              <a:t>     Возможности </a:t>
            </a:r>
            <a:r>
              <a:rPr lang="en-US" dirty="0" smtClean="0"/>
              <a:t>ICQ</a:t>
            </a:r>
            <a:r>
              <a:rPr lang="ru-RU" dirty="0" smtClean="0"/>
              <a:t>: </a:t>
            </a:r>
          </a:p>
          <a:p>
            <a:pPr>
              <a:buNone/>
            </a:pPr>
            <a:r>
              <a:rPr lang="ru-RU" dirty="0" smtClean="0"/>
              <a:t>отправка электронных писем и </a:t>
            </a:r>
            <a:r>
              <a:rPr lang="en-US" dirty="0" smtClean="0"/>
              <a:t>SMS</a:t>
            </a:r>
            <a:r>
              <a:rPr lang="ru-RU" dirty="0" smtClean="0"/>
              <a:t>-сообщений; </a:t>
            </a:r>
          </a:p>
          <a:p>
            <a:pPr>
              <a:buNone/>
            </a:pPr>
            <a:r>
              <a:rPr lang="ru-RU" dirty="0" smtClean="0"/>
              <a:t>обмен текстовыми сообщениями (</a:t>
            </a:r>
            <a:r>
              <a:rPr lang="en-US" dirty="0" smtClean="0"/>
              <a:t>chat</a:t>
            </a:r>
            <a:r>
              <a:rPr lang="ru-RU" dirty="0" smtClean="0"/>
              <a:t>); </a:t>
            </a:r>
          </a:p>
          <a:p>
            <a:pPr>
              <a:buNone/>
            </a:pPr>
            <a:r>
              <a:rPr lang="ru-RU" dirty="0" smtClean="0"/>
              <a:t>голосовая связь; </a:t>
            </a:r>
          </a:p>
          <a:p>
            <a:pPr>
              <a:buNone/>
            </a:pPr>
            <a:r>
              <a:rPr lang="ru-RU" dirty="0" smtClean="0"/>
              <a:t>поиск по интересам, по номеру, по </a:t>
            </a:r>
            <a:r>
              <a:rPr lang="en-US" dirty="0" smtClean="0"/>
              <a:t>e</a:t>
            </a:r>
            <a:r>
              <a:rPr lang="ru-RU" dirty="0" smtClean="0"/>
              <a:t>-</a:t>
            </a:r>
            <a:r>
              <a:rPr lang="en-US" dirty="0" smtClean="0"/>
              <a:t>mail</a:t>
            </a:r>
            <a:r>
              <a:rPr lang="ru-RU" dirty="0" smtClean="0"/>
              <a:t>; </a:t>
            </a:r>
          </a:p>
          <a:p>
            <a:pPr>
              <a:buNone/>
            </a:pPr>
            <a:r>
              <a:rPr lang="ru-RU" dirty="0" smtClean="0"/>
              <a:t>интернет-телефония (звонки с компьютера на компьютер, с компьютера на телефон, с телефона на компьютер) </a:t>
            </a:r>
            <a:r>
              <a:rPr lang="en-US" dirty="0" smtClean="0"/>
              <a:t>и многое  другое.</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29600" cy="852704"/>
          </a:xfrm>
        </p:spPr>
        <p:txBody>
          <a:bodyPr>
            <a:normAutofit fontScale="90000"/>
          </a:bodyPr>
          <a:lstStyle/>
          <a:p>
            <a:r>
              <a:rPr lang="ru-RU" sz="2400" b="1" dirty="0" smtClean="0">
                <a:solidFill>
                  <a:schemeClr val="tx1"/>
                </a:solidFill>
              </a:rPr>
              <a:t>20.Инструментальные средства разработки Internet-приложений</a:t>
            </a:r>
            <a:r>
              <a:rPr lang="ru-RU" sz="2400" dirty="0" smtClean="0"/>
              <a:t/>
            </a:r>
            <a:br>
              <a:rPr lang="ru-RU" sz="2400" dirty="0" smtClean="0"/>
            </a:br>
            <a:endParaRPr lang="ru-RU" sz="2400" b="1" dirty="0">
              <a:solidFill>
                <a:schemeClr val="tx1"/>
              </a:solidFill>
            </a:endParaRPr>
          </a:p>
        </p:txBody>
      </p:sp>
      <p:sp>
        <p:nvSpPr>
          <p:cNvPr id="3" name="Содержимое 2"/>
          <p:cNvSpPr>
            <a:spLocks noGrp="1"/>
          </p:cNvSpPr>
          <p:nvPr>
            <p:ph idx="1"/>
          </p:nvPr>
        </p:nvSpPr>
        <p:spPr>
          <a:xfrm>
            <a:off x="395536" y="1196752"/>
            <a:ext cx="8435280" cy="5328592"/>
          </a:xfrm>
        </p:spPr>
        <p:txBody>
          <a:bodyPr>
            <a:normAutofit fontScale="85000" lnSpcReduction="20000"/>
          </a:bodyPr>
          <a:lstStyle/>
          <a:p>
            <a:pPr>
              <a:buNone/>
            </a:pPr>
            <a:r>
              <a:rPr lang="ru-RU" b="1" i="1" dirty="0" smtClean="0"/>
              <a:t>Инструментальные средства разработки Internet-приложений разнообразны и включают:</a:t>
            </a:r>
          </a:p>
          <a:p>
            <a:r>
              <a:rPr lang="ru-RU" dirty="0" smtClean="0"/>
              <a:t>редакторы гипертекста и графические редакторы;</a:t>
            </a:r>
          </a:p>
          <a:p>
            <a:r>
              <a:rPr lang="ru-RU" dirty="0" smtClean="0"/>
              <a:t>средства разметки карт изображений и конверторы изображений;</a:t>
            </a:r>
          </a:p>
          <a:p>
            <a:r>
              <a:rPr lang="ru-RU" dirty="0" smtClean="0"/>
              <a:t>средства мультимедиа (аудио, анимация, видео);</a:t>
            </a:r>
          </a:p>
          <a:p>
            <a:r>
              <a:rPr lang="ru-RU" dirty="0" smtClean="0"/>
              <a:t>средства генерации виртуальной реальности;</a:t>
            </a:r>
          </a:p>
          <a:p>
            <a:r>
              <a:rPr lang="ru-RU" dirty="0" smtClean="0"/>
              <a:t>средства и языки программирования серверных и клиентских приложений и расширений.</a:t>
            </a:r>
          </a:p>
          <a:p>
            <a:endParaRPr lang="ru-RU" dirty="0" smtClean="0"/>
          </a:p>
          <a:p>
            <a:r>
              <a:rPr lang="ru-RU" dirty="0" smtClean="0"/>
              <a:t>Редакторы гипертекста формируют HTML-файлы в режимах программирования или WYSIWYG (</a:t>
            </a:r>
            <a:r>
              <a:rPr lang="ru-RU" dirty="0" err="1" smtClean="0"/>
              <a:t>What</a:t>
            </a:r>
            <a:r>
              <a:rPr lang="ru-RU" dirty="0" smtClean="0"/>
              <a:t> </a:t>
            </a:r>
            <a:r>
              <a:rPr lang="ru-RU" dirty="0" err="1" smtClean="0"/>
              <a:t>You</a:t>
            </a:r>
            <a:r>
              <a:rPr lang="ru-RU" dirty="0" smtClean="0"/>
              <a:t> </a:t>
            </a:r>
            <a:r>
              <a:rPr lang="ru-RU" dirty="0" err="1" smtClean="0"/>
              <a:t>See</a:t>
            </a:r>
            <a:r>
              <a:rPr lang="ru-RU" dirty="0" smtClean="0"/>
              <a:t> </a:t>
            </a:r>
            <a:r>
              <a:rPr lang="ru-RU" dirty="0" err="1" smtClean="0"/>
              <a:t>Is</a:t>
            </a:r>
            <a:r>
              <a:rPr lang="ru-RU" dirty="0" smtClean="0"/>
              <a:t> </a:t>
            </a:r>
            <a:r>
              <a:rPr lang="ru-RU" dirty="0" err="1" smtClean="0"/>
              <a:t>What</a:t>
            </a:r>
            <a:r>
              <a:rPr lang="ru-RU" dirty="0" smtClean="0"/>
              <a:t> </a:t>
            </a:r>
            <a:r>
              <a:rPr lang="ru-RU" dirty="0" err="1" smtClean="0"/>
              <a:t>You</a:t>
            </a:r>
            <a:r>
              <a:rPr lang="ru-RU" dirty="0" smtClean="0"/>
              <a:t> </a:t>
            </a:r>
            <a:r>
              <a:rPr lang="ru-RU" dirty="0" err="1" smtClean="0"/>
              <a:t>Get</a:t>
            </a:r>
            <a:r>
              <a:rPr lang="ru-RU" dirty="0" smtClean="0"/>
              <a:t>). Можно использовать и обычные текстовые редакторы, а также средства, встроенные в браузеры. К этой же группе относятся конверторы, "перегоняющие" офисные документы в гипертекст. Графические редакторы служат для создания изображений, включаемых в гипертекст.</a:t>
            </a:r>
          </a:p>
          <a:p>
            <a:endParaRPr lang="ru-RU"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343872"/>
          </a:xfrm>
        </p:spPr>
        <p:txBody>
          <a:bodyPr>
            <a:normAutofit fontScale="70000" lnSpcReduction="20000"/>
          </a:bodyPr>
          <a:lstStyle/>
          <a:p>
            <a:r>
              <a:rPr lang="ru-RU" dirty="0" smtClean="0"/>
              <a:t>Средства разметки карт изображений позволяют разбить изображение на участки и связать гиперссылки с каждым из них. Такие средства могут быть встроены в графический редактор. Конверторы изображений обеспечивают преобразование форматов, размеров и цветов, создание специальных эффектов.</a:t>
            </a:r>
          </a:p>
          <a:p>
            <a:endParaRPr lang="ru-RU" dirty="0" smtClean="0"/>
          </a:p>
          <a:p>
            <a:r>
              <a:rPr lang="ru-RU" dirty="0" smtClean="0"/>
              <a:t>Средства мультимедиа предназначены для создания звукового и музыкального сопровождения, анимационных и видеороликов. Часто воспроизведение файлов мультимедиа осуществляется клиентскими расширениями или специальными Helper-программами.</a:t>
            </a:r>
          </a:p>
          <a:p>
            <a:endParaRPr lang="ru-RU" dirty="0" smtClean="0"/>
          </a:p>
          <a:p>
            <a:r>
              <a:rPr lang="ru-RU" dirty="0" smtClean="0"/>
              <a:t>Средства генерации виртуальной реальности позволяют запрограммировать трехмерные сцены и управление ими на языке VRML (</a:t>
            </a:r>
            <a:r>
              <a:rPr lang="ru-RU" dirty="0" err="1" smtClean="0"/>
              <a:t>Virtual</a:t>
            </a:r>
            <a:r>
              <a:rPr lang="ru-RU" dirty="0" smtClean="0"/>
              <a:t> </a:t>
            </a:r>
            <a:r>
              <a:rPr lang="ru-RU" dirty="0" err="1" smtClean="0"/>
              <a:t>Reality</a:t>
            </a:r>
            <a:r>
              <a:rPr lang="ru-RU" dirty="0" smtClean="0"/>
              <a:t> </a:t>
            </a:r>
            <a:r>
              <a:rPr lang="ru-RU" dirty="0" err="1" smtClean="0"/>
              <a:t>Modeling</a:t>
            </a:r>
            <a:r>
              <a:rPr lang="ru-RU" dirty="0" smtClean="0"/>
              <a:t> </a:t>
            </a:r>
            <a:r>
              <a:rPr lang="ru-RU" dirty="0" err="1" smtClean="0"/>
              <a:t>Language</a:t>
            </a:r>
            <a:r>
              <a:rPr lang="ru-RU" dirty="0" smtClean="0"/>
              <a:t>). Ввиду того, что процесс воспроизведения виртуальной реальности достаточно сложен, могут потребоваться дополнительные средства автоматизированного проектирования и анимации. Для просмотра Web-страниц с VRML- изображениями необходимо использовать соответствующие браузеры, например: </a:t>
            </a:r>
            <a:r>
              <a:rPr lang="ru-RU" dirty="0" err="1" smtClean="0"/>
              <a:t>WebSpace</a:t>
            </a:r>
            <a:r>
              <a:rPr lang="ru-RU" dirty="0" smtClean="0"/>
              <a:t> от </a:t>
            </a:r>
            <a:r>
              <a:rPr lang="ru-RU" dirty="0" err="1" smtClean="0"/>
              <a:t>Silicon</a:t>
            </a:r>
            <a:r>
              <a:rPr lang="ru-RU" dirty="0" smtClean="0"/>
              <a:t> </a:t>
            </a:r>
            <a:r>
              <a:rPr lang="ru-RU" dirty="0" err="1" smtClean="0"/>
              <a:t>Graphics</a:t>
            </a:r>
            <a:r>
              <a:rPr lang="ru-RU" dirty="0" smtClean="0"/>
              <a:t> или VRML-расширения для </a:t>
            </a:r>
            <a:r>
              <a:rPr lang="ru-RU" dirty="0" err="1" smtClean="0"/>
              <a:t>Internet</a:t>
            </a:r>
            <a:r>
              <a:rPr lang="ru-RU" dirty="0" smtClean="0"/>
              <a:t> </a:t>
            </a:r>
            <a:r>
              <a:rPr lang="ru-RU" dirty="0" err="1" smtClean="0"/>
              <a:t>Explorer</a:t>
            </a:r>
            <a:r>
              <a:rPr lang="ru-RU" dirty="0" smtClean="0"/>
              <a:t> или </a:t>
            </a:r>
            <a:r>
              <a:rPr lang="ru-RU" dirty="0" err="1" smtClean="0"/>
              <a:t>Netscape</a:t>
            </a:r>
            <a:r>
              <a:rPr lang="ru-RU" dirty="0" smtClean="0"/>
              <a:t> </a:t>
            </a:r>
            <a:r>
              <a:rPr lang="ru-RU" dirty="0" err="1" smtClean="0"/>
              <a:t>Navigator</a:t>
            </a:r>
            <a:r>
              <a:rPr lang="ru-RU" dirty="0" smtClean="0"/>
              <a:t>.</a:t>
            </a:r>
          </a:p>
          <a:p>
            <a:endParaRPr lang="ru-RU" dirty="0" smtClean="0"/>
          </a:p>
          <a:p>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836712"/>
            <a:ext cx="8291264" cy="5760640"/>
          </a:xfrm>
        </p:spPr>
        <p:txBody>
          <a:bodyPr>
            <a:noAutofit/>
          </a:bodyPr>
          <a:lstStyle/>
          <a:p>
            <a:r>
              <a:rPr lang="ru-RU" sz="1800" dirty="0" smtClean="0"/>
              <a:t>Системы программирования клиентских приложений предназначены для разработки и отладки сценариев (на языках </a:t>
            </a:r>
            <a:r>
              <a:rPr lang="ru-RU" sz="1800" dirty="0" err="1" smtClean="0"/>
              <a:t>VBScript</a:t>
            </a:r>
            <a:r>
              <a:rPr lang="ru-RU" sz="1800" dirty="0" smtClean="0"/>
              <a:t> или </a:t>
            </a:r>
            <a:r>
              <a:rPr lang="ru-RU" sz="1800" dirty="0" err="1" smtClean="0"/>
              <a:t>JavaScript</a:t>
            </a:r>
            <a:r>
              <a:rPr lang="ru-RU" sz="1800" dirty="0" smtClean="0"/>
              <a:t>) и мобильных приложений (на языке </a:t>
            </a:r>
            <a:r>
              <a:rPr lang="ru-RU" sz="1800" dirty="0" err="1" smtClean="0"/>
              <a:t>Java</a:t>
            </a:r>
            <a:r>
              <a:rPr lang="ru-RU" sz="1800" dirty="0" smtClean="0"/>
              <a:t>), выполняемых на стороне клиента. Наибольшие удобство и производительность разработки дают средства визуального программирования. В качестве средств программирования серверных приложений могут применяться как обычные системы программирования (</a:t>
            </a:r>
            <a:r>
              <a:rPr lang="ru-RU" sz="1800" dirty="0" err="1" smtClean="0"/>
              <a:t>Visual</a:t>
            </a:r>
            <a:r>
              <a:rPr lang="ru-RU" sz="1800" dirty="0" smtClean="0"/>
              <a:t> </a:t>
            </a:r>
            <a:r>
              <a:rPr lang="ru-RU" sz="1800" dirty="0" err="1" smtClean="0"/>
              <a:t>Basic</a:t>
            </a:r>
            <a:r>
              <a:rPr lang="ru-RU" sz="1800" dirty="0" smtClean="0"/>
              <a:t>, C/C++, </a:t>
            </a:r>
            <a:r>
              <a:rPr lang="ru-RU" sz="1800" dirty="0" err="1" smtClean="0"/>
              <a:t>Java</a:t>
            </a:r>
            <a:r>
              <a:rPr lang="ru-RU" sz="1800" dirty="0" smtClean="0"/>
              <a:t>), так и интерпретаторы команд (</a:t>
            </a:r>
            <a:r>
              <a:rPr lang="ru-RU" sz="1800" dirty="0" err="1" smtClean="0"/>
              <a:t>UNIX-shell</a:t>
            </a:r>
            <a:r>
              <a:rPr lang="ru-RU" sz="1800" dirty="0" smtClean="0"/>
              <a:t>, REXX и др.) и интерпретаторы и компиляторы сценариев на </a:t>
            </a:r>
            <a:r>
              <a:rPr lang="ru-RU" sz="1800" dirty="0" err="1" smtClean="0"/>
              <a:t>JavaScript</a:t>
            </a:r>
            <a:r>
              <a:rPr lang="ru-RU" sz="1800" dirty="0" smtClean="0"/>
              <a:t>, </a:t>
            </a:r>
            <a:r>
              <a:rPr lang="ru-RU" sz="1800" dirty="0" err="1" smtClean="0"/>
              <a:t>VBScript</a:t>
            </a:r>
            <a:r>
              <a:rPr lang="ru-RU" sz="1800" dirty="0" smtClean="0"/>
              <a:t> и </a:t>
            </a:r>
            <a:r>
              <a:rPr lang="ru-RU" sz="1800" dirty="0" err="1" smtClean="0"/>
              <a:t>Perl</a:t>
            </a:r>
            <a:r>
              <a:rPr lang="ru-RU" sz="1800" dirty="0" smtClean="0"/>
              <a:t>. Для создания клиентских и серверных расширений используются системы программирования, которые позволяют создавать компоненты с использованием механизмов </a:t>
            </a:r>
            <a:r>
              <a:rPr lang="ru-RU" sz="1800" dirty="0" err="1" smtClean="0"/>
              <a:t>ActiveX</a:t>
            </a:r>
            <a:r>
              <a:rPr lang="ru-RU" sz="1800" dirty="0" smtClean="0"/>
              <a:t> или </a:t>
            </a:r>
            <a:r>
              <a:rPr lang="ru-RU" sz="1800" dirty="0" err="1" smtClean="0"/>
              <a:t>Plug-in</a:t>
            </a:r>
            <a:r>
              <a:rPr lang="ru-RU" sz="1800" dirty="0" smtClean="0"/>
              <a:t>, представленных в виде встроенных или дополнительных библиотек интерфейсов.</a:t>
            </a:r>
          </a:p>
          <a:p>
            <a:endParaRPr lang="ru-RU" sz="1800" dirty="0" smtClean="0"/>
          </a:p>
          <a:p>
            <a:r>
              <a:rPr lang="ru-RU" sz="1800" dirty="0" smtClean="0"/>
              <a:t>Средства администрирования, как правило, поставляются в составе программного обеспечения Web-сервера и служат для конфигурирования, активации и мониторинга Web-сервисов, для контроля актуальности гиперссылок и связности гипертекстовой структуры, для учета и протоколирования использования серверов, для настройки и сопровождения системы безопасности.</a:t>
            </a:r>
          </a:p>
          <a:p>
            <a:endParaRPr lang="ru-RU" sz="1100" dirty="0" smtClean="0"/>
          </a:p>
          <a:p>
            <a:endParaRPr lang="ru-RU" sz="11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631904"/>
          </a:xfrm>
        </p:spPr>
        <p:txBody>
          <a:bodyPr>
            <a:normAutofit fontScale="62500" lnSpcReduction="20000"/>
          </a:bodyPr>
          <a:lstStyle/>
          <a:p>
            <a:r>
              <a:rPr lang="ru-RU" sz="2800" dirty="0" smtClean="0"/>
              <a:t>Средства безопасности могут быть встроены в программное обеспечение Internet-серверов или представлены в виде дополнительных компонентов: комплексов </a:t>
            </a:r>
            <a:r>
              <a:rPr lang="ru-RU" sz="2800" dirty="0" err="1" smtClean="0"/>
              <a:t>Firewall</a:t>
            </a:r>
            <a:r>
              <a:rPr lang="ru-RU" sz="2800" dirty="0" smtClean="0"/>
              <a:t> и Proxy-серверов, выполняющих фильтрацию данных на различных уровнях.</a:t>
            </a:r>
          </a:p>
          <a:p>
            <a:endParaRPr lang="ru-RU" sz="2800" dirty="0" smtClean="0"/>
          </a:p>
          <a:p>
            <a:r>
              <a:rPr lang="ru-RU" sz="2800" dirty="0" smtClean="0"/>
              <a:t>На ранних стадиях развития сеть </a:t>
            </a:r>
            <a:r>
              <a:rPr lang="ru-RU" sz="2800" dirty="0" err="1" smtClean="0"/>
              <a:t>Internet</a:t>
            </a:r>
            <a:r>
              <a:rPr lang="ru-RU" sz="2800" dirty="0" smtClean="0"/>
              <a:t> была "улицей с односторонним движением", так как информация с Web-страниц поступала к пользователю от Web-сервера только при наличии запроса пользователя. С появлением в языке HTML диалоговых свойств пользователь получил обратную связь с Web-сервером. Обмен параметров при этом осуществляется через специальный графический интерфейс (</a:t>
            </a:r>
            <a:r>
              <a:rPr lang="ru-RU" sz="2800" dirty="0" err="1" smtClean="0"/>
              <a:t>Computer</a:t>
            </a:r>
            <a:r>
              <a:rPr lang="ru-RU" sz="2800" dirty="0" smtClean="0"/>
              <a:t> </a:t>
            </a:r>
            <a:r>
              <a:rPr lang="ru-RU" sz="2800" dirty="0" err="1" smtClean="0"/>
              <a:t>Graphical</a:t>
            </a:r>
            <a:r>
              <a:rPr lang="ru-RU" sz="2800" dirty="0" smtClean="0"/>
              <a:t> </a:t>
            </a:r>
            <a:r>
              <a:rPr lang="ru-RU" sz="2800" dirty="0" err="1" smtClean="0"/>
              <a:t>Interface</a:t>
            </a:r>
            <a:r>
              <a:rPr lang="ru-RU" sz="2800" dirty="0" smtClean="0"/>
              <a:t> - CGI).</a:t>
            </a:r>
          </a:p>
          <a:p>
            <a:endParaRPr lang="ru-RU" sz="2800" dirty="0" smtClean="0"/>
          </a:p>
          <a:p>
            <a:r>
              <a:rPr lang="ru-RU" sz="2800" dirty="0" smtClean="0"/>
              <a:t>В последнее время все большее распространение получает механизм согласования запускаемых программ через многоцелевые расширения почтовой службы </a:t>
            </a:r>
            <a:r>
              <a:rPr lang="ru-RU" sz="2800" dirty="0" err="1" smtClean="0"/>
              <a:t>Internet</a:t>
            </a:r>
            <a:r>
              <a:rPr lang="ru-RU" sz="2800" dirty="0" smtClean="0"/>
              <a:t> (</a:t>
            </a:r>
            <a:r>
              <a:rPr lang="ru-RU" sz="2800" dirty="0" err="1" smtClean="0"/>
              <a:t>Multipurpose</a:t>
            </a:r>
            <a:r>
              <a:rPr lang="ru-RU" sz="2800" dirty="0" smtClean="0"/>
              <a:t> </a:t>
            </a:r>
            <a:r>
              <a:rPr lang="ru-RU" sz="2800" dirty="0" err="1" smtClean="0"/>
              <a:t>Internet</a:t>
            </a:r>
            <a:r>
              <a:rPr lang="ru-RU" sz="2800" dirty="0" smtClean="0"/>
              <a:t> </a:t>
            </a:r>
            <a:r>
              <a:rPr lang="ru-RU" sz="2800" dirty="0" err="1" smtClean="0"/>
              <a:t>Mail</a:t>
            </a:r>
            <a:r>
              <a:rPr lang="ru-RU" sz="2800" dirty="0" smtClean="0"/>
              <a:t> </a:t>
            </a:r>
            <a:r>
              <a:rPr lang="ru-RU" sz="2800" dirty="0" err="1" smtClean="0"/>
              <a:t>Extensions</a:t>
            </a:r>
            <a:r>
              <a:rPr lang="ru-RU" sz="2800" dirty="0" smtClean="0"/>
              <a:t> - MIME). Современные браузеры, помимо взаимодействия с Web-серверами через протокол </a:t>
            </a:r>
            <a:r>
              <a:rPr lang="ru-RU" sz="2800" dirty="0" err="1" smtClean="0"/>
              <a:t>http</a:t>
            </a:r>
            <a:r>
              <a:rPr lang="ru-RU" sz="2800" dirty="0" smtClean="0"/>
              <a:t>, могут работать с различными типами серверов и служб с использованием протоколов FTP, </a:t>
            </a:r>
            <a:r>
              <a:rPr lang="ru-RU" sz="2800" dirty="0" err="1" smtClean="0"/>
              <a:t>File</a:t>
            </a:r>
            <a:r>
              <a:rPr lang="ru-RU" sz="2800" dirty="0" smtClean="0"/>
              <a:t>, </a:t>
            </a:r>
            <a:r>
              <a:rPr lang="ru-RU" sz="2800" dirty="0" err="1" smtClean="0"/>
              <a:t>Gopher</a:t>
            </a:r>
            <a:r>
              <a:rPr lang="ru-RU" sz="2800" dirty="0" smtClean="0"/>
              <a:t>, </a:t>
            </a:r>
            <a:r>
              <a:rPr lang="ru-RU" sz="2800" dirty="0" err="1" smtClean="0"/>
              <a:t>Mailto</a:t>
            </a:r>
            <a:r>
              <a:rPr lang="ru-RU" sz="2800" dirty="0" smtClean="0"/>
              <a:t>, NNTP, </a:t>
            </a:r>
            <a:r>
              <a:rPr lang="ru-RU" sz="2800" dirty="0" err="1" smtClean="0"/>
              <a:t>Telnet</a:t>
            </a:r>
            <a:r>
              <a:rPr lang="ru-RU" sz="2800" dirty="0" smtClean="0"/>
              <a:t>, WAIS</a:t>
            </a:r>
            <a:r>
              <a:rPr lang="en-US" sz="2800" smtClean="0"/>
              <a:t>.</a:t>
            </a:r>
            <a:endParaRPr lang="ru-RU" sz="2800" dirty="0" smtClean="0"/>
          </a:p>
          <a:p>
            <a:endParaRPr lang="ru-RU" sz="2800" dirty="0" smtClean="0"/>
          </a:p>
          <a:p>
            <a:r>
              <a:rPr lang="ru-RU" sz="2800" dirty="0" smtClean="0"/>
              <a:t>В состав URL входит информация о методе доступа, требующаяся браузеру, чтобы использовать любой из этих протоколов.</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a:bodyPr>
          <a:lstStyle/>
          <a:p>
            <a:r>
              <a:rPr lang="en-US" sz="2200" b="1" dirty="0" smtClean="0">
                <a:solidFill>
                  <a:schemeClr val="tx1"/>
                </a:solidFill>
              </a:rPr>
              <a:t>21.</a:t>
            </a:r>
            <a:r>
              <a:rPr lang="ru-RU" sz="2400" b="1" dirty="0" smtClean="0">
                <a:solidFill>
                  <a:schemeClr val="tx1"/>
                </a:solidFill>
              </a:rPr>
              <a:t>Типы серверов и варианты их взаимодействия в </a:t>
            </a:r>
            <a:r>
              <a:rPr lang="en-US" sz="2400" b="1" dirty="0" smtClean="0">
                <a:solidFill>
                  <a:schemeClr val="tx1"/>
                </a:solidFill>
              </a:rPr>
              <a:t>Internet</a:t>
            </a:r>
            <a:endParaRPr lang="ru-RU" sz="2200" b="1" dirty="0">
              <a:solidFill>
                <a:schemeClr val="tx1"/>
              </a:solidFill>
            </a:endParaRPr>
          </a:p>
        </p:txBody>
      </p:sp>
      <p:sp>
        <p:nvSpPr>
          <p:cNvPr id="3" name="Содержимое 2"/>
          <p:cNvSpPr>
            <a:spLocks noGrp="1"/>
          </p:cNvSpPr>
          <p:nvPr>
            <p:ph idx="1"/>
          </p:nvPr>
        </p:nvSpPr>
        <p:spPr>
          <a:xfrm>
            <a:off x="457200" y="1628800"/>
            <a:ext cx="8229600" cy="4695800"/>
          </a:xfrm>
        </p:spPr>
        <p:txBody>
          <a:bodyPr>
            <a:normAutofit fontScale="70000" lnSpcReduction="20000"/>
          </a:bodyPr>
          <a:lstStyle/>
          <a:p>
            <a:r>
              <a:rPr lang="ru-RU" sz="3200" dirty="0" smtClean="0">
                <a:solidFill>
                  <a:schemeClr val="accent3">
                    <a:lumMod val="75000"/>
                  </a:schemeClr>
                </a:solidFill>
              </a:rPr>
              <a:t>Кэширующий сервер</a:t>
            </a:r>
          </a:p>
          <a:p>
            <a:r>
              <a:rPr lang="ru-RU" sz="2800" dirty="0" smtClean="0"/>
              <a:t>Кэширование это процесс сохранения часто-запрашиваемых документов на промежуточных прокси-серверах и машине пользователя, с целью предотвращения их постоянной загрузки с сервера-источника.</a:t>
            </a:r>
          </a:p>
          <a:p>
            <a:pPr>
              <a:buNone/>
            </a:pPr>
            <a:r>
              <a:rPr lang="ru-RU" sz="2800" dirty="0" smtClean="0"/>
              <a:t>      Все сервера являются кэширующими. Это означает, что сервер кэширует информацию, которую он получает до тех пор, пока срок действия данных не истечет. Этот сервер обслуживает запросы и опрашивает другие сервера, отвечающие за необходимую информацию. В результате время ответа на тот же запрос сильно сокращается.</a:t>
            </a:r>
          </a:p>
          <a:p>
            <a:pPr>
              <a:buNone/>
            </a:pPr>
            <a:r>
              <a:rPr lang="ru-RU" sz="2400" dirty="0" smtClean="0">
                <a:solidFill>
                  <a:schemeClr val="accent3">
                    <a:lumMod val="75000"/>
                  </a:schemeClr>
                </a:solidFill>
              </a:rPr>
              <a:t>      </a:t>
            </a:r>
            <a:r>
              <a:rPr lang="ru-RU" sz="3200" dirty="0" smtClean="0">
                <a:solidFill>
                  <a:schemeClr val="accent3">
                    <a:lumMod val="75000"/>
                  </a:schemeClr>
                </a:solidFill>
              </a:rPr>
              <a:t>Удаленный Сервер</a:t>
            </a:r>
          </a:p>
          <a:p>
            <a:r>
              <a:rPr lang="ru-RU" sz="2800" dirty="0" smtClean="0"/>
              <a:t> Удаленный Сервер - это средство, позволяющее использовать сервер имен на рабочей станции или на машине с ограниченным объемом памяти и производительностью CPU. Используя его вы можете использовать все сетевые программы использующие сервер имен без запуска сервера на локальной машине. </a:t>
            </a:r>
          </a:p>
          <a:p>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10000"/>
          </a:bodyPr>
          <a:lstStyle/>
          <a:p>
            <a:r>
              <a:rPr lang="ru-RU" sz="3200" dirty="0" smtClean="0">
                <a:solidFill>
                  <a:schemeClr val="accent3">
                    <a:lumMod val="75000"/>
                  </a:schemeClr>
                </a:solidFill>
              </a:rPr>
              <a:t>Подчиненный Сервер</a:t>
            </a:r>
          </a:p>
          <a:p>
            <a:r>
              <a:rPr lang="ru-RU" sz="2800" dirty="0" smtClean="0"/>
              <a:t>Подчиненный Сервер - это сервер, который всегда пересылает запросы, которые он не может обслужить используя свой кэш, на ограниченное число пересыльных серверов вместо того, чтобы взаимодействовать с серверами имен для корневого и других доменов. Запросы к пересыльным серверам не являются рекурсивными. Может быть один или более пересыльных серверов, которые будут опрошены по очереди, пока список не иссякнет. </a:t>
            </a:r>
          </a:p>
          <a:p>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504056"/>
          </a:xfrm>
        </p:spPr>
        <p:txBody>
          <a:bodyPr>
            <a:normAutofit/>
          </a:bodyPr>
          <a:lstStyle/>
          <a:p>
            <a:r>
              <a:rPr lang="ru-RU" sz="2800" dirty="0" smtClean="0">
                <a:solidFill>
                  <a:schemeClr val="tx1"/>
                </a:solidFill>
              </a:rPr>
              <a:t>Варианты взаимодействия</a:t>
            </a:r>
            <a:endParaRPr lang="ru-RU" sz="2800" dirty="0">
              <a:solidFill>
                <a:schemeClr val="tx1"/>
              </a:solidFill>
            </a:endParaRPr>
          </a:p>
        </p:txBody>
      </p:sp>
      <p:pic>
        <p:nvPicPr>
          <p:cNvPr id="4" name="Содержимое 3" descr="04_02.gif"/>
          <p:cNvPicPr>
            <a:picLocks noGrp="1" noChangeAspect="1"/>
          </p:cNvPicPr>
          <p:nvPr>
            <p:ph idx="1"/>
          </p:nvPr>
        </p:nvPicPr>
        <p:blipFill>
          <a:blip r:embed="rId2" cstate="print"/>
          <a:stretch>
            <a:fillRect/>
          </a:stretch>
        </p:blipFill>
        <p:spPr>
          <a:xfrm>
            <a:off x="1043608" y="944024"/>
            <a:ext cx="6696744" cy="5602311"/>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sz="2400" dirty="0" smtClean="0"/>
              <a:t>Обычно клиент и сервер работают в рамках единого протокола (рис. а) — </a:t>
            </a:r>
            <a:r>
              <a:rPr lang="ru-RU" sz="2400" dirty="0" err="1" smtClean="0"/>
              <a:t>Telnet</a:t>
            </a:r>
            <a:r>
              <a:rPr lang="ru-RU" sz="2400" dirty="0" smtClean="0"/>
              <a:t>, FTP, </a:t>
            </a:r>
            <a:r>
              <a:rPr lang="ru-RU" sz="2400" dirty="0" err="1" smtClean="0"/>
              <a:t>Gopher</a:t>
            </a:r>
            <a:r>
              <a:rPr lang="ru-RU" sz="2400" dirty="0" smtClean="0"/>
              <a:t>, HTTP и пр., однако в связи с недостаточностью такого подхода появляются </a:t>
            </a:r>
            <a:r>
              <a:rPr lang="ru-RU" sz="2400" dirty="0" err="1" smtClean="0"/>
              <a:t>мультипротокольные</a:t>
            </a:r>
            <a:r>
              <a:rPr lang="ru-RU" sz="2400" dirty="0" smtClean="0"/>
              <a:t> клиенты и серверы (рис. б), например — брау­зер </a:t>
            </a:r>
            <a:r>
              <a:rPr lang="ru-RU" sz="2400" dirty="0" err="1" smtClean="0"/>
              <a:t>Netscape</a:t>
            </a:r>
            <a:r>
              <a:rPr lang="ru-RU" sz="2400" dirty="0" smtClean="0"/>
              <a:t> </a:t>
            </a:r>
            <a:r>
              <a:rPr lang="ru-RU" sz="2400" dirty="0" err="1" smtClean="0"/>
              <a:t>Navigator</a:t>
            </a:r>
            <a:r>
              <a:rPr lang="ru-RU" sz="2400" dirty="0" smtClean="0"/>
              <a:t>. Наконец, появляются серверные приложения (брокеры, роботы), которые устанавливаются между </a:t>
            </a:r>
            <a:r>
              <a:rPr lang="ru-RU" sz="2400" dirty="0" err="1" smtClean="0"/>
              <a:t>разнопротокольными</a:t>
            </a:r>
            <a:r>
              <a:rPr lang="ru-RU" sz="2400" dirty="0" smtClean="0"/>
              <a:t> компонентами (рис. в) и осуществляют трансформацию протоколов.</a:t>
            </a:r>
          </a:p>
          <a:p>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96720"/>
          </a:xfrm>
        </p:spPr>
        <p:txBody>
          <a:bodyPr>
            <a:normAutofit/>
          </a:bodyPr>
          <a:lstStyle/>
          <a:p>
            <a:r>
              <a:rPr lang="ru-RU" sz="2200" b="1" dirty="0" smtClean="0">
                <a:solidFill>
                  <a:schemeClr val="tx1"/>
                </a:solidFill>
              </a:rPr>
              <a:t>22.Почтовый сервер и сервер  новостей</a:t>
            </a:r>
            <a:r>
              <a:rPr lang="ru-RU" sz="2400" dirty="0" smtClean="0"/>
              <a:t/>
            </a:r>
            <a:br>
              <a:rPr lang="ru-RU" sz="2400" dirty="0" smtClean="0"/>
            </a:br>
            <a:endParaRPr lang="ru-RU" sz="2400" b="1" dirty="0">
              <a:solidFill>
                <a:schemeClr val="tx1"/>
              </a:solidFill>
            </a:endParaRPr>
          </a:p>
        </p:txBody>
      </p:sp>
      <p:sp>
        <p:nvSpPr>
          <p:cNvPr id="3" name="Содержимое 2"/>
          <p:cNvSpPr>
            <a:spLocks noGrp="1"/>
          </p:cNvSpPr>
          <p:nvPr>
            <p:ph idx="1"/>
          </p:nvPr>
        </p:nvSpPr>
        <p:spPr>
          <a:xfrm>
            <a:off x="457200" y="1412776"/>
            <a:ext cx="8229600" cy="5445224"/>
          </a:xfrm>
        </p:spPr>
        <p:txBody>
          <a:bodyPr>
            <a:normAutofit fontScale="62500" lnSpcReduction="20000"/>
          </a:bodyPr>
          <a:lstStyle/>
          <a:p>
            <a:r>
              <a:rPr lang="ru-RU" sz="2800" dirty="0" smtClean="0"/>
              <a:t>Новостные серверы функционируют в качестве источников распространения и доставки новостей для более чем 20 000 новостных конференций общего пользования, доступ к которым в настоящее время можно получить через пользовательскую сеть </a:t>
            </a:r>
            <a:r>
              <a:rPr lang="ru-RU" sz="2800" dirty="0" err="1" smtClean="0"/>
              <a:t>Usenet</a:t>
            </a:r>
            <a:r>
              <a:rPr lang="ru-RU" sz="2800" dirty="0" smtClean="0"/>
              <a:t> (самая крупная в сети Интернет система рассылки новостей и организации дискуссионных форумов, упорядоченная по группам новостей этой сети). Новостные серверы основаны на инструментах (таких, например, как INN </a:t>
            </a:r>
            <a:r>
              <a:rPr lang="ru-RU" sz="2800" dirty="0" err="1" smtClean="0"/>
              <a:t>News</a:t>
            </a:r>
            <a:r>
              <a:rPr lang="ru-RU" sz="2800" dirty="0" smtClean="0"/>
              <a:t> </a:t>
            </a:r>
            <a:r>
              <a:rPr lang="ru-RU" sz="2800" dirty="0" err="1" smtClean="0"/>
              <a:t>Server</a:t>
            </a:r>
            <a:r>
              <a:rPr lang="ru-RU" sz="2800" dirty="0" smtClean="0"/>
              <a:t>), которые используют сетевой протокол передачи новостей (</a:t>
            </a:r>
            <a:r>
              <a:rPr lang="ru-RU" sz="2800" dirty="0" err="1" smtClean="0"/>
              <a:t>Network</a:t>
            </a:r>
            <a:r>
              <a:rPr lang="ru-RU" sz="2800" dirty="0" smtClean="0"/>
              <a:t> </a:t>
            </a:r>
            <a:r>
              <a:rPr lang="ru-RU" sz="2800" dirty="0" err="1" smtClean="0"/>
              <a:t>News</a:t>
            </a:r>
            <a:r>
              <a:rPr lang="ru-RU" sz="2800" dirty="0" smtClean="0"/>
              <a:t> </a:t>
            </a:r>
            <a:r>
              <a:rPr lang="ru-RU" sz="2800" dirty="0" err="1" smtClean="0"/>
              <a:t>Transfer</a:t>
            </a:r>
            <a:r>
              <a:rPr lang="ru-RU" sz="2800" dirty="0" smtClean="0"/>
              <a:t> </a:t>
            </a:r>
            <a:r>
              <a:rPr lang="ru-RU" sz="2800" dirty="0" err="1" smtClean="0"/>
              <a:t>Protocol</a:t>
            </a:r>
            <a:r>
              <a:rPr lang="ru-RU" sz="2800" dirty="0" smtClean="0"/>
              <a:t>, NNTP) для взаимодействия с другими новостными серверами USENET и распространения новостей любым пользователям, использующим программы с возможностями получения новостей (например, </a:t>
            </a:r>
            <a:r>
              <a:rPr lang="ru-RU" sz="2800" dirty="0" err="1" smtClean="0"/>
              <a:t>Agent</a:t>
            </a:r>
            <a:r>
              <a:rPr lang="ru-RU" sz="2800" dirty="0" smtClean="0"/>
              <a:t> или </a:t>
            </a:r>
            <a:r>
              <a:rPr lang="ru-RU" sz="2800" dirty="0" err="1" smtClean="0"/>
              <a:t>Outlook</a:t>
            </a:r>
            <a:r>
              <a:rPr lang="ru-RU" sz="2800" dirty="0" smtClean="0"/>
              <a:t> </a:t>
            </a:r>
            <a:r>
              <a:rPr lang="ru-RU" sz="2800" dirty="0" err="1" smtClean="0"/>
              <a:t>Express</a:t>
            </a:r>
            <a:r>
              <a:rPr lang="ru-RU" sz="2800" dirty="0" smtClean="0"/>
              <a:t>). Новостные серверы также позволяют создавать в Интернете или в локальной сети свои собственные группы новостей и дискуссий.</a:t>
            </a:r>
          </a:p>
          <a:p>
            <a:endParaRPr lang="ru-RU" sz="2800" dirty="0" smtClean="0"/>
          </a:p>
          <a:p>
            <a:r>
              <a:rPr lang="ru-RU" sz="2800" dirty="0" smtClean="0"/>
              <a:t>Электронная почта является важной частью современных коммуникаций. Почтовые серверы управляют потоком электронных сообщений, пересылаемых между пользователями компьютерных сетей. В большинстве случаев почтовые серверы похожи на серверы приложений, т. к. электронное письмо, как правило, сохраняется на сервере. Когда вы проверяете свою электронную почту, вы видите только те сообщения, которые относятся к вашему регистрационному имени.</a:t>
            </a: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fontScale="90000"/>
          </a:bodyPr>
          <a:lstStyle/>
          <a:p>
            <a:r>
              <a:rPr lang="ru-RU" sz="2400" b="1" dirty="0" smtClean="0">
                <a:solidFill>
                  <a:schemeClr val="tx1"/>
                </a:solidFill>
                <a:latin typeface="Arial" pitchFamily="34" charset="0"/>
                <a:cs typeface="Arial" pitchFamily="34" charset="0"/>
              </a:rPr>
              <a:t>23.</a:t>
            </a:r>
            <a:r>
              <a:rPr lang="en-US" sz="2400" b="1" dirty="0" smtClean="0">
                <a:solidFill>
                  <a:schemeClr val="tx1"/>
                </a:solidFill>
              </a:rPr>
              <a:t>FTP</a:t>
            </a:r>
            <a:r>
              <a:rPr lang="ru-RU" sz="2400" b="1" dirty="0" smtClean="0">
                <a:solidFill>
                  <a:schemeClr val="tx1"/>
                </a:solidFill>
              </a:rPr>
              <a:t>-сервер, </a:t>
            </a:r>
            <a:r>
              <a:rPr lang="en-US" sz="2400" b="1" dirty="0" smtClean="0">
                <a:solidFill>
                  <a:schemeClr val="tx1"/>
                </a:solidFill>
              </a:rPr>
              <a:t>Gopher</a:t>
            </a:r>
            <a:r>
              <a:rPr lang="ru-RU" sz="2400" b="1" dirty="0" smtClean="0">
                <a:solidFill>
                  <a:schemeClr val="tx1"/>
                </a:solidFill>
              </a:rPr>
              <a:t>-сервер</a:t>
            </a:r>
            <a:r>
              <a:rPr lang="ru-RU" sz="2400" dirty="0" smtClean="0">
                <a:solidFill>
                  <a:schemeClr val="accent3">
                    <a:lumMod val="75000"/>
                  </a:schemeClr>
                </a:solidFill>
              </a:rPr>
              <a:t/>
            </a:r>
            <a:br>
              <a:rPr lang="ru-RU" sz="2400" dirty="0" smtClean="0">
                <a:solidFill>
                  <a:schemeClr val="accent3">
                    <a:lumMod val="75000"/>
                  </a:schemeClr>
                </a:solidFill>
              </a:rPr>
            </a:br>
            <a:endParaRPr lang="ru-RU" sz="2200" b="1" dirty="0">
              <a:solidFill>
                <a:schemeClr val="tx1"/>
              </a:solidFill>
            </a:endParaRPr>
          </a:p>
        </p:txBody>
      </p:sp>
      <p:sp>
        <p:nvSpPr>
          <p:cNvPr id="3" name="Содержимое 2"/>
          <p:cNvSpPr>
            <a:spLocks noGrp="1"/>
          </p:cNvSpPr>
          <p:nvPr>
            <p:ph idx="1"/>
          </p:nvPr>
        </p:nvSpPr>
        <p:spPr>
          <a:xfrm>
            <a:off x="457200" y="1268760"/>
            <a:ext cx="8229600" cy="5589240"/>
          </a:xfrm>
        </p:spPr>
        <p:txBody>
          <a:bodyPr>
            <a:normAutofit fontScale="70000" lnSpcReduction="20000"/>
          </a:bodyPr>
          <a:lstStyle/>
          <a:p>
            <a:r>
              <a:rPr lang="ru-RU" sz="2800" dirty="0" smtClean="0"/>
              <a:t>Значительная доля </a:t>
            </a:r>
            <a:r>
              <a:rPr lang="ru-RU" sz="2800" dirty="0" err="1" smtClean="0"/>
              <a:t>интернет-трафика</a:t>
            </a:r>
            <a:r>
              <a:rPr lang="ru-RU" sz="2800" dirty="0" smtClean="0"/>
              <a:t> состоит из передачи файлов для самых различных целей — от получения нового программного обеспечения и до пересылки корпоративных документов. Серверы, использующие протокол передачи файлов (</a:t>
            </a:r>
            <a:r>
              <a:rPr lang="ru-RU" sz="2800" dirty="0" err="1" smtClean="0"/>
              <a:t>File</a:t>
            </a:r>
            <a:r>
              <a:rPr lang="ru-RU" sz="2800" dirty="0" smtClean="0"/>
              <a:t> </a:t>
            </a:r>
            <a:r>
              <a:rPr lang="ru-RU" sz="2800" dirty="0" err="1" smtClean="0"/>
              <a:t>Transfer</a:t>
            </a:r>
            <a:r>
              <a:rPr lang="ru-RU" sz="2800" dirty="0" smtClean="0"/>
              <a:t> </a:t>
            </a:r>
            <a:r>
              <a:rPr lang="ru-RU" sz="2800" dirty="0" err="1" smtClean="0"/>
              <a:t>Protocol</a:t>
            </a:r>
            <a:r>
              <a:rPr lang="ru-RU" sz="2800" dirty="0" smtClean="0"/>
              <a:t>, FTP), позволяют перемещать один или более файлов между компьютерами через Интернет с соответствующим уровнем безопасности и контролем целостности данных (с использованием таких инструментов, как, например, </a:t>
            </a:r>
            <a:r>
              <a:rPr lang="ru-RU" sz="2800" dirty="0" err="1" smtClean="0"/>
              <a:t>ZBServer</a:t>
            </a:r>
            <a:r>
              <a:rPr lang="ru-RU" sz="2800" dirty="0" smtClean="0"/>
              <a:t> </a:t>
            </a:r>
            <a:r>
              <a:rPr lang="ru-RU" sz="2800" dirty="0" err="1" smtClean="0"/>
              <a:t>Pro</a:t>
            </a:r>
            <a:r>
              <a:rPr lang="ru-RU" sz="2800" dirty="0" smtClean="0"/>
              <a:t>). Протокол FTP основан на типичной схеме «клиент-сервер». Клиент (иногда в его роли выступает компонент браузера или специальная программа, например, FTP </a:t>
            </a:r>
            <a:r>
              <a:rPr lang="ru-RU" sz="2800" dirty="0" err="1" smtClean="0"/>
              <a:t>Voyager</a:t>
            </a:r>
            <a:r>
              <a:rPr lang="ru-RU" sz="2800" dirty="0" smtClean="0"/>
              <a:t>) получает файлы и размещает их на локальном жестком диске</a:t>
            </a:r>
          </a:p>
          <a:p>
            <a:r>
              <a:rPr lang="ru-RU" sz="2800" dirty="0" smtClean="0"/>
              <a:t>По своим функциональным возможностям Gopher-серверы сравнимы с FTP-серверами, но первые наряду с возможностью показа содержимого каталогов и передачи файлов предоставляют дополнительный сетевой сервис. При работе с системой </a:t>
            </a:r>
            <a:r>
              <a:rPr lang="ru-RU" sz="2800" dirty="0" err="1" smtClean="0"/>
              <a:t>Gopher</a:t>
            </a:r>
            <a:r>
              <a:rPr lang="ru-RU" sz="2800" dirty="0" smtClean="0"/>
              <a:t> показ содержимого файлов и передача их по сети требуют лишь выбора нужного пункта из системы меню. Эта легкость в применении, а также возможность использования содержательных наименований пунктов меню делает </a:t>
            </a:r>
            <a:r>
              <a:rPr lang="ru-RU" sz="2800" dirty="0" err="1" smtClean="0"/>
              <a:t>Gopher</a:t>
            </a:r>
            <a:r>
              <a:rPr lang="ru-RU" sz="2800" dirty="0" smtClean="0"/>
              <a:t> гораздо более удобным способом поиска файлов, чем работа с обычным FTP-сервером.</a:t>
            </a:r>
          </a:p>
          <a:p>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rmAutofit fontScale="90000"/>
          </a:bodyPr>
          <a:lstStyle/>
          <a:p>
            <a:r>
              <a:rPr lang="ru-RU" sz="2400" b="1" dirty="0" smtClean="0">
                <a:solidFill>
                  <a:schemeClr val="tx1"/>
                </a:solidFill>
              </a:rPr>
              <a:t>24.Файл-сервер, терминальный сервер</a:t>
            </a:r>
            <a:r>
              <a:rPr lang="ru-RU" sz="2400" dirty="0" smtClean="0">
                <a:solidFill>
                  <a:schemeClr val="accent3">
                    <a:lumMod val="75000"/>
                  </a:schemeClr>
                </a:solidFill>
              </a:rPr>
              <a:t/>
            </a:r>
            <a:br>
              <a:rPr lang="ru-RU" sz="2400" dirty="0" smtClean="0">
                <a:solidFill>
                  <a:schemeClr val="accent3">
                    <a:lumMod val="75000"/>
                  </a:schemeClr>
                </a:solidFill>
              </a:rPr>
            </a:br>
            <a:endParaRPr lang="ru-RU" sz="2400" b="1" dirty="0">
              <a:solidFill>
                <a:schemeClr val="tx1"/>
              </a:solidFill>
            </a:endParaRPr>
          </a:p>
        </p:txBody>
      </p:sp>
      <p:sp>
        <p:nvSpPr>
          <p:cNvPr id="3" name="Содержимое 2"/>
          <p:cNvSpPr>
            <a:spLocks noGrp="1"/>
          </p:cNvSpPr>
          <p:nvPr>
            <p:ph idx="1"/>
          </p:nvPr>
        </p:nvSpPr>
        <p:spPr>
          <a:xfrm>
            <a:off x="457200" y="1052736"/>
            <a:ext cx="8229600" cy="5805264"/>
          </a:xfrm>
        </p:spPr>
        <p:txBody>
          <a:bodyPr>
            <a:normAutofit fontScale="77500" lnSpcReduction="20000"/>
          </a:bodyPr>
          <a:lstStyle/>
          <a:p>
            <a:r>
              <a:rPr lang="ru-RU" sz="2800" dirty="0" smtClean="0"/>
              <a:t>Технически </a:t>
            </a:r>
            <a:r>
              <a:rPr lang="ru-RU" sz="2800" dirty="0" smtClean="0">
                <a:solidFill>
                  <a:srgbClr val="7030A0"/>
                </a:solidFill>
              </a:rPr>
              <a:t>терминальный сервер </a:t>
            </a:r>
            <a:r>
              <a:rPr lang="ru-RU" sz="2800" dirty="0" smtClean="0"/>
              <a:t>представляет собой компьютер, соединенный по сети с терминальными клиентами (компьютеры ваших сотрудников) — которые, как правило, представляют собой маломощные или устаревшие рабочие станции или специализированные решения для доступа к терминальному серверу. Терминальный сервер служит для удалённого работы пользователя с предоставлением рабочего стола сервера.</a:t>
            </a:r>
          </a:p>
          <a:p>
            <a:pPr>
              <a:buNone/>
            </a:pPr>
            <a:r>
              <a:rPr lang="ru-RU" sz="2800" dirty="0" smtClean="0"/>
              <a:t>       Как   это работает</a:t>
            </a:r>
          </a:p>
          <a:p>
            <a:r>
              <a:rPr lang="ru-RU" sz="2800" dirty="0" smtClean="0"/>
              <a:t>Терминальный клиент после установления связи с терминальным сервером пересылает на последний вводимые данные (нажатия клавиш, перемещения мыши) и, возможно, предоставляет доступ к локальным ресурсам (например, принтер, дисковые ресурсы, устройство чтения смарт-карт, локальные порты (COM/LPT)). Терминальный сервер предоставляет среду для работы (терминальная сессия), в которой исполняются приложения пользователя. Результат работы сервера передается на клиента, как правило, это изображение для монитора и звук (при его наличии).</a:t>
            </a:r>
          </a:p>
          <a:p>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487888"/>
          </a:xfrm>
        </p:spPr>
        <p:txBody>
          <a:bodyPr>
            <a:normAutofit fontScale="70000" lnSpcReduction="20000"/>
          </a:bodyPr>
          <a:lstStyle/>
          <a:p>
            <a:r>
              <a:rPr lang="ru-RU" sz="2800" dirty="0" smtClean="0">
                <a:solidFill>
                  <a:srgbClr val="7030A0"/>
                </a:solidFill>
              </a:rPr>
              <a:t>Файл-сервер</a:t>
            </a:r>
            <a:r>
              <a:rPr lang="ru-RU" sz="2800" dirty="0" smtClean="0"/>
              <a:t> - важный компонент электронной инфраструктуры любой компании. </a:t>
            </a:r>
          </a:p>
          <a:p>
            <a:r>
              <a:rPr lang="ru-RU" sz="2800" dirty="0" smtClean="0"/>
              <a:t>Этот подход является базовым для локальных сетей ПК. Один из компьютеров в сети назначается файловым сервером и предоставляет другим компьютерам услуги по обработке файлов.</a:t>
            </a:r>
          </a:p>
          <a:p>
            <a:r>
              <a:rPr lang="ru-RU" sz="2800" dirty="0" smtClean="0"/>
              <a:t>Файловый сервер работает под управлением сетевой операционной системы и играет роль компонента доступа к информационным ресурсам (т. е. к файлам). На других ПК в сети функционирует приложение, в кодах которого совмещены компонент представления и прикладной компонент (рис).</a:t>
            </a:r>
          </a:p>
          <a:p>
            <a:r>
              <a:rPr lang="ru-RU" sz="2800" dirty="0" smtClean="0"/>
              <a:t>Протокол обмена при такой схеме представляет собой набор вызовов, обеспечивающих приложению доступ к файловой системе на файл-сервере.</a:t>
            </a:r>
          </a:p>
          <a:p>
            <a:r>
              <a:rPr lang="ru-RU" sz="2800" dirty="0" smtClean="0"/>
              <a:t>К недостаткам данной технологии относится низкий сетевой трафик (передача множества файлов, необходимых приложению), – небольшое количество операций манипуляции с данными (файлами), отсутствие адекватных средств безопасности доступа к данным (защита только на уровне файловой системы) и т. </a:t>
            </a:r>
            <a:r>
              <a:rPr lang="ru-RU" sz="2800" dirty="0" err="1" smtClean="0"/>
              <a:t>д</a:t>
            </a:r>
            <a:endParaRPr lang="ru-RU" sz="2800" dirty="0" smtClean="0"/>
          </a:p>
          <a:p>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792088"/>
          </a:xfrm>
        </p:spPr>
        <p:txBody>
          <a:bodyPr>
            <a:normAutofit fontScale="90000"/>
          </a:bodyPr>
          <a:lstStyle/>
          <a:p>
            <a:r>
              <a:rPr lang="ru-RU" sz="5400" dirty="0" smtClean="0">
                <a:solidFill>
                  <a:schemeClr val="accent3">
                    <a:lumMod val="75000"/>
                  </a:schemeClr>
                </a:solidFill>
              </a:rPr>
              <a:t/>
            </a:r>
            <a:br>
              <a:rPr lang="ru-RU" sz="5400" dirty="0" smtClean="0">
                <a:solidFill>
                  <a:schemeClr val="accent3">
                    <a:lumMod val="75000"/>
                  </a:schemeClr>
                </a:solidFill>
              </a:rPr>
            </a:br>
            <a:r>
              <a:rPr lang="ru-RU" sz="2700" b="1" dirty="0" smtClean="0">
                <a:solidFill>
                  <a:schemeClr val="tx1"/>
                </a:solidFill>
              </a:rPr>
              <a:t> 25.</a:t>
            </a:r>
            <a:r>
              <a:rPr lang="en-US" sz="2700" b="1" dirty="0" smtClean="0">
                <a:solidFill>
                  <a:schemeClr val="tx1"/>
                </a:solidFill>
              </a:rPr>
              <a:t>Web</a:t>
            </a:r>
            <a:r>
              <a:rPr lang="ru-RU" sz="2700" b="1" dirty="0" smtClean="0">
                <a:solidFill>
                  <a:schemeClr val="tx1"/>
                </a:solidFill>
              </a:rPr>
              <a:t>-сервер</a:t>
            </a:r>
            <a:endParaRPr lang="ru-RU" sz="2700" dirty="0"/>
          </a:p>
        </p:txBody>
      </p:sp>
      <p:sp>
        <p:nvSpPr>
          <p:cNvPr id="3" name="Содержимое 2"/>
          <p:cNvSpPr>
            <a:spLocks noGrp="1"/>
          </p:cNvSpPr>
          <p:nvPr>
            <p:ph idx="1"/>
          </p:nvPr>
        </p:nvSpPr>
        <p:spPr>
          <a:xfrm>
            <a:off x="457200" y="1772816"/>
            <a:ext cx="8229600" cy="4551784"/>
          </a:xfrm>
        </p:spPr>
        <p:txBody>
          <a:bodyPr/>
          <a:lstStyle/>
          <a:p>
            <a:r>
              <a:rPr lang="ru-RU" sz="2400" dirty="0" smtClean="0"/>
              <a:t>Web-сервер - это сервер, подключенный к сети </a:t>
            </a:r>
            <a:r>
              <a:rPr lang="ru-RU" sz="2400" dirty="0" err="1" smtClean="0"/>
              <a:t>Internet</a:t>
            </a:r>
            <a:r>
              <a:rPr lang="ru-RU" sz="2400" dirty="0" smtClean="0"/>
              <a:t>, предоставляющий, находящиеся на нем файлы по запросу программ – клиентов ( в основном, ими являются браузеры). Web-сервером называют как программное обеспечение, которое выдает запрошенную информацию, так и сам сервер (мощный компьютер) на котором это программное обеспечение работает. В принципе, любой компьютер, подключенный к сети Интернет, можно сделать Web-сервером, установив на него соответствующее серверное программное обеспечение.</a:t>
            </a:r>
            <a:endParaRPr lang="ru-RU" sz="2400" dirty="0" smtClean="0">
              <a:solidFill>
                <a:schemeClr val="accent3">
                  <a:lumMod val="75000"/>
                </a:schemeClr>
              </a:solidFill>
            </a:endParaRPr>
          </a:p>
          <a:p>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52704"/>
          </a:xfrm>
        </p:spPr>
        <p:txBody>
          <a:bodyPr>
            <a:normAutofit/>
          </a:bodyPr>
          <a:lstStyle/>
          <a:p>
            <a:r>
              <a:rPr lang="ru-RU" sz="2400" b="1" dirty="0" smtClean="0">
                <a:solidFill>
                  <a:schemeClr val="tx1"/>
                </a:solidFill>
              </a:rPr>
              <a:t>26.Технология </a:t>
            </a:r>
            <a:r>
              <a:rPr lang="en-US" sz="2400" b="1" dirty="0" smtClean="0">
                <a:solidFill>
                  <a:schemeClr val="tx1"/>
                </a:solidFill>
              </a:rPr>
              <a:t>Intranet</a:t>
            </a:r>
            <a:r>
              <a:rPr lang="ru-RU" sz="2400" b="1" dirty="0" smtClean="0">
                <a:solidFill>
                  <a:schemeClr val="tx1"/>
                </a:solidFill>
              </a:rPr>
              <a:t> – определение, цели, назначение</a:t>
            </a:r>
            <a:r>
              <a:rPr lang="ru-RU" sz="1200" dirty="0" smtClean="0">
                <a:solidFill>
                  <a:schemeClr val="accent3">
                    <a:lumMod val="75000"/>
                  </a:schemeClr>
                </a:solidFill>
              </a:rPr>
              <a:t/>
            </a:r>
            <a:br>
              <a:rPr lang="ru-RU" sz="1200" dirty="0" smtClean="0">
                <a:solidFill>
                  <a:schemeClr val="accent3">
                    <a:lumMod val="75000"/>
                  </a:schemeClr>
                </a:solidFill>
              </a:rPr>
            </a:br>
            <a:endParaRPr lang="ru-RU" sz="1200" dirty="0"/>
          </a:p>
        </p:txBody>
      </p:sp>
      <p:sp>
        <p:nvSpPr>
          <p:cNvPr id="3" name="Содержимое 2"/>
          <p:cNvSpPr>
            <a:spLocks noGrp="1"/>
          </p:cNvSpPr>
          <p:nvPr>
            <p:ph idx="1"/>
          </p:nvPr>
        </p:nvSpPr>
        <p:spPr>
          <a:xfrm>
            <a:off x="457200" y="1700808"/>
            <a:ext cx="8229600" cy="4623792"/>
          </a:xfrm>
        </p:spPr>
        <p:txBody>
          <a:bodyPr>
            <a:normAutofit fontScale="77500" lnSpcReduction="20000"/>
          </a:bodyPr>
          <a:lstStyle/>
          <a:p>
            <a:r>
              <a:rPr lang="ru-RU" sz="2800" dirty="0" err="1" smtClean="0"/>
              <a:t>Интранет</a:t>
            </a:r>
            <a:r>
              <a:rPr lang="ru-RU" sz="2800" dirty="0" smtClean="0"/>
              <a:t> – это использование традиционных Web-технологий во внутрикорпоративных сетях. Разница между </a:t>
            </a:r>
            <a:r>
              <a:rPr lang="ru-RU" sz="2800" dirty="0" err="1" smtClean="0"/>
              <a:t>Интранетом</a:t>
            </a:r>
            <a:r>
              <a:rPr lang="ru-RU" sz="2800" dirty="0" smtClean="0"/>
              <a:t> и Интернетом скорее семантическая, чем технологическая. Обе эти сети используют одни и те же программные продукты, протоколы и стандарты. Основное различие между ними состоит в том, что информация, циркулирующая в </a:t>
            </a:r>
            <a:r>
              <a:rPr lang="ru-RU" sz="2800" dirty="0" err="1" smtClean="0"/>
              <a:t>Интранете</a:t>
            </a:r>
            <a:r>
              <a:rPr lang="ru-RU" sz="2800" dirty="0" smtClean="0"/>
              <a:t>, не предназначена для публичного использования. Поэтому применяются методы авторизации доступа и криптозащиты данных. </a:t>
            </a:r>
          </a:p>
          <a:p>
            <a:r>
              <a:rPr lang="ru-RU" sz="2800" dirty="0" smtClean="0"/>
              <a:t>Благодаря </a:t>
            </a:r>
            <a:r>
              <a:rPr lang="ru-RU" sz="2800" dirty="0" err="1" smtClean="0"/>
              <a:t>Интранет</a:t>
            </a:r>
            <a:r>
              <a:rPr lang="ru-RU" sz="2800" dirty="0" smtClean="0"/>
              <a:t>, служащие узнают новости компании, получают внутренние телефонные справочники, данные о кадрах, спецификации товаров, информацию о ценах, меню кафетерия – другими словами, имеют доступ к различным видам документов, программного обеспечения или данных, которые необходимы для работы компании.</a:t>
            </a:r>
            <a:endParaRPr lang="ru-RU" sz="2800" dirty="0" smtClean="0">
              <a:solidFill>
                <a:schemeClr val="accent3">
                  <a:lumMod val="75000"/>
                </a:schemeClr>
              </a:solidFill>
            </a:endParaRPr>
          </a:p>
          <a:p>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487888"/>
          </a:xfrm>
        </p:spPr>
        <p:txBody>
          <a:bodyPr>
            <a:normAutofit fontScale="85000" lnSpcReduction="10000"/>
          </a:bodyPr>
          <a:lstStyle/>
          <a:p>
            <a:r>
              <a:rPr lang="ru-RU" sz="3200" dirty="0" smtClean="0"/>
              <a:t>Цели создания корпоративного </a:t>
            </a:r>
            <a:r>
              <a:rPr lang="ru-RU" sz="3200" dirty="0" err="1" smtClean="0"/>
              <a:t>интранет-портала</a:t>
            </a:r>
            <a:r>
              <a:rPr lang="ru-RU" sz="3200" dirty="0" smtClean="0"/>
              <a:t>.</a:t>
            </a:r>
          </a:p>
          <a:p>
            <a:r>
              <a:rPr lang="ru-RU" sz="2400" dirty="0" smtClean="0"/>
              <a:t>Повышение уровня управления и поддержки принятия решений менеджерами компании за счет организации сбора, консолидации и анализа необходимой информации.</a:t>
            </a:r>
          </a:p>
          <a:p>
            <a:r>
              <a:rPr lang="ru-RU" sz="2400" dirty="0" smtClean="0"/>
              <a:t>Создание единой базы знаний компании, включая агрегированную информацию, получение которой требует больших временных и ресурсных затрат.</a:t>
            </a:r>
          </a:p>
          <a:p>
            <a:r>
              <a:rPr lang="ru-RU" sz="2400" dirty="0" smtClean="0"/>
              <a:t>Экономия времени и усилий сотрудников компании.</a:t>
            </a:r>
          </a:p>
          <a:p>
            <a:r>
              <a:rPr lang="ru-RU" sz="2400" dirty="0" smtClean="0"/>
              <a:t>Сокращение расходов и издержек компании.</a:t>
            </a:r>
          </a:p>
          <a:p>
            <a:r>
              <a:rPr lang="ru-RU" sz="2400" dirty="0" smtClean="0"/>
              <a:t>Повышение уровня коммуникаций и совместной работы между сотрудниками Компании.</a:t>
            </a:r>
          </a:p>
          <a:p>
            <a:r>
              <a:rPr lang="ru-RU" sz="2400" dirty="0" smtClean="0"/>
              <a:t>Поддержка процессов по унификации и стандартизации процессов и процедур в компании.</a:t>
            </a:r>
          </a:p>
          <a:p>
            <a:r>
              <a:rPr lang="ru-RU" sz="2400" dirty="0" smtClean="0"/>
              <a:t>Повышение качества работы и обслуживания клиентов компании.</a:t>
            </a:r>
          </a:p>
          <a:p>
            <a:r>
              <a:rPr lang="ru-RU" sz="2400" dirty="0" smtClean="0"/>
              <a:t>Повышение конкурентоспособности и инвестиционной привлекательности компании.</a:t>
            </a:r>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559896"/>
          </a:xfrm>
        </p:spPr>
        <p:txBody>
          <a:bodyPr>
            <a:normAutofit fontScale="70000" lnSpcReduction="20000"/>
          </a:bodyPr>
          <a:lstStyle/>
          <a:p>
            <a:r>
              <a:rPr lang="ru-RU" sz="3800" dirty="0" smtClean="0"/>
              <a:t>Назначение корпоративного </a:t>
            </a:r>
            <a:r>
              <a:rPr lang="ru-RU" sz="3800" dirty="0" err="1" smtClean="0"/>
              <a:t>интранет-портала</a:t>
            </a:r>
            <a:r>
              <a:rPr lang="ru-RU" sz="3800" dirty="0" smtClean="0"/>
              <a:t>.</a:t>
            </a:r>
          </a:p>
          <a:p>
            <a:r>
              <a:rPr lang="ru-RU" dirty="0" smtClean="0"/>
              <a:t>Предоставление прозрачного доступа к управленческой информации, содержащейся в различных информационных системах, эксплуатирующихся в компании, а также других информационных источниках.</a:t>
            </a:r>
          </a:p>
          <a:p>
            <a:r>
              <a:rPr lang="ru-RU" dirty="0" smtClean="0"/>
              <a:t>Предоставление единой точки доступа к корпоративной информации, корпоративным приложениям и другим источникам данных внутри и вне компании. При этом информация может предоставляться в персонифицированном, интегрированном и агрегированном виде – то есть предоставляться таким образом, чтобы максимально поддерживать процесс принятия </a:t>
            </a:r>
            <a:r>
              <a:rPr lang="ru-RU" dirty="0" err="1" smtClean="0"/>
              <a:t>бизнес-решений</a:t>
            </a:r>
            <a:r>
              <a:rPr lang="ru-RU" dirty="0" smtClean="0"/>
              <a:t> и решений функциональных проблем и задач.</a:t>
            </a:r>
          </a:p>
          <a:p>
            <a:r>
              <a:rPr lang="ru-RU" dirty="0" smtClean="0"/>
              <a:t>Ведение исторической базы ключевых показателей деятельности Компании, расчет необходимых показателей на основе данных, содержащихся в информационных системах компании. Предоставление аналитических расшифровок значений показателей с различной степенью подробности.</a:t>
            </a:r>
          </a:p>
          <a:p>
            <a:r>
              <a:rPr lang="ru-RU" dirty="0" smtClean="0"/>
              <a:t>Обеспечение взаимодействия на уровнях "Компания – Сотрудник", "Сотрудник – Сотрудник", "Подразделение – Подразделение" и поддержка совместной работы между сотрудниками, подразделениями и службами компании.</a:t>
            </a:r>
          </a:p>
          <a:p>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smtClean="0">
                <a:solidFill>
                  <a:schemeClr val="tx1"/>
                </a:solidFill>
              </a:rPr>
              <a:t>27.Преимущества/недостатки использования </a:t>
            </a:r>
            <a:r>
              <a:rPr lang="en-US" sz="2700" b="1" dirty="0" smtClean="0">
                <a:solidFill>
                  <a:schemeClr val="tx1"/>
                </a:solidFill>
              </a:rPr>
              <a:t>Intranet</a:t>
            </a:r>
            <a:r>
              <a:rPr lang="ru-RU" sz="5400" dirty="0" smtClean="0">
                <a:solidFill>
                  <a:schemeClr val="accent3">
                    <a:lumMod val="75000"/>
                  </a:schemeClr>
                </a:solidFill>
              </a:rPr>
              <a:t/>
            </a:r>
            <a:br>
              <a:rPr lang="ru-RU" sz="5400" dirty="0" smtClean="0">
                <a:solidFill>
                  <a:schemeClr val="accent3">
                    <a:lumMod val="75000"/>
                  </a:schemeClr>
                </a:solidFill>
              </a:rPr>
            </a:br>
            <a:endParaRPr lang="ru-RU" dirty="0"/>
          </a:p>
        </p:txBody>
      </p:sp>
      <p:sp>
        <p:nvSpPr>
          <p:cNvPr id="3" name="Содержимое 2"/>
          <p:cNvSpPr>
            <a:spLocks noGrp="1"/>
          </p:cNvSpPr>
          <p:nvPr>
            <p:ph idx="1"/>
          </p:nvPr>
        </p:nvSpPr>
        <p:spPr>
          <a:xfrm>
            <a:off x="457200" y="1268760"/>
            <a:ext cx="8229600" cy="5055840"/>
          </a:xfrm>
        </p:spPr>
        <p:txBody>
          <a:bodyPr>
            <a:normAutofit fontScale="92500" lnSpcReduction="20000"/>
          </a:bodyPr>
          <a:lstStyle/>
          <a:p>
            <a:r>
              <a:rPr lang="ru-RU" sz="2400" dirty="0" smtClean="0"/>
              <a:t>Преимущества </a:t>
            </a:r>
          </a:p>
          <a:p>
            <a:r>
              <a:rPr lang="ru-RU" sz="2400" dirty="0" smtClean="0"/>
              <a:t> Корпоративная сеть </a:t>
            </a:r>
            <a:r>
              <a:rPr lang="ru-RU" sz="2400" dirty="0" err="1" smtClean="0"/>
              <a:t>Intranet</a:t>
            </a:r>
            <a:r>
              <a:rPr lang="ru-RU" sz="2400" dirty="0" smtClean="0"/>
              <a:t> - прекрасная платформа для публикации информации внутри предприятия. Web-браузер доступен практически для любой клиентской системы - в отличие от фирменных клиентов ПО групповой работы, которых для части платформ может не быть. Web-серверы не требуют аппаратных средств такой большой мощности (быстродействия процессора и емкости жесткого диска), как, например, классические пакеты для групповой работы типа </a:t>
            </a:r>
            <a:r>
              <a:rPr lang="ru-RU" sz="2400" dirty="0" err="1" smtClean="0"/>
              <a:t>LotusNotes</a:t>
            </a:r>
            <a:r>
              <a:rPr lang="ru-RU" sz="2400" dirty="0" smtClean="0"/>
              <a:t>. Рынок ПО для Web-серверов характеризуется высоким уровнем конкуренции - пользователи не привязаны к одному поставщику. Тем не менее программы прекрасно взаимодействуют. Технология </a:t>
            </a:r>
            <a:r>
              <a:rPr lang="ru-RU" sz="2400" dirty="0" err="1" smtClean="0"/>
              <a:t>Web</a:t>
            </a:r>
            <a:r>
              <a:rPr lang="ru-RU" sz="2400" dirty="0" smtClean="0"/>
              <a:t> обладает свойством наращиваемости и может использоваться в региональных вычислительных сетях. Новые средства авторской разработки в комплексе прикладных программ для настольных ПК облегчают новичкам создание HTML-страниц для Web-серверов. </a:t>
            </a:r>
          </a:p>
          <a:p>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52736"/>
            <a:ext cx="8229600" cy="5271864"/>
          </a:xfrm>
        </p:spPr>
        <p:txBody>
          <a:bodyPr>
            <a:normAutofit fontScale="77500" lnSpcReduction="20000"/>
          </a:bodyPr>
          <a:lstStyle/>
          <a:p>
            <a:r>
              <a:rPr lang="ru-RU" sz="2800" dirty="0" smtClean="0"/>
              <a:t>Недостатки </a:t>
            </a:r>
          </a:p>
          <a:p>
            <a:r>
              <a:rPr lang="ru-RU" sz="2800" dirty="0" smtClean="0"/>
              <a:t> Прикладные системы совместной работы для intranet-сетей не обладают мощными возможностями традиционного ПО для групповой работы. Существует ограниченный набор средств привязки Web-серверов к базам данных и другим вспомогательным прикладным системам. Необходимо организовывать и поддерживать функционирование отдельных прикладных систем, в частности, таких, как электронная почта и Web-серверы, вместо того, чтобы пользоваться одной унифицированной системой, как в пакетах для групповой работы. В intranet-сетях нет встроенных средств тиражирования для удаленных пользователей, в то время как в пакетах типа </a:t>
            </a:r>
            <a:r>
              <a:rPr lang="ru-RU" sz="2800" dirty="0" err="1" smtClean="0"/>
              <a:t>LotusNotes</a:t>
            </a:r>
            <a:r>
              <a:rPr lang="ru-RU" sz="2800" dirty="0" smtClean="0"/>
              <a:t> они есть. Язык HTML и протокол HTTP не обладают достаточной мощностью для разработки прикладных систем клиент-сервер. Стандарты программирования для </a:t>
            </a:r>
            <a:r>
              <a:rPr lang="ru-RU" sz="2800" dirty="0" err="1" smtClean="0"/>
              <a:t>Web</a:t>
            </a:r>
            <a:r>
              <a:rPr lang="ru-RU" sz="2800" dirty="0" smtClean="0"/>
              <a:t>, например, такие, как </a:t>
            </a:r>
            <a:r>
              <a:rPr lang="ru-RU" sz="2800" dirty="0" err="1" smtClean="0"/>
              <a:t>Java</a:t>
            </a:r>
            <a:r>
              <a:rPr lang="ru-RU" sz="2800" dirty="0" smtClean="0"/>
              <a:t>, являются относительно новыми и недостаточно освоенными.</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1376</TotalTime>
  <Words>5971</Words>
  <Application>Microsoft Office PowerPoint</Application>
  <PresentationFormat>Экран (4:3)</PresentationFormat>
  <Paragraphs>345</Paragraphs>
  <Slides>61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61</vt:i4>
      </vt:variant>
    </vt:vector>
  </HeadingPairs>
  <TitlesOfParts>
    <vt:vector size="62" baseType="lpstr">
      <vt:lpstr>Поток</vt:lpstr>
      <vt:lpstr>  </vt:lpstr>
      <vt:lpstr>Слайд 2</vt:lpstr>
      <vt:lpstr>1.Понятие «Интернет», роль в современном мире </vt:lpstr>
      <vt:lpstr>2.Понятие протоколов сетевого взаимодействия </vt:lpstr>
      <vt:lpstr>3.Internet-технологии = семейство протоколов TCP/IP:определение, состав,  назначение</vt:lpstr>
      <vt:lpstr>Слайд 6</vt:lpstr>
      <vt:lpstr>Слайд 7</vt:lpstr>
      <vt:lpstr>Слайд 8</vt:lpstr>
      <vt:lpstr>4.Протокол TCP и UDP – сходства и отличия </vt:lpstr>
      <vt:lpstr> 5.Понятие модели OSI и ее уровни </vt:lpstr>
      <vt:lpstr>Слайд 11</vt:lpstr>
      <vt:lpstr>Слайд 12</vt:lpstr>
      <vt:lpstr>Слайд 13</vt:lpstr>
      <vt:lpstr>Слайд 14</vt:lpstr>
      <vt:lpstr>6.Понятие стека протоколов</vt:lpstr>
      <vt:lpstr>7.Стек протоколов TCP/IP и его соответствие модели OSI</vt:lpstr>
      <vt:lpstr>Структура стека TCP/IP. Краткая характеристика протоколов</vt:lpstr>
      <vt:lpstr>Слайд 18</vt:lpstr>
      <vt:lpstr>Слайд 19</vt:lpstr>
      <vt:lpstr>Слайд 20</vt:lpstr>
      <vt:lpstr>Слайд 21</vt:lpstr>
      <vt:lpstr>8.Схема потока данных сквозь стек протоколов от приложения-клиента на одном компьютере к приложению-серверу на другом.</vt:lpstr>
      <vt:lpstr>9.Технология гипертекста, гиперссылка, гиперсреда</vt:lpstr>
      <vt:lpstr>Слайд 24</vt:lpstr>
      <vt:lpstr>Слайд 25</vt:lpstr>
      <vt:lpstr>10.Основные элементы технологии WWW</vt:lpstr>
      <vt:lpstr>Слайд 27</vt:lpstr>
      <vt:lpstr>11.Понятие Интернет-обозревателя.</vt:lpstr>
      <vt:lpstr>География распространения</vt:lpstr>
      <vt:lpstr>12.Язык HTML - определение, назначение</vt:lpstr>
      <vt:lpstr>13.Адресация ресурсов в сети: понятие и структура URL</vt:lpstr>
      <vt:lpstr>14.Система DNS, доменное имя, домен, поддомен, хост  </vt:lpstr>
      <vt:lpstr>Слайд 33</vt:lpstr>
      <vt:lpstr>Слайд 34</vt:lpstr>
      <vt:lpstr>Слайд 35</vt:lpstr>
      <vt:lpstr>15.Службы Интернет, понятие, состав   </vt:lpstr>
      <vt:lpstr>16.Концепция распределенной ИС "Всемирная паутина" </vt:lpstr>
      <vt:lpstr>17.Служба E-mail - определение, назначение, принцип действия </vt:lpstr>
      <vt:lpstr>18.Служба FTP, служба Telnet .   </vt:lpstr>
      <vt:lpstr>Слайд 40</vt:lpstr>
      <vt:lpstr>Слайд 41</vt:lpstr>
      <vt:lpstr>19.Службы Usenet, News, ICQ </vt:lpstr>
      <vt:lpstr>Слайд 43</vt:lpstr>
      <vt:lpstr>20.Инструментальные средства разработки Internet-приложений </vt:lpstr>
      <vt:lpstr>Слайд 45</vt:lpstr>
      <vt:lpstr>Слайд 46</vt:lpstr>
      <vt:lpstr>Слайд 47</vt:lpstr>
      <vt:lpstr>21.Типы серверов и варианты их взаимодействия в Internet</vt:lpstr>
      <vt:lpstr>Слайд 49</vt:lpstr>
      <vt:lpstr>Варианты взаимодействия</vt:lpstr>
      <vt:lpstr>Слайд 51</vt:lpstr>
      <vt:lpstr>22.Почтовый сервер и сервер  новостей </vt:lpstr>
      <vt:lpstr>23.FTP-сервер, Gopher-сервер </vt:lpstr>
      <vt:lpstr>24.Файл-сервер, терминальный сервер </vt:lpstr>
      <vt:lpstr>Слайд 55</vt:lpstr>
      <vt:lpstr>  25.Web-сервер</vt:lpstr>
      <vt:lpstr>26.Технология Intranet – определение, цели, назначение </vt:lpstr>
      <vt:lpstr>Слайд 58</vt:lpstr>
      <vt:lpstr>Слайд 59</vt:lpstr>
      <vt:lpstr>27.Преимущества/недостатки использования Intranet </vt:lpstr>
      <vt:lpstr>Слайд 61</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Надя</dc:creator>
  <cp:lastModifiedBy>Надя</cp:lastModifiedBy>
  <cp:revision>120</cp:revision>
  <dcterms:created xsi:type="dcterms:W3CDTF">2012-03-07T11:12:50Z</dcterms:created>
  <dcterms:modified xsi:type="dcterms:W3CDTF">2012-04-27T11:40:34Z</dcterms:modified>
</cp:coreProperties>
</file>