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500"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25.01.2016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25.01.2016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2560" y="359898"/>
            <a:ext cx="7406640" cy="692838"/>
          </a:xfrm>
        </p:spPr>
        <p:txBody>
          <a:bodyPr>
            <a:normAutofit fontScale="90000"/>
          </a:bodyPr>
          <a:lstStyle/>
          <a:p>
            <a:pPr algn="ctr"/>
            <a:r>
              <a:rPr lang="ru-RU" sz="3200" b="1" dirty="0" smtClean="0">
                <a:effectLst/>
                <a:latin typeface="Times New Roman" pitchFamily="18" charset="0"/>
                <a:cs typeface="Times New Roman" pitchFamily="18" charset="0"/>
              </a:rPr>
              <a:t>Лекция №3 </a:t>
            </a:r>
            <a:r>
              <a:rPr lang="ru-RU" sz="3200" b="1" dirty="0">
                <a:effectLst/>
                <a:latin typeface="Times New Roman" pitchFamily="18" charset="0"/>
                <a:cs typeface="Times New Roman" pitchFamily="18" charset="0"/>
              </a:rPr>
              <a:t>Мировоззренческая и гражданская позиция экстремистов </a:t>
            </a:r>
          </a:p>
        </p:txBody>
      </p:sp>
      <p:sp>
        <p:nvSpPr>
          <p:cNvPr id="3" name="Подзаголовок 2"/>
          <p:cNvSpPr>
            <a:spLocks noGrp="1"/>
          </p:cNvSpPr>
          <p:nvPr>
            <p:ph type="subTitle" idx="1"/>
          </p:nvPr>
        </p:nvSpPr>
        <p:spPr>
          <a:xfrm>
            <a:off x="1115616" y="1412776"/>
            <a:ext cx="7723584" cy="5328592"/>
          </a:xfrm>
        </p:spPr>
        <p:txBody>
          <a:bodyPr>
            <a:normAutofit lnSpcReduction="10000"/>
          </a:bodyPr>
          <a:lstStyle/>
          <a:p>
            <a:r>
              <a:rPr lang="ru-RU" b="1" dirty="0" smtClean="0">
                <a:latin typeface="Times New Roman" pitchFamily="18" charset="0"/>
                <a:cs typeface="Times New Roman" pitchFamily="18" charset="0"/>
              </a:rPr>
              <a:t>План: </a:t>
            </a:r>
            <a:endParaRPr lang="ru-RU" b="1" dirty="0">
              <a:latin typeface="Times New Roman" pitchFamily="18" charset="0"/>
              <a:cs typeface="Times New Roman" pitchFamily="18" charset="0"/>
            </a:endParaRPr>
          </a:p>
          <a:p>
            <a:r>
              <a:rPr lang="ru-RU" dirty="0" smtClean="0">
                <a:latin typeface="Times New Roman" pitchFamily="18" charset="0"/>
                <a:cs typeface="Times New Roman" pitchFamily="18" charset="0"/>
              </a:rPr>
              <a:t>1.Особенности </a:t>
            </a:r>
            <a:r>
              <a:rPr lang="ru-RU" dirty="0">
                <a:latin typeface="Times New Roman" pitchFamily="18" charset="0"/>
                <a:cs typeface="Times New Roman" pitchFamily="18" charset="0"/>
              </a:rPr>
              <a:t>мировоззренческой позиции экстремистов и их система отношения к миру.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2. Способы </a:t>
            </a:r>
            <a:r>
              <a:rPr lang="ru-RU" dirty="0">
                <a:latin typeface="Times New Roman" pitchFamily="18" charset="0"/>
                <a:cs typeface="Times New Roman" pitchFamily="18" charset="0"/>
              </a:rPr>
              <a:t>описания и анализа мировоззренческой позиции </a:t>
            </a:r>
            <a:r>
              <a:rPr lang="ru-RU" dirty="0" smtClean="0">
                <a:latin typeface="Times New Roman" pitchFamily="18" charset="0"/>
                <a:cs typeface="Times New Roman" pitchFamily="18" charset="0"/>
              </a:rPr>
              <a:t>экстремистов:</a:t>
            </a:r>
          </a:p>
          <a:p>
            <a:pPr marL="484632" indent="-457200">
              <a:buFontTx/>
              <a:buChar char="-"/>
            </a:pPr>
            <a:r>
              <a:rPr lang="ru-RU" dirty="0" smtClean="0">
                <a:latin typeface="Times New Roman" pitchFamily="18" charset="0"/>
                <a:cs typeface="Times New Roman" pitchFamily="18" charset="0"/>
              </a:rPr>
              <a:t>идеология</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доктрина</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отношение </a:t>
            </a:r>
            <a:r>
              <a:rPr lang="ru-RU" dirty="0">
                <a:latin typeface="Times New Roman" pitchFamily="18" charset="0"/>
                <a:cs typeface="Times New Roman" pitchFamily="18" charset="0"/>
              </a:rPr>
              <a:t>к организации,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личность </a:t>
            </a:r>
            <a:r>
              <a:rPr lang="ru-RU" dirty="0">
                <a:latin typeface="Times New Roman" pitchFamily="18" charset="0"/>
                <a:cs typeface="Times New Roman" pitchFamily="18" charset="0"/>
              </a:rPr>
              <a:t>экстремиста,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сакрализация </a:t>
            </a:r>
            <a:r>
              <a:rPr lang="ru-RU" dirty="0">
                <a:latin typeface="Times New Roman" pitchFamily="18" charset="0"/>
                <a:cs typeface="Times New Roman" pitchFamily="18" charset="0"/>
              </a:rPr>
              <a:t>власти,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отчуждение </a:t>
            </a:r>
            <a:r>
              <a:rPr lang="ru-RU" dirty="0">
                <a:latin typeface="Times New Roman" pitchFamily="18" charset="0"/>
                <a:cs typeface="Times New Roman" pitchFamily="18" charset="0"/>
              </a:rPr>
              <a:t>общества от власти,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контроль </a:t>
            </a:r>
            <a:r>
              <a:rPr lang="ru-RU" dirty="0">
                <a:latin typeface="Times New Roman" pitchFamily="18" charset="0"/>
                <a:cs typeface="Times New Roman" pitchFamily="18" charset="0"/>
              </a:rPr>
              <a:t>за властью и </a:t>
            </a:r>
            <a:r>
              <a:rPr lang="ru-RU" dirty="0" smtClean="0">
                <a:latin typeface="Times New Roman" pitchFamily="18" charset="0"/>
                <a:cs typeface="Times New Roman" pitchFamily="18" charset="0"/>
              </a:rPr>
              <a:t>привилегиями.</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800696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490066"/>
          </a:xfrm>
        </p:spPr>
        <p:txBody>
          <a:bodyPr>
            <a:normAutofit fontScale="90000"/>
          </a:bodyPr>
          <a:lstStyle/>
          <a:p>
            <a:pPr algn="ctr"/>
            <a:r>
              <a:rPr lang="ru-RU" sz="3600" b="1" dirty="0" smtClean="0">
                <a:effectLst/>
                <a:latin typeface="Times New Roman" pitchFamily="18" charset="0"/>
                <a:cs typeface="Times New Roman" pitchFamily="18" charset="0"/>
              </a:rPr>
              <a:t>Понятия</a:t>
            </a:r>
            <a:endParaRPr lang="ru-RU" sz="3600" b="1" dirty="0">
              <a:effectLst/>
              <a:latin typeface="Times New Roman" pitchFamily="18" charset="0"/>
              <a:cs typeface="Times New Roman" pitchFamily="18" charset="0"/>
            </a:endParaRPr>
          </a:p>
        </p:txBody>
      </p:sp>
      <p:sp>
        <p:nvSpPr>
          <p:cNvPr id="3" name="Объект 2"/>
          <p:cNvSpPr>
            <a:spLocks noGrp="1"/>
          </p:cNvSpPr>
          <p:nvPr>
            <p:ph idx="1"/>
          </p:nvPr>
        </p:nvSpPr>
        <p:spPr>
          <a:xfrm>
            <a:off x="899592" y="836712"/>
            <a:ext cx="8244408" cy="6021288"/>
          </a:xfrm>
        </p:spPr>
        <p:txBody>
          <a:bodyPr>
            <a:normAutofit fontScale="70000" lnSpcReduction="20000"/>
          </a:bodyPr>
          <a:lstStyle/>
          <a:p>
            <a:r>
              <a:rPr lang="ru-RU" b="1" dirty="0" smtClean="0">
                <a:latin typeface="Times New Roman" pitchFamily="18" charset="0"/>
                <a:cs typeface="Times New Roman" pitchFamily="18" charset="0"/>
              </a:rPr>
              <a:t>Экстремист -</a:t>
            </a:r>
            <a:r>
              <a:rPr lang="ru-RU" dirty="0" smtClean="0">
                <a:latin typeface="Times New Roman" pitchFamily="18" charset="0"/>
                <a:cs typeface="Times New Roman" pitchFamily="18" charset="0"/>
              </a:rPr>
              <a:t> человек</a:t>
            </a:r>
            <a:r>
              <a:rPr lang="ru-RU" dirty="0">
                <a:latin typeface="Times New Roman" pitchFamily="18" charset="0"/>
                <a:cs typeface="Times New Roman" pitchFamily="18" charset="0"/>
              </a:rPr>
              <a:t>, придерживающийся крайних взглядов, сторонник крайних </a:t>
            </a:r>
            <a:r>
              <a:rPr lang="ru-RU" dirty="0" smtClean="0">
                <a:latin typeface="Times New Roman" pitchFamily="18" charset="0"/>
                <a:cs typeface="Times New Roman" pitchFamily="18" charset="0"/>
              </a:rPr>
              <a:t>мер</a:t>
            </a:r>
            <a:r>
              <a:rPr lang="ru-RU" dirty="0">
                <a:latin typeface="Times New Roman" pitchFamily="18" charset="0"/>
                <a:cs typeface="Times New Roman" pitchFamily="18" charset="0"/>
              </a:rPr>
              <a:t>. Экстремист - это лицо, которое, прежде всего, находится в состоянии экстремистско-идеологического конфликта с окружающими людьми, не разделяющими его идеологических </a:t>
            </a:r>
            <a:r>
              <a:rPr lang="ru-RU" dirty="0" smtClean="0">
                <a:latin typeface="Times New Roman" pitchFamily="18" charset="0"/>
                <a:cs typeface="Times New Roman" pitchFamily="18" charset="0"/>
              </a:rPr>
              <a:t>взглядов.</a:t>
            </a:r>
          </a:p>
          <a:p>
            <a:pPr marL="82296" indent="0">
              <a:buNone/>
            </a:pPr>
            <a:endParaRPr lang="ru-RU" dirty="0" smtClean="0">
              <a:latin typeface="Times New Roman" pitchFamily="18" charset="0"/>
              <a:cs typeface="Times New Roman" pitchFamily="18" charset="0"/>
            </a:endParaRPr>
          </a:p>
          <a:p>
            <a:r>
              <a:rPr lang="ru-RU" b="1" dirty="0">
                <a:latin typeface="Times New Roman" pitchFamily="18" charset="0"/>
                <a:cs typeface="Times New Roman" pitchFamily="18" charset="0"/>
              </a:rPr>
              <a:t>Сепаратист</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сторонник политики </a:t>
            </a:r>
            <a:r>
              <a:rPr lang="ru-RU" dirty="0">
                <a:latin typeface="Times New Roman" pitchFamily="18" charset="0"/>
                <a:cs typeface="Times New Roman" pitchFamily="18" charset="0"/>
              </a:rPr>
              <a:t>и </a:t>
            </a:r>
            <a:r>
              <a:rPr lang="ru-RU" dirty="0" smtClean="0">
                <a:latin typeface="Times New Roman" pitchFamily="18" charset="0"/>
                <a:cs typeface="Times New Roman" pitchFamily="18" charset="0"/>
              </a:rPr>
              <a:t>практики </a:t>
            </a:r>
            <a:r>
              <a:rPr lang="ru-RU" dirty="0">
                <a:latin typeface="Times New Roman" pitchFamily="18" charset="0"/>
                <a:cs typeface="Times New Roman" pitchFamily="18" charset="0"/>
              </a:rPr>
              <a:t>обособления, отделения части </a:t>
            </a:r>
            <a:r>
              <a:rPr lang="ru-RU" dirty="0" smtClean="0">
                <a:latin typeface="Times New Roman" pitchFamily="18" charset="0"/>
                <a:cs typeface="Times New Roman" pitchFamily="18" charset="0"/>
              </a:rPr>
              <a:t>территории </a:t>
            </a:r>
            <a:r>
              <a:rPr lang="ru-RU" dirty="0">
                <a:latin typeface="Times New Roman" pitchFamily="18" charset="0"/>
                <a:cs typeface="Times New Roman" pitchFamily="18" charset="0"/>
              </a:rPr>
              <a:t>государства с целью создания нового самостоятельного (суверенного независимого) государства или перехода в состав иного государства или получения статуса очень широкой </a:t>
            </a:r>
            <a:r>
              <a:rPr lang="ru-RU" dirty="0" smtClean="0">
                <a:latin typeface="Times New Roman" pitchFamily="18" charset="0"/>
                <a:cs typeface="Times New Roman" pitchFamily="18" charset="0"/>
              </a:rPr>
              <a:t>автономии.</a:t>
            </a:r>
          </a:p>
          <a:p>
            <a:pPr marL="82296" indent="0">
              <a:buNone/>
            </a:pPr>
            <a:endParaRPr lang="ru-RU" dirty="0" smtClean="0">
              <a:latin typeface="Times New Roman" pitchFamily="18" charset="0"/>
              <a:cs typeface="Times New Roman" pitchFamily="18" charset="0"/>
            </a:endParaRPr>
          </a:p>
          <a:p>
            <a:r>
              <a:rPr lang="ru-RU" b="1" dirty="0">
                <a:latin typeface="Times New Roman" pitchFamily="18" charset="0"/>
                <a:cs typeface="Times New Roman" pitchFamily="18" charset="0"/>
              </a:rPr>
              <a:t>Радикалы</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это термин </a:t>
            </a:r>
            <a:r>
              <a:rPr lang="ru-RU" dirty="0">
                <a:latin typeface="Times New Roman" pitchFamily="18" charset="0"/>
                <a:cs typeface="Times New Roman" pitchFamily="18" charset="0"/>
              </a:rPr>
              <a:t>для обозначения группы людей, которые бескомпромиссно отстаивают ту или иную точку зрения в отношении политического, общественного строя страны или религиозных взглядов других людей. В современном мире, радикализм проявляется при помощи объединения его представителей в общественные движения или политические партии</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962348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764704"/>
          </a:xfrm>
        </p:spPr>
        <p:txBody>
          <a:bodyPr>
            <a:normAutofit fontScale="90000"/>
          </a:bodyPr>
          <a:lstStyle/>
          <a:p>
            <a:pPr algn="ctr"/>
            <a:r>
              <a:rPr lang="ru-RU" sz="2400" b="1" dirty="0" smtClean="0">
                <a:effectLst/>
                <a:latin typeface="Times New Roman" pitchFamily="18" charset="0"/>
                <a:cs typeface="Times New Roman" pitchFamily="18" charset="0"/>
              </a:rPr>
              <a:t>Особенности </a:t>
            </a:r>
            <a:r>
              <a:rPr lang="ru-RU" sz="2400" b="1" dirty="0">
                <a:effectLst/>
                <a:latin typeface="Times New Roman" pitchFamily="18" charset="0"/>
                <a:cs typeface="Times New Roman" pitchFamily="18" charset="0"/>
              </a:rPr>
              <a:t>мировоззренческой позиции экстремистов и их система отношения к </a:t>
            </a:r>
            <a:r>
              <a:rPr lang="ru-RU" sz="2400" b="1" dirty="0" smtClean="0">
                <a:effectLst/>
                <a:latin typeface="Times New Roman" pitchFamily="18" charset="0"/>
                <a:cs typeface="Times New Roman" pitchFamily="18" charset="0"/>
              </a:rPr>
              <a:t>миру (1)</a:t>
            </a:r>
            <a:endParaRPr lang="ru-RU" sz="24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115616" y="836712"/>
            <a:ext cx="8028384" cy="5904656"/>
          </a:xfrm>
        </p:spPr>
        <p:txBody>
          <a:bodyPr>
            <a:normAutofit fontScale="70000" lnSpcReduction="20000"/>
          </a:bodyPr>
          <a:lstStyle/>
          <a:p>
            <a:pPr marL="82296" indent="0">
              <a:buNone/>
            </a:pPr>
            <a:r>
              <a:rPr lang="ru-RU" dirty="0" smtClean="0">
                <a:latin typeface="Times New Roman" pitchFamily="18" charset="0"/>
                <a:cs typeface="Times New Roman" pitchFamily="18" charset="0"/>
              </a:rPr>
              <a:t>Формирование </a:t>
            </a:r>
            <a:r>
              <a:rPr lang="ru-RU" dirty="0">
                <a:latin typeface="Times New Roman" pitchFamily="18" charset="0"/>
                <a:cs typeface="Times New Roman" pitchFamily="18" charset="0"/>
              </a:rPr>
              <a:t>личности террориста и его социально-психологического портрета происходит в результате </a:t>
            </a:r>
            <a:r>
              <a:rPr lang="ru-RU" dirty="0" smtClean="0">
                <a:latin typeface="Times New Roman" pitchFamily="18" charset="0"/>
                <a:cs typeface="Times New Roman" pitchFamily="18" charset="0"/>
              </a:rPr>
              <a:t>слияния </a:t>
            </a:r>
            <a:r>
              <a:rPr lang="ru-RU" dirty="0">
                <a:latin typeface="Times New Roman" pitchFamily="18" charset="0"/>
                <a:cs typeface="Times New Roman" pitchFamily="18" charset="0"/>
              </a:rPr>
              <a:t>трех </a:t>
            </a:r>
            <a:r>
              <a:rPr lang="ru-RU" dirty="0" smtClean="0">
                <a:latin typeface="Times New Roman" pitchFamily="18" charset="0"/>
                <a:cs typeface="Times New Roman" pitchFamily="18" charset="0"/>
              </a:rPr>
              <a:t>составляющих </a:t>
            </a:r>
            <a:r>
              <a:rPr lang="ru-RU" dirty="0">
                <a:latin typeface="Times New Roman" pitchFamily="18" charset="0"/>
                <a:cs typeface="Times New Roman" pitchFamily="18" charset="0"/>
              </a:rPr>
              <a:t>развития личности: </a:t>
            </a:r>
            <a:endParaRPr lang="ru-RU" dirty="0" smtClean="0">
              <a:latin typeface="Times New Roman" pitchFamily="18" charset="0"/>
              <a:cs typeface="Times New Roman" pitchFamily="18" charset="0"/>
            </a:endParaRPr>
          </a:p>
          <a:p>
            <a:pPr marL="596646" indent="-514350">
              <a:buAutoNum type="arabicPeriod"/>
            </a:pPr>
            <a:r>
              <a:rPr lang="ru-RU" dirty="0" smtClean="0">
                <a:latin typeface="Times New Roman" pitchFamily="18" charset="0"/>
                <a:cs typeface="Times New Roman" pitchFamily="18" charset="0"/>
              </a:rPr>
              <a:t>социокультурная среда </a:t>
            </a:r>
            <a:r>
              <a:rPr lang="ru-RU" dirty="0">
                <a:latin typeface="Times New Roman" pitchFamily="18" charset="0"/>
                <a:cs typeface="Times New Roman" pitchFamily="18" charset="0"/>
              </a:rPr>
              <a:t>(демография, образование, религия, национальная принадлежность и т. п.); </a:t>
            </a:r>
            <a:endParaRPr lang="ru-RU" dirty="0" smtClean="0">
              <a:latin typeface="Times New Roman" pitchFamily="18" charset="0"/>
              <a:cs typeface="Times New Roman" pitchFamily="18" charset="0"/>
            </a:endParaRPr>
          </a:p>
          <a:p>
            <a:pPr marL="596646" indent="-514350">
              <a:buAutoNum type="arabicPeriod"/>
            </a:pPr>
            <a:r>
              <a:rPr lang="ru-RU" dirty="0" smtClean="0">
                <a:latin typeface="Times New Roman" pitchFamily="18" charset="0"/>
                <a:cs typeface="Times New Roman" pitchFamily="18" charset="0"/>
              </a:rPr>
              <a:t>неосознаваемые механизмы </a:t>
            </a:r>
            <a:r>
              <a:rPr lang="ru-RU" dirty="0">
                <a:latin typeface="Times New Roman" pitchFamily="18" charset="0"/>
                <a:cs typeface="Times New Roman" pitchFamily="18" charset="0"/>
              </a:rPr>
              <a:t>личностного развития (</a:t>
            </a:r>
            <a:r>
              <a:rPr lang="ru-RU" dirty="0" err="1">
                <a:latin typeface="Times New Roman" pitchFamily="18" charset="0"/>
                <a:cs typeface="Times New Roman" pitchFamily="18" charset="0"/>
              </a:rPr>
              <a:t>психодинамика</a:t>
            </a:r>
            <a:r>
              <a:rPr lang="ru-RU" dirty="0">
                <a:latin typeface="Times New Roman" pitchFamily="18" charset="0"/>
                <a:cs typeface="Times New Roman" pitchFamily="18" charset="0"/>
              </a:rPr>
              <a:t> поведения и общения, психологические защиты и т. п.); </a:t>
            </a:r>
            <a:endParaRPr lang="ru-RU" dirty="0" smtClean="0">
              <a:latin typeface="Times New Roman" pitchFamily="18" charset="0"/>
              <a:cs typeface="Times New Roman" pitchFamily="18" charset="0"/>
            </a:endParaRPr>
          </a:p>
          <a:p>
            <a:pPr marL="596646" indent="-514350">
              <a:buAutoNum type="arabicPeriod"/>
            </a:pPr>
            <a:r>
              <a:rPr lang="ru-RU" dirty="0" smtClean="0">
                <a:latin typeface="Times New Roman" pitchFamily="18" charset="0"/>
                <a:cs typeface="Times New Roman" pitchFamily="18" charset="0"/>
              </a:rPr>
              <a:t>формирование </a:t>
            </a:r>
            <a:r>
              <a:rPr lang="ru-RU" dirty="0">
                <a:latin typeface="Times New Roman" pitchFamily="18" charset="0"/>
                <a:cs typeface="Times New Roman" pitchFamily="18" charset="0"/>
              </a:rPr>
              <a:t>террористической направленности (осознаваемые мотивы, ценности (в том числе религиозные) и т. п</a:t>
            </a:r>
            <a:r>
              <a:rPr lang="ru-RU" dirty="0" smtClean="0">
                <a:latin typeface="Times New Roman" pitchFamily="18" charset="0"/>
                <a:cs typeface="Times New Roman" pitchFamily="18" charset="0"/>
              </a:rPr>
              <a:t>.). </a:t>
            </a:r>
          </a:p>
          <a:p>
            <a:pPr marL="82296" indent="0">
              <a:buNone/>
            </a:pPr>
            <a:r>
              <a:rPr lang="ru-RU" dirty="0" smtClean="0">
                <a:latin typeface="Times New Roman" pitchFamily="18" charset="0"/>
                <a:cs typeface="Times New Roman" pitchFamily="18" charset="0"/>
              </a:rPr>
              <a:t>Таким </a:t>
            </a:r>
            <a:r>
              <a:rPr lang="ru-RU" dirty="0">
                <a:latin typeface="Times New Roman" pitchFamily="18" charset="0"/>
                <a:cs typeface="Times New Roman" pitchFamily="18" charset="0"/>
              </a:rPr>
              <a:t>образом, </a:t>
            </a:r>
            <a:r>
              <a:rPr lang="ru-RU" b="1" dirty="0">
                <a:latin typeface="Times New Roman" pitchFamily="18" charset="0"/>
                <a:cs typeface="Times New Roman" pitchFamily="18" charset="0"/>
              </a:rPr>
              <a:t>социально-психологические предпосылки становления террористического и экстремистского типов личности </a:t>
            </a:r>
            <a:r>
              <a:rPr lang="ru-RU" dirty="0" smtClean="0">
                <a:latin typeface="Times New Roman" pitchFamily="18" charset="0"/>
                <a:cs typeface="Times New Roman" pitchFamily="18" charset="0"/>
              </a:rPr>
              <a:t>условно </a:t>
            </a:r>
            <a:r>
              <a:rPr lang="ru-RU" dirty="0">
                <a:latin typeface="Times New Roman" pitchFamily="18" charset="0"/>
                <a:cs typeface="Times New Roman" pitchFamily="18" charset="0"/>
              </a:rPr>
              <a:t>можно разделить на 3</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группы: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социально-психологические </a:t>
            </a:r>
            <a:r>
              <a:rPr lang="ru-RU" dirty="0">
                <a:latin typeface="Times New Roman" pitchFamily="18" charset="0"/>
                <a:cs typeface="Times New Roman" pitchFamily="18" charset="0"/>
              </a:rPr>
              <a:t>особенности макросреды;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индивидуально-личностные </a:t>
            </a:r>
            <a:r>
              <a:rPr lang="ru-RU" dirty="0">
                <a:latin typeface="Times New Roman" pitchFamily="18" charset="0"/>
                <a:cs typeface="Times New Roman" pitchFamily="18" charset="0"/>
              </a:rPr>
              <a:t>особенности человека;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склонности </a:t>
            </a:r>
            <a:r>
              <a:rPr lang="ru-RU" dirty="0">
                <a:latin typeface="Times New Roman" pitchFamily="18" charset="0"/>
                <a:cs typeface="Times New Roman" pitchFamily="18" charset="0"/>
              </a:rPr>
              <a:t>лица к террористической или экстремистской деятельности.</a:t>
            </a:r>
          </a:p>
        </p:txBody>
      </p:sp>
    </p:spTree>
    <p:extLst>
      <p:ext uri="{BB962C8B-B14F-4D97-AF65-F5344CB8AC3E}">
        <p14:creationId xmlns:p14="http://schemas.microsoft.com/office/powerpoint/2010/main" val="2780547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0"/>
            <a:ext cx="7746064" cy="1196752"/>
          </a:xfrm>
        </p:spPr>
        <p:txBody>
          <a:bodyPr>
            <a:normAutofit/>
          </a:bodyPr>
          <a:lstStyle/>
          <a:p>
            <a:pPr algn="ctr"/>
            <a:r>
              <a:rPr lang="ru-RU" sz="2000" b="1" dirty="0">
                <a:effectLst/>
                <a:latin typeface="Times New Roman" pitchFamily="18" charset="0"/>
                <a:cs typeface="Times New Roman" pitchFamily="18" charset="0"/>
              </a:rPr>
              <a:t>Особенности мировоззренческой позиции экстремистов и их система отношения к миру </a:t>
            </a:r>
            <a:r>
              <a:rPr lang="ru-RU" sz="2000" b="1" dirty="0" smtClean="0">
                <a:effectLst/>
                <a:latin typeface="Times New Roman" pitchFamily="18" charset="0"/>
                <a:cs typeface="Times New Roman" pitchFamily="18" charset="0"/>
              </a:rPr>
              <a:t>(2)</a:t>
            </a:r>
            <a:endParaRPr lang="ru-RU" sz="20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1340768"/>
            <a:ext cx="7920880" cy="5832648"/>
          </a:xfrm>
        </p:spPr>
        <p:txBody>
          <a:bodyPr>
            <a:normAutofit fontScale="70000" lnSpcReduction="20000"/>
          </a:bodyPr>
          <a:lstStyle/>
          <a:p>
            <a:pPr marL="82296" indent="0">
              <a:buNone/>
            </a:pPr>
            <a:r>
              <a:rPr lang="ru-RU" b="1" dirty="0" smtClean="0">
                <a:latin typeface="Times New Roman" pitchFamily="18" charset="0"/>
                <a:cs typeface="Times New Roman" pitchFamily="18" charset="0"/>
              </a:rPr>
              <a:t>1.Убежденность </a:t>
            </a:r>
            <a:r>
              <a:rPr lang="ru-RU" b="1" dirty="0">
                <a:latin typeface="Times New Roman" pitchFamily="18" charset="0"/>
                <a:cs typeface="Times New Roman" pitchFamily="18" charset="0"/>
              </a:rPr>
              <a:t>экстремиста </a:t>
            </a:r>
            <a:r>
              <a:rPr lang="ru-RU" dirty="0" smtClean="0">
                <a:latin typeface="Times New Roman" pitchFamily="18" charset="0"/>
                <a:cs typeface="Times New Roman" pitchFamily="18" charset="0"/>
              </a:rPr>
              <a:t>складывается на </a:t>
            </a:r>
            <a:r>
              <a:rPr lang="ru-RU" dirty="0">
                <a:latin typeface="Times New Roman" pitchFamily="18" charset="0"/>
                <a:cs typeface="Times New Roman" pitchFamily="18" charset="0"/>
              </a:rPr>
              <a:t>почве </a:t>
            </a:r>
            <a:r>
              <a:rPr lang="ru-RU" dirty="0" smtClean="0">
                <a:latin typeface="Times New Roman" pitchFamily="18" charset="0"/>
                <a:cs typeface="Times New Roman" pitchFamily="18" charset="0"/>
              </a:rPr>
              <a:t>интуиции</a:t>
            </a:r>
            <a:r>
              <a:rPr lang="ru-RU" dirty="0">
                <a:latin typeface="Times New Roman" pitchFamily="18" charset="0"/>
                <a:cs typeface="Times New Roman" pitchFamily="18" charset="0"/>
              </a:rPr>
              <a:t>, заменяющей рациональное познание реальности и логическое рассуждение, то есть на почве различного рода отклонений от нормальной логики рассуждения и познания реальности. </a:t>
            </a: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2. </a:t>
            </a:r>
            <a:r>
              <a:rPr lang="ru-RU" b="1" dirty="0" smtClean="0">
                <a:latin typeface="Times New Roman" pitchFamily="18" charset="0"/>
                <a:cs typeface="Times New Roman" pitchFamily="18" charset="0"/>
              </a:rPr>
              <a:t>В </a:t>
            </a:r>
            <a:r>
              <a:rPr lang="ru-RU" b="1" dirty="0">
                <a:latin typeface="Times New Roman" pitchFamily="18" charset="0"/>
                <a:cs typeface="Times New Roman" pitchFamily="18" charset="0"/>
              </a:rPr>
              <a:t>экстремистской идеологии есть своя специфическая логика</a:t>
            </a:r>
            <a:r>
              <a:rPr lang="ru-RU" dirty="0">
                <a:latin typeface="Times New Roman" pitchFamily="18" charset="0"/>
                <a:cs typeface="Times New Roman" pitchFamily="18" charset="0"/>
              </a:rPr>
              <a:t>. Эта логика исходит из предвзятой, ложной идеи, а не из фактов действительности. Правда, факты она </a:t>
            </a:r>
            <a:r>
              <a:rPr lang="ru-RU" dirty="0" smtClean="0">
                <a:latin typeface="Times New Roman" pitchFamily="18" charset="0"/>
                <a:cs typeface="Times New Roman" pitchFamily="18" charset="0"/>
              </a:rPr>
              <a:t>воспринимает избирательно</a:t>
            </a:r>
            <a:r>
              <a:rPr lang="ru-RU" dirty="0">
                <a:latin typeface="Times New Roman" pitchFamily="18" charset="0"/>
                <a:cs typeface="Times New Roman" pitchFamily="18" charset="0"/>
              </a:rPr>
              <a:t>, и только те, что согласуются с ее </a:t>
            </a:r>
            <a:r>
              <a:rPr lang="ru-RU" dirty="0" smtClean="0">
                <a:latin typeface="Times New Roman" pitchFamily="18" charset="0"/>
                <a:cs typeface="Times New Roman" pitchFamily="18" charset="0"/>
              </a:rPr>
              <a:t>ценностями. </a:t>
            </a:r>
          </a:p>
          <a:p>
            <a:pPr marL="82296" indent="0">
              <a:buNone/>
            </a:pPr>
            <a:r>
              <a:rPr lang="ru-RU" dirty="0" smtClean="0">
                <a:latin typeface="Times New Roman" pitchFamily="18" charset="0"/>
                <a:cs typeface="Times New Roman" pitchFamily="18" charset="0"/>
              </a:rPr>
              <a:t>3</a:t>
            </a:r>
            <a:r>
              <a:rPr lang="ru-RU" dirty="0">
                <a:latin typeface="Times New Roman" pitchFamily="18" charset="0"/>
                <a:cs typeface="Times New Roman" pitchFamily="18" charset="0"/>
              </a:rPr>
              <a:t>. </a:t>
            </a:r>
            <a:r>
              <a:rPr lang="ru-RU" b="1" dirty="0" smtClean="0">
                <a:latin typeface="Times New Roman" pitchFamily="18" charset="0"/>
                <a:cs typeface="Times New Roman" pitchFamily="18" charset="0"/>
              </a:rPr>
              <a:t>Мир </a:t>
            </a:r>
            <a:r>
              <a:rPr lang="ru-RU" b="1" dirty="0">
                <a:latin typeface="Times New Roman" pitchFamily="18" charset="0"/>
                <a:cs typeface="Times New Roman" pitchFamily="18" charset="0"/>
              </a:rPr>
              <a:t>воспринимается через призму </a:t>
            </a:r>
            <a:r>
              <a:rPr lang="ru-RU" b="1" dirty="0" smtClean="0">
                <a:latin typeface="Times New Roman" pitchFamily="18" charset="0"/>
                <a:cs typeface="Times New Roman" pitchFamily="18" charset="0"/>
              </a:rPr>
              <a:t>примитивного </a:t>
            </a:r>
            <a:r>
              <a:rPr lang="ru-RU" b="1" dirty="0">
                <a:latin typeface="Times New Roman" pitchFamily="18" charset="0"/>
                <a:cs typeface="Times New Roman" pitchFamily="18" charset="0"/>
              </a:rPr>
              <a:t>черно-белого </a:t>
            </a:r>
            <a:r>
              <a:rPr lang="ru-RU" dirty="0">
                <a:latin typeface="Times New Roman" pitchFamily="18" charset="0"/>
                <a:cs typeface="Times New Roman" pitchFamily="18" charset="0"/>
              </a:rPr>
              <a:t>разделения на хорошее и плохое, истину и ложь. Действительность относится большей частью ко лжи, а экстремистская идея — к истине. Мерой истины является </a:t>
            </a:r>
            <a:r>
              <a:rPr lang="ru-RU" dirty="0" smtClean="0">
                <a:latin typeface="Times New Roman" pitchFamily="18" charset="0"/>
                <a:cs typeface="Times New Roman" pitchFamily="18" charset="0"/>
              </a:rPr>
              <a:t>соответствие </a:t>
            </a:r>
            <a:r>
              <a:rPr lang="ru-RU" dirty="0">
                <a:latin typeface="Times New Roman" pitchFamily="18" charset="0"/>
                <a:cs typeface="Times New Roman" pitchFamily="18" charset="0"/>
              </a:rPr>
              <a:t>действительности экстремистской идее. Эта логика упрощает видение мира, она не способна отразить сложность, противоречивость </a:t>
            </a:r>
            <a:r>
              <a:rPr lang="ru-RU" dirty="0" smtClean="0">
                <a:latin typeface="Times New Roman" pitchFamily="18" charset="0"/>
                <a:cs typeface="Times New Roman" pitchFamily="18" charset="0"/>
              </a:rPr>
              <a:t>действительности. </a:t>
            </a:r>
            <a:r>
              <a:rPr lang="ru-RU" dirty="0">
                <a:latin typeface="Times New Roman" pitchFamily="18" charset="0"/>
                <a:cs typeface="Times New Roman" pitchFamily="18" charset="0"/>
              </a:rPr>
              <a:t>Отсюда враждебное отношение экстремистской идеологии к любой критике</a:t>
            </a:r>
            <a:r>
              <a:rPr lang="ru-RU"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2098963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1052736"/>
          </a:xfrm>
        </p:spPr>
        <p:txBody>
          <a:bodyPr>
            <a:normAutofit/>
          </a:bodyPr>
          <a:lstStyle/>
          <a:p>
            <a:pPr algn="ctr"/>
            <a:r>
              <a:rPr lang="ru-RU" sz="2000" b="1" dirty="0">
                <a:effectLst/>
                <a:latin typeface="Times New Roman" pitchFamily="18" charset="0"/>
                <a:cs typeface="Times New Roman" pitchFamily="18" charset="0"/>
              </a:rPr>
              <a:t>Особенности мировоззренческой позиции экстремистов и их система отношения к миру </a:t>
            </a:r>
            <a:r>
              <a:rPr lang="ru-RU" sz="2000" b="1" dirty="0" smtClean="0">
                <a:effectLst/>
                <a:latin typeface="Times New Roman" pitchFamily="18" charset="0"/>
                <a:cs typeface="Times New Roman" pitchFamily="18" charset="0"/>
              </a:rPr>
              <a:t>(2)</a:t>
            </a:r>
            <a:endParaRPr lang="ru-RU" sz="20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115616" y="1052736"/>
            <a:ext cx="7920880" cy="6120680"/>
          </a:xfrm>
        </p:spPr>
        <p:txBody>
          <a:bodyPr>
            <a:normAutofit fontScale="70000" lnSpcReduction="20000"/>
          </a:bodyPr>
          <a:lstStyle/>
          <a:p>
            <a:pPr marL="82296" indent="0">
              <a:buNone/>
            </a:pPr>
            <a:r>
              <a:rPr lang="ru-RU" dirty="0" smtClean="0">
                <a:latin typeface="Times New Roman" pitchFamily="18" charset="0"/>
                <a:cs typeface="Times New Roman" pitchFamily="18" charset="0"/>
              </a:rPr>
              <a:t>4</a:t>
            </a: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Внутренний мир экстремиста прост и непротиворечив</a:t>
            </a:r>
            <a:r>
              <a:rPr lang="ru-RU" dirty="0">
                <a:latin typeface="Times New Roman" pitchFamily="18" charset="0"/>
                <a:cs typeface="Times New Roman" pitchFamily="18" charset="0"/>
              </a:rPr>
              <a:t>. Поэтому другой </a:t>
            </a:r>
            <a:r>
              <a:rPr lang="ru-RU" dirty="0" smtClean="0">
                <a:latin typeface="Times New Roman" pitchFamily="18" charset="0"/>
                <a:cs typeface="Times New Roman" pitchFamily="18" charset="0"/>
              </a:rPr>
              <a:t>человек/общество/мир, </a:t>
            </a:r>
            <a:r>
              <a:rPr lang="ru-RU" dirty="0">
                <a:latin typeface="Times New Roman" pitchFamily="18" charset="0"/>
                <a:cs typeface="Times New Roman" pitchFamily="18" charset="0"/>
              </a:rPr>
              <a:t>не разделяющий его убеждений, рассматривается собственно не как равноправный партнер-оппонент, не как личность, а как особо сложное внешнее препятствие, подлежащее простому физическому </a:t>
            </a:r>
            <a:r>
              <a:rPr lang="ru-RU" dirty="0" smtClean="0">
                <a:latin typeface="Times New Roman" pitchFamily="18" charset="0"/>
                <a:cs typeface="Times New Roman" pitchFamily="18" charset="0"/>
              </a:rPr>
              <a:t>устранению.</a:t>
            </a:r>
          </a:p>
          <a:p>
            <a:pPr marL="82296" indent="0">
              <a:buNone/>
            </a:pPr>
            <a:r>
              <a:rPr lang="ru-RU" dirty="0">
                <a:latin typeface="Times New Roman" pitchFamily="18" charset="0"/>
                <a:cs typeface="Times New Roman" pitchFamily="18" charset="0"/>
              </a:rPr>
              <a:t>5. </a:t>
            </a:r>
            <a:r>
              <a:rPr lang="ru-RU" b="1" dirty="0" smtClean="0">
                <a:latin typeface="Times New Roman" pitchFamily="18" charset="0"/>
                <a:cs typeface="Times New Roman" pitchFamily="18" charset="0"/>
              </a:rPr>
              <a:t>Эмоциональные переживания </a:t>
            </a:r>
            <a:r>
              <a:rPr lang="ru-RU" b="1" dirty="0">
                <a:latin typeface="Times New Roman" pitchFamily="18" charset="0"/>
                <a:cs typeface="Times New Roman" pitchFamily="18" charset="0"/>
              </a:rPr>
              <a:t>экстремиста </a:t>
            </a:r>
            <a:r>
              <a:rPr lang="ru-RU" dirty="0">
                <a:latin typeface="Times New Roman" pitchFamily="18" charset="0"/>
                <a:cs typeface="Times New Roman" pitchFamily="18" charset="0"/>
              </a:rPr>
              <a:t>выстраивается </a:t>
            </a: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последовательность: страх рождает отвращение и презрение, которые вызывают гнев, и через проявление в экстремистских действиях эти эмоции превращаются в извращенную радость и </a:t>
            </a:r>
            <a:r>
              <a:rPr lang="ru-RU" dirty="0" smtClean="0">
                <a:latin typeface="Times New Roman" pitchFamily="18" charset="0"/>
                <a:cs typeface="Times New Roman" pitchFamily="18" charset="0"/>
              </a:rPr>
              <a:t>удовольствие </a:t>
            </a:r>
            <a:r>
              <a:rPr lang="ru-RU" dirty="0">
                <a:latin typeface="Times New Roman" pitchFamily="18" charset="0"/>
                <a:cs typeface="Times New Roman" pitchFamily="18" charset="0"/>
              </a:rPr>
              <a:t>экстремиста</a:t>
            </a:r>
            <a:r>
              <a:rPr lang="ru-RU" dirty="0" smtClean="0">
                <a:latin typeface="Times New Roman" pitchFamily="18" charset="0"/>
                <a:cs typeface="Times New Roman" pitchFamily="18" charset="0"/>
              </a:rPr>
              <a:t>.</a:t>
            </a:r>
          </a:p>
          <a:p>
            <a:pPr marL="82296" indent="0">
              <a:buNone/>
            </a:pPr>
            <a:r>
              <a:rPr lang="ru-RU" dirty="0">
                <a:latin typeface="Times New Roman" pitchFamily="18" charset="0"/>
                <a:cs typeface="Times New Roman" pitchFamily="18" charset="0"/>
              </a:rPr>
              <a:t>6</a:t>
            </a:r>
            <a:r>
              <a:rPr lang="ru-RU" b="1" dirty="0">
                <a:latin typeface="Times New Roman" pitchFamily="18" charset="0"/>
                <a:cs typeface="Times New Roman" pitchFamily="18" charset="0"/>
              </a:rPr>
              <a:t>. </a:t>
            </a:r>
            <a:r>
              <a:rPr lang="ru-RU" b="1" dirty="0" smtClean="0">
                <a:latin typeface="Times New Roman" pitchFamily="18" charset="0"/>
                <a:cs typeface="Times New Roman" pitchFamily="18" charset="0"/>
              </a:rPr>
              <a:t>Четыре </a:t>
            </a:r>
            <a:r>
              <a:rPr lang="ru-RU" b="1" dirty="0">
                <a:latin typeface="Times New Roman" pitchFamily="18" charset="0"/>
                <a:cs typeface="Times New Roman" pitchFamily="18" charset="0"/>
              </a:rPr>
              <a:t>основных чувства</a:t>
            </a:r>
            <a:r>
              <a:rPr lang="ru-RU" dirty="0">
                <a:latin typeface="Times New Roman" pitchFamily="18" charset="0"/>
                <a:cs typeface="Times New Roman" pitchFamily="18" charset="0"/>
              </a:rPr>
              <a:t>: любовь к своей идее, которой экстремист предан безраздельно; любовь к самому себе как правоверному носителю и исповеднику высшей </a:t>
            </a:r>
            <a:r>
              <a:rPr lang="ru-RU" dirty="0" smtClean="0">
                <a:latin typeface="Times New Roman" pitchFamily="18" charset="0"/>
                <a:cs typeface="Times New Roman" pitchFamily="18" charset="0"/>
              </a:rPr>
              <a:t>истины; </a:t>
            </a:r>
            <a:r>
              <a:rPr lang="ru-RU" dirty="0">
                <a:latin typeface="Times New Roman" pitchFamily="18" charset="0"/>
                <a:cs typeface="Times New Roman" pitchFamily="18" charset="0"/>
              </a:rPr>
              <a:t>ненависть к людям, не разделяющим экстремистской идеи, которые выступают как принципиальные </a:t>
            </a:r>
            <a:r>
              <a:rPr lang="ru-RU" dirty="0" smtClean="0">
                <a:latin typeface="Times New Roman" pitchFamily="18" charset="0"/>
                <a:cs typeface="Times New Roman" pitchFamily="18" charset="0"/>
              </a:rPr>
              <a:t>враги; </a:t>
            </a:r>
            <a:r>
              <a:rPr lang="ru-RU" dirty="0">
                <a:latin typeface="Times New Roman" pitchFamily="18" charset="0"/>
                <a:cs typeface="Times New Roman" pitchFamily="18" charset="0"/>
              </a:rPr>
              <a:t>ненависть к существующему испорченному миру, поскольку он противоречит экстремистским идеалам</a:t>
            </a:r>
            <a:r>
              <a:rPr lang="ru-RU"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1887919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818072" cy="504056"/>
          </a:xfrm>
        </p:spPr>
        <p:txBody>
          <a:bodyPr>
            <a:normAutofit fontScale="90000"/>
          </a:bodyPr>
          <a:lstStyle/>
          <a:p>
            <a:pPr algn="ctr"/>
            <a:r>
              <a:rPr lang="ru-RU" sz="2800" b="1" dirty="0">
                <a:effectLst/>
                <a:latin typeface="Times New Roman" pitchFamily="18" charset="0"/>
                <a:cs typeface="Times New Roman" pitchFamily="18" charset="0"/>
              </a:rPr>
              <a:t>Исследователи Ю.М. </a:t>
            </a:r>
            <a:r>
              <a:rPr lang="ru-RU" sz="2800" b="1" dirty="0" err="1">
                <a:effectLst/>
                <a:latin typeface="Times New Roman" pitchFamily="18" charset="0"/>
                <a:cs typeface="Times New Roman" pitchFamily="18" charset="0"/>
              </a:rPr>
              <a:t>Антонян</a:t>
            </a:r>
            <a:r>
              <a:rPr lang="ru-RU" sz="2800" b="1" dirty="0">
                <a:effectLst/>
                <a:latin typeface="Times New Roman" pitchFamily="18" charset="0"/>
                <a:cs typeface="Times New Roman" pitchFamily="18" charset="0"/>
              </a:rPr>
              <a:t> и Е.Н. Юрасова </a:t>
            </a:r>
          </a:p>
        </p:txBody>
      </p:sp>
      <p:sp>
        <p:nvSpPr>
          <p:cNvPr id="3" name="Объект 2"/>
          <p:cNvSpPr>
            <a:spLocks noGrp="1"/>
          </p:cNvSpPr>
          <p:nvPr>
            <p:ph idx="1"/>
          </p:nvPr>
        </p:nvSpPr>
        <p:spPr>
          <a:xfrm>
            <a:off x="971600" y="620688"/>
            <a:ext cx="8172400" cy="6408712"/>
          </a:xfrm>
        </p:spPr>
        <p:txBody>
          <a:bodyPr>
            <a:normAutofit fontScale="47500" lnSpcReduction="20000"/>
          </a:bodyPr>
          <a:lstStyle/>
          <a:p>
            <a:pPr marL="82296" indent="0">
              <a:buNone/>
            </a:pPr>
            <a:r>
              <a:rPr lang="ru-RU" dirty="0" smtClean="0">
                <a:latin typeface="Times New Roman" pitchFamily="18" charset="0"/>
                <a:cs typeface="Times New Roman" pitchFamily="18" charset="0"/>
              </a:rPr>
              <a:t>основной </a:t>
            </a:r>
            <a:r>
              <a:rPr lang="ru-RU" dirty="0">
                <a:latin typeface="Times New Roman" pitchFamily="18" charset="0"/>
                <a:cs typeface="Times New Roman" pitchFamily="18" charset="0"/>
              </a:rPr>
              <a:t>причиной возникновения экстремистских наклонностей считают неблагоприятные детско-родительские отношения, в результате которых у индивида в дальнейшем могут сформироваться глубокие психологические </a:t>
            </a:r>
            <a:r>
              <a:rPr lang="ru-RU" dirty="0" smtClean="0">
                <a:latin typeface="Times New Roman" pitchFamily="18" charset="0"/>
                <a:cs typeface="Times New Roman" pitchFamily="18" charset="0"/>
              </a:rPr>
              <a:t>нарушения. </a:t>
            </a:r>
          </a:p>
          <a:p>
            <a:pPr marL="82296" indent="0">
              <a:buNone/>
            </a:pPr>
            <a:r>
              <a:rPr lang="ru-RU" b="1" dirty="0" smtClean="0">
                <a:latin typeface="Times New Roman" pitchFamily="18" charset="0"/>
                <a:cs typeface="Times New Roman" pitchFamily="18" charset="0"/>
              </a:rPr>
              <a:t>Побочными </a:t>
            </a:r>
            <a:r>
              <a:rPr lang="ru-RU" b="1" dirty="0">
                <a:latin typeface="Times New Roman" pitchFamily="18" charset="0"/>
                <a:cs typeface="Times New Roman" pitchFamily="18" charset="0"/>
              </a:rPr>
              <a:t>качествами такой личности становятся: </a:t>
            </a:r>
            <a:endParaRPr lang="ru-RU" b="1"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обостренное </a:t>
            </a:r>
            <a:r>
              <a:rPr lang="ru-RU" dirty="0">
                <a:latin typeface="Times New Roman" pitchFamily="18" charset="0"/>
                <a:cs typeface="Times New Roman" pitchFamily="18" charset="0"/>
              </a:rPr>
              <a:t>чувство собственного достоинства, </a:t>
            </a:r>
            <a:r>
              <a:rPr lang="ru-RU" dirty="0" smtClean="0">
                <a:latin typeface="Times New Roman" pitchFamily="18" charset="0"/>
                <a:cs typeface="Times New Roman" pitchFamily="18" charset="0"/>
              </a:rPr>
              <a:t>периодически </a:t>
            </a:r>
            <a:r>
              <a:rPr lang="ru-RU" dirty="0">
                <a:latin typeface="Times New Roman" pitchFamily="18" charset="0"/>
                <a:cs typeface="Times New Roman" pitchFamily="18" charset="0"/>
              </a:rPr>
              <a:t>сменяющееся чувством полной личностной несостоятельности;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нетерпимость </a:t>
            </a:r>
            <a:r>
              <a:rPr lang="ru-RU" dirty="0">
                <a:latin typeface="Times New Roman" pitchFamily="18" charset="0"/>
                <a:cs typeface="Times New Roman" pitchFamily="18" charset="0"/>
              </a:rPr>
              <a:t>к несовершенству;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стремление </a:t>
            </a:r>
            <a:r>
              <a:rPr lang="ru-RU" dirty="0">
                <a:latin typeface="Times New Roman" pitchFamily="18" charset="0"/>
                <a:cs typeface="Times New Roman" pitchFamily="18" charset="0"/>
              </a:rPr>
              <a:t>осуждать себя и других, чаще перекладывая вину на последних;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размытая </a:t>
            </a:r>
            <a:r>
              <a:rPr lang="ru-RU" dirty="0">
                <a:latin typeface="Times New Roman" pitchFamily="18" charset="0"/>
                <a:cs typeface="Times New Roman" pitchFamily="18" charset="0"/>
              </a:rPr>
              <a:t>личностная идентичность;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абсолютная </a:t>
            </a:r>
            <a:r>
              <a:rPr lang="ru-RU" dirty="0">
                <a:latin typeface="Times New Roman" pitchFamily="18" charset="0"/>
                <a:cs typeface="Times New Roman" pitchFamily="18" charset="0"/>
              </a:rPr>
              <a:t>идеализация либо полное обесценивание как основные способы психологической защиты;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резко </a:t>
            </a:r>
            <a:r>
              <a:rPr lang="ru-RU" dirty="0">
                <a:latin typeface="Times New Roman" pitchFamily="18" charset="0"/>
                <a:cs typeface="Times New Roman" pitchFamily="18" charset="0"/>
              </a:rPr>
              <a:t>поляризованная система оценок любых явлений и человеческих качеств</a:t>
            </a:r>
            <a:r>
              <a:rPr lang="ru-RU" dirty="0" smtClean="0">
                <a:latin typeface="Times New Roman" pitchFamily="18" charset="0"/>
                <a:cs typeface="Times New Roman" pitchFamily="18" charset="0"/>
              </a:rPr>
              <a:t>.</a:t>
            </a:r>
          </a:p>
          <a:p>
            <a:pPr marL="82296" indent="0">
              <a:buNone/>
            </a:pPr>
            <a:endParaRPr lang="ru-RU" dirty="0" smtClean="0">
              <a:latin typeface="Times New Roman" pitchFamily="18" charset="0"/>
              <a:cs typeface="Times New Roman" pitchFamily="18" charset="0"/>
            </a:endParaRPr>
          </a:p>
          <a:p>
            <a:pPr marL="82296" indent="0">
              <a:buNone/>
            </a:pPr>
            <a:r>
              <a:rPr lang="ru-RU" dirty="0" smtClean="0">
                <a:latin typeface="Times New Roman" pitchFamily="18" charset="0"/>
                <a:cs typeface="Times New Roman" pitchFamily="18" charset="0"/>
              </a:rPr>
              <a:t> </a:t>
            </a:r>
            <a:r>
              <a:rPr lang="ru-RU" b="1" dirty="0">
                <a:latin typeface="Times New Roman" pitchFamily="18" charset="0"/>
                <a:cs typeface="Times New Roman" pitchFamily="18" charset="0"/>
              </a:rPr>
              <a:t>Х</a:t>
            </a:r>
            <a:r>
              <a:rPr lang="ru-RU" b="1" dirty="0" smtClean="0">
                <a:latin typeface="Times New Roman" pitchFamily="18" charset="0"/>
                <a:cs typeface="Times New Roman" pitchFamily="18" charset="0"/>
              </a:rPr>
              <a:t>арактерные </a:t>
            </a:r>
            <a:r>
              <a:rPr lang="ru-RU" b="1" dirty="0">
                <a:latin typeface="Times New Roman" pitchFamily="18" charset="0"/>
                <a:cs typeface="Times New Roman" pitchFamily="18" charset="0"/>
              </a:rPr>
              <a:t>черты экстремистского и террористического поведения: </a:t>
            </a:r>
            <a:endParaRPr lang="ru-RU" b="1"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крайне </a:t>
            </a:r>
            <a:r>
              <a:rPr lang="ru-RU" dirty="0">
                <a:latin typeface="Times New Roman" pitchFamily="18" charset="0"/>
                <a:cs typeface="Times New Roman" pitchFamily="18" charset="0"/>
              </a:rPr>
              <a:t>аффективно заряженная групповая идентичность;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чувство </a:t>
            </a:r>
            <a:r>
              <a:rPr lang="ru-RU" dirty="0">
                <a:latin typeface="Times New Roman" pitchFamily="18" charset="0"/>
                <a:cs typeface="Times New Roman" pitchFamily="18" charset="0"/>
              </a:rPr>
              <a:t>превосходства собственной группировки либо собственной системы ценностей и верований</a:t>
            </a:r>
            <a:r>
              <a:rPr lang="ru-RU" dirty="0" smtClean="0">
                <a:latin typeface="Times New Roman" pitchFamily="18" charset="0"/>
                <a:cs typeface="Times New Roman" pitchFamily="18" charset="0"/>
              </a:rPr>
              <a:t>;</a:t>
            </a:r>
          </a:p>
          <a:p>
            <a:pPr>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стремление идентифицироваться с идеализированными образами «вождя»;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подверженность </a:t>
            </a:r>
            <a:r>
              <a:rPr lang="ru-RU" dirty="0">
                <a:latin typeface="Times New Roman" pitchFamily="18" charset="0"/>
                <a:cs typeface="Times New Roman" pitchFamily="18" charset="0"/>
              </a:rPr>
              <a:t>фанатизму;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выраженная </a:t>
            </a:r>
            <a:r>
              <a:rPr lang="ru-RU" dirty="0">
                <a:latin typeface="Times New Roman" pitchFamily="18" charset="0"/>
                <a:cs typeface="Times New Roman" pitchFamily="18" charset="0"/>
              </a:rPr>
              <a:t>идеологическая составляющая</a:t>
            </a:r>
            <a:r>
              <a:rPr lang="ru-RU" dirty="0" smtClean="0">
                <a:latin typeface="Times New Roman" pitchFamily="18" charset="0"/>
                <a:cs typeface="Times New Roman" pitchFamily="18" charset="0"/>
              </a:rPr>
              <a:t>;</a:t>
            </a:r>
          </a:p>
          <a:p>
            <a:pPr>
              <a:buFontTx/>
              <a:buChar char="-"/>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агрессия, направленная не на конкретные лица, а на некий признак, присущий им, либо на случайных людей, которые воспринимаются не как личность, а как некий символ, олицетворяющий ненавистную религию, нацию и т.д.; </a:t>
            </a:r>
            <a:endParaRPr lang="ru-RU" dirty="0" smtClean="0">
              <a:latin typeface="Times New Roman" pitchFamily="18" charset="0"/>
              <a:cs typeface="Times New Roman" pitchFamily="18" charset="0"/>
            </a:endParaRPr>
          </a:p>
          <a:p>
            <a:pPr>
              <a:buFontTx/>
              <a:buChar char="-"/>
            </a:pPr>
            <a:r>
              <a:rPr lang="ru-RU" dirty="0" smtClean="0">
                <a:latin typeface="Times New Roman" pitchFamily="18" charset="0"/>
                <a:cs typeface="Times New Roman" pitchFamily="18" charset="0"/>
              </a:rPr>
              <a:t>жестокость </a:t>
            </a:r>
            <a:r>
              <a:rPr lang="ru-RU" dirty="0">
                <a:latin typeface="Times New Roman" pitchFamily="18" charset="0"/>
                <a:cs typeface="Times New Roman" pitchFamily="18" charset="0"/>
              </a:rPr>
              <a:t>и отсутствие сочувствия к </a:t>
            </a:r>
            <a:r>
              <a:rPr lang="ru-RU" dirty="0" smtClean="0">
                <a:latin typeface="Times New Roman" pitchFamily="18" charset="0"/>
                <a:cs typeface="Times New Roman" pitchFamily="18" charset="0"/>
              </a:rPr>
              <a:t>жертве.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345214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764704"/>
          </a:xfrm>
        </p:spPr>
        <p:txBody>
          <a:bodyPr>
            <a:normAutofit fontScale="90000"/>
          </a:bodyPr>
          <a:lstStyle/>
          <a:p>
            <a:pPr algn="ctr"/>
            <a:r>
              <a:rPr lang="ru-RU" sz="2400" b="1" dirty="0" smtClean="0">
                <a:effectLst/>
                <a:latin typeface="Times New Roman" pitchFamily="18" charset="0"/>
                <a:cs typeface="Times New Roman" pitchFamily="18" charset="0"/>
              </a:rPr>
              <a:t>Социально-демографический портрет экстремиста (Российская </a:t>
            </a:r>
            <a:r>
              <a:rPr lang="ru-RU" sz="2400" b="1" dirty="0" err="1" smtClean="0">
                <a:effectLst/>
                <a:latin typeface="Times New Roman" pitchFamily="18" charset="0"/>
                <a:cs typeface="Times New Roman" pitchFamily="18" charset="0"/>
              </a:rPr>
              <a:t>криминалогическая</a:t>
            </a:r>
            <a:r>
              <a:rPr lang="ru-RU" sz="2400" b="1" dirty="0" smtClean="0">
                <a:effectLst/>
                <a:latin typeface="Times New Roman" pitchFamily="18" charset="0"/>
                <a:cs typeface="Times New Roman" pitchFamily="18" charset="0"/>
              </a:rPr>
              <a:t> ассоциация)</a:t>
            </a:r>
            <a:endParaRPr lang="ru-RU" sz="2400" b="1" dirty="0">
              <a:effectLst/>
              <a:latin typeface="Times New Roman" pitchFamily="18" charset="0"/>
              <a:cs typeface="Times New Roman" pitchFamily="18" charset="0"/>
            </a:endParaRPr>
          </a:p>
        </p:txBody>
      </p:sp>
      <p:sp>
        <p:nvSpPr>
          <p:cNvPr id="3" name="Объект 2"/>
          <p:cNvSpPr>
            <a:spLocks noGrp="1"/>
          </p:cNvSpPr>
          <p:nvPr>
            <p:ph idx="1"/>
          </p:nvPr>
        </p:nvSpPr>
        <p:spPr>
          <a:xfrm>
            <a:off x="899592" y="764704"/>
            <a:ext cx="8244408" cy="6093296"/>
          </a:xfrm>
        </p:spPr>
        <p:txBody>
          <a:bodyPr>
            <a:normAutofit fontScale="55000" lnSpcReduction="20000"/>
          </a:bodyPr>
          <a:lstStyle/>
          <a:p>
            <a:pPr marL="263525" indent="-182563">
              <a:buAutoNum type="arabicPeriod"/>
            </a:pP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экстремистской (в том числе террористической) деятельности в основном принимают участие </a:t>
            </a:r>
            <a:r>
              <a:rPr lang="ru-RU" b="1" dirty="0">
                <a:latin typeface="Times New Roman" pitchFamily="18" charset="0"/>
                <a:cs typeface="Times New Roman" pitchFamily="18" charset="0"/>
              </a:rPr>
              <a:t>лица мужского пола. </a:t>
            </a:r>
            <a:endParaRPr lang="ru-RU" b="1" dirty="0" smtClean="0">
              <a:latin typeface="Times New Roman" pitchFamily="18" charset="0"/>
              <a:cs typeface="Times New Roman" pitchFamily="18" charset="0"/>
            </a:endParaRPr>
          </a:p>
          <a:p>
            <a:pPr marL="263525" indent="-182563">
              <a:buAutoNum type="arabicPeriod"/>
            </a:pPr>
            <a:r>
              <a:rPr lang="ru-RU" dirty="0" smtClean="0">
                <a:latin typeface="Times New Roman" pitchFamily="18" charset="0"/>
                <a:cs typeface="Times New Roman" pitchFamily="18" charset="0"/>
              </a:rPr>
              <a:t>Однако </a:t>
            </a:r>
            <a:r>
              <a:rPr lang="ru-RU" dirty="0">
                <a:latin typeface="Times New Roman" pitchFamily="18" charset="0"/>
                <a:cs typeface="Times New Roman" pitchFamily="18" charset="0"/>
              </a:rPr>
              <a:t>на практике нередко членами и даже лидерами (главарями) молодежных экстремистских организаций (группировок) становятся также </a:t>
            </a:r>
            <a:r>
              <a:rPr lang="ru-RU" b="1" dirty="0">
                <a:latin typeface="Times New Roman" pitchFamily="18" charset="0"/>
                <a:cs typeface="Times New Roman" pitchFamily="18" charset="0"/>
              </a:rPr>
              <a:t>лица женского </a:t>
            </a:r>
            <a:r>
              <a:rPr lang="ru-RU" b="1" dirty="0" smtClean="0">
                <a:latin typeface="Times New Roman" pitchFamily="18" charset="0"/>
                <a:cs typeface="Times New Roman" pitchFamily="18" charset="0"/>
              </a:rPr>
              <a:t>пола</a:t>
            </a:r>
            <a:r>
              <a:rPr lang="ru-RU" dirty="0" smtClean="0">
                <a:latin typeface="Times New Roman" pitchFamily="18" charset="0"/>
                <a:cs typeface="Times New Roman" pitchFamily="18" charset="0"/>
              </a:rPr>
              <a:t>. </a:t>
            </a:r>
          </a:p>
          <a:p>
            <a:pPr marL="263525" indent="-182563">
              <a:buAutoNum type="arabicPeriod"/>
            </a:pPr>
            <a:r>
              <a:rPr lang="ru-RU" dirty="0">
                <a:latin typeface="Times New Roman" pitchFamily="18" charset="0"/>
                <a:cs typeface="Times New Roman" pitchFamily="18" charset="0"/>
              </a:rPr>
              <a:t>Ч</a:t>
            </a:r>
            <a:r>
              <a:rPr lang="ru-RU" dirty="0" smtClean="0">
                <a:latin typeface="Times New Roman" pitchFamily="18" charset="0"/>
                <a:cs typeface="Times New Roman" pitchFamily="18" charset="0"/>
              </a:rPr>
              <a:t>ленами </a:t>
            </a:r>
            <a:r>
              <a:rPr lang="ru-RU" dirty="0">
                <a:latin typeface="Times New Roman" pitchFamily="18" charset="0"/>
                <a:cs typeface="Times New Roman" pitchFamily="18" charset="0"/>
              </a:rPr>
              <a:t>неформальных молодежных организаций (группировок) экстремистско-националистической </a:t>
            </a:r>
            <a:r>
              <a:rPr lang="ru-RU" dirty="0" smtClean="0">
                <a:latin typeface="Times New Roman" pitchFamily="18" charset="0"/>
                <a:cs typeface="Times New Roman" pitchFamily="18" charset="0"/>
              </a:rPr>
              <a:t>направленности </a:t>
            </a:r>
            <a:r>
              <a:rPr lang="ru-RU" dirty="0">
                <a:latin typeface="Times New Roman" pitchFamily="18" charset="0"/>
                <a:cs typeface="Times New Roman" pitchFamily="18" charset="0"/>
              </a:rPr>
              <a:t>являются молодые люди в </a:t>
            </a:r>
            <a:r>
              <a:rPr lang="ru-RU" b="1" dirty="0">
                <a:latin typeface="Times New Roman" pitchFamily="18" charset="0"/>
                <a:cs typeface="Times New Roman" pitchFamily="18" charset="0"/>
              </a:rPr>
              <a:t>возрасте от 14 до 30 лет</a:t>
            </a:r>
            <a:r>
              <a:rPr lang="ru-RU" dirty="0">
                <a:latin typeface="Times New Roman" pitchFamily="18" charset="0"/>
                <a:cs typeface="Times New Roman" pitchFamily="18" charset="0"/>
              </a:rPr>
              <a:t>, нередко - несовершеннолетние </a:t>
            </a:r>
            <a:r>
              <a:rPr lang="ru-RU" b="1" dirty="0">
                <a:latin typeface="Times New Roman" pitchFamily="18" charset="0"/>
                <a:cs typeface="Times New Roman" pitchFamily="18" charset="0"/>
              </a:rPr>
              <a:t>лица 14 - 18 </a:t>
            </a:r>
            <a:r>
              <a:rPr lang="ru-RU" b="1" dirty="0" smtClean="0">
                <a:latin typeface="Times New Roman" pitchFamily="18" charset="0"/>
                <a:cs typeface="Times New Roman" pitchFamily="18" charset="0"/>
              </a:rPr>
              <a:t>лет</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(возраст "впитывания</a:t>
            </a:r>
            <a:r>
              <a:rPr lang="ru-RU" dirty="0">
                <a:latin typeface="Times New Roman" pitchFamily="18" charset="0"/>
                <a:cs typeface="Times New Roman" pitchFamily="18" charset="0"/>
              </a:rPr>
              <a:t>" радикальных националистических, ксенофобских и экстремистских идей, </a:t>
            </a:r>
            <a:r>
              <a:rPr lang="ru-RU" dirty="0" smtClean="0">
                <a:latin typeface="Times New Roman" pitchFamily="18" charset="0"/>
                <a:cs typeface="Times New Roman" pitchFamily="18" charset="0"/>
              </a:rPr>
              <a:t>и их проще </a:t>
            </a:r>
            <a:r>
              <a:rPr lang="ru-RU" dirty="0">
                <a:latin typeface="Times New Roman" pitchFamily="18" charset="0"/>
                <a:cs typeface="Times New Roman" pitchFamily="18" charset="0"/>
              </a:rPr>
              <a:t>всего идеологически подготовить для совершения экстремистских </a:t>
            </a:r>
            <a:r>
              <a:rPr lang="ru-RU" dirty="0" smtClean="0">
                <a:latin typeface="Times New Roman" pitchFamily="18" charset="0"/>
                <a:cs typeface="Times New Roman" pitchFamily="18" charset="0"/>
              </a:rPr>
              <a:t>акций). </a:t>
            </a:r>
          </a:p>
          <a:p>
            <a:pPr marL="263525" indent="-182563">
              <a:buAutoNum type="arabicPeriod"/>
            </a:pPr>
            <a:r>
              <a:rPr lang="ru-RU" dirty="0">
                <a:latin typeface="Times New Roman" pitchFamily="18" charset="0"/>
                <a:cs typeface="Times New Roman" pitchFamily="18" charset="0"/>
              </a:rPr>
              <a:t>П</a:t>
            </a:r>
            <a:r>
              <a:rPr lang="ru-RU" dirty="0" smtClean="0">
                <a:latin typeface="Times New Roman" pitchFamily="18" charset="0"/>
                <a:cs typeface="Times New Roman" pitchFamily="18" charset="0"/>
              </a:rPr>
              <a:t>одростки </a:t>
            </a:r>
            <a:r>
              <a:rPr lang="ru-RU" dirty="0">
                <a:latin typeface="Times New Roman" pitchFamily="18" charset="0"/>
                <a:cs typeface="Times New Roman" pitchFamily="18" charset="0"/>
              </a:rPr>
              <a:t>нередко выступают не только в качестве исполнителей, </a:t>
            </a:r>
            <a:r>
              <a:rPr lang="ru-RU" b="1" dirty="0">
                <a:latin typeface="Times New Roman" pitchFamily="18" charset="0"/>
                <a:cs typeface="Times New Roman" pitchFamily="18" charset="0"/>
              </a:rPr>
              <a:t>но и лидеров </a:t>
            </a:r>
            <a:r>
              <a:rPr lang="ru-RU" dirty="0">
                <a:latin typeface="Times New Roman" pitchFamily="18" charset="0"/>
                <a:cs typeface="Times New Roman" pitchFamily="18" charset="0"/>
              </a:rPr>
              <a:t>(главарей) молодежных экстремистских организаций (группировок). </a:t>
            </a:r>
            <a:endParaRPr lang="ru-RU" dirty="0" smtClean="0">
              <a:latin typeface="Times New Roman" pitchFamily="18" charset="0"/>
              <a:cs typeface="Times New Roman" pitchFamily="18" charset="0"/>
            </a:endParaRPr>
          </a:p>
          <a:p>
            <a:pPr marL="263525" indent="-182563">
              <a:buAutoNum type="arabicPeriod"/>
            </a:pPr>
            <a:r>
              <a:rPr lang="ru-RU" dirty="0" smtClean="0">
                <a:latin typeface="Times New Roman" pitchFamily="18" charset="0"/>
                <a:cs typeface="Times New Roman" pitchFamily="18" charset="0"/>
              </a:rPr>
              <a:t>Анализ </a:t>
            </a:r>
            <a:r>
              <a:rPr lang="ru-RU" dirty="0">
                <a:latin typeface="Times New Roman" pitchFamily="18" charset="0"/>
                <a:cs typeface="Times New Roman" pitchFamily="18" charset="0"/>
              </a:rPr>
              <a:t>изученных материалов о преступлениях экстремистской и террористической направленности, в том числе более 100 публикаций в </a:t>
            </a:r>
            <a:r>
              <a:rPr lang="ru-RU" dirty="0" smtClean="0">
                <a:latin typeface="Times New Roman" pitchFamily="18" charset="0"/>
                <a:cs typeface="Times New Roman" pitchFamily="18" charset="0"/>
              </a:rPr>
              <a:t>СМИ показывает</a:t>
            </a:r>
            <a:r>
              <a:rPr lang="ru-RU" dirty="0">
                <a:latin typeface="Times New Roman" pitchFamily="18" charset="0"/>
                <a:cs typeface="Times New Roman" pitchFamily="18" charset="0"/>
              </a:rPr>
              <a:t>, что в экстремистской деятельности, как правило, участвуют </a:t>
            </a:r>
            <a:r>
              <a:rPr lang="ru-RU" b="1" dirty="0">
                <a:latin typeface="Times New Roman" pitchFamily="18" charset="0"/>
                <a:cs typeface="Times New Roman" pitchFamily="18" charset="0"/>
              </a:rPr>
              <a:t>физически здоровые и психически вменяемые лица </a:t>
            </a:r>
            <a:r>
              <a:rPr lang="ru-RU" dirty="0">
                <a:latin typeface="Times New Roman" pitchFamily="18" charset="0"/>
                <a:cs typeface="Times New Roman" pitchFamily="18" charset="0"/>
              </a:rPr>
              <a:t>(в том числе активно занимающиеся различными видами спорта), но имеющие определенные нравственно-психологические особенности личности (нередко приобретенные</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Прежде всего, они связаны с ориентацией на борьбу с чуждыми идеологией, религией и неприятием "инакомыслящих". </a:t>
            </a:r>
            <a:endParaRPr lang="ru-RU" dirty="0" smtClean="0">
              <a:latin typeface="Times New Roman" pitchFamily="18" charset="0"/>
              <a:cs typeface="Times New Roman" pitchFamily="18" charset="0"/>
            </a:endParaRPr>
          </a:p>
          <a:p>
            <a:pPr marL="263525" indent="-182563">
              <a:buAutoNum type="arabicPeriod"/>
            </a:pPr>
            <a:r>
              <a:rPr lang="ru-RU" dirty="0">
                <a:latin typeface="Times New Roman" pitchFamily="18" charset="0"/>
                <a:cs typeface="Times New Roman" pitchFamily="18" charset="0"/>
              </a:rPr>
              <a:t>Т</a:t>
            </a:r>
            <a:r>
              <a:rPr lang="ru-RU" dirty="0" smtClean="0">
                <a:latin typeface="Times New Roman" pitchFamily="18" charset="0"/>
                <a:cs typeface="Times New Roman" pitchFamily="18" charset="0"/>
              </a:rPr>
              <a:t>акая </a:t>
            </a:r>
            <a:r>
              <a:rPr lang="ru-RU" dirty="0">
                <a:latin typeface="Times New Roman" pitchFamily="18" charset="0"/>
                <a:cs typeface="Times New Roman" pitchFamily="18" charset="0"/>
              </a:rPr>
              <a:t>позиция обусловлена </a:t>
            </a:r>
            <a:r>
              <a:rPr lang="ru-RU" b="1" dirty="0">
                <a:latin typeface="Times New Roman" pitchFamily="18" charset="0"/>
                <a:cs typeface="Times New Roman" pitchFamily="18" charset="0"/>
              </a:rPr>
              <a:t>низким культурно-образовательным </a:t>
            </a:r>
            <a:r>
              <a:rPr lang="ru-RU" b="1" dirty="0" smtClean="0">
                <a:latin typeface="Times New Roman" pitchFamily="18" charset="0"/>
                <a:cs typeface="Times New Roman" pitchFamily="18" charset="0"/>
              </a:rPr>
              <a:t>уровнем </a:t>
            </a:r>
            <a:r>
              <a:rPr lang="ru-RU" dirty="0">
                <a:latin typeface="Times New Roman" pitchFamily="18" charset="0"/>
                <a:cs typeface="Times New Roman" pitchFamily="18" charset="0"/>
              </a:rPr>
              <a:t>членов молодежных экстремистских организаций (</a:t>
            </a:r>
            <a:r>
              <a:rPr lang="ru-RU" dirty="0" smtClean="0">
                <a:latin typeface="Times New Roman" pitchFamily="18" charset="0"/>
                <a:cs typeface="Times New Roman" pitchFamily="18" charset="0"/>
              </a:rPr>
              <a:t>группировок) - в </a:t>
            </a:r>
            <a:r>
              <a:rPr lang="ru-RU" dirty="0">
                <a:latin typeface="Times New Roman" pitchFamily="18" charset="0"/>
                <a:cs typeface="Times New Roman" pitchFamily="18" charset="0"/>
              </a:rPr>
              <a:t>основном это безработные или "трудные" подростки, школьники, лица со средним специальным образованием, учащиеся "малопрестижных" </a:t>
            </a:r>
            <a:r>
              <a:rPr lang="ru-RU" dirty="0" smtClean="0">
                <a:latin typeface="Times New Roman" pitchFamily="18" charset="0"/>
                <a:cs typeface="Times New Roman" pitchFamily="18" charset="0"/>
              </a:rPr>
              <a:t>вузов.</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566456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44624"/>
            <a:ext cx="7498080" cy="1008112"/>
          </a:xfrm>
        </p:spPr>
        <p:txBody>
          <a:bodyPr>
            <a:normAutofit/>
          </a:bodyPr>
          <a:lstStyle/>
          <a:p>
            <a:pPr algn="ctr"/>
            <a:r>
              <a:rPr lang="ru-RU" sz="2000" b="1" dirty="0">
                <a:effectLst/>
                <a:latin typeface="Times New Roman" pitchFamily="18" charset="0"/>
                <a:cs typeface="Times New Roman" pitchFamily="18" charset="0"/>
              </a:rPr>
              <a:t>Общественная </a:t>
            </a:r>
            <a:r>
              <a:rPr lang="ru-RU" sz="2000" b="1" dirty="0" smtClean="0">
                <a:effectLst/>
                <a:latin typeface="Times New Roman" pitchFamily="18" charset="0"/>
                <a:cs typeface="Times New Roman" pitchFamily="18" charset="0"/>
              </a:rPr>
              <a:t>опасность экстремиста </a:t>
            </a:r>
            <a:r>
              <a:rPr lang="ru-RU" sz="2000" b="1" dirty="0">
                <a:effectLst/>
                <a:latin typeface="Times New Roman" pitchFamily="18" charset="0"/>
                <a:cs typeface="Times New Roman" pitchFamily="18" charset="0"/>
              </a:rPr>
              <a:t>обусловлена </a:t>
            </a:r>
            <a:r>
              <a:rPr lang="ru-RU" sz="2000" b="1" dirty="0" smtClean="0">
                <a:effectLst/>
                <a:latin typeface="Times New Roman" pitchFamily="18" charset="0"/>
                <a:cs typeface="Times New Roman" pitchFamily="18" charset="0"/>
              </a:rPr>
              <a:t>такими психофизическими свойствами как:</a:t>
            </a:r>
            <a:endParaRPr lang="ru-RU" sz="2000" b="1" dirty="0">
              <a:effectLst/>
              <a:latin typeface="Times New Roman" pitchFamily="18" charset="0"/>
              <a:cs typeface="Times New Roman" pitchFamily="18" charset="0"/>
            </a:endParaRPr>
          </a:p>
        </p:txBody>
      </p:sp>
      <p:sp>
        <p:nvSpPr>
          <p:cNvPr id="3" name="Объект 2"/>
          <p:cNvSpPr>
            <a:spLocks noGrp="1"/>
          </p:cNvSpPr>
          <p:nvPr>
            <p:ph idx="1"/>
          </p:nvPr>
        </p:nvSpPr>
        <p:spPr>
          <a:xfrm>
            <a:off x="971600" y="908720"/>
            <a:ext cx="8064896" cy="5949280"/>
          </a:xfrm>
        </p:spPr>
        <p:txBody>
          <a:bodyPr>
            <a:normAutofit fontScale="62500" lnSpcReduction="20000"/>
          </a:bodyPr>
          <a:lstStyle/>
          <a:p>
            <a:r>
              <a:rPr lang="ru-RU" dirty="0" smtClean="0">
                <a:latin typeface="Times New Roman" pitchFamily="18" charset="0"/>
                <a:cs typeface="Times New Roman" pitchFamily="18" charset="0"/>
              </a:rPr>
              <a:t>агрессивность;</a:t>
            </a:r>
          </a:p>
          <a:p>
            <a:r>
              <a:rPr lang="ru-RU" dirty="0" smtClean="0">
                <a:latin typeface="Times New Roman" pitchFamily="18" charset="0"/>
                <a:cs typeface="Times New Roman" pitchFamily="18" charset="0"/>
              </a:rPr>
              <a:t>жестокость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хладнокровие</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мстительность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дерзость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садизм</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расчетливость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замкнутость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повышенная </a:t>
            </a:r>
            <a:r>
              <a:rPr lang="ru-RU" dirty="0">
                <a:latin typeface="Times New Roman" pitchFamily="18" charset="0"/>
                <a:cs typeface="Times New Roman" pitchFamily="18" charset="0"/>
              </a:rPr>
              <a:t>импульсивность поведения;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исключительный </a:t>
            </a:r>
            <a:r>
              <a:rPr lang="ru-RU" dirty="0">
                <a:latin typeface="Times New Roman" pitchFamily="18" charset="0"/>
                <a:cs typeface="Times New Roman" pitchFamily="18" charset="0"/>
              </a:rPr>
              <a:t>цинизм, эгоизм и максимализм;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страх</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озлобленность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неуравновешенность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низкая </a:t>
            </a:r>
            <a:r>
              <a:rPr lang="ru-RU" dirty="0">
                <a:latin typeface="Times New Roman" pitchFamily="18" charset="0"/>
                <a:cs typeface="Times New Roman" pitchFamily="18" charset="0"/>
              </a:rPr>
              <a:t>мотивация к достижениям;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снижение </a:t>
            </a:r>
            <a:r>
              <a:rPr lang="ru-RU" dirty="0">
                <a:latin typeface="Times New Roman" pitchFamily="18" charset="0"/>
                <a:cs typeface="Times New Roman" pitchFamily="18" charset="0"/>
              </a:rPr>
              <a:t>оптимизма в отношении к жизни как высшей ценности человека;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ненависть </a:t>
            </a:r>
            <a:r>
              <a:rPr lang="ru-RU" dirty="0">
                <a:latin typeface="Times New Roman" pitchFamily="18" charset="0"/>
                <a:cs typeface="Times New Roman" pitchFamily="18" charset="0"/>
              </a:rPr>
              <a:t>и гнев по отношению к людям, не разделяющим экстремистских идей, которые выступают как "враги" (человеконенавистничество</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987823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634082"/>
          </a:xfrm>
        </p:spPr>
        <p:txBody>
          <a:bodyPr>
            <a:normAutofit fontScale="90000"/>
          </a:bodyPr>
          <a:lstStyle/>
          <a:p>
            <a:pPr algn="ctr"/>
            <a:r>
              <a:rPr lang="ru-RU" sz="3600" b="1" dirty="0" smtClean="0">
                <a:effectLst/>
                <a:latin typeface="Times New Roman" pitchFamily="18" charset="0"/>
                <a:cs typeface="Times New Roman" pitchFamily="18" charset="0"/>
              </a:rPr>
              <a:t>Психологическое (эмоциональное/моральное) насилие</a:t>
            </a:r>
            <a:endParaRPr lang="ru-RU" sz="3600" b="1" dirty="0">
              <a:effectLst/>
              <a:latin typeface="Times New Roman" pitchFamily="18" charset="0"/>
              <a:cs typeface="Times New Roman" pitchFamily="18" charset="0"/>
            </a:endParaRPr>
          </a:p>
        </p:txBody>
      </p:sp>
      <p:sp>
        <p:nvSpPr>
          <p:cNvPr id="3" name="Объект 2"/>
          <p:cNvSpPr>
            <a:spLocks noGrp="1"/>
          </p:cNvSpPr>
          <p:nvPr>
            <p:ph idx="1"/>
          </p:nvPr>
        </p:nvSpPr>
        <p:spPr>
          <a:xfrm>
            <a:off x="971600" y="1196752"/>
            <a:ext cx="8172400" cy="5544616"/>
          </a:xfrm>
        </p:spPr>
        <p:txBody>
          <a:bodyPr>
            <a:normAutofit fontScale="62500" lnSpcReduction="20000"/>
          </a:bodyPr>
          <a:lstStyle/>
          <a:p>
            <a:pPr marL="82296" indent="0">
              <a:buNone/>
            </a:pPr>
            <a:r>
              <a:rPr lang="ru-RU" dirty="0" smtClean="0">
                <a:latin typeface="Times New Roman" pitchFamily="18" charset="0"/>
                <a:cs typeface="Times New Roman" pitchFamily="18" charset="0"/>
              </a:rPr>
              <a:t>это </a:t>
            </a:r>
            <a:r>
              <a:rPr lang="ru-RU" dirty="0">
                <a:latin typeface="Times New Roman" pitchFamily="18" charset="0"/>
                <a:cs typeface="Times New Roman" pitchFamily="18" charset="0"/>
              </a:rPr>
              <a:t>форма насилия, которая может приводить к психологической травме, в том числе тревожности, депрессии и посттравматическому стрессовому </a:t>
            </a:r>
            <a:r>
              <a:rPr lang="ru-RU" dirty="0" smtClean="0">
                <a:latin typeface="Times New Roman" pitchFamily="18" charset="0"/>
                <a:cs typeface="Times New Roman" pitchFamily="18" charset="0"/>
              </a:rPr>
              <a:t>расстройству.</a:t>
            </a:r>
          </a:p>
          <a:p>
            <a:pPr marL="82296" indent="0">
              <a:buNone/>
            </a:pPr>
            <a:r>
              <a:rPr lang="ru-RU" dirty="0">
                <a:latin typeface="Times New Roman" pitchFamily="18" charset="0"/>
                <a:cs typeface="Times New Roman" pitchFamily="18" charset="0"/>
              </a:rPr>
              <a:t>В шкале конфликтных тактик (CTS), применяемой во многих психологических исследованиях, выделяется около 20 характерных проявлений психологического насилия, объединённых в три более </a:t>
            </a:r>
            <a:r>
              <a:rPr lang="ru-RU" b="1" dirty="0">
                <a:latin typeface="Times New Roman" pitchFamily="18" charset="0"/>
                <a:cs typeface="Times New Roman" pitchFamily="18" charset="0"/>
              </a:rPr>
              <a:t>общих категории:</a:t>
            </a:r>
          </a:p>
          <a:p>
            <a:r>
              <a:rPr lang="ru-RU" dirty="0">
                <a:latin typeface="Times New Roman" pitchFamily="18" charset="0"/>
                <a:cs typeface="Times New Roman" pitchFamily="18" charset="0"/>
              </a:rPr>
              <a:t>вербальная агрессия (например, высказывания, имеющие целью вызвать у человека обиду или раздражение);</a:t>
            </a:r>
          </a:p>
          <a:p>
            <a:r>
              <a:rPr lang="ru-RU" dirty="0">
                <a:latin typeface="Times New Roman" pitchFamily="18" charset="0"/>
                <a:cs typeface="Times New Roman" pitchFamily="18" charset="0"/>
              </a:rPr>
              <a:t>доминантное поведение (например, ограничение общения человека с его родственниками);</a:t>
            </a:r>
          </a:p>
          <a:p>
            <a:r>
              <a:rPr lang="ru-RU" dirty="0">
                <a:latin typeface="Times New Roman" pitchFamily="18" charset="0"/>
                <a:cs typeface="Times New Roman" pitchFamily="18" charset="0"/>
              </a:rPr>
              <a:t>проявления ревности (например, обвинения в супружеской неверности)[4].</a:t>
            </a:r>
          </a:p>
          <a:p>
            <a:pPr marL="82296" indent="0">
              <a:buNone/>
            </a:pPr>
            <a:r>
              <a:rPr lang="ru-RU" dirty="0" smtClean="0">
                <a:latin typeface="Times New Roman" pitchFamily="18" charset="0"/>
                <a:cs typeface="Times New Roman" pitchFamily="18" charset="0"/>
              </a:rPr>
              <a:t>К </a:t>
            </a:r>
            <a:r>
              <a:rPr lang="ru-RU" dirty="0">
                <a:latin typeface="Times New Roman" pitchFamily="18" charset="0"/>
                <a:cs typeface="Times New Roman" pitchFamily="18" charset="0"/>
              </a:rPr>
              <a:t>проявлениям </a:t>
            </a:r>
            <a:r>
              <a:rPr lang="ru-RU" b="1" dirty="0">
                <a:latin typeface="Times New Roman" pitchFamily="18" charset="0"/>
                <a:cs typeface="Times New Roman" pitchFamily="18" charset="0"/>
              </a:rPr>
              <a:t>психологического насилия </a:t>
            </a:r>
            <a:r>
              <a:rPr lang="ru-RU" dirty="0">
                <a:latin typeface="Times New Roman" pitchFamily="18" charset="0"/>
                <a:cs typeface="Times New Roman" pitchFamily="18" charset="0"/>
              </a:rPr>
              <a:t>также относят действия, направленные на подрывание самооценки и самоуважение человека (например, постоянную критику, преуменьшение способностей человека, оскорбления), запугивание, угрозы причинения физического вреда самому себе, партнёру, детям, друзьям или родственникам партнёра, убийство домашних животных, уничтожение личных вещей партнёра, насильственную изоляцию от семьи или </a:t>
            </a:r>
            <a:r>
              <a:rPr lang="ru-RU" dirty="0" smtClean="0">
                <a:latin typeface="Times New Roman" pitchFamily="18" charset="0"/>
                <a:cs typeface="Times New Roman" pitchFamily="18" charset="0"/>
              </a:rPr>
              <a:t>друзей.</a:t>
            </a:r>
          </a:p>
          <a:p>
            <a:endParaRPr lang="ru-RU" dirty="0"/>
          </a:p>
        </p:txBody>
      </p:sp>
    </p:spTree>
    <p:extLst>
      <p:ext uri="{BB962C8B-B14F-4D97-AF65-F5344CB8AC3E}">
        <p14:creationId xmlns:p14="http://schemas.microsoft.com/office/powerpoint/2010/main" val="1858350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16632"/>
            <a:ext cx="7498080" cy="792088"/>
          </a:xfrm>
        </p:spPr>
        <p:txBody>
          <a:bodyPr>
            <a:normAutofit fontScale="90000"/>
          </a:bodyPr>
          <a:lstStyle/>
          <a:p>
            <a:pPr algn="ctr"/>
            <a:r>
              <a:rPr lang="ru-RU" sz="2800" b="1" dirty="0">
                <a:effectLst/>
                <a:latin typeface="Times New Roman" pitchFamily="18" charset="0"/>
                <a:cs typeface="Times New Roman" pitchFamily="18" charset="0"/>
              </a:rPr>
              <a:t>Средства и методы психологического воздействия на человека</a:t>
            </a:r>
          </a:p>
        </p:txBody>
      </p:sp>
      <p:sp>
        <p:nvSpPr>
          <p:cNvPr id="3" name="Объект 2"/>
          <p:cNvSpPr>
            <a:spLocks noGrp="1"/>
          </p:cNvSpPr>
          <p:nvPr>
            <p:ph idx="1"/>
          </p:nvPr>
        </p:nvSpPr>
        <p:spPr>
          <a:xfrm>
            <a:off x="971600" y="980728"/>
            <a:ext cx="8172400" cy="5760640"/>
          </a:xfrm>
        </p:spPr>
        <p:txBody>
          <a:bodyPr>
            <a:normAutofit fontScale="85000" lnSpcReduction="20000"/>
          </a:bodyPr>
          <a:lstStyle/>
          <a:p>
            <a:pPr marL="82296" indent="0">
              <a:buNone/>
            </a:pPr>
            <a:r>
              <a:rPr lang="ru-RU" sz="2400" dirty="0">
                <a:latin typeface="Times New Roman" pitchFamily="18" charset="0"/>
                <a:cs typeface="Times New Roman" pitchFamily="18" charset="0"/>
              </a:rPr>
              <a:t>Эффект воздействия на человека зависит от того, какие механизмы воздействия использовались: </a:t>
            </a:r>
            <a:endParaRPr lang="ru-RU" sz="2400"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Убеждение. </a:t>
            </a:r>
            <a:r>
              <a:rPr lang="ru-RU" sz="2400" dirty="0">
                <a:latin typeface="Times New Roman" pitchFamily="18" charset="0"/>
                <a:cs typeface="Times New Roman" pitchFamily="18" charset="0"/>
              </a:rPr>
              <a:t>А</a:t>
            </a:r>
            <a:r>
              <a:rPr lang="ru-RU" sz="2400" dirty="0" smtClean="0">
                <a:latin typeface="Times New Roman" pitchFamily="18" charset="0"/>
                <a:cs typeface="Times New Roman" pitchFamily="18" charset="0"/>
              </a:rPr>
              <a:t>пеллирует </a:t>
            </a:r>
            <a:r>
              <a:rPr lang="ru-RU" sz="2400" dirty="0">
                <a:latin typeface="Times New Roman" pitchFamily="18" charset="0"/>
                <a:cs typeface="Times New Roman" pitchFamily="18" charset="0"/>
              </a:rPr>
              <a:t>к логике, разуму человека, предполагает достаточно высокий уровень развития логического мышления. На людей, которые малоразвиты, порой невозможно логически воздействовать. Содержание и форма убеждения должны соответствовать уровню развития личности, его мышления. </a:t>
            </a:r>
            <a:endParaRPr lang="ru-RU" sz="2400"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Внушение (например, гипнотическое). </a:t>
            </a:r>
            <a:r>
              <a:rPr lang="ru-RU" sz="2400" dirty="0" smtClean="0">
                <a:latin typeface="Times New Roman" pitchFamily="18" charset="0"/>
                <a:cs typeface="Times New Roman" pitchFamily="18" charset="0"/>
              </a:rPr>
              <a:t>Основано </a:t>
            </a:r>
            <a:r>
              <a:rPr lang="ru-RU" sz="2400" dirty="0">
                <a:latin typeface="Times New Roman" pitchFamily="18" charset="0"/>
                <a:cs typeface="Times New Roman" pitchFamily="18" charset="0"/>
              </a:rPr>
              <a:t>на авторитетности источника информации, если внушающий не авторитетен, то внушение обречено на провал. Внушение носит вербальный характер, т.е. внушать можно только через </a:t>
            </a:r>
            <a:r>
              <a:rPr lang="ru-RU" sz="2400" dirty="0" smtClean="0">
                <a:latin typeface="Times New Roman" pitchFamily="18" charset="0"/>
                <a:cs typeface="Times New Roman" pitchFamily="18" charset="0"/>
              </a:rPr>
              <a:t>слова. </a:t>
            </a:r>
            <a:r>
              <a:rPr lang="ru-RU" sz="2400" dirty="0">
                <a:latin typeface="Times New Roman" pitchFamily="18" charset="0"/>
                <a:cs typeface="Times New Roman" pitchFamily="18" charset="0"/>
              </a:rPr>
              <a:t>Очень велика здесь роль интонации голоса (90%  эффективности зависит от интонации, которая выражает убедительность, авторитетность, значительность слов). </a:t>
            </a:r>
            <a:r>
              <a:rPr lang="ru-RU" sz="2400" b="1" dirty="0">
                <a:latin typeface="Times New Roman" pitchFamily="18" charset="0"/>
                <a:cs typeface="Times New Roman" pitchFamily="18" charset="0"/>
              </a:rPr>
              <a:t>Внушаемость - </a:t>
            </a:r>
            <a:r>
              <a:rPr lang="ru-RU" sz="2400" dirty="0">
                <a:latin typeface="Times New Roman" pitchFamily="18" charset="0"/>
                <a:cs typeface="Times New Roman" pitchFamily="18" charset="0"/>
              </a:rPr>
              <a:t>степень податливости внушению, способность к некритическому восприятию поступающей информации,  различна у разных людей. </a:t>
            </a:r>
            <a:endParaRPr lang="ru-RU" sz="2400" dirty="0" smtClean="0">
              <a:latin typeface="Times New Roman" pitchFamily="18" charset="0"/>
              <a:cs typeface="Times New Roman" pitchFamily="18" charset="0"/>
            </a:endParaRPr>
          </a:p>
          <a:p>
            <a:r>
              <a:rPr lang="ru-RU" sz="2400" b="1" dirty="0">
                <a:latin typeface="Times New Roman" pitchFamily="18" charset="0"/>
                <a:cs typeface="Times New Roman" pitchFamily="18" charset="0"/>
              </a:rPr>
              <a:t>З</a:t>
            </a:r>
            <a:r>
              <a:rPr lang="ru-RU" sz="2400" b="1" dirty="0" smtClean="0">
                <a:latin typeface="Times New Roman" pitchFamily="18" charset="0"/>
                <a:cs typeface="Times New Roman" pitchFamily="18" charset="0"/>
              </a:rPr>
              <a:t>аражение (паникой</a:t>
            </a:r>
            <a:r>
              <a:rPr lang="ru-RU" sz="2400" b="1" dirty="0">
                <a:latin typeface="Times New Roman" pitchFamily="18" charset="0"/>
                <a:cs typeface="Times New Roman" pitchFamily="18" charset="0"/>
              </a:rPr>
              <a:t>, раздражением, смехом). </a:t>
            </a:r>
            <a:r>
              <a:rPr lang="ru-RU" sz="2400" dirty="0">
                <a:latin typeface="Times New Roman" pitchFamily="18" charset="0"/>
                <a:cs typeface="Times New Roman" pitchFamily="18" charset="0"/>
              </a:rPr>
              <a:t>Эффект зависит от степени интенсивности эмоционального состояния воздействующего человека (условно будем называть его оратором) и количества слушателей.</a:t>
            </a:r>
          </a:p>
          <a:p>
            <a:pPr marL="82296" indent="0">
              <a:buNone/>
            </a:pP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112266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b="1" dirty="0">
                <a:effectLst/>
                <a:latin typeface="Times New Roman" pitchFamily="18" charset="0"/>
                <a:cs typeface="Times New Roman" pitchFamily="18" charset="0"/>
              </a:rPr>
              <a:t>В качестве средств воздействия используются: </a:t>
            </a:r>
            <a:br>
              <a:rPr lang="ru-RU" sz="2800" b="1" dirty="0">
                <a:effectLst/>
                <a:latin typeface="Times New Roman" pitchFamily="18" charset="0"/>
                <a:cs typeface="Times New Roman" pitchFamily="18" charset="0"/>
              </a:rPr>
            </a:br>
            <a:endParaRPr lang="ru-RU" sz="28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115616" y="908720"/>
            <a:ext cx="8028384" cy="5949280"/>
          </a:xfrm>
        </p:spPr>
        <p:txBody>
          <a:bodyPr>
            <a:normAutofit fontScale="70000" lnSpcReduction="20000"/>
          </a:bodyPr>
          <a:lstStyle/>
          <a:p>
            <a:pPr marL="82296" indent="0">
              <a:buNone/>
            </a:pPr>
            <a:r>
              <a:rPr lang="ru-RU" b="1" dirty="0" smtClean="0">
                <a:latin typeface="Times New Roman" pitchFamily="18" charset="0"/>
                <a:cs typeface="Times New Roman" pitchFamily="18" charset="0"/>
              </a:rPr>
              <a:t>1)вербальная </a:t>
            </a:r>
            <a:r>
              <a:rPr lang="ru-RU" b="1" dirty="0">
                <a:latin typeface="Times New Roman" pitchFamily="18" charset="0"/>
                <a:cs typeface="Times New Roman" pitchFamily="18" charset="0"/>
              </a:rPr>
              <a:t>информация</a:t>
            </a:r>
            <a:r>
              <a:rPr lang="ru-RU" dirty="0">
                <a:latin typeface="Times New Roman" pitchFamily="18" charset="0"/>
                <a:cs typeface="Times New Roman" pitchFamily="18" charset="0"/>
              </a:rPr>
              <a:t>, слово, но следует учитывать, что значение и смысл слова могут быть разными для разных людей и оказывать разное воздействие (тут влияют уровень самооценки,  широта опыта, интеллектуальные способности, особенности характера и типа личности); </a:t>
            </a:r>
          </a:p>
          <a:p>
            <a:pPr marL="82296" indent="0">
              <a:buNone/>
            </a:pPr>
            <a:r>
              <a:rPr lang="ru-RU" b="1" dirty="0">
                <a:latin typeface="Times New Roman" pitchFamily="18" charset="0"/>
                <a:cs typeface="Times New Roman" pitchFamily="18" charset="0"/>
              </a:rPr>
              <a:t>2)невербальная информация </a:t>
            </a:r>
            <a:r>
              <a:rPr lang="ru-RU" dirty="0">
                <a:latin typeface="Times New Roman" pitchFamily="18" charset="0"/>
                <a:cs typeface="Times New Roman" pitchFamily="18" charset="0"/>
              </a:rPr>
              <a:t>(интонация речи, мимика, жесты, позы приобретают знаковый характер и влияют на настроение, поведение, степень доверия собеседника); </a:t>
            </a:r>
          </a:p>
          <a:p>
            <a:pPr marL="82296" indent="0">
              <a:buNone/>
            </a:pPr>
            <a:r>
              <a:rPr lang="ru-RU" b="1" dirty="0">
                <a:latin typeface="Times New Roman" pitchFamily="18" charset="0"/>
                <a:cs typeface="Times New Roman" pitchFamily="18" charset="0"/>
              </a:rPr>
              <a:t>3)вовлечение человека в специально организованную деятельность</a:t>
            </a:r>
            <a:r>
              <a:rPr lang="ru-RU" dirty="0">
                <a:latin typeface="Times New Roman" pitchFamily="18" charset="0"/>
                <a:cs typeface="Times New Roman" pitchFamily="18" charset="0"/>
              </a:rPr>
              <a:t>, ибо рамках любой деятельности человек занимает определенный статус и тем самым закрепляет определенный тип поведения (так, изменение статуса во взаимодействии приводит к изменению поведения, а также реальные переживания, связанные с реализацией определенной деятельности могут изменить человека, его состояние и поведение); </a:t>
            </a:r>
            <a:endParaRPr lang="ru-RU" dirty="0" smtClean="0">
              <a:latin typeface="Times New Roman" pitchFamily="18" charset="0"/>
              <a:cs typeface="Times New Roman" pitchFamily="18" charset="0"/>
            </a:endParaRPr>
          </a:p>
          <a:p>
            <a:pPr marL="82296" indent="0">
              <a:buNone/>
            </a:pPr>
            <a:r>
              <a:rPr lang="ru-RU" b="1" dirty="0" smtClean="0">
                <a:latin typeface="Times New Roman" pitchFamily="18" charset="0"/>
                <a:cs typeface="Times New Roman" pitchFamily="18" charset="0"/>
              </a:rPr>
              <a:t>4)регуляция </a:t>
            </a:r>
            <a:r>
              <a:rPr lang="ru-RU" b="1" dirty="0">
                <a:latin typeface="Times New Roman" pitchFamily="18" charset="0"/>
                <a:cs typeface="Times New Roman" pitchFamily="18" charset="0"/>
              </a:rPr>
              <a:t>степени и уровня удовлетворения  потребности </a:t>
            </a:r>
            <a:r>
              <a:rPr lang="ru-RU" dirty="0">
                <a:latin typeface="Times New Roman" pitchFamily="18" charset="0"/>
                <a:cs typeface="Times New Roman" pitchFamily="18" charset="0"/>
              </a:rPr>
              <a:t>(если человек признает право за другим человеком или группой регулировать свой уровень </a:t>
            </a:r>
            <a:r>
              <a:rPr lang="ru-RU" dirty="0" smtClean="0">
                <a:latin typeface="Times New Roman" pitchFamily="18" charset="0"/>
                <a:cs typeface="Times New Roman" pitchFamily="18" charset="0"/>
              </a:rPr>
              <a:t>удовлетворения)</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085340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a:effectLst/>
                <a:latin typeface="Times New Roman" pitchFamily="18" charset="0"/>
                <a:cs typeface="Times New Roman" pitchFamily="18" charset="0"/>
              </a:rPr>
              <a:t>Методы воздействия - совокупность приемов, реализующих воздействие </a:t>
            </a:r>
            <a:r>
              <a:rPr lang="ru-RU" sz="2800" b="1" dirty="0" smtClean="0">
                <a:effectLst/>
                <a:latin typeface="Times New Roman" pitchFamily="18" charset="0"/>
                <a:cs typeface="Times New Roman" pitchFamily="18" charset="0"/>
              </a:rPr>
              <a:t>на:</a:t>
            </a:r>
            <a:r>
              <a:rPr lang="ru-RU" sz="2800" b="1" dirty="0">
                <a:effectLst/>
                <a:latin typeface="Times New Roman" pitchFamily="18" charset="0"/>
                <a:cs typeface="Times New Roman" pitchFamily="18" charset="0"/>
              </a:rPr>
              <a:t/>
            </a:r>
            <a:br>
              <a:rPr lang="ru-RU" sz="2800" b="1" dirty="0">
                <a:effectLst/>
                <a:latin typeface="Times New Roman" pitchFamily="18" charset="0"/>
                <a:cs typeface="Times New Roman" pitchFamily="18" charset="0"/>
              </a:rPr>
            </a:br>
            <a:endParaRPr lang="ru-RU" sz="28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1340768"/>
            <a:ext cx="7890080" cy="5328592"/>
          </a:xfrm>
        </p:spPr>
        <p:txBody>
          <a:bodyPr>
            <a:normAutofit fontScale="92500" lnSpcReduction="10000"/>
          </a:bodyPr>
          <a:lstStyle/>
          <a:p>
            <a:pPr marL="82296" indent="0">
              <a:buNone/>
            </a:pPr>
            <a:r>
              <a:rPr lang="ru-RU" dirty="0" smtClean="0">
                <a:latin typeface="Times New Roman" pitchFamily="18" charset="0"/>
                <a:cs typeface="Times New Roman" pitchFamily="18" charset="0"/>
              </a:rPr>
              <a:t>1)потребности</a:t>
            </a:r>
            <a:r>
              <a:rPr lang="ru-RU" dirty="0">
                <a:latin typeface="Times New Roman" pitchFamily="18" charset="0"/>
                <a:cs typeface="Times New Roman" pitchFamily="18" charset="0"/>
              </a:rPr>
              <a:t>, интересы, склонности - т.е. источники мотивации  активности,  поведения человека;  </a:t>
            </a:r>
            <a:endParaRPr lang="ru-RU" dirty="0" smtClean="0">
              <a:latin typeface="Times New Roman" pitchFamily="18" charset="0"/>
              <a:cs typeface="Times New Roman" pitchFamily="18" charset="0"/>
            </a:endParaRP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2)на установки, групповые нормы, самооценки людей - т.е.  на те факторы, которые регулируют активность</a:t>
            </a:r>
            <a:r>
              <a:rPr lang="ru-RU">
                <a:latin typeface="Times New Roman" pitchFamily="18" charset="0"/>
                <a:cs typeface="Times New Roman" pitchFamily="18" charset="0"/>
              </a:rPr>
              <a:t>;  </a:t>
            </a:r>
            <a:endParaRPr lang="ru-RU" smtClean="0">
              <a:latin typeface="Times New Roman" pitchFamily="18" charset="0"/>
              <a:cs typeface="Times New Roman" pitchFamily="18" charset="0"/>
            </a:endParaRP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3)на состояния, в которых человек находится (тревога, возбужденность или депрессивность и т.п.) и которые изменяют его проведение.</a:t>
            </a:r>
          </a:p>
        </p:txBody>
      </p:sp>
    </p:spTree>
    <p:extLst>
      <p:ext uri="{BB962C8B-B14F-4D97-AF65-F5344CB8AC3E}">
        <p14:creationId xmlns:p14="http://schemas.microsoft.com/office/powerpoint/2010/main" val="22468857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3312</TotalTime>
  <Words>1612</Words>
  <Application>Microsoft Office PowerPoint</Application>
  <PresentationFormat>Экран (4:3)</PresentationFormat>
  <Paragraphs>99</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Солнцестояние</vt:lpstr>
      <vt:lpstr>Лекция №3 Мировоззренческая и гражданская позиция экстремистов </vt:lpstr>
      <vt:lpstr>Понятия</vt:lpstr>
      <vt:lpstr>Особенности мировоззренческой позиции экстремистов и их система отношения к миру (1)</vt:lpstr>
      <vt:lpstr>Особенности мировоззренческой позиции экстремистов и их система отношения к миру (2)</vt:lpstr>
      <vt:lpstr>Особенности мировоззренческой позиции экстремистов и их система отношения к миру (2)</vt:lpstr>
      <vt:lpstr>Исследователи Ю.М. Антонян и Е.Н. Юрасова </vt:lpstr>
      <vt:lpstr>Социально-демографический портрет экстремиста (Российская криминалогическая ассоциация)</vt:lpstr>
      <vt:lpstr>Общественная опасность экстремиста обусловлена такими психофизическими свойствами как:</vt:lpstr>
      <vt:lpstr>Психологическое (эмоциональное/моральное) насилие</vt:lpstr>
      <vt:lpstr>Средства и методы психологического воздействия на человека</vt:lpstr>
      <vt:lpstr>В качестве средств воздействия используются:  </vt:lpstr>
      <vt:lpstr>Методы воздействия - совокупность приемов, реализующих воздействие на: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Андрей</dc:creator>
  <cp:lastModifiedBy>Андрей</cp:lastModifiedBy>
  <cp:revision>46</cp:revision>
  <dcterms:created xsi:type="dcterms:W3CDTF">2016-01-22T05:24:52Z</dcterms:created>
  <dcterms:modified xsi:type="dcterms:W3CDTF">2016-01-25T03:21:30Z</dcterms:modified>
</cp:coreProperties>
</file>