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7"/>
  </p:notesMasterIdLst>
  <p:handoutMasterIdLst>
    <p:handoutMasterId r:id="rId58"/>
  </p:handout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10" r:id="rId44"/>
    <p:sldId id="311" r:id="rId45"/>
    <p:sldId id="312" r:id="rId46"/>
    <p:sldId id="313" r:id="rId47"/>
    <p:sldId id="314" r:id="rId48"/>
    <p:sldId id="315" r:id="rId49"/>
    <p:sldId id="316" r:id="rId50"/>
    <p:sldId id="317" r:id="rId51"/>
    <p:sldId id="318" r:id="rId52"/>
    <p:sldId id="319" r:id="rId53"/>
    <p:sldId id="320" r:id="rId54"/>
    <p:sldId id="309" r:id="rId55"/>
    <p:sldId id="275" r:id="rId56"/>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539D70-9A8C-44F1-8985-E0F35DAFB8A6}" type="doc">
      <dgm:prSet loTypeId="urn:microsoft.com/office/officeart/2005/8/layout/hierarchy1" loCatId="hierarchy" qsTypeId="urn:microsoft.com/office/officeart/2005/8/quickstyle/3d1" qsCatId="3D" csTypeId="urn:microsoft.com/office/officeart/2005/8/colors/accent1_2" csCatId="accent1" phldr="1"/>
      <dgm:spPr/>
      <dgm:t>
        <a:bodyPr/>
        <a:lstStyle/>
        <a:p>
          <a:endParaRPr lang="ru-RU"/>
        </a:p>
      </dgm:t>
    </dgm:pt>
    <dgm:pt modelId="{717BE3BC-98E8-41F9-8704-DE9253C86DC7}">
      <dgm:prSet phldrT="[Текст]" custT="1">
        <dgm:style>
          <a:lnRef idx="2">
            <a:schemeClr val="accent2"/>
          </a:lnRef>
          <a:fillRef idx="1">
            <a:schemeClr val="lt1"/>
          </a:fillRef>
          <a:effectRef idx="0">
            <a:schemeClr val="accent2"/>
          </a:effectRef>
          <a:fontRef idx="minor">
            <a:schemeClr val="dk1"/>
          </a:fontRef>
        </dgm:style>
      </dgm:prSet>
      <dgm:spPr>
        <a:effectLst/>
      </dgm:spPr>
      <dgm:t>
        <a:bodyPr/>
        <a:lstStyle/>
        <a:p>
          <a:r>
            <a:rPr lang="ru-RU" sz="3600" b="1" dirty="0" smtClean="0"/>
            <a:t>Выездные проверки</a:t>
          </a:r>
          <a:endParaRPr lang="ru-RU" sz="3600" b="1" dirty="0"/>
        </a:p>
      </dgm:t>
    </dgm:pt>
    <dgm:pt modelId="{0A821829-4D3F-4EF8-A85C-CC17DF0B3AC2}" type="parTrans" cxnId="{ADBA9EAA-9AA0-4FC4-BB40-55F1561588E2}">
      <dgm:prSet/>
      <dgm:spPr/>
      <dgm:t>
        <a:bodyPr/>
        <a:lstStyle/>
        <a:p>
          <a:endParaRPr lang="ru-RU"/>
        </a:p>
      </dgm:t>
    </dgm:pt>
    <dgm:pt modelId="{C0A45E6F-50FC-452C-9A49-A0E0897A0E3E}" type="sibTrans" cxnId="{ADBA9EAA-9AA0-4FC4-BB40-55F1561588E2}">
      <dgm:prSet/>
      <dgm:spPr/>
      <dgm:t>
        <a:bodyPr/>
        <a:lstStyle/>
        <a:p>
          <a:endParaRPr lang="ru-RU"/>
        </a:p>
      </dgm:t>
    </dgm:pt>
    <dgm:pt modelId="{0F84BF3D-7B55-4C9C-922F-9F183D964654}">
      <dgm:prSet phldrT="[Текст]" custT="1"/>
      <dgm:spPr/>
      <dgm:t>
        <a:bodyPr/>
        <a:lstStyle/>
        <a:p>
          <a:r>
            <a:rPr lang="ru-RU" sz="3200" b="1" dirty="0" smtClean="0"/>
            <a:t>Комплексные</a:t>
          </a:r>
          <a:r>
            <a:rPr lang="ru-RU" sz="2400" dirty="0" smtClean="0"/>
            <a:t> (проверяется правильность расчётов с бюджетом по всем налогам)</a:t>
          </a:r>
          <a:endParaRPr lang="ru-RU" sz="2400" dirty="0"/>
        </a:p>
      </dgm:t>
    </dgm:pt>
    <dgm:pt modelId="{CBDBE315-3999-4957-9D26-C0EEE5B7A8DA}" type="parTrans" cxnId="{5CDE4A2A-A4C8-4374-99B1-AB4874852C55}">
      <dgm:prSet/>
      <dgm:spPr/>
      <dgm:t>
        <a:bodyPr/>
        <a:lstStyle/>
        <a:p>
          <a:endParaRPr lang="ru-RU"/>
        </a:p>
      </dgm:t>
    </dgm:pt>
    <dgm:pt modelId="{4338EB7C-2D0A-47F8-A799-C46B3031ED50}" type="sibTrans" cxnId="{5CDE4A2A-A4C8-4374-99B1-AB4874852C55}">
      <dgm:prSet/>
      <dgm:spPr/>
      <dgm:t>
        <a:bodyPr/>
        <a:lstStyle/>
        <a:p>
          <a:endParaRPr lang="ru-RU"/>
        </a:p>
      </dgm:t>
    </dgm:pt>
    <dgm:pt modelId="{615DCE15-44C6-4A2C-93B8-E18D42FCD4D8}">
      <dgm:prSet phldrT="[Текст]" custT="1"/>
      <dgm:spPr/>
      <dgm:t>
        <a:bodyPr/>
        <a:lstStyle/>
        <a:p>
          <a:r>
            <a:rPr lang="ru-RU" sz="3200" b="1" dirty="0" smtClean="0"/>
            <a:t>Тематические</a:t>
          </a:r>
          <a:r>
            <a:rPr lang="ru-RU" sz="2400" dirty="0" smtClean="0"/>
            <a:t> (проверяется правильность расчётов по одному или нескольким налогам, отдельным вопросам)</a:t>
          </a:r>
          <a:endParaRPr lang="ru-RU" sz="2400" dirty="0"/>
        </a:p>
      </dgm:t>
    </dgm:pt>
    <dgm:pt modelId="{1424EE01-2F5F-435F-8919-43F133014827}" type="parTrans" cxnId="{CB516558-CAFA-4EB9-A1F3-B00C19F52615}">
      <dgm:prSet/>
      <dgm:spPr/>
      <dgm:t>
        <a:bodyPr/>
        <a:lstStyle/>
        <a:p>
          <a:endParaRPr lang="ru-RU"/>
        </a:p>
      </dgm:t>
    </dgm:pt>
    <dgm:pt modelId="{820FB685-56F3-4520-BBBB-898B8C21A410}" type="sibTrans" cxnId="{CB516558-CAFA-4EB9-A1F3-B00C19F52615}">
      <dgm:prSet/>
      <dgm:spPr/>
      <dgm:t>
        <a:bodyPr/>
        <a:lstStyle/>
        <a:p>
          <a:endParaRPr lang="ru-RU"/>
        </a:p>
      </dgm:t>
    </dgm:pt>
    <dgm:pt modelId="{9BD06EC3-4D6A-4095-B37E-5163951AABFE}" type="pres">
      <dgm:prSet presAssocID="{F4539D70-9A8C-44F1-8985-E0F35DAFB8A6}" presName="hierChild1" presStyleCnt="0">
        <dgm:presLayoutVars>
          <dgm:chPref val="1"/>
          <dgm:dir/>
          <dgm:animOne val="branch"/>
          <dgm:animLvl val="lvl"/>
          <dgm:resizeHandles/>
        </dgm:presLayoutVars>
      </dgm:prSet>
      <dgm:spPr/>
    </dgm:pt>
    <dgm:pt modelId="{A266B99C-6437-424C-8612-829B6F850858}" type="pres">
      <dgm:prSet presAssocID="{717BE3BC-98E8-41F9-8704-DE9253C86DC7}" presName="hierRoot1" presStyleCnt="0"/>
      <dgm:spPr/>
    </dgm:pt>
    <dgm:pt modelId="{A670579A-DB64-4A56-8D67-0DD24A52926A}" type="pres">
      <dgm:prSet presAssocID="{717BE3BC-98E8-41F9-8704-DE9253C86DC7}" presName="composite" presStyleCnt="0"/>
      <dgm:spPr/>
    </dgm:pt>
    <dgm:pt modelId="{87CF10DC-0A85-4483-9BBB-D31D184BBCEF}" type="pres">
      <dgm:prSet presAssocID="{717BE3BC-98E8-41F9-8704-DE9253C86DC7}" presName="background" presStyleLbl="node0" presStyleIdx="0" presStyleCnt="1"/>
      <dgm:spPr/>
    </dgm:pt>
    <dgm:pt modelId="{92B48400-C9E8-4A34-B0D4-100B377F127B}" type="pres">
      <dgm:prSet presAssocID="{717BE3BC-98E8-41F9-8704-DE9253C86DC7}" presName="text" presStyleLbl="fgAcc0" presStyleIdx="0" presStyleCnt="1">
        <dgm:presLayoutVars>
          <dgm:chPref val="3"/>
        </dgm:presLayoutVars>
      </dgm:prSet>
      <dgm:spPr>
        <a:prstGeom prst="roundRect">
          <a:avLst/>
        </a:prstGeom>
      </dgm:spPr>
    </dgm:pt>
    <dgm:pt modelId="{FE2C36BA-6605-4EB7-BECE-95ED6E0FA8EB}" type="pres">
      <dgm:prSet presAssocID="{717BE3BC-98E8-41F9-8704-DE9253C86DC7}" presName="hierChild2" presStyleCnt="0"/>
      <dgm:spPr/>
    </dgm:pt>
    <dgm:pt modelId="{ECD0E5E5-C204-4E6F-8232-56AB5E739D60}" type="pres">
      <dgm:prSet presAssocID="{CBDBE315-3999-4957-9D26-C0EEE5B7A8DA}" presName="Name10" presStyleLbl="parChTrans1D2" presStyleIdx="0" presStyleCnt="2"/>
      <dgm:spPr/>
    </dgm:pt>
    <dgm:pt modelId="{79BA2BF7-A8E7-479B-9166-F5D96D03E4AA}" type="pres">
      <dgm:prSet presAssocID="{0F84BF3D-7B55-4C9C-922F-9F183D964654}" presName="hierRoot2" presStyleCnt="0"/>
      <dgm:spPr/>
    </dgm:pt>
    <dgm:pt modelId="{A78E5F4B-E9B7-4763-8378-D11643B496F3}" type="pres">
      <dgm:prSet presAssocID="{0F84BF3D-7B55-4C9C-922F-9F183D964654}" presName="composite2" presStyleCnt="0"/>
      <dgm:spPr/>
    </dgm:pt>
    <dgm:pt modelId="{C278D0A2-0E7B-48F8-9B1C-E5487F8F7DA7}" type="pres">
      <dgm:prSet presAssocID="{0F84BF3D-7B55-4C9C-922F-9F183D964654}" presName="background2" presStyleLbl="node2" presStyleIdx="0" presStyleCnt="2"/>
      <dgm:spPr/>
    </dgm:pt>
    <dgm:pt modelId="{A0422817-FCD9-4D73-B9F1-347DFAC619D9}" type="pres">
      <dgm:prSet presAssocID="{0F84BF3D-7B55-4C9C-922F-9F183D964654}" presName="text2" presStyleLbl="fgAcc2" presStyleIdx="0" presStyleCnt="2">
        <dgm:presLayoutVars>
          <dgm:chPref val="3"/>
        </dgm:presLayoutVars>
      </dgm:prSet>
      <dgm:spPr/>
      <dgm:t>
        <a:bodyPr/>
        <a:lstStyle/>
        <a:p>
          <a:endParaRPr lang="ru-RU"/>
        </a:p>
      </dgm:t>
    </dgm:pt>
    <dgm:pt modelId="{32F24563-580E-4976-82EE-91172624471D}" type="pres">
      <dgm:prSet presAssocID="{0F84BF3D-7B55-4C9C-922F-9F183D964654}" presName="hierChild3" presStyleCnt="0"/>
      <dgm:spPr/>
    </dgm:pt>
    <dgm:pt modelId="{A03AE295-0214-47EE-A2B2-ED0B16A46499}" type="pres">
      <dgm:prSet presAssocID="{1424EE01-2F5F-435F-8919-43F133014827}" presName="Name10" presStyleLbl="parChTrans1D2" presStyleIdx="1" presStyleCnt="2"/>
      <dgm:spPr/>
    </dgm:pt>
    <dgm:pt modelId="{B4FF105F-BF03-413F-B55C-260BE1911458}" type="pres">
      <dgm:prSet presAssocID="{615DCE15-44C6-4A2C-93B8-E18D42FCD4D8}" presName="hierRoot2" presStyleCnt="0"/>
      <dgm:spPr/>
    </dgm:pt>
    <dgm:pt modelId="{7E11E9D9-A7F7-45CB-B08D-9B19B2994EDF}" type="pres">
      <dgm:prSet presAssocID="{615DCE15-44C6-4A2C-93B8-E18D42FCD4D8}" presName="composite2" presStyleCnt="0"/>
      <dgm:spPr/>
    </dgm:pt>
    <dgm:pt modelId="{32AA385C-BECE-4B0E-8FBE-5AF6FA86E045}" type="pres">
      <dgm:prSet presAssocID="{615DCE15-44C6-4A2C-93B8-E18D42FCD4D8}" presName="background2" presStyleLbl="node2" presStyleIdx="1" presStyleCnt="2"/>
      <dgm:spPr/>
    </dgm:pt>
    <dgm:pt modelId="{65D33658-05A6-40A8-A3B5-1A1C448AF2E0}" type="pres">
      <dgm:prSet presAssocID="{615DCE15-44C6-4A2C-93B8-E18D42FCD4D8}" presName="text2" presStyleLbl="fgAcc2" presStyleIdx="1" presStyleCnt="2">
        <dgm:presLayoutVars>
          <dgm:chPref val="3"/>
        </dgm:presLayoutVars>
      </dgm:prSet>
      <dgm:spPr/>
      <dgm:t>
        <a:bodyPr/>
        <a:lstStyle/>
        <a:p>
          <a:endParaRPr lang="ru-RU"/>
        </a:p>
      </dgm:t>
    </dgm:pt>
    <dgm:pt modelId="{8A9F67AB-7BB4-49B3-AD89-C736A7D8C129}" type="pres">
      <dgm:prSet presAssocID="{615DCE15-44C6-4A2C-93B8-E18D42FCD4D8}" presName="hierChild3" presStyleCnt="0"/>
      <dgm:spPr/>
    </dgm:pt>
  </dgm:ptLst>
  <dgm:cxnLst>
    <dgm:cxn modelId="{5CDE4A2A-A4C8-4374-99B1-AB4874852C55}" srcId="{717BE3BC-98E8-41F9-8704-DE9253C86DC7}" destId="{0F84BF3D-7B55-4C9C-922F-9F183D964654}" srcOrd="0" destOrd="0" parTransId="{CBDBE315-3999-4957-9D26-C0EEE5B7A8DA}" sibTransId="{4338EB7C-2D0A-47F8-A799-C46B3031ED50}"/>
    <dgm:cxn modelId="{528FA4EF-3B75-46B7-8210-5D82380AFA08}" type="presOf" srcId="{615DCE15-44C6-4A2C-93B8-E18D42FCD4D8}" destId="{65D33658-05A6-40A8-A3B5-1A1C448AF2E0}" srcOrd="0" destOrd="0" presId="urn:microsoft.com/office/officeart/2005/8/layout/hierarchy1"/>
    <dgm:cxn modelId="{4F0F5E1D-E95C-4256-A257-6828B6A906F5}" type="presOf" srcId="{1424EE01-2F5F-435F-8919-43F133014827}" destId="{A03AE295-0214-47EE-A2B2-ED0B16A46499}" srcOrd="0" destOrd="0" presId="urn:microsoft.com/office/officeart/2005/8/layout/hierarchy1"/>
    <dgm:cxn modelId="{345E3312-AF19-4432-8592-579F45DE564F}" type="presOf" srcId="{CBDBE315-3999-4957-9D26-C0EEE5B7A8DA}" destId="{ECD0E5E5-C204-4E6F-8232-56AB5E739D60}" srcOrd="0" destOrd="0" presId="urn:microsoft.com/office/officeart/2005/8/layout/hierarchy1"/>
    <dgm:cxn modelId="{BE818A69-0AE4-4231-BF08-10FA2CCC8316}" type="presOf" srcId="{717BE3BC-98E8-41F9-8704-DE9253C86DC7}" destId="{92B48400-C9E8-4A34-B0D4-100B377F127B}" srcOrd="0" destOrd="0" presId="urn:microsoft.com/office/officeart/2005/8/layout/hierarchy1"/>
    <dgm:cxn modelId="{A6027CC6-20B2-4032-A69F-97299AA1CDED}" type="presOf" srcId="{F4539D70-9A8C-44F1-8985-E0F35DAFB8A6}" destId="{9BD06EC3-4D6A-4095-B37E-5163951AABFE}" srcOrd="0" destOrd="0" presId="urn:microsoft.com/office/officeart/2005/8/layout/hierarchy1"/>
    <dgm:cxn modelId="{CB516558-CAFA-4EB9-A1F3-B00C19F52615}" srcId="{717BE3BC-98E8-41F9-8704-DE9253C86DC7}" destId="{615DCE15-44C6-4A2C-93B8-E18D42FCD4D8}" srcOrd="1" destOrd="0" parTransId="{1424EE01-2F5F-435F-8919-43F133014827}" sibTransId="{820FB685-56F3-4520-BBBB-898B8C21A410}"/>
    <dgm:cxn modelId="{ADBA9EAA-9AA0-4FC4-BB40-55F1561588E2}" srcId="{F4539D70-9A8C-44F1-8985-E0F35DAFB8A6}" destId="{717BE3BC-98E8-41F9-8704-DE9253C86DC7}" srcOrd="0" destOrd="0" parTransId="{0A821829-4D3F-4EF8-A85C-CC17DF0B3AC2}" sibTransId="{C0A45E6F-50FC-452C-9A49-A0E0897A0E3E}"/>
    <dgm:cxn modelId="{29105A08-E0EA-419E-BD95-E9D5F0112A70}" type="presOf" srcId="{0F84BF3D-7B55-4C9C-922F-9F183D964654}" destId="{A0422817-FCD9-4D73-B9F1-347DFAC619D9}" srcOrd="0" destOrd="0" presId="urn:microsoft.com/office/officeart/2005/8/layout/hierarchy1"/>
    <dgm:cxn modelId="{C8CC5A13-2618-4C38-9451-C736023DF7B2}" type="presParOf" srcId="{9BD06EC3-4D6A-4095-B37E-5163951AABFE}" destId="{A266B99C-6437-424C-8612-829B6F850858}" srcOrd="0" destOrd="0" presId="urn:microsoft.com/office/officeart/2005/8/layout/hierarchy1"/>
    <dgm:cxn modelId="{39220780-0EE1-4BA5-98C6-6A54FF3CC1DE}" type="presParOf" srcId="{A266B99C-6437-424C-8612-829B6F850858}" destId="{A670579A-DB64-4A56-8D67-0DD24A52926A}" srcOrd="0" destOrd="0" presId="urn:microsoft.com/office/officeart/2005/8/layout/hierarchy1"/>
    <dgm:cxn modelId="{1561C3A2-8396-4790-986B-6EDA14E25B1D}" type="presParOf" srcId="{A670579A-DB64-4A56-8D67-0DD24A52926A}" destId="{87CF10DC-0A85-4483-9BBB-D31D184BBCEF}" srcOrd="0" destOrd="0" presId="urn:microsoft.com/office/officeart/2005/8/layout/hierarchy1"/>
    <dgm:cxn modelId="{F8C33A72-6989-41B1-875C-2554A04DCAD7}" type="presParOf" srcId="{A670579A-DB64-4A56-8D67-0DD24A52926A}" destId="{92B48400-C9E8-4A34-B0D4-100B377F127B}" srcOrd="1" destOrd="0" presId="urn:microsoft.com/office/officeart/2005/8/layout/hierarchy1"/>
    <dgm:cxn modelId="{E3C8EEA2-5C1A-43A4-889C-6C325B2F282B}" type="presParOf" srcId="{A266B99C-6437-424C-8612-829B6F850858}" destId="{FE2C36BA-6605-4EB7-BECE-95ED6E0FA8EB}" srcOrd="1" destOrd="0" presId="urn:microsoft.com/office/officeart/2005/8/layout/hierarchy1"/>
    <dgm:cxn modelId="{571BE931-AD7C-46C3-92E7-FEF0997151EE}" type="presParOf" srcId="{FE2C36BA-6605-4EB7-BECE-95ED6E0FA8EB}" destId="{ECD0E5E5-C204-4E6F-8232-56AB5E739D60}" srcOrd="0" destOrd="0" presId="urn:microsoft.com/office/officeart/2005/8/layout/hierarchy1"/>
    <dgm:cxn modelId="{93AC6E4D-9658-4F71-96BA-AF46D0961922}" type="presParOf" srcId="{FE2C36BA-6605-4EB7-BECE-95ED6E0FA8EB}" destId="{79BA2BF7-A8E7-479B-9166-F5D96D03E4AA}" srcOrd="1" destOrd="0" presId="urn:microsoft.com/office/officeart/2005/8/layout/hierarchy1"/>
    <dgm:cxn modelId="{9F98F495-30B0-4BAE-96DB-324B2AA493CC}" type="presParOf" srcId="{79BA2BF7-A8E7-479B-9166-F5D96D03E4AA}" destId="{A78E5F4B-E9B7-4763-8378-D11643B496F3}" srcOrd="0" destOrd="0" presId="urn:microsoft.com/office/officeart/2005/8/layout/hierarchy1"/>
    <dgm:cxn modelId="{F702B7E6-8779-44C1-AE65-FD3846E7F01F}" type="presParOf" srcId="{A78E5F4B-E9B7-4763-8378-D11643B496F3}" destId="{C278D0A2-0E7B-48F8-9B1C-E5487F8F7DA7}" srcOrd="0" destOrd="0" presId="urn:microsoft.com/office/officeart/2005/8/layout/hierarchy1"/>
    <dgm:cxn modelId="{D7F72EF4-2ABB-41FC-985A-0111F3FA9E04}" type="presParOf" srcId="{A78E5F4B-E9B7-4763-8378-D11643B496F3}" destId="{A0422817-FCD9-4D73-B9F1-347DFAC619D9}" srcOrd="1" destOrd="0" presId="urn:microsoft.com/office/officeart/2005/8/layout/hierarchy1"/>
    <dgm:cxn modelId="{E0C01DB2-BA9C-4101-AD8E-8C10F0520B61}" type="presParOf" srcId="{79BA2BF7-A8E7-479B-9166-F5D96D03E4AA}" destId="{32F24563-580E-4976-82EE-91172624471D}" srcOrd="1" destOrd="0" presId="urn:microsoft.com/office/officeart/2005/8/layout/hierarchy1"/>
    <dgm:cxn modelId="{4E734EA5-CD8A-4AD0-A688-CF5CDFB89017}" type="presParOf" srcId="{FE2C36BA-6605-4EB7-BECE-95ED6E0FA8EB}" destId="{A03AE295-0214-47EE-A2B2-ED0B16A46499}" srcOrd="2" destOrd="0" presId="urn:microsoft.com/office/officeart/2005/8/layout/hierarchy1"/>
    <dgm:cxn modelId="{1ABF8C5F-895D-4974-8320-3D487FBCE33E}" type="presParOf" srcId="{FE2C36BA-6605-4EB7-BECE-95ED6E0FA8EB}" destId="{B4FF105F-BF03-413F-B55C-260BE1911458}" srcOrd="3" destOrd="0" presId="urn:microsoft.com/office/officeart/2005/8/layout/hierarchy1"/>
    <dgm:cxn modelId="{6BF317BD-814D-4DD0-9225-F7AB515FADD7}" type="presParOf" srcId="{B4FF105F-BF03-413F-B55C-260BE1911458}" destId="{7E11E9D9-A7F7-45CB-B08D-9B19B2994EDF}" srcOrd="0" destOrd="0" presId="urn:microsoft.com/office/officeart/2005/8/layout/hierarchy1"/>
    <dgm:cxn modelId="{141F0405-4DDB-4EB8-8C43-EF9685D1D2B9}" type="presParOf" srcId="{7E11E9D9-A7F7-45CB-B08D-9B19B2994EDF}" destId="{32AA385C-BECE-4B0E-8FBE-5AF6FA86E045}" srcOrd="0" destOrd="0" presId="urn:microsoft.com/office/officeart/2005/8/layout/hierarchy1"/>
    <dgm:cxn modelId="{67884718-763B-46B4-B8A9-8960E5A73C68}" type="presParOf" srcId="{7E11E9D9-A7F7-45CB-B08D-9B19B2994EDF}" destId="{65D33658-05A6-40A8-A3B5-1A1C448AF2E0}" srcOrd="1" destOrd="0" presId="urn:microsoft.com/office/officeart/2005/8/layout/hierarchy1"/>
    <dgm:cxn modelId="{A30A5E2E-0CC3-43E9-966E-B33FBC3A5645}" type="presParOf" srcId="{B4FF105F-BF03-413F-B55C-260BE1911458}" destId="{8A9F67AB-7BB4-49B3-AD89-C736A7D8C129}" srcOrd="1" destOrd="0" presId="urn:microsoft.com/office/officeart/2005/8/layout/hierarchy1"/>
  </dgm:cxnLst>
  <dgm:bg/>
  <dgm:whole/>
</dgm:dataModel>
</file>

<file path=ppt/diagrams/data2.xml><?xml version="1.0" encoding="utf-8"?>
<dgm:dataModel xmlns:dgm="http://schemas.openxmlformats.org/drawingml/2006/diagram" xmlns:a="http://schemas.openxmlformats.org/drawingml/2006/main">
  <dgm:ptLst>
    <dgm:pt modelId="{967F6FD7-09D7-4DD2-B6D7-D6BEBA15DBFE}"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ru-RU"/>
        </a:p>
      </dgm:t>
    </dgm:pt>
    <dgm:pt modelId="{3988F986-E73B-4963-B199-268AC1FCE48F}">
      <dgm:prSet phldrT="[Текст]"/>
      <dgm:spPr/>
      <dgm:t>
        <a:bodyPr/>
        <a:lstStyle/>
        <a:p>
          <a:r>
            <a:rPr lang="ru-RU" dirty="0" smtClean="0"/>
            <a:t>Принципы планирования выездных налоговых проверок</a:t>
          </a:r>
          <a:endParaRPr lang="ru-RU" dirty="0"/>
        </a:p>
      </dgm:t>
    </dgm:pt>
    <dgm:pt modelId="{441E93FB-002F-4768-9ECF-7FD91F385894}" type="parTrans" cxnId="{FF013115-9E60-4805-A377-D4F050830C12}">
      <dgm:prSet/>
      <dgm:spPr/>
      <dgm:t>
        <a:bodyPr/>
        <a:lstStyle/>
        <a:p>
          <a:endParaRPr lang="ru-RU"/>
        </a:p>
      </dgm:t>
    </dgm:pt>
    <dgm:pt modelId="{111E8C6E-59C2-4718-8DCF-57C4AC8FDFC6}" type="sibTrans" cxnId="{FF013115-9E60-4805-A377-D4F050830C12}">
      <dgm:prSet/>
      <dgm:spPr/>
      <dgm:t>
        <a:bodyPr/>
        <a:lstStyle/>
        <a:p>
          <a:endParaRPr lang="ru-RU"/>
        </a:p>
      </dgm:t>
    </dgm:pt>
    <dgm:pt modelId="{6EFF5EC5-2517-4BE7-BA89-67F3ABB012C7}">
      <dgm:prSet phldrT="[Текст]"/>
      <dgm:spPr/>
      <dgm:t>
        <a:bodyPr/>
        <a:lstStyle/>
        <a:p>
          <a:pPr algn="l"/>
          <a:r>
            <a:rPr lang="ru-RU" dirty="0" smtClean="0"/>
            <a:t>режим наибольшего благоприятствования для добросовестных плательщиков</a:t>
          </a:r>
          <a:endParaRPr lang="ru-RU" dirty="0"/>
        </a:p>
      </dgm:t>
    </dgm:pt>
    <dgm:pt modelId="{3CC4CC54-280C-4314-9C16-E6B6917EAC13}" type="parTrans" cxnId="{FCD51A9D-F407-4407-A3B7-76C674495C7B}">
      <dgm:prSet/>
      <dgm:spPr/>
      <dgm:t>
        <a:bodyPr/>
        <a:lstStyle/>
        <a:p>
          <a:endParaRPr lang="ru-RU"/>
        </a:p>
      </dgm:t>
    </dgm:pt>
    <dgm:pt modelId="{70B8A08E-1E81-4382-B6DE-D921EDA40982}" type="sibTrans" cxnId="{FCD51A9D-F407-4407-A3B7-76C674495C7B}">
      <dgm:prSet/>
      <dgm:spPr/>
      <dgm:t>
        <a:bodyPr/>
        <a:lstStyle/>
        <a:p>
          <a:endParaRPr lang="ru-RU"/>
        </a:p>
      </dgm:t>
    </dgm:pt>
    <dgm:pt modelId="{A20204B4-E898-41AA-AA75-3C42F38BD341}">
      <dgm:prSet phldrT="[Текст]"/>
      <dgm:spPr/>
      <dgm:t>
        <a:bodyPr/>
        <a:lstStyle/>
        <a:p>
          <a:pPr algn="l"/>
          <a:r>
            <a:rPr lang="ru-RU" dirty="0" smtClean="0"/>
            <a:t>своевременность реагирования на признаки возможного совершения налоговых правонарушений</a:t>
          </a:r>
          <a:endParaRPr lang="ru-RU" dirty="0"/>
        </a:p>
      </dgm:t>
    </dgm:pt>
    <dgm:pt modelId="{4104A4FA-8713-4FB1-B64D-4D06A2051C30}" type="parTrans" cxnId="{F68B7610-86E9-48F7-BFCC-D9B6A6512774}">
      <dgm:prSet/>
      <dgm:spPr/>
      <dgm:t>
        <a:bodyPr/>
        <a:lstStyle/>
        <a:p>
          <a:endParaRPr lang="ru-RU"/>
        </a:p>
      </dgm:t>
    </dgm:pt>
    <dgm:pt modelId="{0485A4F3-30B2-48D8-AA22-87B3CDCA60B4}" type="sibTrans" cxnId="{F68B7610-86E9-48F7-BFCC-D9B6A6512774}">
      <dgm:prSet/>
      <dgm:spPr/>
      <dgm:t>
        <a:bodyPr/>
        <a:lstStyle/>
        <a:p>
          <a:endParaRPr lang="ru-RU"/>
        </a:p>
      </dgm:t>
    </dgm:pt>
    <dgm:pt modelId="{05658B58-2762-4981-9115-BE06835562B0}">
      <dgm:prSet phldrT="[Текст]"/>
      <dgm:spPr/>
      <dgm:t>
        <a:bodyPr/>
        <a:lstStyle/>
        <a:p>
          <a:pPr algn="l"/>
          <a:r>
            <a:rPr lang="ru-RU" dirty="0" smtClean="0"/>
            <a:t>неотвратимость наказания плательщиков в случае выявления нарушений законодательства о налогах и сборах</a:t>
          </a:r>
          <a:endParaRPr lang="ru-RU" dirty="0"/>
        </a:p>
      </dgm:t>
    </dgm:pt>
    <dgm:pt modelId="{2543DB4F-5437-4E20-A95E-5CF2C60A3584}" type="parTrans" cxnId="{B61261A3-24AB-43EA-A7ED-87BC5DA96ED7}">
      <dgm:prSet/>
      <dgm:spPr/>
      <dgm:t>
        <a:bodyPr/>
        <a:lstStyle/>
        <a:p>
          <a:endParaRPr lang="ru-RU"/>
        </a:p>
      </dgm:t>
    </dgm:pt>
    <dgm:pt modelId="{B2D8FD7D-5509-457F-B2CF-192453B96F75}" type="sibTrans" cxnId="{B61261A3-24AB-43EA-A7ED-87BC5DA96ED7}">
      <dgm:prSet/>
      <dgm:spPr/>
      <dgm:t>
        <a:bodyPr/>
        <a:lstStyle/>
        <a:p>
          <a:endParaRPr lang="ru-RU"/>
        </a:p>
      </dgm:t>
    </dgm:pt>
    <dgm:pt modelId="{E7BB29D0-42F5-4212-9FF7-760CAFFA6124}">
      <dgm:prSet phldrT="[Текст]"/>
      <dgm:spPr/>
      <dgm:t>
        <a:bodyPr/>
        <a:lstStyle/>
        <a:p>
          <a:pPr algn="l"/>
          <a:r>
            <a:rPr lang="ru-RU" dirty="0" smtClean="0"/>
            <a:t>обоснованность выбора объектов проверки</a:t>
          </a:r>
          <a:endParaRPr lang="ru-RU" dirty="0"/>
        </a:p>
      </dgm:t>
    </dgm:pt>
    <dgm:pt modelId="{42B988C7-B947-4869-9F89-626CFA698BAF}" type="parTrans" cxnId="{3703F2C6-DEBF-473A-B0E4-057F3B87EBD5}">
      <dgm:prSet/>
      <dgm:spPr/>
      <dgm:t>
        <a:bodyPr/>
        <a:lstStyle/>
        <a:p>
          <a:endParaRPr lang="ru-RU"/>
        </a:p>
      </dgm:t>
    </dgm:pt>
    <dgm:pt modelId="{E1B9A9E1-8073-4F9B-8510-CA89CF6A8832}" type="sibTrans" cxnId="{3703F2C6-DEBF-473A-B0E4-057F3B87EBD5}">
      <dgm:prSet/>
      <dgm:spPr/>
      <dgm:t>
        <a:bodyPr/>
        <a:lstStyle/>
        <a:p>
          <a:endParaRPr lang="ru-RU"/>
        </a:p>
      </dgm:t>
    </dgm:pt>
    <dgm:pt modelId="{9C757E93-133C-458A-A548-AF81C71167C2}" type="pres">
      <dgm:prSet presAssocID="{967F6FD7-09D7-4DD2-B6D7-D6BEBA15DBFE}" presName="diagram" presStyleCnt="0">
        <dgm:presLayoutVars>
          <dgm:chPref val="1"/>
          <dgm:dir/>
          <dgm:animOne val="branch"/>
          <dgm:animLvl val="lvl"/>
          <dgm:resizeHandles/>
        </dgm:presLayoutVars>
      </dgm:prSet>
      <dgm:spPr/>
    </dgm:pt>
    <dgm:pt modelId="{A95B266A-BD34-477E-8548-8FAB1FED1AA3}" type="pres">
      <dgm:prSet presAssocID="{3988F986-E73B-4963-B199-268AC1FCE48F}" presName="root" presStyleCnt="0"/>
      <dgm:spPr/>
    </dgm:pt>
    <dgm:pt modelId="{71839B2E-BD00-418D-B786-5339E910F548}" type="pres">
      <dgm:prSet presAssocID="{3988F986-E73B-4963-B199-268AC1FCE48F}" presName="rootComposite" presStyleCnt="0"/>
      <dgm:spPr/>
    </dgm:pt>
    <dgm:pt modelId="{A8C68F1A-EEF6-47DB-909A-3F8ECD075A78}" type="pres">
      <dgm:prSet presAssocID="{3988F986-E73B-4963-B199-268AC1FCE48F}" presName="rootText" presStyleLbl="node1" presStyleIdx="0" presStyleCnt="1" custScaleX="390384" custScaleY="154792"/>
      <dgm:spPr/>
    </dgm:pt>
    <dgm:pt modelId="{6E264110-5D64-43A3-980E-DC5D3EA086AA}" type="pres">
      <dgm:prSet presAssocID="{3988F986-E73B-4963-B199-268AC1FCE48F}" presName="rootConnector" presStyleLbl="node1" presStyleIdx="0" presStyleCnt="1"/>
      <dgm:spPr/>
    </dgm:pt>
    <dgm:pt modelId="{4377A34A-3C9A-49F0-81E7-7B80667C7E81}" type="pres">
      <dgm:prSet presAssocID="{3988F986-E73B-4963-B199-268AC1FCE48F}" presName="childShape" presStyleCnt="0"/>
      <dgm:spPr/>
    </dgm:pt>
    <dgm:pt modelId="{46A50624-ED94-4B50-8DB8-4851AF0A93F1}" type="pres">
      <dgm:prSet presAssocID="{3CC4CC54-280C-4314-9C16-E6B6917EAC13}" presName="Name13" presStyleLbl="parChTrans1D2" presStyleIdx="0" presStyleCnt="4"/>
      <dgm:spPr/>
    </dgm:pt>
    <dgm:pt modelId="{C9749D49-2896-4A0A-A4F3-A488388A24B0}" type="pres">
      <dgm:prSet presAssocID="{6EFF5EC5-2517-4BE7-BA89-67F3ABB012C7}" presName="childText" presStyleLbl="bgAcc1" presStyleIdx="0" presStyleCnt="4" custScaleX="453197" custScaleY="80793">
        <dgm:presLayoutVars>
          <dgm:bulletEnabled val="1"/>
        </dgm:presLayoutVars>
      </dgm:prSet>
      <dgm:spPr/>
      <dgm:t>
        <a:bodyPr/>
        <a:lstStyle/>
        <a:p>
          <a:endParaRPr lang="ru-RU"/>
        </a:p>
      </dgm:t>
    </dgm:pt>
    <dgm:pt modelId="{2C9F6CA8-4C5F-4E9A-AE14-89710C3C21A7}" type="pres">
      <dgm:prSet presAssocID="{4104A4FA-8713-4FB1-B64D-4D06A2051C30}" presName="Name13" presStyleLbl="parChTrans1D2" presStyleIdx="1" presStyleCnt="4"/>
      <dgm:spPr/>
    </dgm:pt>
    <dgm:pt modelId="{25DF6E90-5683-4697-B9B0-ED34210840D7}" type="pres">
      <dgm:prSet presAssocID="{A20204B4-E898-41AA-AA75-3C42F38BD341}" presName="childText" presStyleLbl="bgAcc1" presStyleIdx="1" presStyleCnt="4" custScaleX="454047" custScaleY="96820">
        <dgm:presLayoutVars>
          <dgm:bulletEnabled val="1"/>
        </dgm:presLayoutVars>
      </dgm:prSet>
      <dgm:spPr/>
      <dgm:t>
        <a:bodyPr/>
        <a:lstStyle/>
        <a:p>
          <a:endParaRPr lang="ru-RU"/>
        </a:p>
      </dgm:t>
    </dgm:pt>
    <dgm:pt modelId="{EFE01E5E-F51A-47E7-A088-76EF7E264447}" type="pres">
      <dgm:prSet presAssocID="{2543DB4F-5437-4E20-A95E-5CF2C60A3584}" presName="Name13" presStyleLbl="parChTrans1D2" presStyleIdx="2" presStyleCnt="4"/>
      <dgm:spPr/>
    </dgm:pt>
    <dgm:pt modelId="{84F6036C-796A-4035-894D-B5BD2F1BB9E6}" type="pres">
      <dgm:prSet presAssocID="{05658B58-2762-4981-9115-BE06835562B0}" presName="childText" presStyleLbl="bgAcc1" presStyleIdx="2" presStyleCnt="4" custScaleX="459606" custScaleY="95973">
        <dgm:presLayoutVars>
          <dgm:bulletEnabled val="1"/>
        </dgm:presLayoutVars>
      </dgm:prSet>
      <dgm:spPr/>
      <dgm:t>
        <a:bodyPr/>
        <a:lstStyle/>
        <a:p>
          <a:endParaRPr lang="ru-RU"/>
        </a:p>
      </dgm:t>
    </dgm:pt>
    <dgm:pt modelId="{FD58496E-5420-4D8D-A618-11F2E5EA89BE}" type="pres">
      <dgm:prSet presAssocID="{42B988C7-B947-4869-9F89-626CFA698BAF}" presName="Name13" presStyleLbl="parChTrans1D2" presStyleIdx="3" presStyleCnt="4"/>
      <dgm:spPr/>
    </dgm:pt>
    <dgm:pt modelId="{73193293-F8B4-49E6-8DB4-B4917480FAF6}" type="pres">
      <dgm:prSet presAssocID="{E7BB29D0-42F5-4212-9FF7-760CAFFA6124}" presName="childText" presStyleLbl="bgAcc1" presStyleIdx="3" presStyleCnt="4" custScaleX="458930" custScaleY="58710">
        <dgm:presLayoutVars>
          <dgm:bulletEnabled val="1"/>
        </dgm:presLayoutVars>
      </dgm:prSet>
      <dgm:spPr/>
      <dgm:t>
        <a:bodyPr/>
        <a:lstStyle/>
        <a:p>
          <a:endParaRPr lang="ru-RU"/>
        </a:p>
      </dgm:t>
    </dgm:pt>
  </dgm:ptLst>
  <dgm:cxnLst>
    <dgm:cxn modelId="{FF013115-9E60-4805-A377-D4F050830C12}" srcId="{967F6FD7-09D7-4DD2-B6D7-D6BEBA15DBFE}" destId="{3988F986-E73B-4963-B199-268AC1FCE48F}" srcOrd="0" destOrd="0" parTransId="{441E93FB-002F-4768-9ECF-7FD91F385894}" sibTransId="{111E8C6E-59C2-4718-8DCF-57C4AC8FDFC6}"/>
    <dgm:cxn modelId="{E2598F97-A3C2-4997-93A1-D752488D928B}" type="presOf" srcId="{A20204B4-E898-41AA-AA75-3C42F38BD341}" destId="{25DF6E90-5683-4697-B9B0-ED34210840D7}" srcOrd="0" destOrd="0" presId="urn:microsoft.com/office/officeart/2005/8/layout/hierarchy3"/>
    <dgm:cxn modelId="{08394BD9-E5C1-4E47-A958-C9E5053B5295}" type="presOf" srcId="{05658B58-2762-4981-9115-BE06835562B0}" destId="{84F6036C-796A-4035-894D-B5BD2F1BB9E6}" srcOrd="0" destOrd="0" presId="urn:microsoft.com/office/officeart/2005/8/layout/hierarchy3"/>
    <dgm:cxn modelId="{4D9CF5AA-732C-42F6-AFDE-13A4FBC9B59B}" type="presOf" srcId="{42B988C7-B947-4869-9F89-626CFA698BAF}" destId="{FD58496E-5420-4D8D-A618-11F2E5EA89BE}" srcOrd="0" destOrd="0" presId="urn:microsoft.com/office/officeart/2005/8/layout/hierarchy3"/>
    <dgm:cxn modelId="{FCD51A9D-F407-4407-A3B7-76C674495C7B}" srcId="{3988F986-E73B-4963-B199-268AC1FCE48F}" destId="{6EFF5EC5-2517-4BE7-BA89-67F3ABB012C7}" srcOrd="0" destOrd="0" parTransId="{3CC4CC54-280C-4314-9C16-E6B6917EAC13}" sibTransId="{70B8A08E-1E81-4382-B6DE-D921EDA40982}"/>
    <dgm:cxn modelId="{6B706135-BBF2-4800-8789-603C6C164620}" type="presOf" srcId="{3CC4CC54-280C-4314-9C16-E6B6917EAC13}" destId="{46A50624-ED94-4B50-8DB8-4851AF0A93F1}" srcOrd="0" destOrd="0" presId="urn:microsoft.com/office/officeart/2005/8/layout/hierarchy3"/>
    <dgm:cxn modelId="{FDFC1976-CDE8-4212-89CD-A5247E54B43B}" type="presOf" srcId="{2543DB4F-5437-4E20-A95E-5CF2C60A3584}" destId="{EFE01E5E-F51A-47E7-A088-76EF7E264447}" srcOrd="0" destOrd="0" presId="urn:microsoft.com/office/officeart/2005/8/layout/hierarchy3"/>
    <dgm:cxn modelId="{77C7AF5B-0195-4DE7-B1DE-35B2AE1087DE}" type="presOf" srcId="{4104A4FA-8713-4FB1-B64D-4D06A2051C30}" destId="{2C9F6CA8-4C5F-4E9A-AE14-89710C3C21A7}" srcOrd="0" destOrd="0" presId="urn:microsoft.com/office/officeart/2005/8/layout/hierarchy3"/>
    <dgm:cxn modelId="{E42AB0BC-9FE3-46B5-B3ED-0033E20AF68E}" type="presOf" srcId="{E7BB29D0-42F5-4212-9FF7-760CAFFA6124}" destId="{73193293-F8B4-49E6-8DB4-B4917480FAF6}" srcOrd="0" destOrd="0" presId="urn:microsoft.com/office/officeart/2005/8/layout/hierarchy3"/>
    <dgm:cxn modelId="{3703F2C6-DEBF-473A-B0E4-057F3B87EBD5}" srcId="{3988F986-E73B-4963-B199-268AC1FCE48F}" destId="{E7BB29D0-42F5-4212-9FF7-760CAFFA6124}" srcOrd="3" destOrd="0" parTransId="{42B988C7-B947-4869-9F89-626CFA698BAF}" sibTransId="{E1B9A9E1-8073-4F9B-8510-CA89CF6A8832}"/>
    <dgm:cxn modelId="{F68B7610-86E9-48F7-BFCC-D9B6A6512774}" srcId="{3988F986-E73B-4963-B199-268AC1FCE48F}" destId="{A20204B4-E898-41AA-AA75-3C42F38BD341}" srcOrd="1" destOrd="0" parTransId="{4104A4FA-8713-4FB1-B64D-4D06A2051C30}" sibTransId="{0485A4F3-30B2-48D8-AA22-87B3CDCA60B4}"/>
    <dgm:cxn modelId="{BFD8E8C5-2B4B-46F2-8DE1-B429EA0F801E}" type="presOf" srcId="{3988F986-E73B-4963-B199-268AC1FCE48F}" destId="{6E264110-5D64-43A3-980E-DC5D3EA086AA}" srcOrd="1" destOrd="0" presId="urn:microsoft.com/office/officeart/2005/8/layout/hierarchy3"/>
    <dgm:cxn modelId="{68754F19-BFF3-4738-96FA-5428A178A225}" type="presOf" srcId="{3988F986-E73B-4963-B199-268AC1FCE48F}" destId="{A8C68F1A-EEF6-47DB-909A-3F8ECD075A78}" srcOrd="0" destOrd="0" presId="urn:microsoft.com/office/officeart/2005/8/layout/hierarchy3"/>
    <dgm:cxn modelId="{8A2A2EBA-E4F5-4D9B-AA43-933D026B47C6}" type="presOf" srcId="{967F6FD7-09D7-4DD2-B6D7-D6BEBA15DBFE}" destId="{9C757E93-133C-458A-A548-AF81C71167C2}" srcOrd="0" destOrd="0" presId="urn:microsoft.com/office/officeart/2005/8/layout/hierarchy3"/>
    <dgm:cxn modelId="{58A6125D-20C5-47C6-A6CA-327FB2E53774}" type="presOf" srcId="{6EFF5EC5-2517-4BE7-BA89-67F3ABB012C7}" destId="{C9749D49-2896-4A0A-A4F3-A488388A24B0}" srcOrd="0" destOrd="0" presId="urn:microsoft.com/office/officeart/2005/8/layout/hierarchy3"/>
    <dgm:cxn modelId="{B61261A3-24AB-43EA-A7ED-87BC5DA96ED7}" srcId="{3988F986-E73B-4963-B199-268AC1FCE48F}" destId="{05658B58-2762-4981-9115-BE06835562B0}" srcOrd="2" destOrd="0" parTransId="{2543DB4F-5437-4E20-A95E-5CF2C60A3584}" sibTransId="{B2D8FD7D-5509-457F-B2CF-192453B96F75}"/>
    <dgm:cxn modelId="{1228959E-A6BF-4E86-A30D-2C8B2C65903B}" type="presParOf" srcId="{9C757E93-133C-458A-A548-AF81C71167C2}" destId="{A95B266A-BD34-477E-8548-8FAB1FED1AA3}" srcOrd="0" destOrd="0" presId="urn:microsoft.com/office/officeart/2005/8/layout/hierarchy3"/>
    <dgm:cxn modelId="{3810BB95-A781-43A9-A40B-A81B1FD9054D}" type="presParOf" srcId="{A95B266A-BD34-477E-8548-8FAB1FED1AA3}" destId="{71839B2E-BD00-418D-B786-5339E910F548}" srcOrd="0" destOrd="0" presId="urn:microsoft.com/office/officeart/2005/8/layout/hierarchy3"/>
    <dgm:cxn modelId="{50A70640-37BF-4315-8203-8D2E4F720ACE}" type="presParOf" srcId="{71839B2E-BD00-418D-B786-5339E910F548}" destId="{A8C68F1A-EEF6-47DB-909A-3F8ECD075A78}" srcOrd="0" destOrd="0" presId="urn:microsoft.com/office/officeart/2005/8/layout/hierarchy3"/>
    <dgm:cxn modelId="{221884D4-E26D-4772-9737-703BFE2C749D}" type="presParOf" srcId="{71839B2E-BD00-418D-B786-5339E910F548}" destId="{6E264110-5D64-43A3-980E-DC5D3EA086AA}" srcOrd="1" destOrd="0" presId="urn:microsoft.com/office/officeart/2005/8/layout/hierarchy3"/>
    <dgm:cxn modelId="{ECF7020F-322F-4DD6-A8B0-9830D2896EBF}" type="presParOf" srcId="{A95B266A-BD34-477E-8548-8FAB1FED1AA3}" destId="{4377A34A-3C9A-49F0-81E7-7B80667C7E81}" srcOrd="1" destOrd="0" presId="urn:microsoft.com/office/officeart/2005/8/layout/hierarchy3"/>
    <dgm:cxn modelId="{46E7B4CD-1D8D-4EA9-ADAD-7FA428171DE1}" type="presParOf" srcId="{4377A34A-3C9A-49F0-81E7-7B80667C7E81}" destId="{46A50624-ED94-4B50-8DB8-4851AF0A93F1}" srcOrd="0" destOrd="0" presId="urn:microsoft.com/office/officeart/2005/8/layout/hierarchy3"/>
    <dgm:cxn modelId="{753F0375-3266-446C-9D54-42393EBA233E}" type="presParOf" srcId="{4377A34A-3C9A-49F0-81E7-7B80667C7E81}" destId="{C9749D49-2896-4A0A-A4F3-A488388A24B0}" srcOrd="1" destOrd="0" presId="urn:microsoft.com/office/officeart/2005/8/layout/hierarchy3"/>
    <dgm:cxn modelId="{B3657375-44A9-4688-8BAE-6CA6B9AAF931}" type="presParOf" srcId="{4377A34A-3C9A-49F0-81E7-7B80667C7E81}" destId="{2C9F6CA8-4C5F-4E9A-AE14-89710C3C21A7}" srcOrd="2" destOrd="0" presId="urn:microsoft.com/office/officeart/2005/8/layout/hierarchy3"/>
    <dgm:cxn modelId="{A1E9A4C9-C124-4A2F-BBBE-F0D6412D6F09}" type="presParOf" srcId="{4377A34A-3C9A-49F0-81E7-7B80667C7E81}" destId="{25DF6E90-5683-4697-B9B0-ED34210840D7}" srcOrd="3" destOrd="0" presId="urn:microsoft.com/office/officeart/2005/8/layout/hierarchy3"/>
    <dgm:cxn modelId="{A522B144-2BA8-45F8-AD84-20F62406A852}" type="presParOf" srcId="{4377A34A-3C9A-49F0-81E7-7B80667C7E81}" destId="{EFE01E5E-F51A-47E7-A088-76EF7E264447}" srcOrd="4" destOrd="0" presId="urn:microsoft.com/office/officeart/2005/8/layout/hierarchy3"/>
    <dgm:cxn modelId="{09A7D434-7FB9-4360-88A6-A43810551961}" type="presParOf" srcId="{4377A34A-3C9A-49F0-81E7-7B80667C7E81}" destId="{84F6036C-796A-4035-894D-B5BD2F1BB9E6}" srcOrd="5" destOrd="0" presId="urn:microsoft.com/office/officeart/2005/8/layout/hierarchy3"/>
    <dgm:cxn modelId="{9E784309-2CC1-4337-BA96-24001803741F}" type="presParOf" srcId="{4377A34A-3C9A-49F0-81E7-7B80667C7E81}" destId="{FD58496E-5420-4D8D-A618-11F2E5EA89BE}" srcOrd="6" destOrd="0" presId="urn:microsoft.com/office/officeart/2005/8/layout/hierarchy3"/>
    <dgm:cxn modelId="{3656437E-B5D7-45C8-BD23-B3694FDE953C}" type="presParOf" srcId="{4377A34A-3C9A-49F0-81E7-7B80667C7E81}" destId="{73193293-F8B4-49E6-8DB4-B4917480FAF6}" srcOrd="7"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C00D81-6035-416C-B975-921262192A25}" type="datetimeFigureOut">
              <a:rPr lang="ru-RU" smtClean="0"/>
              <a:pPr/>
              <a:t>09.02.2016</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CE85A3-9AB0-4598-8CD7-AA5B55EF616D}"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09.02.2016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2/9/2016</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2/9/2016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2/9/2016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2/9/2016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2/9/2016</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2/9/2016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2/9/2016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2/9/2016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2/9/2016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2/9/2016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2/9/2016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2/9/2016</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514599"/>
          </a:xfrm>
        </p:spPr>
        <p:txBody>
          <a:bodyPr>
            <a:normAutofit/>
          </a:bodyPr>
          <a:lstStyle/>
          <a:p>
            <a:pPr algn="ctr"/>
            <a:r>
              <a:rPr lang="ru-RU" sz="6600" dirty="0" smtClean="0"/>
              <a:t>Организация налоговых проверок</a:t>
            </a:r>
            <a:endParaRPr lang="ru-RU" sz="6600" dirty="0"/>
          </a:p>
        </p:txBody>
      </p:sp>
      <p:sp>
        <p:nvSpPr>
          <p:cNvPr id="4" name="Прямоугольник 3"/>
          <p:cNvSpPr/>
          <p:nvPr/>
        </p:nvSpPr>
        <p:spPr>
          <a:xfrm>
            <a:off x="3505200" y="4800600"/>
            <a:ext cx="5506710" cy="1384995"/>
          </a:xfrm>
          <a:prstGeom prst="rect">
            <a:avLst/>
          </a:prstGeom>
        </p:spPr>
        <p:txBody>
          <a:bodyPr wrap="square">
            <a:spAutoFit/>
          </a:bodyPr>
          <a:lstStyle/>
          <a:p>
            <a:r>
              <a:rPr lang="ru-RU" sz="2800" dirty="0" err="1" smtClean="0">
                <a:solidFill>
                  <a:schemeClr val="bg1"/>
                </a:solidFill>
                <a:latin typeface="Times New Roman" pitchFamily="18" charset="0"/>
                <a:cs typeface="Times New Roman" pitchFamily="18" charset="0"/>
              </a:rPr>
              <a:t>Уксуменко</a:t>
            </a:r>
            <a:r>
              <a:rPr lang="ru-RU" sz="2800" dirty="0" smtClean="0">
                <a:solidFill>
                  <a:schemeClr val="bg1"/>
                </a:solidFill>
                <a:latin typeface="Times New Roman" pitchFamily="18" charset="0"/>
                <a:cs typeface="Times New Roman" pitchFamily="18" charset="0"/>
              </a:rPr>
              <a:t> Алёна Анатольевна</a:t>
            </a:r>
          </a:p>
          <a:p>
            <a:r>
              <a:rPr lang="ru-RU" sz="2800" dirty="0" smtClean="0">
                <a:solidFill>
                  <a:schemeClr val="bg1"/>
                </a:solidFill>
                <a:latin typeface="Times New Roman" pitchFamily="18" charset="0"/>
                <a:cs typeface="Times New Roman" pitchFamily="18" charset="0"/>
              </a:rPr>
              <a:t>кандидат экономических наук, доцент</a:t>
            </a:r>
            <a:endParaRPr lang="ru-RU"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2286000"/>
          </a:xfrm>
        </p:spPr>
        <p:txBody>
          <a:bodyPr>
            <a:normAutofit/>
          </a:bodyPr>
          <a:lstStyle/>
          <a:p>
            <a:pPr algn="ctr"/>
            <a:r>
              <a:rPr lang="ru-RU" b="1" dirty="0" smtClean="0">
                <a:solidFill>
                  <a:schemeClr val="tx1"/>
                </a:solidFill>
                <a:latin typeface="Times New Roman" pitchFamily="18" charset="0"/>
                <a:cs typeface="Times New Roman" pitchFamily="18" charset="0"/>
              </a:rPr>
              <a:t>Тема: </a:t>
            </a:r>
            <a:r>
              <a:rPr lang="ru-RU" b="1" dirty="0" smtClean="0">
                <a:solidFill>
                  <a:schemeClr val="tx1"/>
                </a:solidFill>
                <a:latin typeface="Times New Roman" pitchFamily="18" charset="0"/>
                <a:cs typeface="Times New Roman" pitchFamily="18" charset="0"/>
              </a:rPr>
              <a:t>Выездные налоговые проверки</a:t>
            </a:r>
            <a:endParaRPr lang="ru-RU" b="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a:xfrm>
            <a:off x="381000" y="1752600"/>
            <a:ext cx="8229600" cy="5105400"/>
          </a:xfrm>
        </p:spPr>
        <p:txBody>
          <a:bodyPr>
            <a:noAutofit/>
          </a:bodyPr>
          <a:lstStyle/>
          <a:p>
            <a:pPr marL="0">
              <a:buNone/>
            </a:pPr>
            <a:r>
              <a:rPr lang="ru-RU" sz="3200" b="1" dirty="0" smtClean="0">
                <a:latin typeface="Times New Roman" pitchFamily="18" charset="0"/>
                <a:cs typeface="Times New Roman" pitchFamily="18" charset="0"/>
              </a:rPr>
              <a:t>1</a:t>
            </a:r>
            <a:r>
              <a:rPr lang="ru-RU" sz="3200" b="1" dirty="0" smtClean="0">
                <a:latin typeface="Times New Roman" pitchFamily="18" charset="0"/>
                <a:cs typeface="Times New Roman" pitchFamily="18" charset="0"/>
              </a:rPr>
              <a:t>. Критерии отбора налогоплательщиков для проведения выездной налоговой </a:t>
            </a:r>
            <a:r>
              <a:rPr lang="ru-RU" sz="3200" b="1" dirty="0" smtClean="0">
                <a:latin typeface="Times New Roman" pitchFamily="18" charset="0"/>
                <a:cs typeface="Times New Roman" pitchFamily="18" charset="0"/>
              </a:rPr>
              <a:t>проверки</a:t>
            </a:r>
            <a:endParaRPr lang="ru-RU" sz="3200" b="1" dirty="0" smtClean="0">
              <a:latin typeface="Times New Roman" pitchFamily="18" charset="0"/>
              <a:cs typeface="Times New Roman" pitchFamily="18" charset="0"/>
            </a:endParaRPr>
          </a:p>
          <a:p>
            <a:pPr marL="0">
              <a:buNone/>
            </a:pPr>
            <a:r>
              <a:rPr lang="ru-RU" sz="3200" b="1" dirty="0" smtClean="0">
                <a:latin typeface="Times New Roman" pitchFamily="18" charset="0"/>
                <a:cs typeface="Times New Roman" pitchFamily="18" charset="0"/>
              </a:rPr>
              <a:t>2</a:t>
            </a:r>
            <a:r>
              <a:rPr lang="ru-RU" sz="3200" b="1" dirty="0" smtClean="0">
                <a:latin typeface="Times New Roman" pitchFamily="18" charset="0"/>
                <a:cs typeface="Times New Roman" pitchFamily="18" charset="0"/>
              </a:rPr>
              <a:t>. Сроки проведения выездной налоговой </a:t>
            </a:r>
            <a:r>
              <a:rPr lang="ru-RU" sz="3200" b="1" dirty="0" smtClean="0">
                <a:latin typeface="Times New Roman" pitchFamily="18" charset="0"/>
                <a:cs typeface="Times New Roman" pitchFamily="18" charset="0"/>
              </a:rPr>
              <a:t>проверки</a:t>
            </a:r>
            <a:endParaRPr lang="ru-RU" sz="3200" b="1" dirty="0" smtClean="0">
              <a:latin typeface="Times New Roman" pitchFamily="18" charset="0"/>
              <a:cs typeface="Times New Roman" pitchFamily="18" charset="0"/>
            </a:endParaRPr>
          </a:p>
          <a:p>
            <a:pPr marL="0">
              <a:buNone/>
            </a:pPr>
            <a:r>
              <a:rPr lang="ru-RU" sz="3200" b="1" dirty="0" smtClean="0">
                <a:latin typeface="Times New Roman" pitchFamily="18" charset="0"/>
                <a:cs typeface="Times New Roman" pitchFamily="18" charset="0"/>
              </a:rPr>
              <a:t>3</a:t>
            </a:r>
            <a:r>
              <a:rPr lang="ru-RU" sz="3200" b="1" dirty="0" smtClean="0">
                <a:latin typeface="Times New Roman" pitchFamily="18" charset="0"/>
                <a:cs typeface="Times New Roman" pitchFamily="18" charset="0"/>
              </a:rPr>
              <a:t>. Порядок проведения выездной налоговой </a:t>
            </a:r>
            <a:r>
              <a:rPr lang="ru-RU" sz="3200" b="1" dirty="0" smtClean="0">
                <a:latin typeface="Times New Roman" pitchFamily="18" charset="0"/>
                <a:cs typeface="Times New Roman" pitchFamily="18" charset="0"/>
              </a:rPr>
              <a:t>проверки</a:t>
            </a:r>
            <a:endParaRPr lang="ru-RU" sz="3200" b="1" dirty="0" smtClean="0">
              <a:latin typeface="Times New Roman" pitchFamily="18" charset="0"/>
              <a:cs typeface="Times New Roman" pitchFamily="18" charset="0"/>
            </a:endParaRPr>
          </a:p>
          <a:p>
            <a:pPr marL="0">
              <a:buNone/>
            </a:pPr>
            <a:r>
              <a:rPr lang="ru-RU" sz="3200" b="1" dirty="0" smtClean="0">
                <a:latin typeface="Times New Roman" pitchFamily="18" charset="0"/>
                <a:cs typeface="Times New Roman" pitchFamily="18" charset="0"/>
              </a:rPr>
              <a:t>4</a:t>
            </a:r>
            <a:r>
              <a:rPr lang="ru-RU" sz="3200" b="1" dirty="0" smtClean="0">
                <a:latin typeface="Times New Roman" pitchFamily="18" charset="0"/>
                <a:cs typeface="Times New Roman" pitchFamily="18" charset="0"/>
              </a:rPr>
              <a:t>. Оформление результатов выездной налоговой проверки</a:t>
            </a:r>
            <a:endParaRPr lang="ru-RU" sz="3200" b="1"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pPr marL="490950" indent="-742950">
              <a:spcAft>
                <a:spcPts val="600"/>
              </a:spcAft>
            </a:pPr>
            <a:r>
              <a:rPr lang="ru-RU" sz="1600" dirty="0" smtClean="0">
                <a:solidFill>
                  <a:schemeClr val="tx1"/>
                </a:solidFill>
                <a:latin typeface="Times New Roman" pitchFamily="18" charset="0"/>
                <a:cs typeface="Times New Roman" pitchFamily="18" charset="0"/>
              </a:rPr>
              <a:t>1. </a:t>
            </a:r>
            <a:r>
              <a:rPr lang="ru-RU" sz="1600" dirty="0" smtClean="0">
                <a:solidFill>
                  <a:schemeClr val="tx1"/>
                </a:solidFill>
                <a:latin typeface="Times New Roman" pitchFamily="18" charset="0"/>
                <a:cs typeface="Times New Roman" pitchFamily="18" charset="0"/>
              </a:rPr>
              <a:t>Критерии отбора налогоплательщиков для проведения выездной налоговой проверки</a:t>
            </a:r>
            <a:endParaRPr lang="ru-RU" sz="1600" dirty="0" smtClean="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1066800"/>
            <a:ext cx="8534400" cy="5562600"/>
          </a:xfrm>
        </p:spPr>
        <p:txBody>
          <a:bodyPr>
            <a:normAutofit/>
          </a:bodyPr>
          <a:lstStyle/>
          <a:p>
            <a:pPr marL="0">
              <a:lnSpc>
                <a:spcPct val="110000"/>
              </a:lnSpc>
              <a:spcBef>
                <a:spcPts val="0"/>
              </a:spcBef>
              <a:spcAft>
                <a:spcPts val="600"/>
              </a:spcAft>
              <a:buNone/>
            </a:pPr>
            <a:r>
              <a:rPr lang="ru-RU" sz="3200" dirty="0" smtClean="0"/>
              <a:t>     В </a:t>
            </a:r>
            <a:r>
              <a:rPr lang="ru-RU" sz="3200" dirty="0" smtClean="0"/>
              <a:t>деятельности налоговых органов важнейшее место занимают выездные проверки, которые стали основной и наиболее эффективной формой налогового контроля. Во всех налоговых инспекциях ФНС действуют отделы выездных проверок</a:t>
            </a:r>
            <a:endParaRPr lang="ru-RU"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Критерии отбора налогоплательщиков для проведения выездной налоговой проверки</a:t>
            </a:r>
            <a:endParaRPr lang="ru-RU" sz="1600" dirty="0"/>
          </a:p>
        </p:txBody>
      </p:sp>
      <p:sp>
        <p:nvSpPr>
          <p:cNvPr id="3" name="Содержимое 2"/>
          <p:cNvSpPr>
            <a:spLocks noGrp="1"/>
          </p:cNvSpPr>
          <p:nvPr>
            <p:ph idx="1"/>
          </p:nvPr>
        </p:nvSpPr>
        <p:spPr>
          <a:xfrm>
            <a:off x="304800" y="1066800"/>
            <a:ext cx="8610600" cy="5562600"/>
          </a:xfrm>
        </p:spPr>
        <p:txBody>
          <a:bodyPr>
            <a:normAutofit/>
          </a:bodyPr>
          <a:lstStyle/>
          <a:p>
            <a:pPr marL="0">
              <a:spcAft>
                <a:spcPts val="600"/>
              </a:spcAft>
              <a:buNone/>
            </a:pPr>
            <a:r>
              <a:rPr lang="ru-RU" sz="3200" dirty="0" smtClean="0"/>
              <a:t>    Выездные </a:t>
            </a:r>
            <a:r>
              <a:rPr lang="ru-RU" sz="3200" dirty="0" smtClean="0"/>
              <a:t>проверки должны обеспечивать законные интересы государства, выявлять и пресекать налоговые правонарушения, обеспечивать права плательщиков, повышать их защищённость от неправомерных требований налоговых органов и создавать комфортные условия для исчисления и уплаты налогов</a:t>
            </a:r>
            <a:endParaRPr lang="ru-RU" sz="3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Критерии отбора налогоплательщиков для проведения выездной налоговой проверки</a:t>
            </a:r>
            <a:endParaRPr lang="ru-RU" sz="1600" dirty="0"/>
          </a:p>
        </p:txBody>
      </p:sp>
      <p:sp>
        <p:nvSpPr>
          <p:cNvPr id="3" name="Содержимое 2"/>
          <p:cNvSpPr>
            <a:spLocks noGrp="1"/>
          </p:cNvSpPr>
          <p:nvPr>
            <p:ph idx="1"/>
          </p:nvPr>
        </p:nvSpPr>
        <p:spPr>
          <a:xfrm>
            <a:off x="228600" y="914400"/>
            <a:ext cx="8686800" cy="5715000"/>
          </a:xfrm>
        </p:spPr>
        <p:txBody>
          <a:bodyPr>
            <a:normAutofit fontScale="92500" lnSpcReduction="10000"/>
          </a:bodyPr>
          <a:lstStyle/>
          <a:p>
            <a:pPr marL="0">
              <a:lnSpc>
                <a:spcPct val="110000"/>
              </a:lnSpc>
              <a:spcBef>
                <a:spcPts val="0"/>
              </a:spcBef>
              <a:buNone/>
            </a:pPr>
            <a:r>
              <a:rPr lang="ru-RU" sz="3200" dirty="0" smtClean="0"/>
              <a:t>     В </a:t>
            </a:r>
            <a:r>
              <a:rPr lang="ru-RU" sz="3200" dirty="0" smtClean="0"/>
              <a:t>НК РФ отсутствует определение выездной налоговой проверки, но исходя из описания следует, </a:t>
            </a:r>
            <a:r>
              <a:rPr lang="ru-RU" sz="3200" dirty="0" smtClean="0"/>
              <a:t>что:</a:t>
            </a:r>
          </a:p>
          <a:p>
            <a:pPr marL="0">
              <a:lnSpc>
                <a:spcPct val="110000"/>
              </a:lnSpc>
              <a:spcBef>
                <a:spcPts val="0"/>
              </a:spcBef>
              <a:buNone/>
            </a:pPr>
            <a:r>
              <a:rPr lang="ru-RU" sz="3200" dirty="0" smtClean="0"/>
              <a:t>     </a:t>
            </a:r>
            <a:r>
              <a:rPr lang="ru-RU" sz="3200" b="1" i="1" u="sng" dirty="0" smtClean="0"/>
              <a:t>Выездная </a:t>
            </a:r>
            <a:r>
              <a:rPr lang="ru-RU" sz="3200" b="1" i="1" u="sng" dirty="0" smtClean="0"/>
              <a:t>проверка</a:t>
            </a:r>
            <a:r>
              <a:rPr lang="ru-RU" sz="3200" dirty="0" smtClean="0"/>
              <a:t> – </a:t>
            </a:r>
            <a:r>
              <a:rPr lang="ru-RU" sz="3200" dirty="0" smtClean="0"/>
              <a:t>это проверка</a:t>
            </a:r>
            <a:r>
              <a:rPr lang="ru-RU" sz="3200" dirty="0" smtClean="0"/>
              <a:t>, проводимая по решению руководителя (заместителя руководителя) налоговой инспекции, в ходе которой сведения, указанные плательщиками в налоговых декларациях, проверяются путём анализа первичных бухгалтерских документов предприятия, а также иной информации о деятельности предприятия, имеющейся у налоговых органов</a:t>
            </a:r>
            <a:endParaRPr lang="ru-RU"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Критерии отбора налогоплательщиков для проведения выездной налоговой проверки</a:t>
            </a:r>
            <a:endParaRPr lang="ru-RU" sz="1600" dirty="0"/>
          </a:p>
        </p:txBody>
      </p:sp>
      <p:sp>
        <p:nvSpPr>
          <p:cNvPr id="4" name="Содержимое 3"/>
          <p:cNvSpPr>
            <a:spLocks noGrp="1"/>
          </p:cNvSpPr>
          <p:nvPr>
            <p:ph idx="1"/>
          </p:nvPr>
        </p:nvSpPr>
        <p:spPr>
          <a:xfrm>
            <a:off x="304800" y="1219200"/>
            <a:ext cx="8610600" cy="5486400"/>
          </a:xfrm>
        </p:spPr>
        <p:txBody>
          <a:bodyPr>
            <a:normAutofit/>
          </a:bodyPr>
          <a:lstStyle/>
          <a:p>
            <a:pPr marL="0">
              <a:spcBef>
                <a:spcPts val="600"/>
              </a:spcBef>
              <a:spcAft>
                <a:spcPts val="600"/>
              </a:spcAft>
              <a:buNone/>
            </a:pPr>
            <a:r>
              <a:rPr lang="ru-RU" sz="3600" b="1" i="1" dirty="0" smtClean="0">
                <a:latin typeface="Times New Roman" pitchFamily="18" charset="0"/>
                <a:cs typeface="Times New Roman" pitchFamily="18" charset="0"/>
              </a:rPr>
              <a:t>     </a:t>
            </a:r>
            <a:r>
              <a:rPr lang="ru-RU" sz="3600" b="1" i="1" u="sng" dirty="0" smtClean="0">
                <a:latin typeface="Times New Roman" pitchFamily="18" charset="0"/>
                <a:cs typeface="Times New Roman" pitchFamily="18" charset="0"/>
              </a:rPr>
              <a:t>Предметом</a:t>
            </a:r>
            <a:r>
              <a:rPr lang="ru-RU" sz="3600" dirty="0" smtClean="0">
                <a:latin typeface="Times New Roman" pitchFamily="18" charset="0"/>
                <a:cs typeface="Times New Roman" pitchFamily="18" charset="0"/>
              </a:rPr>
              <a:t>  выездной </a:t>
            </a:r>
            <a:r>
              <a:rPr lang="ru-RU" sz="3600" dirty="0" smtClean="0">
                <a:latin typeface="Times New Roman" pitchFamily="18" charset="0"/>
                <a:cs typeface="Times New Roman" pitchFamily="18" charset="0"/>
              </a:rPr>
              <a:t>налоговой проверки является правильность исчисления и своевременность уплаты налогов (п. 4 ст. 89 НК РФ)</a:t>
            </a:r>
            <a:endParaRPr lang="ru-RU" sz="36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одержимое 6"/>
          <p:cNvGraphicFramePr>
            <a:graphicFrameLocks noGrp="1"/>
          </p:cNvGraphicFramePr>
          <p:nvPr>
            <p:ph idx="1"/>
          </p:nvPr>
        </p:nvGraphicFramePr>
        <p:xfrm>
          <a:off x="228600" y="0"/>
          <a:ext cx="86868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Критерии отбора налогоплательщиков для проведения выездной налоговой проверки</a:t>
            </a:r>
            <a:endParaRPr lang="ru-RU" sz="1600" dirty="0"/>
          </a:p>
        </p:txBody>
      </p:sp>
      <p:sp>
        <p:nvSpPr>
          <p:cNvPr id="3" name="Содержимое 2"/>
          <p:cNvSpPr>
            <a:spLocks noGrp="1"/>
          </p:cNvSpPr>
          <p:nvPr>
            <p:ph idx="1"/>
          </p:nvPr>
        </p:nvSpPr>
        <p:spPr>
          <a:xfrm>
            <a:off x="304800" y="838200"/>
            <a:ext cx="8610600" cy="5791200"/>
          </a:xfrm>
        </p:spPr>
        <p:txBody>
          <a:bodyPr>
            <a:noAutofit/>
          </a:bodyPr>
          <a:lstStyle/>
          <a:p>
            <a:pPr marL="0">
              <a:spcBef>
                <a:spcPts val="0"/>
              </a:spcBef>
              <a:spcAft>
                <a:spcPts val="600"/>
              </a:spcAft>
              <a:buNone/>
            </a:pPr>
            <a:r>
              <a:rPr lang="ru-RU" sz="3200" b="1" i="1" dirty="0" smtClean="0"/>
              <a:t>     </a:t>
            </a:r>
            <a:r>
              <a:rPr lang="ru-RU" sz="3200" b="1" i="1" u="sng" dirty="0" smtClean="0"/>
              <a:t>Планирование </a:t>
            </a:r>
            <a:r>
              <a:rPr lang="ru-RU" sz="3200" b="1" i="1" u="sng" dirty="0" smtClean="0"/>
              <a:t>выездных проверок</a:t>
            </a:r>
            <a:r>
              <a:rPr lang="ru-RU" sz="2800" dirty="0" smtClean="0"/>
              <a:t> – </a:t>
            </a:r>
            <a:r>
              <a:rPr lang="ru-RU" sz="3200" dirty="0" smtClean="0"/>
              <a:t>открытый процесс, построенный на отборе плательщиков для проведения проверок по критериям риска совершения налогового правонарушения, в том числе </a:t>
            </a:r>
            <a:r>
              <a:rPr lang="ru-RU" sz="3200" dirty="0" smtClean="0"/>
              <a:t>общедоступным</a:t>
            </a:r>
          </a:p>
          <a:p>
            <a:pPr marL="0">
              <a:spcBef>
                <a:spcPts val="0"/>
              </a:spcBef>
              <a:spcAft>
                <a:spcPts val="600"/>
              </a:spcAft>
              <a:buNone/>
            </a:pPr>
            <a:r>
              <a:rPr lang="ru-RU" sz="3200" dirty="0" smtClean="0"/>
              <a:t> </a:t>
            </a:r>
            <a:r>
              <a:rPr lang="ru-RU" sz="3200" dirty="0" smtClean="0"/>
              <a:t>   Построение </a:t>
            </a:r>
            <a:r>
              <a:rPr lang="ru-RU" sz="3200" dirty="0" smtClean="0"/>
              <a:t>единой, открытой и понятной системы планирования выездных проверок базируется на определенных принципах</a:t>
            </a:r>
            <a:endParaRPr lang="ru-RU" sz="32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228600" y="304800"/>
          <a:ext cx="86868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66800"/>
            <a:ext cx="8382000" cy="5257800"/>
          </a:xfrm>
        </p:spPr>
        <p:txBody>
          <a:bodyPr>
            <a:normAutofit/>
          </a:bodyPr>
          <a:lstStyle/>
          <a:p>
            <a:pPr marL="0">
              <a:lnSpc>
                <a:spcPct val="110000"/>
              </a:lnSpc>
              <a:buNone/>
            </a:pPr>
            <a:endParaRPr lang="ru-RU" sz="3200" dirty="0" smtClean="0"/>
          </a:p>
          <a:p>
            <a:pPr marL="0">
              <a:lnSpc>
                <a:spcPct val="110000"/>
              </a:lnSpc>
              <a:buNone/>
            </a:pPr>
            <a:endParaRPr lang="ru-RU" sz="3200" dirty="0">
              <a:latin typeface="Times New Roman" pitchFamily="18" charset="0"/>
              <a:cs typeface="Times New Roman" pitchFamily="18" charset="0"/>
            </a:endParaRPr>
          </a:p>
        </p:txBody>
      </p:sp>
      <p:sp>
        <p:nvSpPr>
          <p:cNvPr id="39953"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1" name="Прямоугольник 20"/>
          <p:cNvSpPr/>
          <p:nvPr/>
        </p:nvSpPr>
        <p:spPr>
          <a:xfrm>
            <a:off x="685800" y="1143000"/>
            <a:ext cx="8001000" cy="3046988"/>
          </a:xfrm>
          <a:prstGeom prst="rect">
            <a:avLst/>
          </a:prstGeom>
        </p:spPr>
        <p:txBody>
          <a:bodyPr wrap="square">
            <a:spAutoFit/>
          </a:bodyPr>
          <a:lstStyle/>
          <a:p>
            <a:r>
              <a:rPr lang="ru-RU" sz="3200" dirty="0" smtClean="0">
                <a:latin typeface="Times New Roman" pitchFamily="18" charset="0"/>
                <a:cs typeface="Times New Roman" pitchFamily="18" charset="0"/>
              </a:rPr>
              <a:t>    Основным </a:t>
            </a:r>
            <a:r>
              <a:rPr lang="ru-RU" sz="3200" dirty="0" smtClean="0">
                <a:latin typeface="Times New Roman" pitchFamily="18" charset="0"/>
                <a:cs typeface="Times New Roman" pitchFamily="18" charset="0"/>
              </a:rPr>
              <a:t>документом при планировании выездных налоговых проверок является Приказ ФНС России от 30 мая 2007 г. № ММ-3-06/333@ «Об утверждении Концепции системы планирования выездных налоговых проверок»</a:t>
            </a:r>
            <a:endParaRPr lang="ru-RU" sz="32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Критерии отбора налогоплательщиков для проведения выездной налоговой проверки</a:t>
            </a:r>
            <a:endParaRPr lang="ru-RU" sz="1600" dirty="0"/>
          </a:p>
        </p:txBody>
      </p:sp>
      <p:sp>
        <p:nvSpPr>
          <p:cNvPr id="3" name="Содержимое 2"/>
          <p:cNvSpPr>
            <a:spLocks noGrp="1"/>
          </p:cNvSpPr>
          <p:nvPr>
            <p:ph idx="1"/>
          </p:nvPr>
        </p:nvSpPr>
        <p:spPr>
          <a:xfrm>
            <a:off x="304800" y="1066800"/>
            <a:ext cx="8610600" cy="5562600"/>
          </a:xfrm>
        </p:spPr>
        <p:txBody>
          <a:bodyPr>
            <a:normAutofit/>
          </a:bodyPr>
          <a:lstStyle/>
          <a:p>
            <a:pPr marL="0">
              <a:lnSpc>
                <a:spcPct val="110000"/>
              </a:lnSpc>
              <a:spcBef>
                <a:spcPts val="0"/>
              </a:spcBef>
              <a:buNone/>
            </a:pPr>
            <a:r>
              <a:rPr lang="ru-RU" sz="3200" dirty="0" smtClean="0"/>
              <a:t>     ФНС </a:t>
            </a:r>
            <a:r>
              <a:rPr lang="ru-RU" sz="3200" dirty="0" smtClean="0"/>
              <a:t>России разработаны критерии самостоятельной оценки рисков для плательщиков, используемые налоговыми органами в процессе отбора объектов для проведения выездных налоговых проверок</a:t>
            </a:r>
            <a:endParaRPr lang="ru-RU"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Содержимое 13"/>
          <p:cNvSpPr>
            <a:spLocks noGrp="1"/>
          </p:cNvSpPr>
          <p:nvPr>
            <p:ph idx="1"/>
          </p:nvPr>
        </p:nvSpPr>
        <p:spPr>
          <a:xfrm>
            <a:off x="228600" y="1981200"/>
            <a:ext cx="8610600" cy="4648200"/>
          </a:xfrm>
        </p:spPr>
        <p:txBody>
          <a:bodyPr>
            <a:noAutofit/>
          </a:bodyPr>
          <a:lstStyle/>
          <a:p>
            <a:pPr marL="0">
              <a:buNone/>
            </a:pPr>
            <a:r>
              <a:rPr lang="ru-RU" sz="3000" dirty="0" smtClean="0">
                <a:latin typeface="Times New Roman" pitchFamily="18" charset="0"/>
                <a:cs typeface="Times New Roman" pitchFamily="18" charset="0"/>
              </a:rPr>
              <a:t>1. Налоговая нагрузка у налогоплательщика ниже её среднего уровня по хозяйствующим субъектам по конкретному виду экономической деятельности.</a:t>
            </a:r>
          </a:p>
          <a:p>
            <a:pPr marL="0">
              <a:buNone/>
            </a:pPr>
            <a:r>
              <a:rPr lang="ru-RU" sz="3000" dirty="0" smtClean="0">
                <a:latin typeface="Times New Roman" pitchFamily="18" charset="0"/>
                <a:cs typeface="Times New Roman" pitchFamily="18" charset="0"/>
              </a:rPr>
              <a:t>2. Отражение в бухгалтерской или налоговой отчётности убытков на протяжении нескольких налоговых периодов.</a:t>
            </a:r>
          </a:p>
          <a:p>
            <a:pPr marL="0">
              <a:buNone/>
            </a:pPr>
            <a:r>
              <a:rPr lang="ru-RU" sz="3000" dirty="0" smtClean="0">
                <a:latin typeface="Times New Roman" pitchFamily="18" charset="0"/>
                <a:cs typeface="Times New Roman" pitchFamily="18" charset="0"/>
              </a:rPr>
              <a:t>3. Отражение в налоговой отчётности значительных сумм налоговых вычетов за определённый период.</a:t>
            </a:r>
          </a:p>
          <a:p>
            <a:pPr marL="0">
              <a:spcBef>
                <a:spcPts val="0"/>
              </a:spcBef>
              <a:buNone/>
            </a:pPr>
            <a:endParaRPr lang="ru-RU" sz="3200" dirty="0">
              <a:latin typeface="Times New Roman" pitchFamily="18" charset="0"/>
              <a:cs typeface="Times New Roman" pitchFamily="18" charset="0"/>
            </a:endParaRPr>
          </a:p>
        </p:txBody>
      </p:sp>
      <p:sp>
        <p:nvSpPr>
          <p:cNvPr id="4" name="Заголовок 3"/>
          <p:cNvSpPr>
            <a:spLocks noGrp="1"/>
          </p:cNvSpPr>
          <p:nvPr>
            <p:ph type="title"/>
          </p:nvPr>
        </p:nvSpPr>
        <p:spPr>
          <a:xfrm>
            <a:off x="609600" y="228600"/>
            <a:ext cx="8077200" cy="1618488"/>
          </a:xfrm>
        </p:spPr>
        <p:txBody>
          <a:bodyPr>
            <a:noAutofit/>
          </a:bodyPr>
          <a:lstStyle/>
          <a:p>
            <a:r>
              <a:rPr lang="ru-RU" sz="3600" b="1" i="1" dirty="0" smtClean="0">
                <a:solidFill>
                  <a:schemeClr val="tx1"/>
                </a:solidFill>
                <a:latin typeface="Times New Roman" pitchFamily="18" charset="0"/>
                <a:cs typeface="Times New Roman" pitchFamily="18" charset="0"/>
              </a:rPr>
              <a:t>Общедоступные критерии самостоятельной оценки рисков налогоплательщиков</a:t>
            </a:r>
            <a:r>
              <a:rPr lang="ru-RU" sz="3600" b="1" i="1" dirty="0" smtClean="0">
                <a:solidFill>
                  <a:schemeClr val="tx1"/>
                </a:solidFill>
                <a:latin typeface="Times New Roman" pitchFamily="18" charset="0"/>
                <a:cs typeface="Times New Roman" pitchFamily="18" charset="0"/>
              </a:rPr>
              <a:t>:</a:t>
            </a:r>
            <a:endParaRPr lang="ru-RU" sz="3600"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304800" y="2133600"/>
            <a:ext cx="8610600" cy="4724400"/>
          </a:xfrm>
        </p:spPr>
        <p:txBody>
          <a:bodyPr>
            <a:normAutofit/>
          </a:bodyPr>
          <a:lstStyle/>
          <a:p>
            <a:pPr marL="0">
              <a:spcBef>
                <a:spcPts val="0"/>
              </a:spcBef>
              <a:spcAft>
                <a:spcPts val="600"/>
              </a:spcAft>
              <a:buNone/>
            </a:pPr>
            <a:r>
              <a:rPr lang="ru-RU" sz="2800" dirty="0" smtClean="0">
                <a:latin typeface="Times New Roman" pitchFamily="18" charset="0"/>
                <a:cs typeface="Times New Roman" pitchFamily="18" charset="0"/>
              </a:rPr>
              <a:t>4. Опережающий темп роста расходов над темпом роста доходов от реализации товаров (работ, услуг).</a:t>
            </a:r>
          </a:p>
          <a:p>
            <a:pPr marL="0">
              <a:spcBef>
                <a:spcPts val="0"/>
              </a:spcBef>
              <a:spcAft>
                <a:spcPts val="600"/>
              </a:spcAft>
              <a:buNone/>
            </a:pPr>
            <a:r>
              <a:rPr lang="ru-RU" sz="2800" dirty="0" smtClean="0">
                <a:latin typeface="Times New Roman" pitchFamily="18" charset="0"/>
                <a:cs typeface="Times New Roman" pitchFamily="18" charset="0"/>
              </a:rPr>
              <a:t>5. Выплата среднемесячной заработной платы на одного работника ниже среднего уровня по виду экономической деятельности в субъекте Российской Федерации.</a:t>
            </a:r>
          </a:p>
          <a:p>
            <a:pPr marL="0">
              <a:spcBef>
                <a:spcPts val="0"/>
              </a:spcBef>
              <a:spcAft>
                <a:spcPts val="600"/>
              </a:spcAft>
              <a:buNone/>
            </a:pPr>
            <a:r>
              <a:rPr lang="ru-RU" sz="2800" dirty="0" smtClean="0">
                <a:latin typeface="Times New Roman" pitchFamily="18" charset="0"/>
                <a:cs typeface="Times New Roman" pitchFamily="18" charset="0"/>
              </a:rPr>
              <a:t>6. Неоднократное приближение к предельному значению установленных НК РФ величин показателей, предоставляющих право применять налогоплательщикам специальные налоговые режимы.</a:t>
            </a:r>
            <a:endParaRPr lang="ru-RU" sz="2800" dirty="0" smtClean="0">
              <a:latin typeface="Times New Roman" pitchFamily="18" charset="0"/>
              <a:cs typeface="Times New Roman" pitchFamily="18" charset="0"/>
            </a:endParaRPr>
          </a:p>
        </p:txBody>
      </p:sp>
      <p:sp>
        <p:nvSpPr>
          <p:cNvPr id="3" name="Прямоугольник 2"/>
          <p:cNvSpPr/>
          <p:nvPr/>
        </p:nvSpPr>
        <p:spPr>
          <a:xfrm>
            <a:off x="838200" y="228600"/>
            <a:ext cx="7239000" cy="1754326"/>
          </a:xfrm>
          <a:prstGeom prst="rect">
            <a:avLst/>
          </a:prstGeom>
        </p:spPr>
        <p:txBody>
          <a:bodyPr wrap="square">
            <a:spAutoFit/>
          </a:bodyPr>
          <a:lstStyle/>
          <a:p>
            <a:r>
              <a:rPr lang="ru-RU" sz="3600" b="1" i="1" dirty="0" smtClean="0">
                <a:latin typeface="Times New Roman" pitchFamily="18" charset="0"/>
                <a:cs typeface="Times New Roman" pitchFamily="18" charset="0"/>
              </a:rPr>
              <a:t>Общедоступные критерии самостоятельной оценки рисков налогоплательщиков:</a:t>
            </a:r>
            <a:endParaRPr lang="ru-RU"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52400"/>
            <a:ext cx="8001000" cy="1676400"/>
          </a:xfrm>
        </p:spPr>
        <p:txBody>
          <a:bodyPr>
            <a:noAutofit/>
          </a:bodyPr>
          <a:lstStyle/>
          <a:p>
            <a:r>
              <a:rPr lang="ru-RU" sz="3600" b="1" i="1" dirty="0" smtClean="0">
                <a:solidFill>
                  <a:schemeClr val="tx1"/>
                </a:solidFill>
                <a:latin typeface="Times New Roman" pitchFamily="18" charset="0"/>
                <a:cs typeface="Times New Roman" pitchFamily="18" charset="0"/>
              </a:rPr>
              <a:t>Общедоступные критерии самостоятельной оценки рисков налогоплательщиков:</a:t>
            </a:r>
            <a:endParaRPr lang="ru-RU" sz="3600" dirty="0">
              <a:solidFill>
                <a:schemeClr val="tx1"/>
              </a:solidFill>
            </a:endParaRPr>
          </a:p>
        </p:txBody>
      </p:sp>
      <p:sp>
        <p:nvSpPr>
          <p:cNvPr id="3" name="Содержимое 2"/>
          <p:cNvSpPr>
            <a:spLocks noGrp="1"/>
          </p:cNvSpPr>
          <p:nvPr>
            <p:ph idx="1"/>
          </p:nvPr>
        </p:nvSpPr>
        <p:spPr>
          <a:xfrm>
            <a:off x="304800" y="2057400"/>
            <a:ext cx="8610600" cy="4572000"/>
          </a:xfrm>
        </p:spPr>
        <p:txBody>
          <a:bodyPr>
            <a:noAutofit/>
          </a:bodyPr>
          <a:lstStyle/>
          <a:p>
            <a:pPr marL="0">
              <a:spcBef>
                <a:spcPts val="0"/>
              </a:spcBef>
              <a:spcAft>
                <a:spcPts val="600"/>
              </a:spcAft>
              <a:buNone/>
            </a:pPr>
            <a:r>
              <a:rPr lang="ru-RU" sz="3000" dirty="0" smtClean="0">
                <a:latin typeface="Times New Roman" pitchFamily="18" charset="0"/>
                <a:cs typeface="Times New Roman" pitchFamily="18" charset="0"/>
              </a:rPr>
              <a:t>7. Отражение индивидуальным предпринимателем суммы расхода, максимально приближённой к сумме его дохода, полученного за календарный год.</a:t>
            </a:r>
          </a:p>
          <a:p>
            <a:pPr marL="0">
              <a:spcBef>
                <a:spcPts val="0"/>
              </a:spcBef>
              <a:spcAft>
                <a:spcPts val="600"/>
              </a:spcAft>
              <a:buNone/>
            </a:pPr>
            <a:r>
              <a:rPr lang="ru-RU" sz="3000" dirty="0" smtClean="0">
                <a:latin typeface="Times New Roman" pitchFamily="18" charset="0"/>
                <a:cs typeface="Times New Roman" pitchFamily="18" charset="0"/>
              </a:rPr>
              <a:t>8. Построение финансово-хозяйственной деятельности на основе заключения договоров с контрагентами-перекупщиками или посредниками («цепочки контрагентов») без наличия разумных экономических или иных причин (деловой цели</a:t>
            </a:r>
            <a:r>
              <a:rPr lang="ru-RU" sz="3000" dirty="0" smtClean="0">
                <a:latin typeface="Times New Roman" pitchFamily="18" charset="0"/>
                <a:cs typeface="Times New Roman" pitchFamily="18" charset="0"/>
              </a:rPr>
              <a:t>).</a:t>
            </a:r>
            <a:endParaRPr lang="ru-RU" sz="3000" dirty="0" smtClean="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152400"/>
            <a:ext cx="8077200" cy="1676400"/>
          </a:xfrm>
        </p:spPr>
        <p:txBody>
          <a:bodyPr>
            <a:noAutofit/>
          </a:bodyPr>
          <a:lstStyle/>
          <a:p>
            <a:r>
              <a:rPr lang="ru-RU" sz="3600" b="1" i="1" dirty="0" smtClean="0">
                <a:solidFill>
                  <a:schemeClr val="tx1"/>
                </a:solidFill>
                <a:latin typeface="Times New Roman" pitchFamily="18" charset="0"/>
                <a:cs typeface="Times New Roman" pitchFamily="18" charset="0"/>
              </a:rPr>
              <a:t>Общедоступные критерии самостоятельной оценки рисков налогоплательщиков:</a:t>
            </a:r>
            <a:endParaRPr lang="ru-RU" sz="3600" dirty="0"/>
          </a:p>
        </p:txBody>
      </p:sp>
      <p:sp>
        <p:nvSpPr>
          <p:cNvPr id="3" name="Содержимое 2"/>
          <p:cNvSpPr>
            <a:spLocks noGrp="1"/>
          </p:cNvSpPr>
          <p:nvPr>
            <p:ph idx="1"/>
          </p:nvPr>
        </p:nvSpPr>
        <p:spPr>
          <a:xfrm>
            <a:off x="228600" y="1981200"/>
            <a:ext cx="8686800" cy="4876800"/>
          </a:xfrm>
        </p:spPr>
        <p:txBody>
          <a:bodyPr>
            <a:normAutofit/>
          </a:bodyPr>
          <a:lstStyle/>
          <a:p>
            <a:pPr marL="0">
              <a:spcBef>
                <a:spcPts val="0"/>
              </a:spcBef>
              <a:buNone/>
            </a:pPr>
            <a:r>
              <a:rPr lang="ru-RU" sz="3200" dirty="0" smtClean="0">
                <a:latin typeface="Times New Roman" pitchFamily="18" charset="0"/>
                <a:cs typeface="Times New Roman" pitchFamily="18" charset="0"/>
              </a:rPr>
              <a:t>9. Непредставление налогоплательщиком пояснений на уведомление налогового органа о выявлении несоответствия показателей деятельности, или непредставление налоговому органу запрашиваемых документов, а также наличие информации об их уничтожении, порче и т.п.</a:t>
            </a:r>
            <a:endParaRPr lang="ru-RU" sz="32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152400"/>
            <a:ext cx="7924800" cy="1676400"/>
          </a:xfrm>
        </p:spPr>
        <p:txBody>
          <a:bodyPr>
            <a:noAutofit/>
          </a:bodyPr>
          <a:lstStyle/>
          <a:p>
            <a:r>
              <a:rPr lang="ru-RU" sz="3600" b="1" i="1" dirty="0" smtClean="0">
                <a:solidFill>
                  <a:schemeClr val="tx1"/>
                </a:solidFill>
                <a:latin typeface="Times New Roman" pitchFamily="18" charset="0"/>
                <a:cs typeface="Times New Roman" pitchFamily="18" charset="0"/>
              </a:rPr>
              <a:t>Общедоступные критерии самостоятельной оценки рисков налогоплательщиков:</a:t>
            </a:r>
            <a:endParaRPr lang="ru-RU" sz="3600" dirty="0">
              <a:solidFill>
                <a:schemeClr val="tx1"/>
              </a:solidFill>
            </a:endParaRPr>
          </a:p>
        </p:txBody>
      </p:sp>
      <p:sp>
        <p:nvSpPr>
          <p:cNvPr id="3" name="Содержимое 2"/>
          <p:cNvSpPr>
            <a:spLocks noGrp="1"/>
          </p:cNvSpPr>
          <p:nvPr>
            <p:ph idx="1"/>
          </p:nvPr>
        </p:nvSpPr>
        <p:spPr>
          <a:xfrm>
            <a:off x="304800" y="2057400"/>
            <a:ext cx="8610600" cy="4572000"/>
          </a:xfrm>
        </p:spPr>
        <p:txBody>
          <a:bodyPr>
            <a:normAutofit/>
          </a:bodyPr>
          <a:lstStyle/>
          <a:p>
            <a:pPr marL="0">
              <a:spcBef>
                <a:spcPts val="0"/>
              </a:spcBef>
              <a:spcAft>
                <a:spcPts val="600"/>
              </a:spcAft>
              <a:buNone/>
            </a:pPr>
            <a:r>
              <a:rPr lang="ru-RU" sz="2800" dirty="0" smtClean="0">
                <a:latin typeface="Times New Roman" pitchFamily="18" charset="0"/>
                <a:cs typeface="Times New Roman" pitchFamily="18" charset="0"/>
              </a:rPr>
              <a:t>10. Неоднократное снятие с учёта и постановка на учёт в налоговых органах налогоплательщика в связи с изменением места нахождения («миграция» между налоговыми органами).</a:t>
            </a:r>
          </a:p>
          <a:p>
            <a:pPr marL="0">
              <a:spcBef>
                <a:spcPts val="0"/>
              </a:spcBef>
              <a:spcAft>
                <a:spcPts val="600"/>
              </a:spcAft>
              <a:buNone/>
            </a:pPr>
            <a:r>
              <a:rPr lang="ru-RU" sz="2800" dirty="0" smtClean="0">
                <a:latin typeface="Times New Roman" pitchFamily="18" charset="0"/>
                <a:cs typeface="Times New Roman" pitchFamily="18" charset="0"/>
              </a:rPr>
              <a:t>11. Значительное отклонение уровня рентабельности по данным бухгалтерского учёта от уровня рентабельности для данной сферы деятельности по данным статистики.</a:t>
            </a:r>
          </a:p>
          <a:p>
            <a:pPr marL="0">
              <a:spcBef>
                <a:spcPts val="0"/>
              </a:spcBef>
              <a:spcAft>
                <a:spcPts val="600"/>
              </a:spcAft>
              <a:buNone/>
            </a:pPr>
            <a:r>
              <a:rPr lang="ru-RU" sz="2800" dirty="0" smtClean="0">
                <a:latin typeface="Times New Roman" pitchFamily="18" charset="0"/>
                <a:cs typeface="Times New Roman" pitchFamily="18" charset="0"/>
              </a:rPr>
              <a:t>12. Ведение финансово-хозяйственной деятельности с высоким налоговым риском.</a:t>
            </a:r>
            <a:endParaRPr lang="ru-RU" sz="30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Критерии отбора налогоплательщиков для проведения выездной налоговой проверки</a:t>
            </a:r>
            <a:endParaRPr lang="ru-RU" sz="1600" dirty="0"/>
          </a:p>
        </p:txBody>
      </p:sp>
      <p:sp>
        <p:nvSpPr>
          <p:cNvPr id="3" name="Содержимое 2"/>
          <p:cNvSpPr>
            <a:spLocks noGrp="1"/>
          </p:cNvSpPr>
          <p:nvPr>
            <p:ph idx="1"/>
          </p:nvPr>
        </p:nvSpPr>
        <p:spPr>
          <a:xfrm>
            <a:off x="304800" y="1295400"/>
            <a:ext cx="8534400" cy="5334000"/>
          </a:xfrm>
        </p:spPr>
        <p:txBody>
          <a:bodyPr>
            <a:noAutofit/>
          </a:bodyPr>
          <a:lstStyle/>
          <a:p>
            <a:pPr marL="0">
              <a:buNone/>
            </a:pPr>
            <a:r>
              <a:rPr lang="ru-RU" sz="3200" dirty="0" smtClean="0"/>
              <a:t>Отбор плательщиков для проверок основан на качественном и всестороннем анализе всей информации, которой располагают налоговые органы, и определении на её основе зон риска</a:t>
            </a:r>
            <a:endParaRPr lang="ru-RU" sz="30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04800"/>
            <a:ext cx="8610600" cy="6324600"/>
          </a:xfrm>
        </p:spPr>
        <p:txBody>
          <a:bodyPr>
            <a:normAutofit fontScale="55000" lnSpcReduction="20000"/>
          </a:bodyPr>
          <a:lstStyle/>
          <a:p>
            <a:pPr marL="0" algn="ctr">
              <a:lnSpc>
                <a:spcPct val="110000"/>
              </a:lnSpc>
              <a:spcBef>
                <a:spcPts val="0"/>
              </a:spcBef>
              <a:buNone/>
            </a:pPr>
            <a:r>
              <a:rPr lang="ru-RU" sz="5100" b="1" dirty="0" smtClean="0"/>
              <a:t>Система </a:t>
            </a:r>
            <a:r>
              <a:rPr lang="ru-RU" sz="5100" b="1" dirty="0" smtClean="0"/>
              <a:t>планирования выездных </a:t>
            </a:r>
            <a:r>
              <a:rPr lang="ru-RU" sz="5100" b="1" dirty="0" smtClean="0"/>
              <a:t>проверок, основанная на определении зон риска плательщика, </a:t>
            </a:r>
            <a:r>
              <a:rPr lang="ru-RU" sz="5100" b="1" dirty="0" smtClean="0"/>
              <a:t>позволяет</a:t>
            </a:r>
            <a:r>
              <a:rPr lang="ru-RU" sz="5100" b="1" dirty="0" smtClean="0"/>
              <a:t>:</a:t>
            </a:r>
          </a:p>
          <a:p>
            <a:pPr>
              <a:lnSpc>
                <a:spcPct val="120000"/>
              </a:lnSpc>
              <a:buClrTx/>
              <a:buFont typeface="Wingdings" pitchFamily="2" charset="2"/>
              <a:buChar char="Ø"/>
            </a:pPr>
            <a:r>
              <a:rPr lang="ru-RU" sz="4700" dirty="0" smtClean="0"/>
              <a:t>для плательщиков максимально уменьшить вероятность того, что выездная проверка затронет законопослушного плательщика, полностью исполнившего свои обязательства перед бюджетом;</a:t>
            </a:r>
          </a:p>
          <a:p>
            <a:pPr>
              <a:lnSpc>
                <a:spcPct val="120000"/>
              </a:lnSpc>
              <a:buClrTx/>
              <a:buFont typeface="Wingdings" pitchFamily="2" charset="2"/>
              <a:buChar char="Ø"/>
            </a:pPr>
            <a:r>
              <a:rPr lang="ru-RU" sz="4700" dirty="0" smtClean="0"/>
              <a:t>для </a:t>
            </a:r>
            <a:r>
              <a:rPr lang="ru-RU" sz="4700" dirty="0" smtClean="0"/>
              <a:t>налоговых органов выявить наиболее вероятные зоны риска, своевременно отреагировать на возможное совершение налоговых правонарушений и определить необходимые мероприятия контроля;</a:t>
            </a:r>
          </a:p>
          <a:p>
            <a:pPr>
              <a:lnSpc>
                <a:spcPct val="120000"/>
              </a:lnSpc>
              <a:buClrTx/>
              <a:buFont typeface="Wingdings" pitchFamily="2" charset="2"/>
              <a:buChar char="Ø"/>
            </a:pPr>
            <a:r>
              <a:rPr lang="ru-RU" sz="4700" dirty="0" smtClean="0"/>
              <a:t>формировать </a:t>
            </a:r>
            <a:r>
              <a:rPr lang="ru-RU" sz="4700" dirty="0" smtClean="0"/>
              <a:t>единый подход к планированию проверок;</a:t>
            </a:r>
          </a:p>
          <a:p>
            <a:pPr>
              <a:lnSpc>
                <a:spcPct val="120000"/>
              </a:lnSpc>
              <a:buClrTx/>
              <a:buFont typeface="Wingdings" pitchFamily="2" charset="2"/>
              <a:buChar char="Ø"/>
            </a:pPr>
            <a:r>
              <a:rPr lang="ru-RU" sz="4700" dirty="0" smtClean="0"/>
              <a:t>повысить </a:t>
            </a:r>
            <a:r>
              <a:rPr lang="ru-RU" sz="4700" dirty="0" smtClean="0"/>
              <a:t>налоговую грамотность и дисциплину плательщиков</a:t>
            </a:r>
            <a:endParaRPr lang="ru-RU" sz="4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838200"/>
            <a:ext cx="8610600" cy="5867400"/>
          </a:xfrm>
        </p:spPr>
        <p:txBody>
          <a:bodyPr>
            <a:noAutofit/>
          </a:bodyPr>
          <a:lstStyle/>
          <a:p>
            <a:pPr marL="0">
              <a:spcBef>
                <a:spcPts val="0"/>
              </a:spcBef>
              <a:spcAft>
                <a:spcPts val="600"/>
              </a:spcAft>
              <a:buNone/>
            </a:pPr>
            <a:r>
              <a:rPr lang="ru-RU" sz="3600" dirty="0" smtClean="0"/>
              <a:t>     При </a:t>
            </a:r>
            <a:r>
              <a:rPr lang="ru-RU" sz="3600" dirty="0" smtClean="0"/>
              <a:t>подготовке выездной проверки налоговая инспекция имеет право использовать любую имеющуюся у неё информацию о налогоплательщике, если данная информация получена законным путем</a:t>
            </a:r>
            <a:endParaRPr lang="ru-RU" sz="36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Сроки проведения выездной налоговой проверки</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838200"/>
            <a:ext cx="8610600" cy="6019800"/>
          </a:xfrm>
        </p:spPr>
        <p:txBody>
          <a:bodyPr>
            <a:noAutofit/>
          </a:bodyPr>
          <a:lstStyle/>
          <a:p>
            <a:pPr marL="0">
              <a:buNone/>
            </a:pPr>
            <a:r>
              <a:rPr lang="ru-RU" sz="3200" dirty="0" smtClean="0">
                <a:latin typeface="Times New Roman" pitchFamily="18" charset="0"/>
                <a:cs typeface="Times New Roman" pitchFamily="18" charset="0"/>
              </a:rPr>
              <a:t>    В </a:t>
            </a:r>
            <a:r>
              <a:rPr lang="ru-RU" sz="3200" dirty="0" smtClean="0">
                <a:latin typeface="Times New Roman" pitchFamily="18" charset="0"/>
                <a:cs typeface="Times New Roman" pitchFamily="18" charset="0"/>
              </a:rPr>
              <a:t>соответствии с п. 6 ст. 89 НК РФ по общему правилу выездная проверка налогоплательщика (в том числе организации с обособленными подразделениями) проводится в течение двух месяцев. </a:t>
            </a:r>
          </a:p>
          <a:p>
            <a:pPr marL="0">
              <a:buNone/>
            </a:pPr>
            <a:r>
              <a:rPr lang="ru-RU" sz="3200" dirty="0" smtClean="0">
                <a:latin typeface="Times New Roman" pitchFamily="18" charset="0"/>
                <a:cs typeface="Times New Roman" pitchFamily="18" charset="0"/>
              </a:rPr>
              <a:t>    Самостоятельная </a:t>
            </a:r>
            <a:r>
              <a:rPr lang="ru-RU" sz="3200" dirty="0" smtClean="0">
                <a:latin typeface="Times New Roman" pitchFamily="18" charset="0"/>
                <a:cs typeface="Times New Roman" pitchFamily="18" charset="0"/>
              </a:rPr>
              <a:t>выездная проверка филиала или представительства – в течение одного месяца (</a:t>
            </a:r>
            <a:r>
              <a:rPr lang="ru-RU" sz="3200" dirty="0" err="1" smtClean="0">
                <a:latin typeface="Times New Roman" pitchFamily="18" charset="0"/>
                <a:cs typeface="Times New Roman" pitchFamily="18" charset="0"/>
              </a:rPr>
              <a:t>абз</a:t>
            </a:r>
            <a:r>
              <a:rPr lang="ru-RU" sz="3200" dirty="0" smtClean="0">
                <a:latin typeface="Times New Roman" pitchFamily="18" charset="0"/>
                <a:cs typeface="Times New Roman" pitchFamily="18" charset="0"/>
              </a:rPr>
              <a:t>. 5 п. 7 ст. 89 НК РФ). Из этого правила предусмотрены исключения, и в некоторых случаях срок выездной проверки может быть продлён или приостановлен (</a:t>
            </a:r>
            <a:r>
              <a:rPr lang="ru-RU" sz="3200" dirty="0" err="1" smtClean="0">
                <a:latin typeface="Times New Roman" pitchFamily="18" charset="0"/>
                <a:cs typeface="Times New Roman" pitchFamily="18" charset="0"/>
              </a:rPr>
              <a:t>пп</a:t>
            </a:r>
            <a:r>
              <a:rPr lang="ru-RU" sz="3200" dirty="0" smtClean="0">
                <a:latin typeface="Times New Roman" pitchFamily="18" charset="0"/>
                <a:cs typeface="Times New Roman" pitchFamily="18" charset="0"/>
              </a:rPr>
              <a:t>. 6, 9 ст. 89 НК РФ)</a:t>
            </a:r>
            <a:endParaRPr lang="ru-RU" sz="30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534400" cy="6324600"/>
          </a:xfrm>
        </p:spPr>
        <p:txBody>
          <a:bodyPr>
            <a:noAutofit/>
          </a:bodyPr>
          <a:lstStyle/>
          <a:p>
            <a:pPr marL="0">
              <a:spcBef>
                <a:spcPts val="600"/>
              </a:spcBef>
              <a:buNone/>
            </a:pPr>
            <a:r>
              <a:rPr lang="ru-RU" sz="2400" dirty="0" smtClean="0">
                <a:latin typeface="Times New Roman" pitchFamily="18" charset="0"/>
                <a:cs typeface="Times New Roman" pitchFamily="18" charset="0"/>
              </a:rPr>
              <a:t>     В </a:t>
            </a:r>
            <a:r>
              <a:rPr lang="ru-RU" sz="2400" dirty="0" smtClean="0">
                <a:latin typeface="Times New Roman" pitchFamily="18" charset="0"/>
                <a:cs typeface="Times New Roman" pitchFamily="18" charset="0"/>
              </a:rPr>
              <a:t>соответствии с п. 8 ст. 89 НК РФ выездная проверка начинается со дня вынесения решения о её назначении. Данное решение выносит руководитель (заместитель руководителя) налоговой инспекции, которая будет проводить выездную налоговую проверку.</a:t>
            </a:r>
          </a:p>
          <a:p>
            <a:pPr marL="0">
              <a:spcBef>
                <a:spcPts val="600"/>
              </a:spcBef>
              <a:buNone/>
            </a:pPr>
            <a:r>
              <a:rPr lang="ru-RU" sz="2400" dirty="0" smtClean="0">
                <a:latin typeface="Times New Roman" pitchFamily="18" charset="0"/>
                <a:cs typeface="Times New Roman" pitchFamily="18" charset="0"/>
              </a:rPr>
              <a:t>     Фактические </a:t>
            </a:r>
            <a:r>
              <a:rPr lang="ru-RU" sz="2400" dirty="0" smtClean="0">
                <a:latin typeface="Times New Roman" pitchFamily="18" charset="0"/>
                <a:cs typeface="Times New Roman" pitchFamily="18" charset="0"/>
              </a:rPr>
              <a:t>действия по проведению выездной проверки согласно п. 1 ст. 91 НК РФ начинаются с даты предъявления налогоплательщику должностными лицами налогового органа своих служебных удостоверений и решения о назначении данной проверки.</a:t>
            </a:r>
          </a:p>
          <a:p>
            <a:pPr marL="0">
              <a:spcBef>
                <a:spcPts val="600"/>
              </a:spcBef>
              <a:buNone/>
            </a:pPr>
            <a:r>
              <a:rPr lang="ru-RU" sz="2400" dirty="0" smtClean="0">
                <a:latin typeface="Times New Roman" pitchFamily="18" charset="0"/>
                <a:cs typeface="Times New Roman" pitchFamily="18" charset="0"/>
              </a:rPr>
              <a:t>     Заканчивается </a:t>
            </a:r>
            <a:r>
              <a:rPr lang="ru-RU" sz="2400" dirty="0" smtClean="0">
                <a:latin typeface="Times New Roman" pitchFamily="18" charset="0"/>
                <a:cs typeface="Times New Roman" pitchFamily="18" charset="0"/>
              </a:rPr>
              <a:t>выездная проверка составлением справки о проведенной проверке по форме, утверждённой в Приложении 2 к Приказу ФНС России от 31.05.2007 № ММ-3-06/338@. Данная справка должна быть составлена в последний день проверки и в ней фиксируются предмет проверки и сроки её проведения (</a:t>
            </a:r>
            <a:r>
              <a:rPr lang="ru-RU" sz="2400" dirty="0" err="1" smtClean="0">
                <a:latin typeface="Times New Roman" pitchFamily="18" charset="0"/>
                <a:cs typeface="Times New Roman" pitchFamily="18" charset="0"/>
              </a:rPr>
              <a:t>пп</a:t>
            </a:r>
            <a:r>
              <a:rPr lang="ru-RU" sz="2400" dirty="0" smtClean="0">
                <a:latin typeface="Times New Roman" pitchFamily="18" charset="0"/>
                <a:cs typeface="Times New Roman" pitchFamily="18" charset="0"/>
              </a:rPr>
              <a:t>. 8, 15 ст. 89 НК РФ)</a:t>
            </a:r>
            <a:endParaRPr lang="ru-RU" sz="24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Сроки проведения выездной налоговой проверки</a:t>
            </a:r>
            <a:endParaRPr lang="ru-RU" sz="1600" dirty="0"/>
          </a:p>
        </p:txBody>
      </p:sp>
      <p:sp>
        <p:nvSpPr>
          <p:cNvPr id="3" name="Содержимое 2"/>
          <p:cNvSpPr>
            <a:spLocks noGrp="1"/>
          </p:cNvSpPr>
          <p:nvPr>
            <p:ph idx="1"/>
          </p:nvPr>
        </p:nvSpPr>
        <p:spPr>
          <a:xfrm>
            <a:off x="304800" y="838200"/>
            <a:ext cx="8610600" cy="6019800"/>
          </a:xfrm>
        </p:spPr>
        <p:txBody>
          <a:bodyPr>
            <a:noAutofit/>
          </a:bodyPr>
          <a:lstStyle/>
          <a:p>
            <a:pPr marL="0">
              <a:spcBef>
                <a:spcPts val="0"/>
              </a:spcBef>
              <a:buNone/>
            </a:pPr>
            <a:r>
              <a:rPr lang="ru-RU" sz="3000" dirty="0" smtClean="0">
                <a:latin typeface="Times New Roman" pitchFamily="18" charset="0"/>
                <a:cs typeface="Times New Roman" pitchFamily="18" charset="0"/>
              </a:rPr>
              <a:t>     Двухмесячный </a:t>
            </a:r>
            <a:r>
              <a:rPr lang="ru-RU" sz="3000" dirty="0" smtClean="0">
                <a:latin typeface="Times New Roman" pitchFamily="18" charset="0"/>
                <a:cs typeface="Times New Roman" pitchFamily="18" charset="0"/>
              </a:rPr>
              <a:t>срок проведения выездной проверки налогоплательщика может быть продлён (п. 6 ст. 89 НК РФ). Продолжительность выездной проверки с учётом такого продления может составить четыре месяца, а в исключительных случаях – шесть месяцев. Основания и порядок продления срока проверки в соответствии с п.2. ст. 89 НК РФ самостоятельно устанавливает ФНС России. В настоящее время они изложены в Приложении 2 к Приказу ФНС России от 25.12.2006 № САЭ-3-06/892@</a:t>
            </a:r>
            <a:endParaRPr lang="ru-RU" sz="30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839200" cy="6096000"/>
          </a:xfrm>
        </p:spPr>
        <p:txBody>
          <a:bodyPr>
            <a:noAutofit/>
          </a:bodyPr>
          <a:lstStyle/>
          <a:p>
            <a:pPr marL="0">
              <a:buNone/>
            </a:pPr>
            <a:r>
              <a:rPr lang="ru-RU" sz="2800" dirty="0" smtClean="0"/>
              <a:t>     </a:t>
            </a:r>
            <a:r>
              <a:rPr lang="ru-RU" sz="2900" dirty="0" smtClean="0">
                <a:latin typeface="Times New Roman" pitchFamily="18" charset="0"/>
                <a:cs typeface="Times New Roman" pitchFamily="18" charset="0"/>
              </a:rPr>
              <a:t>В </a:t>
            </a:r>
            <a:r>
              <a:rPr lang="ru-RU" sz="2900" dirty="0" smtClean="0">
                <a:latin typeface="Times New Roman" pitchFamily="18" charset="0"/>
                <a:cs typeface="Times New Roman" pitchFamily="18" charset="0"/>
              </a:rPr>
              <a:t>соответствии с п. 7 ст. 89 НК РФ самостоятельная выездная проверка филиалов и представительств не может продолжаться дольше одного месяца и продление указанного срока не предусмотрено. </a:t>
            </a:r>
          </a:p>
          <a:p>
            <a:pPr marL="0">
              <a:buNone/>
            </a:pPr>
            <a:r>
              <a:rPr lang="ru-RU" sz="2900" dirty="0" smtClean="0">
                <a:latin typeface="Times New Roman" pitchFamily="18" charset="0"/>
                <a:cs typeface="Times New Roman" pitchFamily="18" charset="0"/>
              </a:rPr>
              <a:t>     Приостановление </a:t>
            </a:r>
            <a:r>
              <a:rPr lang="ru-RU" sz="2900" dirty="0" smtClean="0">
                <a:latin typeface="Times New Roman" pitchFamily="18" charset="0"/>
                <a:cs typeface="Times New Roman" pitchFamily="18" charset="0"/>
              </a:rPr>
              <a:t>и возобновление выездной налоговой проверки оформляются соответствующим решением руководителя (заместителя руководителя) налогового органа, проводящего указанную проверку.</a:t>
            </a:r>
          </a:p>
          <a:p>
            <a:pPr marL="0">
              <a:buNone/>
            </a:pPr>
            <a:r>
              <a:rPr lang="ru-RU" sz="2900" dirty="0" smtClean="0">
                <a:latin typeface="Times New Roman" pitchFamily="18" charset="0"/>
                <a:cs typeface="Times New Roman" pitchFamily="18" charset="0"/>
              </a:rPr>
              <a:t>     В </a:t>
            </a:r>
            <a:r>
              <a:rPr lang="ru-RU" sz="2900" dirty="0" smtClean="0">
                <a:latin typeface="Times New Roman" pitchFamily="18" charset="0"/>
                <a:cs typeface="Times New Roman" pitchFamily="18" charset="0"/>
              </a:rPr>
              <a:t>период продления выездная проверка проводится в общем порядке. Никаких ограничений для налогового органа по проводимым мероприятиям или действиям не установлено</a:t>
            </a:r>
            <a:endParaRPr lang="ru-RU" sz="29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828800"/>
            <a:ext cx="8686800" cy="4876800"/>
          </a:xfrm>
        </p:spPr>
        <p:txBody>
          <a:bodyPr>
            <a:noAutofit/>
          </a:bodyPr>
          <a:lstStyle/>
          <a:p>
            <a:pPr>
              <a:buNone/>
            </a:pPr>
            <a:r>
              <a:rPr lang="ru-RU" sz="2800" dirty="0" smtClean="0">
                <a:latin typeface="Times New Roman" pitchFamily="18" charset="0"/>
                <a:cs typeface="Times New Roman" pitchFamily="18" charset="0"/>
              </a:rPr>
              <a:t>1) проведение проверок налогоплательщика, отнесённого к категории крупнейших;</a:t>
            </a:r>
          </a:p>
          <a:p>
            <a:pPr>
              <a:buNone/>
            </a:pPr>
            <a:r>
              <a:rPr lang="ru-RU" sz="2800" dirty="0" smtClean="0">
                <a:latin typeface="Times New Roman" pitchFamily="18" charset="0"/>
                <a:cs typeface="Times New Roman" pitchFamily="18" charset="0"/>
              </a:rPr>
              <a:t>2) получение в ходе проведения выездной (повторной выездной) налоговой проверки информации от правоохранительных, контролирующих органов либо из иных источников, свидетельствующей о наличии у налогоплательщика, плательщика сбора, налогового агента нарушений законодательства о налогах и сборах и требующей дополнительной проверки;</a:t>
            </a:r>
            <a:endParaRPr lang="ru-RU" sz="2800" dirty="0">
              <a:latin typeface="Times New Roman" pitchFamily="18" charset="0"/>
              <a:cs typeface="Times New Roman" pitchFamily="18" charset="0"/>
            </a:endParaRPr>
          </a:p>
        </p:txBody>
      </p:sp>
      <p:sp>
        <p:nvSpPr>
          <p:cNvPr id="4" name="Прямоугольник 3"/>
          <p:cNvSpPr/>
          <p:nvPr/>
        </p:nvSpPr>
        <p:spPr>
          <a:xfrm>
            <a:off x="304800" y="304800"/>
            <a:ext cx="8610600" cy="1384995"/>
          </a:xfrm>
          <a:prstGeom prst="rect">
            <a:avLst/>
          </a:prstGeom>
        </p:spPr>
        <p:txBody>
          <a:bodyPr wrap="square">
            <a:spAutoFit/>
          </a:bodyPr>
          <a:lstStyle/>
          <a:p>
            <a:r>
              <a:rPr lang="ru-RU" sz="2800" b="1" i="1" dirty="0" smtClean="0">
                <a:latin typeface="+mj-lt"/>
              </a:rPr>
              <a:t>Срок выездной проверки может быть продлён до четырёх или шести месяцев, при наличии следующих условий:</a:t>
            </a:r>
            <a:endParaRPr lang="ru-RU" sz="2800" b="1" i="1" dirty="0">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1295400"/>
          </a:xfrm>
        </p:spPr>
        <p:txBody>
          <a:bodyPr>
            <a:noAutofit/>
          </a:bodyPr>
          <a:lstStyle/>
          <a:p>
            <a:r>
              <a:rPr lang="ru-RU" sz="2800" b="1" i="1" dirty="0" smtClean="0">
                <a:solidFill>
                  <a:schemeClr val="tx1"/>
                </a:solidFill>
              </a:rPr>
              <a:t>Срок выездной проверки может быть продлён до четырёх или шести месяцев, при наличии следующих условий:</a:t>
            </a:r>
            <a:endParaRPr lang="ru-RU" sz="2800" b="1" i="1" dirty="0">
              <a:solidFill>
                <a:schemeClr val="tx1"/>
              </a:solidFill>
            </a:endParaRPr>
          </a:p>
        </p:txBody>
      </p:sp>
      <p:sp>
        <p:nvSpPr>
          <p:cNvPr id="3" name="Содержимое 2"/>
          <p:cNvSpPr>
            <a:spLocks noGrp="1"/>
          </p:cNvSpPr>
          <p:nvPr>
            <p:ph idx="1"/>
          </p:nvPr>
        </p:nvSpPr>
        <p:spPr>
          <a:xfrm>
            <a:off x="304800" y="1600200"/>
            <a:ext cx="8686800" cy="5257800"/>
          </a:xfrm>
        </p:spPr>
        <p:txBody>
          <a:bodyPr>
            <a:noAutofit/>
          </a:bodyPr>
          <a:lstStyle/>
          <a:p>
            <a:pPr>
              <a:buNone/>
            </a:pPr>
            <a:r>
              <a:rPr lang="ru-RU" sz="2800" dirty="0" smtClean="0">
                <a:latin typeface="Times New Roman" pitchFamily="18" charset="0"/>
                <a:cs typeface="Times New Roman" pitchFamily="18" charset="0"/>
              </a:rPr>
              <a:t>3) наличие форс-мажорных обстоятельств (затопление, наводнение, пожар и т.п.) на территории, где проводится проверка;</a:t>
            </a:r>
          </a:p>
          <a:p>
            <a:pPr>
              <a:buNone/>
            </a:pPr>
            <a:r>
              <a:rPr lang="ru-RU" sz="2800" dirty="0" smtClean="0">
                <a:latin typeface="Times New Roman" pitchFamily="18" charset="0"/>
                <a:cs typeface="Times New Roman" pitchFamily="18" charset="0"/>
              </a:rPr>
              <a:t>4) проведение проверок организаций, имеющих в своём составе несколько обособленных подразделений;</a:t>
            </a:r>
          </a:p>
          <a:p>
            <a:pPr>
              <a:buNone/>
            </a:pPr>
            <a:r>
              <a:rPr lang="ru-RU" sz="2800" dirty="0" smtClean="0">
                <a:latin typeface="Times New Roman" pitchFamily="18" charset="0"/>
                <a:cs typeface="Times New Roman" pitchFamily="18" charset="0"/>
              </a:rPr>
              <a:t>5) непредставление налогоплательщиком, плательщиком сбора, налоговым агентом в установленный в соответствии с п. 3 ст. 93 НК РФ срок документов, необходимых для проведения выездной (повторной выездной) налоговой проверки;</a:t>
            </a:r>
          </a:p>
          <a:p>
            <a:pPr>
              <a:buNone/>
            </a:pPr>
            <a:r>
              <a:rPr lang="ru-RU" sz="2800" dirty="0" smtClean="0">
                <a:latin typeface="Times New Roman" pitchFamily="18" charset="0"/>
                <a:cs typeface="Times New Roman" pitchFamily="18" charset="0"/>
              </a:rPr>
              <a:t>6) иные обстоятельства</a:t>
            </a:r>
            <a:endParaRPr lang="ru-RU" sz="28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81000"/>
            <a:ext cx="8763000" cy="6477000"/>
          </a:xfrm>
        </p:spPr>
        <p:txBody>
          <a:bodyPr>
            <a:noAutofit/>
          </a:bodyPr>
          <a:lstStyle/>
          <a:p>
            <a:pPr marL="0">
              <a:spcBef>
                <a:spcPts val="0"/>
              </a:spcBef>
              <a:spcAft>
                <a:spcPts val="1200"/>
              </a:spcAft>
              <a:buNone/>
            </a:pPr>
            <a:r>
              <a:rPr lang="ru-RU" sz="3200" dirty="0" smtClean="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
        <p:nvSpPr>
          <p:cNvPr id="5" name="Прямоугольник 4"/>
          <p:cNvSpPr/>
          <p:nvPr/>
        </p:nvSpPr>
        <p:spPr>
          <a:xfrm>
            <a:off x="228600" y="152400"/>
            <a:ext cx="8610600" cy="6708041"/>
          </a:xfrm>
          <a:prstGeom prst="rect">
            <a:avLst/>
          </a:prstGeom>
        </p:spPr>
        <p:txBody>
          <a:bodyPr wrap="square">
            <a:spAutoFit/>
          </a:bodyPr>
          <a:lstStyle/>
          <a:p>
            <a:r>
              <a:rPr lang="ru-RU" sz="3000" dirty="0" smtClean="0">
                <a:latin typeface="Times New Roman" pitchFamily="18" charset="0"/>
                <a:cs typeface="Times New Roman" pitchFamily="18" charset="0"/>
              </a:rPr>
              <a:t>     Перечень </a:t>
            </a:r>
            <a:r>
              <a:rPr lang="ru-RU" sz="3000" dirty="0" smtClean="0">
                <a:latin typeface="Times New Roman" pitchFamily="18" charset="0"/>
                <a:cs typeface="Times New Roman" pitchFamily="18" charset="0"/>
              </a:rPr>
              <a:t>оснований является открытым и необходимость, а также сроки продления выездной проверки определяются налоговым органом исходя из:</a:t>
            </a:r>
          </a:p>
          <a:p>
            <a:pPr>
              <a:buFont typeface="Wingdings" pitchFamily="2" charset="2"/>
              <a:buChar char="ü"/>
            </a:pPr>
            <a:r>
              <a:rPr lang="ru-RU" sz="30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длительности проверяемого периода;</a:t>
            </a:r>
          </a:p>
          <a:p>
            <a:pPr>
              <a:buFont typeface="Wingdings" pitchFamily="2" charset="2"/>
              <a:buChar char="ü"/>
            </a:pPr>
            <a:r>
              <a:rPr lang="ru-RU" sz="30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объёма проверяемых документов;</a:t>
            </a:r>
          </a:p>
          <a:p>
            <a:pPr>
              <a:buFont typeface="Wingdings" pitchFamily="2" charset="2"/>
              <a:buChar char="ü"/>
            </a:pPr>
            <a:r>
              <a:rPr lang="ru-RU" sz="30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количества налогов и сборов, по которым назначена проверка;</a:t>
            </a:r>
          </a:p>
          <a:p>
            <a:pPr>
              <a:buFont typeface="Wingdings" pitchFamily="2" charset="2"/>
              <a:buChar char="ü"/>
            </a:pPr>
            <a:r>
              <a:rPr lang="ru-RU" sz="30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количества осуществляемых вами видов деятельности;</a:t>
            </a:r>
          </a:p>
          <a:p>
            <a:pPr>
              <a:buFont typeface="Wingdings" pitchFamily="2" charset="2"/>
              <a:buChar char="ü"/>
            </a:pPr>
            <a:r>
              <a:rPr lang="ru-RU" sz="30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разветвлённости вашей организационной структуры;</a:t>
            </a:r>
          </a:p>
          <a:p>
            <a:pPr>
              <a:buFont typeface="Wingdings" pitchFamily="2" charset="2"/>
              <a:buChar char="ü"/>
            </a:pPr>
            <a:r>
              <a:rPr lang="ru-RU" sz="30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сложности технологических процессов и других обстоятельств</a:t>
            </a:r>
            <a:endParaRPr lang="ru-RU" sz="3000" dirty="0" smtClean="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457200"/>
            <a:ext cx="8686800" cy="6248400"/>
          </a:xfrm>
        </p:spPr>
        <p:txBody>
          <a:bodyPr>
            <a:normAutofit fontScale="85000" lnSpcReduction="20000"/>
          </a:bodyPr>
          <a:lstStyle/>
          <a:p>
            <a:pPr marL="0">
              <a:lnSpc>
                <a:spcPct val="110000"/>
              </a:lnSpc>
              <a:spcBef>
                <a:spcPts val="0"/>
              </a:spcBef>
              <a:spcAft>
                <a:spcPts val="1200"/>
              </a:spcAft>
              <a:buNone/>
            </a:pPr>
            <a:r>
              <a:rPr lang="ru-RU" sz="3200" dirty="0" smtClean="0"/>
              <a:t>     Сроки </a:t>
            </a:r>
            <a:r>
              <a:rPr lang="ru-RU" sz="3200" dirty="0" smtClean="0"/>
              <a:t>продления выездной проверки организаций, которые имеют обособленные подразделения, составляют:</a:t>
            </a:r>
          </a:p>
          <a:p>
            <a:pPr>
              <a:lnSpc>
                <a:spcPct val="120000"/>
              </a:lnSpc>
              <a:buNone/>
            </a:pPr>
            <a:r>
              <a:rPr lang="ru-RU" sz="3200" dirty="0" smtClean="0">
                <a:latin typeface="Times New Roman" pitchFamily="18" charset="0"/>
                <a:cs typeface="Times New Roman" pitchFamily="18" charset="0"/>
              </a:rPr>
              <a:t>1) до четырёх месяцев, если:</a:t>
            </a:r>
          </a:p>
          <a:p>
            <a:pPr>
              <a:lnSpc>
                <a:spcPct val="120000"/>
              </a:lnSpc>
              <a:buClrTx/>
              <a:buFont typeface="Wingdings" pitchFamily="2" charset="2"/>
              <a:buChar char="§"/>
            </a:pPr>
            <a:r>
              <a:rPr lang="ru-RU"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обособленных подразделений от четырёх до девяти;</a:t>
            </a:r>
          </a:p>
          <a:p>
            <a:pPr>
              <a:lnSpc>
                <a:spcPct val="120000"/>
              </a:lnSpc>
              <a:buClrTx/>
              <a:buFont typeface="Wingdings" pitchFamily="2" charset="2"/>
              <a:buChar char="§"/>
            </a:pPr>
            <a:r>
              <a:rPr lang="ru-RU"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обособленных подразделений меньше четырёх, но доля налогов, которые приходятся на эти подразделения, составляет не менее 50% общей суммы налогов, уплачиваемых организацией, и (или) удельный вес имущества на балансе подразделений составляет не менее 50% общей стоимости имущества организации;</a:t>
            </a:r>
          </a:p>
          <a:p>
            <a:pPr>
              <a:lnSpc>
                <a:spcPct val="120000"/>
              </a:lnSpc>
              <a:buNone/>
            </a:pPr>
            <a:r>
              <a:rPr lang="ru-RU" sz="3200" dirty="0" smtClean="0">
                <a:latin typeface="Times New Roman" pitchFamily="18" charset="0"/>
                <a:cs typeface="Times New Roman" pitchFamily="18" charset="0"/>
              </a:rPr>
              <a:t>2) до шести месяцев, если обособленных подразделений 10 и более</a:t>
            </a:r>
            <a:endParaRPr lang="ru-RU" sz="3200" b="1" i="1"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85800"/>
            <a:ext cx="8610600" cy="5638800"/>
          </a:xfrm>
        </p:spPr>
        <p:txBody>
          <a:bodyPr>
            <a:noAutofit/>
          </a:bodyPr>
          <a:lstStyle/>
          <a:p>
            <a:pPr marL="0">
              <a:spcBef>
                <a:spcPts val="0"/>
              </a:spcBef>
              <a:spcAft>
                <a:spcPts val="600"/>
              </a:spcAft>
              <a:buNone/>
            </a:pPr>
            <a:r>
              <a:rPr lang="ru-RU" sz="3200" dirty="0" smtClean="0">
                <a:latin typeface="Times New Roman" pitchFamily="18" charset="0"/>
                <a:cs typeface="Times New Roman" pitchFamily="18" charset="0"/>
              </a:rPr>
              <a:t>     Порядок </a:t>
            </a:r>
            <a:r>
              <a:rPr lang="ru-RU" sz="3200" dirty="0" smtClean="0">
                <a:latin typeface="Times New Roman" pitchFamily="18" charset="0"/>
                <a:cs typeface="Times New Roman" pitchFamily="18" charset="0"/>
              </a:rPr>
              <a:t>продления срока выездной проверки установлен Приказом ФНС от 25.12.2006 № САЭ-3-06/892@.</a:t>
            </a:r>
          </a:p>
          <a:p>
            <a:pPr marL="0">
              <a:spcBef>
                <a:spcPts val="0"/>
              </a:spcBef>
              <a:spcAft>
                <a:spcPts val="600"/>
              </a:spcAft>
              <a:buNone/>
            </a:pPr>
            <a:r>
              <a:rPr lang="ru-RU" sz="3200" dirty="0" smtClean="0">
                <a:latin typeface="Times New Roman" pitchFamily="18" charset="0"/>
                <a:cs typeface="Times New Roman" pitchFamily="18" charset="0"/>
              </a:rPr>
              <a:t>     Для </a:t>
            </a:r>
            <a:r>
              <a:rPr lang="ru-RU" sz="3200" dirty="0" smtClean="0">
                <a:latin typeface="Times New Roman" pitchFamily="18" charset="0"/>
                <a:cs typeface="Times New Roman" pitchFamily="18" charset="0"/>
              </a:rPr>
              <a:t>продления срока проведения выездной (повторной выездной) налоговой проверки налоговым органом, проводящим проверку, в вышестоящий налоговый орган направляется мотивированный запрос о продлении срока проведения выездной налоговой </a:t>
            </a:r>
            <a:r>
              <a:rPr lang="ru-RU" sz="3200" dirty="0" smtClean="0">
                <a:latin typeface="Times New Roman" pitchFamily="18" charset="0"/>
                <a:cs typeface="Times New Roman" pitchFamily="18" charset="0"/>
              </a:rPr>
              <a:t>проверки.</a:t>
            </a:r>
            <a:endParaRPr lang="ru-RU" sz="3200" dirty="0" smtClean="0">
              <a:latin typeface="Times New Roman" pitchFamily="18" charset="0"/>
              <a:cs typeface="Times New Roman" pitchFamily="18" charset="0"/>
            </a:endParaRPr>
          </a:p>
          <a:p>
            <a:pPr marL="0">
              <a:spcBef>
                <a:spcPts val="0"/>
              </a:spcBef>
              <a:spcAft>
                <a:spcPts val="600"/>
              </a:spcAft>
              <a:buNone/>
            </a:pPr>
            <a:r>
              <a:rPr lang="ru-RU" sz="3200" dirty="0" smtClean="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14400"/>
            <a:ext cx="8686800" cy="5943600"/>
          </a:xfrm>
        </p:spPr>
        <p:txBody>
          <a:bodyPr>
            <a:noAutofit/>
          </a:bodyPr>
          <a:lstStyle/>
          <a:p>
            <a:pPr marL="0">
              <a:buNone/>
            </a:pPr>
            <a:r>
              <a:rPr lang="ru-RU" sz="3200" dirty="0" smtClean="0">
                <a:latin typeface="Times New Roman" pitchFamily="18" charset="0"/>
                <a:cs typeface="Times New Roman" pitchFamily="18" charset="0"/>
              </a:rPr>
              <a:t>      Налоговый </a:t>
            </a:r>
            <a:r>
              <a:rPr lang="ru-RU" sz="3200" dirty="0" smtClean="0">
                <a:latin typeface="Times New Roman" pitchFamily="18" charset="0"/>
                <a:cs typeface="Times New Roman" pitchFamily="18" charset="0"/>
              </a:rPr>
              <a:t>орган, который проводит выездную проверку, имеет право в соответствии с п. 9 ст. 89 НК РФ на приостановление налоговой проверки, т.е. приостанавливается течение срока выездной налоговой проверки до её возобновления</a:t>
            </a:r>
            <a:endParaRPr lang="ru-RU" sz="32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219200"/>
            <a:ext cx="8686800" cy="5638800"/>
          </a:xfrm>
        </p:spPr>
        <p:txBody>
          <a:bodyPr>
            <a:noAutofit/>
          </a:bodyPr>
          <a:lstStyle/>
          <a:p>
            <a:pPr marL="0">
              <a:spcBef>
                <a:spcPts val="0"/>
              </a:spcBef>
              <a:spcAft>
                <a:spcPts val="600"/>
              </a:spcAft>
              <a:buNone/>
            </a:pPr>
            <a:r>
              <a:rPr lang="ru-RU" sz="3200" dirty="0" smtClean="0"/>
              <a:t>     Выездная </a:t>
            </a:r>
            <a:r>
              <a:rPr lang="ru-RU" sz="3200" dirty="0" smtClean="0"/>
              <a:t>налоговая проверка консолидированной группы налогоплательщиков не может продолжаться более двух месяцев. Указанный срок увеличивается на число месяцев, равное числу участников консолидированной группы налогоплательщиков (помимо ответственного участника этой группы), но не более чем до одного года</a:t>
            </a:r>
            <a:endParaRPr lang="ru-RU" sz="3200" dirty="0">
              <a:latin typeface="Times New Roman" pitchFamily="18" charset="0"/>
              <a:cs typeface="Times New Roman" pitchFamily="18" charset="0"/>
            </a:endParaRPr>
          </a:p>
        </p:txBody>
      </p:sp>
      <p:sp>
        <p:nvSpPr>
          <p:cNvPr id="4" name="Прямоугольник 3"/>
          <p:cNvSpPr/>
          <p:nvPr/>
        </p:nvSpPr>
        <p:spPr>
          <a:xfrm>
            <a:off x="228600" y="152400"/>
            <a:ext cx="8534400" cy="338554"/>
          </a:xfrm>
          <a:prstGeom prst="rect">
            <a:avLst/>
          </a:prstGeom>
        </p:spPr>
        <p:txBody>
          <a:bodyPr wrap="square">
            <a:spAutoFit/>
          </a:bodyPr>
          <a:lstStyle/>
          <a:p>
            <a:r>
              <a:rPr lang="ru-RU" sz="1600" dirty="0" smtClean="0">
                <a:latin typeface="Times New Roman" pitchFamily="18" charset="0"/>
                <a:cs typeface="Times New Roman" pitchFamily="18" charset="0"/>
              </a:rPr>
              <a:t>2. </a:t>
            </a:r>
            <a:r>
              <a:rPr lang="ru-RU" sz="1600" dirty="0" smtClean="0"/>
              <a:t>Сроки проведения выездной налоговой проверки</a:t>
            </a:r>
            <a:endParaRPr lang="ru-RU" sz="16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762000"/>
            <a:ext cx="8610600" cy="6096000"/>
          </a:xfrm>
        </p:spPr>
        <p:txBody>
          <a:bodyPr>
            <a:noAutofit/>
          </a:bodyPr>
          <a:lstStyle/>
          <a:p>
            <a:pPr marL="0">
              <a:buNone/>
            </a:pPr>
            <a:r>
              <a:rPr lang="ru-RU" sz="2800" dirty="0" smtClean="0"/>
              <a:t>     Выездная </a:t>
            </a:r>
            <a:r>
              <a:rPr lang="ru-RU" sz="2800" dirty="0" smtClean="0"/>
              <a:t>налоговая проверка проводится на территории (в помещении) налогоплательщика на основании решения руководителя налогового органа.</a:t>
            </a:r>
          </a:p>
          <a:p>
            <a:pPr marL="0">
              <a:buNone/>
            </a:pPr>
            <a:r>
              <a:rPr lang="ru-RU" sz="2800" dirty="0" smtClean="0"/>
              <a:t>     Выездная </a:t>
            </a:r>
            <a:r>
              <a:rPr lang="ru-RU" sz="2800" dirty="0" smtClean="0"/>
              <a:t>налоговая проверка консолидированной группы налогоплательщиков проводится в отношении налога на прибыль организаций по консолидированной группе налогоплательщиков на территории (в помещении) ответственного участника этой группы и на территориях (в помещениях) иных участников этой группы на основании решения руководителя налогового органа</a:t>
            </a:r>
            <a:endParaRPr lang="ru-RU" sz="2800" dirty="0">
              <a:latin typeface="Times New Roman" pitchFamily="18" charset="0"/>
              <a:cs typeface="Times New Roman" pitchFamily="18" charset="0"/>
            </a:endParaRPr>
          </a:p>
        </p:txBody>
      </p:sp>
      <p:sp>
        <p:nvSpPr>
          <p:cNvPr id="4" name="Прямоугольник 3"/>
          <p:cNvSpPr/>
          <p:nvPr/>
        </p:nvSpPr>
        <p:spPr>
          <a:xfrm>
            <a:off x="304800" y="304800"/>
            <a:ext cx="8153400" cy="338554"/>
          </a:xfrm>
          <a:prstGeom prst="rect">
            <a:avLst/>
          </a:prstGeom>
        </p:spPr>
        <p:txBody>
          <a:bodyPr wrap="square">
            <a:spAutoFit/>
          </a:bodyPr>
          <a:lstStyle/>
          <a:p>
            <a:r>
              <a:rPr lang="ru-RU" sz="1600" dirty="0" smtClean="0">
                <a:latin typeface="Times New Roman" pitchFamily="18" charset="0"/>
                <a:cs typeface="Times New Roman" pitchFamily="18" charset="0"/>
              </a:rPr>
              <a:t>3</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Порядок проведения выездной налоговой проверки</a:t>
            </a:r>
            <a:endParaRPr lang="ru-RU" sz="16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990600"/>
            <a:ext cx="8839200" cy="5715000"/>
          </a:xfrm>
        </p:spPr>
        <p:txBody>
          <a:bodyPr>
            <a:noAutofit/>
          </a:bodyPr>
          <a:lstStyle/>
          <a:p>
            <a:pPr marL="0">
              <a:buNone/>
            </a:pPr>
            <a:r>
              <a:rPr lang="ru-RU" sz="3200" dirty="0" smtClean="0"/>
              <a:t>     Предметом </a:t>
            </a:r>
            <a:r>
              <a:rPr lang="ru-RU" sz="3200" dirty="0" smtClean="0"/>
              <a:t>выездной налоговой проверки являются первичные документы, которые дают представление о соответствии заявленных сведений фактическим (налоги, правильность исчисления и уплаты которых подлежит проверке).</a:t>
            </a:r>
          </a:p>
          <a:p>
            <a:pPr marL="0">
              <a:buNone/>
            </a:pPr>
            <a:r>
              <a:rPr lang="ru-RU" sz="3200" dirty="0" smtClean="0"/>
              <a:t>     Предметом </a:t>
            </a:r>
            <a:r>
              <a:rPr lang="ru-RU" sz="3200" dirty="0" smtClean="0"/>
              <a:t>выездной налоговой проверки консолидированной группы налогоплательщиков является правильность исчисления и своевременность уплаты налога на прибыль организаций по этой группе</a:t>
            </a:r>
            <a:endParaRPr lang="ru-RU" sz="3200" dirty="0">
              <a:latin typeface="Times New Roman" pitchFamily="18" charset="0"/>
              <a:cs typeface="Times New Roman" pitchFamily="18" charset="0"/>
            </a:endParaRPr>
          </a:p>
        </p:txBody>
      </p:sp>
      <p:sp>
        <p:nvSpPr>
          <p:cNvPr id="4" name="Прямоугольник 3"/>
          <p:cNvSpPr/>
          <p:nvPr/>
        </p:nvSpPr>
        <p:spPr>
          <a:xfrm>
            <a:off x="228600" y="228600"/>
            <a:ext cx="8686800" cy="338554"/>
          </a:xfrm>
          <a:prstGeom prst="rect">
            <a:avLst/>
          </a:prstGeom>
        </p:spPr>
        <p:txBody>
          <a:bodyPr wrap="square">
            <a:spAutoFit/>
          </a:bodyPr>
          <a:lstStyle/>
          <a:p>
            <a:r>
              <a:rPr lang="ru-RU" sz="1600" dirty="0" smtClean="0">
                <a:latin typeface="Times New Roman" pitchFamily="18" charset="0"/>
                <a:cs typeface="Times New Roman" pitchFamily="18" charset="0"/>
              </a:rPr>
              <a:t>3. Порядок проведения выездной налоговой проверки</a:t>
            </a:r>
            <a:endParaRPr lang="ru-RU" sz="16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14400"/>
            <a:ext cx="8686800" cy="5715000"/>
          </a:xfrm>
        </p:spPr>
        <p:txBody>
          <a:bodyPr>
            <a:normAutofit/>
          </a:bodyPr>
          <a:lstStyle/>
          <a:p>
            <a:pPr marL="0">
              <a:buNone/>
            </a:pPr>
            <a:r>
              <a:rPr lang="ru-RU" sz="3000" dirty="0" smtClean="0">
                <a:latin typeface="Times New Roman" pitchFamily="18" charset="0"/>
                <a:cs typeface="Times New Roman" pitchFamily="18" charset="0"/>
              </a:rPr>
              <a:t>     В </a:t>
            </a:r>
            <a:r>
              <a:rPr lang="ru-RU" sz="3000" dirty="0" smtClean="0">
                <a:latin typeface="Times New Roman" pitchFamily="18" charset="0"/>
                <a:cs typeface="Times New Roman" pitchFamily="18" charset="0"/>
              </a:rPr>
              <a:t>соответствии с п. 3 ст. 89 НК РФ выездная налоговая проверка может проводиться по одному или нескольким налогам. </a:t>
            </a:r>
          </a:p>
          <a:p>
            <a:pPr marL="0">
              <a:buNone/>
            </a:pPr>
            <a:r>
              <a:rPr lang="ru-RU" sz="3000" dirty="0" smtClean="0">
                <a:latin typeface="Times New Roman" pitchFamily="18" charset="0"/>
                <a:cs typeface="Times New Roman" pitchFamily="18" charset="0"/>
              </a:rPr>
              <a:t>     Если </a:t>
            </a:r>
            <a:r>
              <a:rPr lang="ru-RU" sz="3000" dirty="0" smtClean="0">
                <a:latin typeface="Times New Roman" pitchFamily="18" charset="0"/>
                <a:cs typeface="Times New Roman" pitchFamily="18" charset="0"/>
              </a:rPr>
              <a:t>у налогоплательщика отсутствует возможность предоставить помещение для проведения выездной налоговой проверки, она может проводиться по месту нахождения налогового органа (</a:t>
            </a:r>
            <a:r>
              <a:rPr lang="ru-RU" sz="3000" dirty="0" err="1" smtClean="0">
                <a:latin typeface="Times New Roman" pitchFamily="18" charset="0"/>
                <a:cs typeface="Times New Roman" pitchFamily="18" charset="0"/>
              </a:rPr>
              <a:t>абз</a:t>
            </a:r>
            <a:r>
              <a:rPr lang="ru-RU" sz="3000" dirty="0" smtClean="0">
                <a:latin typeface="Times New Roman" pitchFamily="18" charset="0"/>
                <a:cs typeface="Times New Roman" pitchFamily="18" charset="0"/>
              </a:rPr>
              <a:t>. 2 п. 1 ст. 89 НК РФ)</a:t>
            </a:r>
            <a:endParaRPr lang="ru-RU" sz="3000" dirty="0">
              <a:latin typeface="Times New Roman" pitchFamily="18" charset="0"/>
              <a:cs typeface="Times New Roman" pitchFamily="18" charset="0"/>
            </a:endParaRPr>
          </a:p>
        </p:txBody>
      </p:sp>
      <p:sp>
        <p:nvSpPr>
          <p:cNvPr id="4" name="Прямоугольник 3"/>
          <p:cNvSpPr/>
          <p:nvPr/>
        </p:nvSpPr>
        <p:spPr>
          <a:xfrm>
            <a:off x="228600" y="152400"/>
            <a:ext cx="8077200" cy="338554"/>
          </a:xfrm>
          <a:prstGeom prst="rect">
            <a:avLst/>
          </a:prstGeom>
        </p:spPr>
        <p:txBody>
          <a:bodyPr wrap="square">
            <a:spAutoFit/>
          </a:bodyPr>
          <a:lstStyle/>
          <a:p>
            <a:r>
              <a:rPr lang="ru-RU" sz="1600" dirty="0" smtClean="0">
                <a:latin typeface="Times New Roman" pitchFamily="18" charset="0"/>
                <a:cs typeface="Times New Roman" pitchFamily="18" charset="0"/>
              </a:rPr>
              <a:t>3. Порядок проведения выездной налоговой проверки</a:t>
            </a:r>
            <a:endParaRPr lang="ru-RU" sz="16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6"/>
          <p:cNvSpPr>
            <a:spLocks noGrp="1"/>
          </p:cNvSpPr>
          <p:nvPr>
            <p:ph idx="1"/>
          </p:nvPr>
        </p:nvSpPr>
        <p:spPr>
          <a:xfrm>
            <a:off x="228600" y="457200"/>
            <a:ext cx="8686800" cy="6172200"/>
          </a:xfrm>
        </p:spPr>
        <p:txBody>
          <a:bodyPr>
            <a:noAutofit/>
          </a:bodyPr>
          <a:lstStyle/>
          <a:p>
            <a:pPr marL="0">
              <a:buNone/>
            </a:pPr>
            <a:r>
              <a:rPr lang="ru-RU" sz="2400" dirty="0" smtClean="0">
                <a:latin typeface="Times New Roman" pitchFamily="18" charset="0"/>
                <a:cs typeface="Times New Roman" pitchFamily="18" charset="0"/>
              </a:rPr>
              <a:t>     По </a:t>
            </a:r>
            <a:r>
              <a:rPr lang="ru-RU" sz="2400" dirty="0" smtClean="0">
                <a:latin typeface="Times New Roman" pitchFamily="18" charset="0"/>
                <a:cs typeface="Times New Roman" pitchFamily="18" charset="0"/>
              </a:rPr>
              <a:t>общему правилу, предусмотренному п. 2 ст. 89 НК РФ, решение о проведении выездной налоговой проверки выносит налоговый орган по месту нахождения организации или месту жительства физического лица. Существует два исключения из этого правила:</a:t>
            </a:r>
          </a:p>
          <a:p>
            <a:pPr marL="0">
              <a:buClrTx/>
              <a:buFont typeface="Wingdings" pitchFamily="2" charset="2"/>
              <a:buChar char="Ø"/>
            </a:pP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решение о проведении выездной налоговой проверки организации, отнесённой к категории крупнейших налогоплательщиков, выносит налоговый орган, осуществивший постановку этой организации на учёт в качестве крупнейшего налогоплательщика;</a:t>
            </a:r>
          </a:p>
          <a:p>
            <a:pPr marL="0">
              <a:buClrTx/>
              <a:buFont typeface="Wingdings" pitchFamily="2" charset="2"/>
              <a:buChar char="Ø"/>
            </a:pP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решение о проведении выездной налоговой проверки организации, получившей статус участника проекта по осуществлению исследований, разработок и коммерциализации их результатов в соответствии с Федеральным законом «Об инновационном центре «</a:t>
            </a:r>
            <a:r>
              <a:rPr lang="ru-RU" sz="2400" dirty="0" err="1" smtClean="0">
                <a:latin typeface="Times New Roman" pitchFamily="18" charset="0"/>
                <a:cs typeface="Times New Roman" pitchFamily="18" charset="0"/>
              </a:rPr>
              <a:t>Сколково</a:t>
            </a:r>
            <a:r>
              <a:rPr lang="ru-RU" sz="2400" dirty="0" smtClean="0">
                <a:latin typeface="Times New Roman" pitchFamily="18" charset="0"/>
                <a:cs typeface="Times New Roman" pitchFamily="18" charset="0"/>
              </a:rPr>
              <a:t>», выносит налоговый орган, осуществивший постановку этой организации на учёт</a:t>
            </a:r>
            <a:endParaRPr lang="ru-RU" sz="24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3. Порядок проведения выездной налоговой проверки</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914400"/>
            <a:ext cx="8686800" cy="5943600"/>
          </a:xfrm>
        </p:spPr>
        <p:txBody>
          <a:bodyPr>
            <a:normAutofit/>
          </a:bodyPr>
          <a:lstStyle/>
          <a:p>
            <a:pPr marL="0" lvl="0">
              <a:lnSpc>
                <a:spcPct val="110000"/>
              </a:lnSpc>
              <a:spcBef>
                <a:spcPts val="0"/>
              </a:spcBef>
              <a:buClrTx/>
              <a:buNone/>
            </a:pPr>
            <a:r>
              <a:rPr lang="ru-RU" sz="3200" dirty="0" smtClean="0"/>
              <a:t>     Специальное </a:t>
            </a:r>
            <a:r>
              <a:rPr lang="ru-RU" sz="3200" dirty="0" smtClean="0"/>
              <a:t>правило установлено и для проверки филиалов и представительств. Самостоятельная выездная налоговая проверка филиала или представительства проводится на основании решения налогового органа по месту нахождения такого обособленного подразделения</a:t>
            </a:r>
            <a:endParaRPr lang="ru-RU" sz="32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3000"/>
            <a:ext cx="8229600" cy="5181600"/>
          </a:xfrm>
        </p:spPr>
        <p:txBody>
          <a:bodyPr>
            <a:normAutofit/>
          </a:bodyPr>
          <a:lstStyle/>
          <a:p>
            <a:pPr marL="0">
              <a:spcBef>
                <a:spcPts val="0"/>
              </a:spcBef>
              <a:buClrTx/>
              <a:buNone/>
            </a:pPr>
            <a:r>
              <a:rPr lang="ru-RU" sz="3200" dirty="0" smtClean="0">
                <a:latin typeface="Times New Roman" pitchFamily="18" charset="0"/>
                <a:cs typeface="Times New Roman" pitchFamily="18" charset="0"/>
              </a:rPr>
              <a:t>    Налоговые </a:t>
            </a:r>
            <a:r>
              <a:rPr lang="ru-RU" sz="3200" dirty="0" smtClean="0">
                <a:latin typeface="Times New Roman" pitchFamily="18" charset="0"/>
                <a:cs typeface="Times New Roman" pitchFamily="18" charset="0"/>
              </a:rPr>
              <a:t>органы не вправе проводить две и более выездные налоговые проверки по одним и тем же налогам за один и тот же период (</a:t>
            </a:r>
            <a:r>
              <a:rPr lang="ru-RU" sz="3200" dirty="0" err="1" smtClean="0">
                <a:latin typeface="Times New Roman" pitchFamily="18" charset="0"/>
                <a:cs typeface="Times New Roman" pitchFamily="18" charset="0"/>
              </a:rPr>
              <a:t>абз</a:t>
            </a:r>
            <a:r>
              <a:rPr lang="ru-RU" sz="3200" dirty="0" smtClean="0">
                <a:latin typeface="Times New Roman" pitchFamily="18" charset="0"/>
                <a:cs typeface="Times New Roman" pitchFamily="18" charset="0"/>
              </a:rPr>
              <a:t>. 1 п. 5 ст. 89 НК РФ). При этом законодательно предусмотрены исключения, которые касаются случаев, когда налоговый орган может повторно проверить один и тот же период по какому-то налогу</a:t>
            </a:r>
            <a:endParaRPr lang="ru-RU" sz="3200" dirty="0">
              <a:latin typeface="Times New Roman" pitchFamily="18" charset="0"/>
              <a:cs typeface="Times New Roman" pitchFamily="18" charset="0"/>
            </a:endParaRPr>
          </a:p>
        </p:txBody>
      </p:sp>
      <p:sp>
        <p:nvSpPr>
          <p:cNvPr id="13332" name="Rectangle 2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49" name="Group 33"/>
          <p:cNvGrpSpPr>
            <a:grpSpLocks noChangeAspect="1"/>
          </p:cNvGrpSpPr>
          <p:nvPr/>
        </p:nvGrpSpPr>
        <p:grpSpPr bwMode="auto">
          <a:xfrm>
            <a:off x="304800" y="152400"/>
            <a:ext cx="8153134" cy="5257800"/>
            <a:chOff x="3714" y="9870"/>
            <a:chExt cx="7516" cy="5072"/>
          </a:xfrm>
        </p:grpSpPr>
        <p:sp>
          <p:nvSpPr>
            <p:cNvPr id="9257" name="AutoShape 41"/>
            <p:cNvSpPr>
              <a:spLocks noChangeAspect="1" noChangeArrowheads="1" noTextEdit="1"/>
            </p:cNvSpPr>
            <p:nvPr/>
          </p:nvSpPr>
          <p:spPr bwMode="auto">
            <a:xfrm>
              <a:off x="3714" y="9870"/>
              <a:ext cx="7446" cy="5072"/>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9256" name="Text Box 40"/>
            <p:cNvSpPr txBox="1">
              <a:spLocks noChangeArrowheads="1"/>
            </p:cNvSpPr>
            <p:nvPr/>
          </p:nvSpPr>
          <p:spPr bwMode="auto">
            <a:xfrm>
              <a:off x="7567" y="12177"/>
              <a:ext cx="3663" cy="59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Продление срока выездной проверки </a:t>
              </a:r>
              <a:b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до 4 или 6 месяцев</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55" name="Text Box 39"/>
            <p:cNvSpPr txBox="1">
              <a:spLocks noChangeArrowheads="1"/>
            </p:cNvSpPr>
            <p:nvPr/>
          </p:nvSpPr>
          <p:spPr bwMode="auto">
            <a:xfrm>
              <a:off x="7593" y="13111"/>
              <a:ext cx="3637" cy="72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Приостановление выездной проверки</a:t>
              </a:r>
              <a:b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 срок до 6 (9) месяцев</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54" name="Line 38"/>
            <p:cNvSpPr>
              <a:spLocks noChangeShapeType="1"/>
            </p:cNvSpPr>
            <p:nvPr/>
          </p:nvSpPr>
          <p:spPr bwMode="auto">
            <a:xfrm>
              <a:off x="6834" y="10350"/>
              <a:ext cx="0" cy="29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9253" name="Line 37"/>
            <p:cNvSpPr>
              <a:spLocks noChangeShapeType="1"/>
            </p:cNvSpPr>
            <p:nvPr/>
          </p:nvSpPr>
          <p:spPr bwMode="auto">
            <a:xfrm>
              <a:off x="6834" y="11257"/>
              <a:ext cx="0" cy="246"/>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9252" name="Line 36"/>
            <p:cNvSpPr>
              <a:spLocks noChangeShapeType="1"/>
            </p:cNvSpPr>
            <p:nvPr/>
          </p:nvSpPr>
          <p:spPr bwMode="auto">
            <a:xfrm flipH="1">
              <a:off x="6412" y="11840"/>
              <a:ext cx="448" cy="2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9251" name="Line 35"/>
            <p:cNvSpPr>
              <a:spLocks noChangeShapeType="1"/>
            </p:cNvSpPr>
            <p:nvPr/>
          </p:nvSpPr>
          <p:spPr bwMode="auto">
            <a:xfrm>
              <a:off x="7223" y="12411"/>
              <a:ext cx="311"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9250" name="Line 34"/>
            <p:cNvSpPr>
              <a:spLocks noChangeShapeType="1"/>
            </p:cNvSpPr>
            <p:nvPr/>
          </p:nvSpPr>
          <p:spPr bwMode="auto">
            <a:xfrm>
              <a:off x="7236" y="13513"/>
              <a:ext cx="32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9258" name="Text Box 42"/>
          <p:cNvSpPr txBox="1">
            <a:spLocks noChangeArrowheads="1"/>
          </p:cNvSpPr>
          <p:nvPr/>
        </p:nvSpPr>
        <p:spPr bwMode="auto">
          <a:xfrm>
            <a:off x="838200" y="152400"/>
            <a:ext cx="7620000" cy="523875"/>
          </a:xfrm>
          <a:prstGeom prst="rect">
            <a:avLst/>
          </a:prstGeom>
          <a:solidFill>
            <a:srgbClr val="FFFFFF"/>
          </a:solidFill>
          <a:ln w="9525">
            <a:solidFill>
              <a:srgbClr val="000000"/>
            </a:solid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90488"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Отбор налогоплательщика для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59" name="Text Box 43"/>
          <p:cNvSpPr txBox="1">
            <a:spLocks noChangeArrowheads="1"/>
          </p:cNvSpPr>
          <p:nvPr/>
        </p:nvSpPr>
        <p:spPr bwMode="auto">
          <a:xfrm>
            <a:off x="838200" y="990600"/>
            <a:ext cx="7620000" cy="609600"/>
          </a:xfrm>
          <a:prstGeom prst="rect">
            <a:avLst/>
          </a:prstGeom>
          <a:solidFill>
            <a:srgbClr val="FFFFFF"/>
          </a:solidFill>
          <a:ln w="9525">
            <a:solidFill>
              <a:srgbClr val="000000"/>
            </a:solidFill>
            <a:miter lim="800000"/>
            <a:headEnd/>
            <a:tailEnd/>
          </a:ln>
        </p:spPr>
        <p:txBody>
          <a:bodyPr vert="horz" wrap="square" lIns="91440" tIns="45720" rIns="91440" bIns="45720" numCol="1" anchor="b" anchorCtr="0" compatLnSpc="1">
            <a:prstTxWarp prst="textNoShape">
              <a:avLst/>
            </a:prstTxWarp>
          </a:bodyPr>
          <a:lstStyle/>
          <a:p>
            <a:pPr marL="0" marR="0" lvl="0" indent="252413" algn="l"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252413"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Определение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периода и предмета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Решение о проведении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60" name="Text Box 44"/>
          <p:cNvSpPr txBox="1">
            <a:spLocks noChangeArrowheads="1"/>
          </p:cNvSpPr>
          <p:nvPr/>
        </p:nvSpPr>
        <p:spPr bwMode="auto">
          <a:xfrm>
            <a:off x="762000" y="1828800"/>
            <a:ext cx="7620000" cy="381000"/>
          </a:xfrm>
          <a:prstGeom prst="rect">
            <a:avLst/>
          </a:prstGeom>
          <a:solidFill>
            <a:srgbClr val="FFFFFF"/>
          </a:solidFill>
          <a:ln w="9525">
            <a:solidFill>
              <a:srgbClr val="000000"/>
            </a:solid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252413"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Проведение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61" name="Text Box 45"/>
          <p:cNvSpPr txBox="1">
            <a:spLocks noChangeArrowheads="1"/>
          </p:cNvSpPr>
          <p:nvPr/>
        </p:nvSpPr>
        <p:spPr bwMode="auto">
          <a:xfrm>
            <a:off x="838200" y="2514600"/>
            <a:ext cx="3276600" cy="3733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l" defTabSz="914400" rtl="0" eaLnBrk="1" fontAlgn="base" latinLnBrk="0" hangingPunct="1">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Мероприятия налогового контроля:</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истребование документов у налогоплательщика;</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истребование документов и сведений у третьих лиц;</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выемка документов и предметов;</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осмотр помещений;</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инвентаризация принадлежащего налогоплательщику имущества;</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 допрос свидетелей;</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 экспертиза;</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 участие специалиста;</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ru-RU" sz="15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9) участие переводчика и другие</a:t>
            </a:r>
            <a:endParaRPr kumimoji="0" lang="ru-RU" sz="15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62" name="Rectangle 4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7" name="Прямоугольник 46"/>
          <p:cNvSpPr/>
          <p:nvPr/>
        </p:nvSpPr>
        <p:spPr>
          <a:xfrm>
            <a:off x="838200" y="6324600"/>
            <a:ext cx="7848600" cy="400110"/>
          </a:xfrm>
          <a:prstGeom prst="rect">
            <a:avLst/>
          </a:prstGeom>
        </p:spPr>
        <p:txBody>
          <a:bodyPr wrap="square">
            <a:spAutoFit/>
          </a:bodyPr>
          <a:lstStyle/>
          <a:p>
            <a:pPr algn="ctr"/>
            <a:r>
              <a:rPr lang="ru-RU" sz="2000" b="1" dirty="0" smtClean="0">
                <a:latin typeface="Times New Roman" pitchFamily="18" charset="0"/>
                <a:cs typeface="Times New Roman" pitchFamily="18" charset="0"/>
              </a:rPr>
              <a:t>Рис. </a:t>
            </a:r>
            <a:r>
              <a:rPr lang="ru-RU" sz="2000" b="1" dirty="0" smtClean="0">
                <a:latin typeface="Times New Roman" pitchFamily="18" charset="0"/>
                <a:cs typeface="Times New Roman" pitchFamily="18" charset="0"/>
              </a:rPr>
              <a:t>1 - </a:t>
            </a:r>
            <a:r>
              <a:rPr lang="ru-RU" sz="2000" b="1" dirty="0" smtClean="0">
                <a:latin typeface="Times New Roman" pitchFamily="18" charset="0"/>
                <a:cs typeface="Times New Roman" pitchFamily="18" charset="0"/>
              </a:rPr>
              <a:t>Порядок проведения выездной налоговой проверки</a:t>
            </a:r>
            <a:endParaRPr lang="ru-RU" sz="2000" b="1"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3. Порядок проведения выездной налоговой проверки</a:t>
            </a:r>
            <a:endParaRPr lang="ru-RU" sz="1600" dirty="0"/>
          </a:p>
        </p:txBody>
      </p:sp>
      <p:sp>
        <p:nvSpPr>
          <p:cNvPr id="3" name="Содержимое 2"/>
          <p:cNvSpPr>
            <a:spLocks noGrp="1"/>
          </p:cNvSpPr>
          <p:nvPr>
            <p:ph idx="1"/>
          </p:nvPr>
        </p:nvSpPr>
        <p:spPr>
          <a:xfrm>
            <a:off x="304800" y="1143000"/>
            <a:ext cx="8534400" cy="5410200"/>
          </a:xfrm>
        </p:spPr>
        <p:txBody>
          <a:bodyPr>
            <a:noAutofit/>
          </a:bodyPr>
          <a:lstStyle/>
          <a:p>
            <a:pPr marL="0">
              <a:spcBef>
                <a:spcPts val="0"/>
              </a:spcBef>
              <a:buNone/>
            </a:pPr>
            <a:r>
              <a:rPr lang="ru-RU" sz="3200" dirty="0" smtClean="0">
                <a:latin typeface="Times New Roman" pitchFamily="18" charset="0"/>
                <a:cs typeface="Times New Roman" pitchFamily="18" charset="0"/>
              </a:rPr>
              <a:t>     Налогоплательщик </a:t>
            </a:r>
            <a:r>
              <a:rPr lang="ru-RU" sz="3200" dirty="0" smtClean="0">
                <a:latin typeface="Times New Roman" pitchFamily="18" charset="0"/>
                <a:cs typeface="Times New Roman" pitchFamily="18" charset="0"/>
              </a:rPr>
              <a:t>обязан обеспечить налоговым инспекторам, проводящим выездную проверку, возможность ознакомиться с документами, связанными с исчислением и уплатой налогов (п. 12 ст. 89 НК РФ). Налоговые органы вправе осуществлять необходимые мероприятия налогового контроля при проведении выездных налоговых проверок в соответствии с НК РФ</a:t>
            </a:r>
            <a:endParaRPr lang="ru-RU" sz="3200"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3. Порядок проведения выездной налоговой проверки</a:t>
            </a:r>
            <a:endParaRPr lang="ru-RU" sz="1600" dirty="0">
              <a:solidFill>
                <a:schemeClr val="tx1"/>
              </a:solidFill>
            </a:endParaRPr>
          </a:p>
        </p:txBody>
      </p:sp>
      <p:sp>
        <p:nvSpPr>
          <p:cNvPr id="3" name="Содержимое 2"/>
          <p:cNvSpPr>
            <a:spLocks noGrp="1"/>
          </p:cNvSpPr>
          <p:nvPr>
            <p:ph idx="1"/>
          </p:nvPr>
        </p:nvSpPr>
        <p:spPr>
          <a:xfrm>
            <a:off x="304800" y="914400"/>
            <a:ext cx="8534400" cy="5715000"/>
          </a:xfrm>
        </p:spPr>
        <p:txBody>
          <a:bodyPr>
            <a:normAutofit lnSpcReduction="10000"/>
          </a:bodyPr>
          <a:lstStyle/>
          <a:p>
            <a:pPr marL="0">
              <a:lnSpc>
                <a:spcPct val="120000"/>
              </a:lnSpc>
              <a:buNone/>
            </a:pPr>
            <a:r>
              <a:rPr lang="ru-RU" sz="2800" dirty="0" smtClean="0"/>
              <a:t>     Повторной </a:t>
            </a:r>
            <a:r>
              <a:rPr lang="ru-RU" sz="2800" dirty="0" smtClean="0"/>
              <a:t>выездной налоговой проверкой налогоплательщика признаётся выездная налоговая проверка, проводимая независимо от времени проведения предыдущей проверки по тем же налогам и за тот же период. </a:t>
            </a:r>
            <a:endParaRPr lang="ru-RU" sz="2800" dirty="0" smtClean="0"/>
          </a:p>
          <a:p>
            <a:pPr marL="0">
              <a:lnSpc>
                <a:spcPct val="120000"/>
              </a:lnSpc>
              <a:buNone/>
            </a:pPr>
            <a:r>
              <a:rPr lang="ru-RU" sz="2800" dirty="0" smtClean="0"/>
              <a:t> </a:t>
            </a:r>
            <a:r>
              <a:rPr lang="ru-RU" sz="2800" dirty="0" smtClean="0"/>
              <a:t>    При </a:t>
            </a:r>
            <a:r>
              <a:rPr lang="ru-RU" sz="2800" dirty="0" smtClean="0"/>
              <a:t>проведении повторной выездной налоговой проверки может быть проверен период, не превышающий трёх календарных лет, предшествующих году, в котором вынесено решение о проведении повторной выездной налоговой проверки</a:t>
            </a:r>
            <a:endParaRPr lang="ru-RU" sz="3200" b="1" i="1" u="sng"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228600" y="838200"/>
            <a:ext cx="8686800" cy="6019800"/>
          </a:xfrm>
        </p:spPr>
        <p:txBody>
          <a:bodyPr>
            <a:noAutofit/>
          </a:bodyPr>
          <a:lstStyle/>
          <a:p>
            <a:pPr marL="0" algn="ctr">
              <a:buNone/>
            </a:pPr>
            <a:r>
              <a:rPr lang="ru-RU" sz="2800" b="1" dirty="0" smtClean="0">
                <a:latin typeface="Times New Roman" pitchFamily="18" charset="0"/>
                <a:cs typeface="Times New Roman" pitchFamily="18" charset="0"/>
              </a:rPr>
              <a:t>Повторная выездная налоговая проверка налогоплательщика может проводиться:</a:t>
            </a:r>
          </a:p>
          <a:p>
            <a:pPr marL="0">
              <a:buNone/>
            </a:pPr>
            <a:r>
              <a:rPr lang="ru-RU" sz="2800" dirty="0" smtClean="0">
                <a:latin typeface="Times New Roman" pitchFamily="18" charset="0"/>
                <a:cs typeface="Times New Roman" pitchFamily="18" charset="0"/>
              </a:rPr>
              <a:t>1) вышестоящим налоговым органом в порядке контроля за деятельностью налогового органа, проводившего проверку;</a:t>
            </a:r>
          </a:p>
          <a:p>
            <a:pPr marL="0">
              <a:buNone/>
            </a:pPr>
            <a:r>
              <a:rPr lang="ru-RU" sz="2800" dirty="0" smtClean="0">
                <a:latin typeface="Times New Roman" pitchFamily="18" charset="0"/>
                <a:cs typeface="Times New Roman" pitchFamily="18" charset="0"/>
              </a:rPr>
              <a:t>2) налоговым органом, ранее проводившим проверку, на основании решения его руководителя в случае представления налогоплательщиком уточнённой налоговой декларации, в которой указана сумма налога в размере, меньшем ранее заявленного. В рамках этой повторной выездной налоговой проверки проверяется период, за который представлена уточнённая налоговая декларация</a:t>
            </a:r>
            <a:endParaRPr lang="ru-RU" sz="2800" dirty="0">
              <a:latin typeface="Times New Roman" pitchFamily="18" charset="0"/>
              <a:cs typeface="Times New Roman" pitchFamily="18" charset="0"/>
            </a:endParaRPr>
          </a:p>
        </p:txBody>
      </p:sp>
      <p:sp>
        <p:nvSpPr>
          <p:cNvPr id="7" name="Прямоугольник 6"/>
          <p:cNvSpPr/>
          <p:nvPr/>
        </p:nvSpPr>
        <p:spPr>
          <a:xfrm>
            <a:off x="304800" y="304800"/>
            <a:ext cx="8001000" cy="338554"/>
          </a:xfrm>
          <a:prstGeom prst="rect">
            <a:avLst/>
          </a:prstGeom>
        </p:spPr>
        <p:txBody>
          <a:bodyPr wrap="square">
            <a:spAutoFit/>
          </a:bodyPr>
          <a:lstStyle/>
          <a:p>
            <a:r>
              <a:rPr lang="ru-RU" sz="1600" dirty="0" smtClean="0">
                <a:latin typeface="Times New Roman" pitchFamily="18" charset="0"/>
                <a:cs typeface="Times New Roman" pitchFamily="18" charset="0"/>
              </a:rPr>
              <a:t>3. Порядок проведения выездной налоговой проверки</a:t>
            </a:r>
            <a:endParaRPr lang="ru-RU" sz="16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3. Порядок проведения выездной налоговой проверки</a:t>
            </a:r>
            <a:endParaRPr lang="ru-RU" sz="1600" dirty="0">
              <a:latin typeface="Times New Roman" pitchFamily="18" charset="0"/>
              <a:cs typeface="Times New Roman" pitchFamily="18" charset="0"/>
            </a:endParaRPr>
          </a:p>
        </p:txBody>
      </p:sp>
      <p:sp>
        <p:nvSpPr>
          <p:cNvPr id="3" name="Содержимое 2"/>
          <p:cNvSpPr>
            <a:spLocks noGrp="1"/>
          </p:cNvSpPr>
          <p:nvPr>
            <p:ph idx="1"/>
          </p:nvPr>
        </p:nvSpPr>
        <p:spPr>
          <a:xfrm>
            <a:off x="228600" y="914400"/>
            <a:ext cx="8686800" cy="5715000"/>
          </a:xfrm>
        </p:spPr>
        <p:txBody>
          <a:bodyPr>
            <a:normAutofit fontScale="92500" lnSpcReduction="10000"/>
          </a:bodyPr>
          <a:lstStyle/>
          <a:p>
            <a:pPr marL="0">
              <a:buNone/>
            </a:pPr>
            <a:r>
              <a:rPr lang="ru-RU" sz="3200" dirty="0" smtClean="0"/>
              <a:t>     Если </a:t>
            </a:r>
            <a:r>
              <a:rPr lang="ru-RU" sz="3200" dirty="0" smtClean="0"/>
              <a:t>при проведении повторной выездной налоговой проверки выявлен факт совершения налогоплательщиком налогового правонарушения, которое не было выявлено при проведении первоначальной выездной налоговой проверки, к налогоплательщику не применяются налоговые санкции, за исключением случаев, когда </a:t>
            </a:r>
            <a:r>
              <a:rPr lang="ru-RU" sz="3200" dirty="0" err="1" smtClean="0"/>
              <a:t>невыявление</a:t>
            </a:r>
            <a:r>
              <a:rPr lang="ru-RU" sz="3200" dirty="0" smtClean="0"/>
              <a:t> факта налогового правонарушения при проведении первоначальной налоговой проверки явилось результатом сговора между налогоплательщиком и должностным лицом налогового органа</a:t>
            </a:r>
            <a:endParaRPr lang="ru-RU" sz="3200"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3. Порядок проведения выездной налоговой проверки</a:t>
            </a:r>
            <a:endParaRPr lang="ru-RU" sz="1600" dirty="0"/>
          </a:p>
        </p:txBody>
      </p:sp>
      <p:sp>
        <p:nvSpPr>
          <p:cNvPr id="3" name="Содержимое 2"/>
          <p:cNvSpPr>
            <a:spLocks noGrp="1"/>
          </p:cNvSpPr>
          <p:nvPr>
            <p:ph idx="1"/>
          </p:nvPr>
        </p:nvSpPr>
        <p:spPr>
          <a:xfrm>
            <a:off x="457200" y="1066800"/>
            <a:ext cx="8229600" cy="5257800"/>
          </a:xfrm>
        </p:spPr>
        <p:txBody>
          <a:bodyPr>
            <a:normAutofit/>
          </a:bodyPr>
          <a:lstStyle/>
          <a:p>
            <a:pPr marL="0">
              <a:spcBef>
                <a:spcPts val="0"/>
              </a:spcBef>
              <a:buNone/>
            </a:pPr>
            <a:r>
              <a:rPr lang="ru-RU" sz="3200" dirty="0" smtClean="0"/>
              <a:t>     </a:t>
            </a:r>
            <a:r>
              <a:rPr lang="ru-RU" sz="3200" dirty="0" smtClean="0">
                <a:latin typeface="Times New Roman" pitchFamily="18" charset="0"/>
                <a:cs typeface="Times New Roman" pitchFamily="18" charset="0"/>
              </a:rPr>
              <a:t>Выездная </a:t>
            </a:r>
            <a:r>
              <a:rPr lang="ru-RU" sz="3200" dirty="0" smtClean="0">
                <a:latin typeface="Times New Roman" pitchFamily="18" charset="0"/>
                <a:cs typeface="Times New Roman" pitchFamily="18" charset="0"/>
              </a:rPr>
              <a:t>налоговая проверка, осуществляемая в связи с реорганизацией или ликвидацией организации-налогоплательщика, может проводиться независимо от времени проведения и предмета предыдущей проверки. При этом проверяется период, не превышающий трёх календарных лет, предшествующих году, в котором вынесено решение о проведении проверки</a:t>
            </a:r>
            <a:endParaRPr lang="ru-RU" sz="32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914400"/>
            <a:ext cx="8229600" cy="5410200"/>
          </a:xfrm>
        </p:spPr>
        <p:txBody>
          <a:bodyPr>
            <a:normAutofit/>
          </a:bodyPr>
          <a:lstStyle/>
          <a:p>
            <a:pPr marL="0">
              <a:buNone/>
            </a:pPr>
            <a:r>
              <a:rPr lang="ru-RU" sz="3000" dirty="0" smtClean="0">
                <a:latin typeface="Times New Roman" pitchFamily="18" charset="0"/>
                <a:cs typeface="Times New Roman" pitchFamily="18" charset="0"/>
              </a:rPr>
              <a:t>     В </a:t>
            </a:r>
            <a:r>
              <a:rPr lang="ru-RU" sz="3000" dirty="0" smtClean="0">
                <a:latin typeface="Times New Roman" pitchFamily="18" charset="0"/>
                <a:cs typeface="Times New Roman" pitchFamily="18" charset="0"/>
              </a:rPr>
              <a:t>последний день проведения выездной налоговой проверки должностное лицо налогового органа, осуществляющее проверку, обязано составить справку о проведённой проверке (п. 15 ст. 89 НК РФ) по форме, утв. Приказом ФНС России от 31.05.2007 № ММ-3-06/338@.</a:t>
            </a:r>
          </a:p>
          <a:p>
            <a:pPr marL="0" algn="ctr">
              <a:buNone/>
            </a:pPr>
            <a:r>
              <a:rPr lang="ru-RU" sz="3000" dirty="0" smtClean="0">
                <a:latin typeface="Times New Roman" pitchFamily="18" charset="0"/>
                <a:cs typeface="Times New Roman" pitchFamily="18" charset="0"/>
              </a:rPr>
              <a:t>В справке фиксируются:</a:t>
            </a:r>
          </a:p>
          <a:p>
            <a:pPr marL="0">
              <a:buNone/>
            </a:pPr>
            <a:r>
              <a:rPr lang="ru-RU" sz="3000" dirty="0" smtClean="0">
                <a:latin typeface="Times New Roman" pitchFamily="18" charset="0"/>
                <a:cs typeface="Times New Roman" pitchFamily="18" charset="0"/>
              </a:rPr>
              <a:t>1) </a:t>
            </a:r>
            <a:r>
              <a:rPr lang="ru-RU" sz="3000" dirty="0" smtClean="0">
                <a:latin typeface="Times New Roman" pitchFamily="18" charset="0"/>
                <a:cs typeface="Times New Roman" pitchFamily="18" charset="0"/>
              </a:rPr>
              <a:t>предмет проверки;</a:t>
            </a:r>
          </a:p>
          <a:p>
            <a:pPr marL="0">
              <a:buNone/>
            </a:pPr>
            <a:r>
              <a:rPr lang="ru-RU" sz="3000" dirty="0" smtClean="0">
                <a:latin typeface="Times New Roman" pitchFamily="18" charset="0"/>
                <a:cs typeface="Times New Roman" pitchFamily="18" charset="0"/>
              </a:rPr>
              <a:t>2) сроки </a:t>
            </a:r>
            <a:r>
              <a:rPr lang="ru-RU" sz="3000" dirty="0" smtClean="0">
                <a:latin typeface="Times New Roman" pitchFamily="18" charset="0"/>
                <a:cs typeface="Times New Roman" pitchFamily="18" charset="0"/>
              </a:rPr>
              <a:t>проведения проверки</a:t>
            </a:r>
            <a:endParaRPr lang="ru-RU" sz="3000"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304800" y="838200"/>
            <a:ext cx="8534400" cy="5791200"/>
          </a:xfrm>
        </p:spPr>
        <p:txBody>
          <a:bodyPr>
            <a:noAutofit/>
          </a:bodyPr>
          <a:lstStyle/>
          <a:p>
            <a:pPr marL="0">
              <a:spcBef>
                <a:spcPts val="0"/>
              </a:spcBef>
              <a:buNone/>
            </a:pPr>
            <a:r>
              <a:rPr lang="ru-RU" dirty="0" smtClean="0">
                <a:latin typeface="Times New Roman" pitchFamily="18" charset="0"/>
                <a:cs typeface="Times New Roman" pitchFamily="18" charset="0"/>
              </a:rPr>
              <a:t>     Справка </a:t>
            </a:r>
            <a:r>
              <a:rPr lang="ru-RU" dirty="0" smtClean="0">
                <a:latin typeface="Times New Roman" pitchFamily="18" charset="0"/>
                <a:cs typeface="Times New Roman" pitchFamily="18" charset="0"/>
              </a:rPr>
              <a:t>о проведённой налоговой проверке должна быть вручена налогоплательщику или его представителю в день её составления, т.е. в день окончания выездной налоговой проверки. В справке предусмотрена графа, в которой налогоплательщик должен поставить подпись, подтверждающую получение справки.</a:t>
            </a:r>
          </a:p>
          <a:p>
            <a:pPr marL="0">
              <a:spcBef>
                <a:spcPts val="0"/>
              </a:spcBef>
              <a:buNone/>
            </a:pPr>
            <a:r>
              <a:rPr lang="ru-RU" dirty="0" smtClean="0">
                <a:latin typeface="Times New Roman" pitchFamily="18" charset="0"/>
                <a:cs typeface="Times New Roman" pitchFamily="18" charset="0"/>
              </a:rPr>
              <a:t>     Направить </a:t>
            </a:r>
            <a:r>
              <a:rPr lang="ru-RU" dirty="0" smtClean="0">
                <a:latin typeface="Times New Roman" pitchFamily="18" charset="0"/>
                <a:cs typeface="Times New Roman" pitchFamily="18" charset="0"/>
              </a:rPr>
              <a:t>справку по почте налоговый орган вправе, только если налогоплательщик уклоняется от её получения. В такой ситуации справка о проведённой проверке направляется заказным письмом по почте. Налоговые органы вправе направить справку налогоплательщику в электронном виде по телекоммуникационным каналам связи в Порядке, утв. Приказом ФНС России от 17.02.2011 № ММВ-7-2/169@</a:t>
            </a:r>
            <a:endParaRPr lang="ru-RU"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4" name="Rectangle 1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pSp>
        <p:nvGrpSpPr>
          <p:cNvPr id="68609" name="Group 1"/>
          <p:cNvGrpSpPr>
            <a:grpSpLocks noChangeAspect="1"/>
          </p:cNvGrpSpPr>
          <p:nvPr/>
        </p:nvGrpSpPr>
        <p:grpSpPr bwMode="auto">
          <a:xfrm>
            <a:off x="228600" y="228600"/>
            <a:ext cx="8610600" cy="5029200"/>
            <a:chOff x="3390" y="8265"/>
            <a:chExt cx="7200" cy="3834"/>
          </a:xfrm>
        </p:grpSpPr>
        <p:sp>
          <p:nvSpPr>
            <p:cNvPr id="68623" name="AutoShape 15"/>
            <p:cNvSpPr>
              <a:spLocks noChangeAspect="1" noChangeArrowheads="1" noTextEdit="1"/>
            </p:cNvSpPr>
            <p:nvPr/>
          </p:nvSpPr>
          <p:spPr bwMode="auto">
            <a:xfrm>
              <a:off x="3390" y="8265"/>
              <a:ext cx="7200" cy="3834"/>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8622" name="Text Box 14"/>
            <p:cNvSpPr txBox="1">
              <a:spLocks noChangeArrowheads="1"/>
            </p:cNvSpPr>
            <p:nvPr/>
          </p:nvSpPr>
          <p:spPr bwMode="auto">
            <a:xfrm>
              <a:off x="3457" y="8344"/>
              <a:ext cx="7054" cy="38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Оформление результатов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8621" name="Text Box 13"/>
            <p:cNvSpPr txBox="1">
              <a:spLocks noChangeArrowheads="1"/>
            </p:cNvSpPr>
            <p:nvPr/>
          </p:nvSpPr>
          <p:spPr bwMode="auto">
            <a:xfrm>
              <a:off x="3563" y="9053"/>
              <a:ext cx="6948" cy="34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Справка о проведённой выездной проверке и её вручение налогоплательщику</a:t>
              </a:r>
              <a:endParaRPr kumimoji="0" lang="ru-RU" sz="17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8620" name="Text Box 12"/>
            <p:cNvSpPr txBox="1">
              <a:spLocks noChangeArrowheads="1"/>
            </p:cNvSpPr>
            <p:nvPr/>
          </p:nvSpPr>
          <p:spPr bwMode="auto">
            <a:xfrm>
              <a:off x="3628" y="9605"/>
              <a:ext cx="6831" cy="35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Акт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8619" name="Text Box 11"/>
            <p:cNvSpPr txBox="1">
              <a:spLocks noChangeArrowheads="1"/>
            </p:cNvSpPr>
            <p:nvPr/>
          </p:nvSpPr>
          <p:spPr bwMode="auto">
            <a:xfrm>
              <a:off x="3628" y="10170"/>
              <a:ext cx="6844" cy="36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Вручение акта выездной проверки налогоплательщику</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8618" name="Text Box 10"/>
            <p:cNvSpPr txBox="1">
              <a:spLocks noChangeArrowheads="1"/>
            </p:cNvSpPr>
            <p:nvPr/>
          </p:nvSpPr>
          <p:spPr bwMode="auto">
            <a:xfrm>
              <a:off x="3668" y="10735"/>
              <a:ext cx="3192" cy="74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Налогоплательщик согласен </a:t>
              </a:r>
              <a:b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 содержанием акта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8617" name="Text Box 9"/>
            <p:cNvSpPr txBox="1">
              <a:spLocks noChangeArrowheads="1"/>
            </p:cNvSpPr>
            <p:nvPr/>
          </p:nvSpPr>
          <p:spPr bwMode="auto">
            <a:xfrm>
              <a:off x="6958" y="10721"/>
              <a:ext cx="3632" cy="57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Налогоплательщик не согласен с содержанием акта выездной проверки</a:t>
              </a: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8616" name="Text Box 8"/>
            <p:cNvSpPr txBox="1">
              <a:spLocks noChangeArrowheads="1"/>
            </p:cNvSpPr>
            <p:nvPr/>
          </p:nvSpPr>
          <p:spPr bwMode="auto">
            <a:xfrm>
              <a:off x="7254" y="11562"/>
              <a:ext cx="3166" cy="5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252413"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Возражения на акт выездной проверки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8615" name="Line 7"/>
            <p:cNvSpPr>
              <a:spLocks noChangeShapeType="1"/>
            </p:cNvSpPr>
            <p:nvPr/>
          </p:nvSpPr>
          <p:spPr bwMode="auto">
            <a:xfrm>
              <a:off x="6938" y="8751"/>
              <a:ext cx="0" cy="302"/>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8614" name="Line 6"/>
            <p:cNvSpPr>
              <a:spLocks noChangeShapeType="1"/>
            </p:cNvSpPr>
            <p:nvPr/>
          </p:nvSpPr>
          <p:spPr bwMode="auto">
            <a:xfrm>
              <a:off x="6978" y="9382"/>
              <a:ext cx="0" cy="18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8613" name="Line 5"/>
            <p:cNvSpPr>
              <a:spLocks noChangeShapeType="1"/>
            </p:cNvSpPr>
            <p:nvPr/>
          </p:nvSpPr>
          <p:spPr bwMode="auto">
            <a:xfrm>
              <a:off x="6991" y="9986"/>
              <a:ext cx="0" cy="197"/>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8612" name="Line 4"/>
            <p:cNvSpPr>
              <a:spLocks noChangeShapeType="1"/>
            </p:cNvSpPr>
            <p:nvPr/>
          </p:nvSpPr>
          <p:spPr bwMode="auto">
            <a:xfrm>
              <a:off x="5336" y="10538"/>
              <a:ext cx="0" cy="18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8611" name="Line 3"/>
            <p:cNvSpPr>
              <a:spLocks noChangeShapeType="1"/>
            </p:cNvSpPr>
            <p:nvPr/>
          </p:nvSpPr>
          <p:spPr bwMode="auto">
            <a:xfrm>
              <a:off x="8843" y="10538"/>
              <a:ext cx="0" cy="13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68610" name="Line 2"/>
            <p:cNvSpPr>
              <a:spLocks noChangeShapeType="1"/>
            </p:cNvSpPr>
            <p:nvPr/>
          </p:nvSpPr>
          <p:spPr bwMode="auto">
            <a:xfrm>
              <a:off x="8856" y="11326"/>
              <a:ext cx="0" cy="22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20" name="Прямоугольник 19"/>
          <p:cNvSpPr/>
          <p:nvPr/>
        </p:nvSpPr>
        <p:spPr>
          <a:xfrm>
            <a:off x="762000" y="5791200"/>
            <a:ext cx="7772400" cy="707886"/>
          </a:xfrm>
          <a:prstGeom prst="rect">
            <a:avLst/>
          </a:prstGeom>
        </p:spPr>
        <p:txBody>
          <a:bodyPr wrap="square">
            <a:spAutoFit/>
          </a:bodyPr>
          <a:lstStyle/>
          <a:p>
            <a:pPr algn="ctr"/>
            <a:r>
              <a:rPr lang="ru-RU" sz="2000" b="1" dirty="0" smtClean="0">
                <a:latin typeface="Times New Roman" pitchFamily="18" charset="0"/>
                <a:cs typeface="Times New Roman" pitchFamily="18" charset="0"/>
              </a:rPr>
              <a:t>Рис. </a:t>
            </a:r>
            <a:r>
              <a:rPr lang="ru-RU" sz="2000" b="1" dirty="0" smtClean="0">
                <a:latin typeface="Times New Roman" pitchFamily="18" charset="0"/>
                <a:cs typeface="Times New Roman" pitchFamily="18" charset="0"/>
              </a:rPr>
              <a:t>2 - </a:t>
            </a:r>
            <a:r>
              <a:rPr lang="ru-RU" sz="2000" b="1" dirty="0" smtClean="0">
                <a:latin typeface="Times New Roman" pitchFamily="18" charset="0"/>
                <a:cs typeface="Times New Roman" pitchFamily="18" charset="0"/>
              </a:rPr>
              <a:t>Порядок оформления результатов выездной налоговой проверки</a:t>
            </a:r>
            <a:endParaRPr lang="ru-RU" sz="2000" b="1"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457200" y="1219200"/>
            <a:ext cx="8229600" cy="5105400"/>
          </a:xfrm>
        </p:spPr>
        <p:txBody>
          <a:bodyPr>
            <a:noAutofit/>
          </a:bodyPr>
          <a:lstStyle/>
          <a:p>
            <a:pPr marL="0">
              <a:buNone/>
            </a:pPr>
            <a:r>
              <a:rPr lang="ru-RU" sz="3000" dirty="0" smtClean="0">
                <a:latin typeface="Times New Roman" pitchFamily="18" charset="0"/>
                <a:cs typeface="Times New Roman" pitchFamily="18" charset="0"/>
              </a:rPr>
              <a:t>     Акт </a:t>
            </a:r>
            <a:r>
              <a:rPr lang="ru-RU" sz="3000" dirty="0" smtClean="0">
                <a:latin typeface="Times New Roman" pitchFamily="18" charset="0"/>
                <a:cs typeface="Times New Roman" pitchFamily="18" charset="0"/>
              </a:rPr>
              <a:t>выездной налоговой проверки должен содержать систематизированное изложение документально подтверждённых фактов нарушения законодательства о налогах и сборах и иных имеющих значение обстоятельств, выявленных в процессе проверки, или указание на отсутствие таковых, а также выводы и предложения проверяющих по устранению выявленных нарушений и ссылки на статьи НК РФ, предусматривающие ответственность за данные налоговые </a:t>
            </a:r>
            <a:r>
              <a:rPr lang="ru-RU" sz="3000" dirty="0" smtClean="0">
                <a:latin typeface="Times New Roman" pitchFamily="18" charset="0"/>
                <a:cs typeface="Times New Roman" pitchFamily="18" charset="0"/>
              </a:rPr>
              <a:t>правонарушения.</a:t>
            </a:r>
          </a:p>
          <a:p>
            <a:pPr marL="0">
              <a:buNone/>
            </a:pPr>
            <a:endParaRPr lang="ru-RU" sz="3000"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228600" y="1371600"/>
            <a:ext cx="8686800" cy="4953000"/>
          </a:xfrm>
        </p:spPr>
        <p:txBody>
          <a:bodyPr>
            <a:normAutofit/>
          </a:bodyPr>
          <a:lstStyle/>
          <a:p>
            <a:pPr>
              <a:buNone/>
            </a:pPr>
            <a:r>
              <a:rPr lang="ru-RU" sz="3200" dirty="0" smtClean="0"/>
              <a:t>Акт налоговой проверки подписывается:</a:t>
            </a:r>
          </a:p>
          <a:p>
            <a:pPr>
              <a:buNone/>
            </a:pPr>
            <a:r>
              <a:rPr lang="ru-RU" sz="3200" dirty="0" smtClean="0"/>
              <a:t>– лицами, проводившими соответствующую проверку;</a:t>
            </a:r>
          </a:p>
          <a:p>
            <a:pPr>
              <a:buNone/>
            </a:pPr>
            <a:r>
              <a:rPr lang="ru-RU" sz="3200" dirty="0" smtClean="0"/>
              <a:t>– лицом, в отношении которого проводилась проверка (его представителем)</a:t>
            </a:r>
            <a:endParaRPr lang="ru-RU" sz="3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457200" y="1143000"/>
            <a:ext cx="8229600" cy="5181600"/>
          </a:xfrm>
        </p:spPr>
        <p:txBody>
          <a:bodyPr>
            <a:normAutofit/>
          </a:bodyPr>
          <a:lstStyle/>
          <a:p>
            <a:pPr marL="0">
              <a:buNone/>
            </a:pPr>
            <a:r>
              <a:rPr lang="ru-RU" sz="3200" dirty="0" smtClean="0">
                <a:latin typeface="Times New Roman" pitchFamily="18" charset="0"/>
                <a:cs typeface="Times New Roman" pitchFamily="18" charset="0"/>
              </a:rPr>
              <a:t>     Акт </a:t>
            </a:r>
            <a:r>
              <a:rPr lang="ru-RU" sz="3200" dirty="0" smtClean="0">
                <a:latin typeface="Times New Roman" pitchFamily="18" charset="0"/>
                <a:cs typeface="Times New Roman" pitchFamily="18" charset="0"/>
              </a:rPr>
              <a:t>выездной налоговой проверки вручается проверяемому налогоплательщику (его представителю). Срок вручения – пять дней с даты составления акта. </a:t>
            </a:r>
            <a:endParaRPr lang="ru-RU" sz="3200" dirty="0" smtClean="0">
              <a:latin typeface="Times New Roman" pitchFamily="18" charset="0"/>
              <a:cs typeface="Times New Roman" pitchFamily="18" charset="0"/>
            </a:endParaRPr>
          </a:p>
          <a:p>
            <a:pPr marL="0">
              <a:buNone/>
            </a:pPr>
            <a:r>
              <a:rPr lang="ru-RU"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При </a:t>
            </a:r>
            <a:r>
              <a:rPr lang="ru-RU" sz="3200" dirty="0" smtClean="0">
                <a:latin typeface="Times New Roman" pitchFamily="18" charset="0"/>
                <a:cs typeface="Times New Roman" pitchFamily="18" charset="0"/>
              </a:rPr>
              <a:t>проведении налоговой проверки консолидированной группы налогоплательщиков акт должен быть вручён ответственному участнику консолидированной группы в течение 10 дней с даты составления акта</a:t>
            </a:r>
            <a:endParaRPr lang="ru-RU" sz="3200"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381000" y="1143000"/>
            <a:ext cx="8382000" cy="5181600"/>
          </a:xfrm>
        </p:spPr>
        <p:txBody>
          <a:bodyPr>
            <a:normAutofit/>
          </a:bodyPr>
          <a:lstStyle/>
          <a:p>
            <a:pPr marL="0">
              <a:buNone/>
            </a:pPr>
            <a:r>
              <a:rPr lang="ru-RU" sz="3000" dirty="0" smtClean="0"/>
              <a:t>     </a:t>
            </a:r>
            <a:r>
              <a:rPr lang="ru-RU" sz="2800" dirty="0" smtClean="0">
                <a:latin typeface="Times New Roman" pitchFamily="18" charset="0"/>
                <a:cs typeface="Times New Roman" pitchFamily="18" charset="0"/>
              </a:rPr>
              <a:t>К </a:t>
            </a:r>
            <a:r>
              <a:rPr lang="ru-RU" sz="2800" dirty="0" smtClean="0">
                <a:latin typeface="Times New Roman" pitchFamily="18" charset="0"/>
                <a:cs typeface="Times New Roman" pitchFamily="18" charset="0"/>
              </a:rPr>
              <a:t>акту прилагаются документы, подтверждающие факты нарушения законодательства о налогах и сборах, выявленные в ходе проверки. Документы, содержащие не подлежащие разглашению налоговым органом сведения, составляющие банковскую, налоговую или иную охраняемую законом тайну третьих лиц, а также персональные данные физических лиц, прилагаются в виде заверенных налоговым органом выписок</a:t>
            </a:r>
            <a:endParaRPr lang="ru-RU" sz="2800"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304800" y="1066800"/>
            <a:ext cx="8610600" cy="5486400"/>
          </a:xfrm>
        </p:spPr>
        <p:txBody>
          <a:bodyPr>
            <a:normAutofit/>
          </a:bodyPr>
          <a:lstStyle/>
          <a:p>
            <a:pPr marL="0">
              <a:lnSpc>
                <a:spcPct val="110000"/>
              </a:lnSpc>
              <a:buNone/>
            </a:pPr>
            <a:r>
              <a:rPr lang="ru-RU" dirty="0" smtClean="0">
                <a:latin typeface="Times New Roman" pitchFamily="18" charset="0"/>
                <a:cs typeface="Times New Roman" pitchFamily="18" charset="0"/>
              </a:rPr>
              <a:t>     Документы</a:t>
            </a:r>
            <a:r>
              <a:rPr lang="ru-RU" dirty="0" smtClean="0">
                <a:latin typeface="Times New Roman" pitchFamily="18" charset="0"/>
                <a:cs typeface="Times New Roman" pitchFamily="18" charset="0"/>
              </a:rPr>
              <a:t>, полученные от лица, в отношении которого проводилась проверка, к акту проверки не прилагаются.</a:t>
            </a:r>
          </a:p>
          <a:p>
            <a:pPr marL="0">
              <a:lnSpc>
                <a:spcPct val="110000"/>
              </a:lnSpc>
              <a:buNone/>
            </a:pPr>
            <a:r>
              <a:rPr lang="ru-RU" dirty="0" smtClean="0">
                <a:latin typeface="Times New Roman" pitchFamily="18" charset="0"/>
                <a:cs typeface="Times New Roman" pitchFamily="18" charset="0"/>
              </a:rPr>
              <a:t>     Возражения </a:t>
            </a:r>
            <a:r>
              <a:rPr lang="ru-RU" dirty="0" smtClean="0">
                <a:latin typeface="Times New Roman" pitchFamily="18" charset="0"/>
                <a:cs typeface="Times New Roman" pitchFamily="18" charset="0"/>
              </a:rPr>
              <a:t>налогоплательщик должен представить в течение 15 рабочих дней со дня получения акта налоговой проверки (п. 6 ст. 100 НК РФ). Течение срока начинается на следующий день после дня получения акта налоговой проверки (п. 2 ст. 6.1 НК РФ). </a:t>
            </a:r>
          </a:p>
          <a:p>
            <a:pPr marL="0">
              <a:lnSpc>
                <a:spcPct val="110000"/>
              </a:lnSpc>
              <a:buNone/>
            </a:pPr>
            <a:r>
              <a:rPr lang="ru-RU" dirty="0" smtClean="0">
                <a:latin typeface="Times New Roman" pitchFamily="18" charset="0"/>
                <a:cs typeface="Times New Roman" pitchFamily="18" charset="0"/>
              </a:rPr>
              <a:t>     Письменные </a:t>
            </a:r>
            <a:r>
              <a:rPr lang="ru-RU" dirty="0" smtClean="0">
                <a:latin typeface="Times New Roman" pitchFamily="18" charset="0"/>
                <a:cs typeface="Times New Roman" pitchFamily="18" charset="0"/>
              </a:rPr>
              <a:t>возражения по акту налоговой проверки консолидированной группы налогоплательщиков представляются ответственным участником этой группы в течение 30 дней со дня получения указанного акта</a:t>
            </a:r>
            <a:endParaRPr lang="ru-RU"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457200" y="1219200"/>
            <a:ext cx="8229600" cy="5105400"/>
          </a:xfrm>
        </p:spPr>
        <p:txBody>
          <a:bodyPr/>
          <a:lstStyle/>
          <a:p>
            <a:pPr marL="0">
              <a:buNone/>
            </a:pPr>
            <a:r>
              <a:rPr lang="ru-RU" sz="3200" dirty="0" smtClean="0">
                <a:latin typeface="Times New Roman" pitchFamily="18" charset="0"/>
                <a:cs typeface="Times New Roman" pitchFamily="18" charset="0"/>
              </a:rPr>
              <a:t>Порядок рассмотрения материалов выездной налоговой проверки аналогичен порядку рассмотрения материалов камеральной налоговой проверки.</a:t>
            </a:r>
          </a:p>
          <a:p>
            <a:pPr marL="0">
              <a:buNone/>
            </a:pPr>
            <a:r>
              <a:rPr lang="ru-RU" sz="3200" dirty="0" smtClean="0">
                <a:latin typeface="Times New Roman" pitchFamily="18" charset="0"/>
                <a:cs typeface="Times New Roman" pitchFamily="18" charset="0"/>
              </a:rPr>
              <a:t>Решение по результатам выездной проверки должно быть вынесено в течение 10 дней после 15-дневного срока, установленного для предъявления возражений</a:t>
            </a:r>
            <a:endParaRPr lang="ru-RU" sz="32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Оформление результатов выездной налоговой проверки</a:t>
            </a:r>
            <a:endParaRPr lang="ru-RU" sz="1600" dirty="0"/>
          </a:p>
        </p:txBody>
      </p:sp>
      <p:sp>
        <p:nvSpPr>
          <p:cNvPr id="3" name="Содержимое 2"/>
          <p:cNvSpPr>
            <a:spLocks noGrp="1"/>
          </p:cNvSpPr>
          <p:nvPr>
            <p:ph idx="1"/>
          </p:nvPr>
        </p:nvSpPr>
        <p:spPr>
          <a:xfrm>
            <a:off x="304800" y="990600"/>
            <a:ext cx="8610600" cy="5638800"/>
          </a:xfrm>
        </p:spPr>
        <p:txBody>
          <a:bodyPr>
            <a:noAutofit/>
          </a:bodyPr>
          <a:lstStyle/>
          <a:p>
            <a:pPr marL="0">
              <a:buNone/>
            </a:pPr>
            <a:r>
              <a:rPr lang="ru-RU" sz="2500" dirty="0" smtClean="0">
                <a:latin typeface="Times New Roman" pitchFamily="18" charset="0"/>
                <a:cs typeface="Times New Roman" pitchFamily="18" charset="0"/>
              </a:rPr>
              <a:t>     После </a:t>
            </a:r>
            <a:r>
              <a:rPr lang="ru-RU" sz="2500" dirty="0" smtClean="0">
                <a:latin typeface="Times New Roman" pitchFamily="18" charset="0"/>
                <a:cs typeface="Times New Roman" pitchFamily="18" charset="0"/>
              </a:rPr>
              <a:t>того как руководитель налогового органа вынесет решение о привлечении налогоплательщика к ответственности за совершение правонарушения либо решение об отказе в этом, оно должно быть передано налогоплательщику в течение пяти дней после дня его вынесения.</a:t>
            </a:r>
          </a:p>
          <a:p>
            <a:pPr marL="0">
              <a:buNone/>
            </a:pPr>
            <a:r>
              <a:rPr lang="ru-RU" sz="2500" dirty="0" smtClean="0">
                <a:latin typeface="Times New Roman" pitchFamily="18" charset="0"/>
                <a:cs typeface="Times New Roman" pitchFamily="18" charset="0"/>
              </a:rPr>
              <a:t>     Налогоплательщику </a:t>
            </a:r>
            <a:r>
              <a:rPr lang="ru-RU" sz="2500" dirty="0" smtClean="0">
                <a:latin typeface="Times New Roman" pitchFamily="18" charset="0"/>
                <a:cs typeface="Times New Roman" pitchFamily="18" charset="0"/>
              </a:rPr>
              <a:t>вручается оригинал решения с подписью руководителя и печатью налогового органа.</a:t>
            </a:r>
          </a:p>
          <a:p>
            <a:pPr marL="0">
              <a:buNone/>
            </a:pPr>
            <a:r>
              <a:rPr lang="ru-RU" sz="2500" dirty="0" smtClean="0">
                <a:latin typeface="Times New Roman" pitchFamily="18" charset="0"/>
                <a:cs typeface="Times New Roman" pitchFamily="18" charset="0"/>
              </a:rPr>
              <a:t>     Решение </a:t>
            </a:r>
            <a:r>
              <a:rPr lang="ru-RU" sz="2500" dirty="0" smtClean="0">
                <a:latin typeface="Times New Roman" pitchFamily="18" charset="0"/>
                <a:cs typeface="Times New Roman" pitchFamily="18" charset="0"/>
              </a:rPr>
              <a:t>вступает в силу по истечении 10 дней со дня его вручения налогоплательщику. Решение, вынесенное по результатам рассмотрения материалов выездной налоговой проверки консолидированной группы налогоплательщиков, вступает в силу по истечении 20 дней со дня вручения ответственному участнику этой группы</a:t>
            </a:r>
            <a:endParaRPr lang="ru-RU" sz="2500"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90600"/>
            <a:ext cx="8610600" cy="5638800"/>
          </a:xfrm>
        </p:spPr>
        <p:txBody>
          <a:bodyPr>
            <a:normAutofit/>
          </a:bodyPr>
          <a:lstStyle/>
          <a:p>
            <a:pPr marL="0" indent="-288000">
              <a:spcBef>
                <a:spcPts val="0"/>
              </a:spcBef>
              <a:spcAft>
                <a:spcPts val="1200"/>
              </a:spcAft>
              <a:buClrTx/>
              <a:buNone/>
            </a:pPr>
            <a:r>
              <a:rPr lang="ru-RU" sz="3200" dirty="0" smtClean="0">
                <a:latin typeface="Times New Roman" pitchFamily="18" charset="0"/>
                <a:cs typeface="Times New Roman" pitchFamily="18" charset="0"/>
              </a:rPr>
              <a:t>Вопросы</a:t>
            </a:r>
            <a:r>
              <a:rPr lang="ru-RU" sz="3200" dirty="0" smtClean="0">
                <a:latin typeface="Times New Roman" pitchFamily="18" charset="0"/>
                <a:cs typeface="Times New Roman" pitchFamily="18" charset="0"/>
              </a:rPr>
              <a:t>:</a:t>
            </a:r>
          </a:p>
          <a:p>
            <a:pPr marL="0">
              <a:buNone/>
            </a:pPr>
            <a:r>
              <a:rPr lang="ru-RU" sz="3200" dirty="0" smtClean="0">
                <a:latin typeface="Times New Roman" pitchFamily="18" charset="0"/>
                <a:cs typeface="Times New Roman" pitchFamily="18" charset="0"/>
              </a:rPr>
              <a:t>1. Перечислите критерии самостоятельной оценки риска выездной налоговой проверки.</a:t>
            </a:r>
          </a:p>
          <a:p>
            <a:pPr marL="0">
              <a:buNone/>
            </a:pPr>
            <a:r>
              <a:rPr lang="ru-RU" sz="3200" dirty="0" smtClean="0">
                <a:latin typeface="Times New Roman" pitchFamily="18" charset="0"/>
                <a:cs typeface="Times New Roman" pitchFamily="18" charset="0"/>
              </a:rPr>
              <a:t>2. Какова основная функция выездных налоговых проверок?</a:t>
            </a:r>
          </a:p>
          <a:p>
            <a:pPr marL="0" indent="-288000">
              <a:spcBef>
                <a:spcPts val="0"/>
              </a:spcBef>
              <a:spcAft>
                <a:spcPts val="1200"/>
              </a:spcAft>
              <a:buClrTx/>
              <a:buNone/>
            </a:pPr>
            <a:endParaRPr lang="ru-RU" sz="3200" dirty="0" smtClean="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2535</TotalTime>
  <Words>2799</Words>
  <PresentationFormat>Экран (4:3)</PresentationFormat>
  <Paragraphs>186</Paragraphs>
  <Slides>55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55</vt:i4>
      </vt:variant>
    </vt:vector>
  </HeadingPairs>
  <TitlesOfParts>
    <vt:vector size="56" baseType="lpstr">
      <vt:lpstr>Поток</vt:lpstr>
      <vt:lpstr>Организация налоговых проверок</vt:lpstr>
      <vt:lpstr>Тема: Выездные налоговые проверки</vt:lpstr>
      <vt:lpstr>ВОПРОСЫ:</vt:lpstr>
      <vt:lpstr>1. Критерии отбора налогоплательщиков для проведения выездной налоговой проверки</vt:lpstr>
      <vt:lpstr>1. Критерии отбора налогоплательщиков для проведения выездной налоговой проверки</vt:lpstr>
      <vt:lpstr>1. Критерии отбора налогоплательщиков для проведения выездной налоговой проверки</vt:lpstr>
      <vt:lpstr>1. Критерии отбора налогоплательщиков для проведения выездной налоговой проверки</vt:lpstr>
      <vt:lpstr>Слайд 8</vt:lpstr>
      <vt:lpstr>1. Критерии отбора налогоплательщиков для проведения выездной налоговой проверки</vt:lpstr>
      <vt:lpstr>Слайд 10</vt:lpstr>
      <vt:lpstr>Слайд 11</vt:lpstr>
      <vt:lpstr>1. Критерии отбора налогоплательщиков для проведения выездной налоговой проверки</vt:lpstr>
      <vt:lpstr>Общедоступные критерии самостоятельной оценки рисков налогоплательщиков:</vt:lpstr>
      <vt:lpstr>Слайд 14</vt:lpstr>
      <vt:lpstr>Общедоступные критерии самостоятельной оценки рисков налогоплательщиков:</vt:lpstr>
      <vt:lpstr>Общедоступные критерии самостоятельной оценки рисков налогоплательщиков:</vt:lpstr>
      <vt:lpstr>Общедоступные критерии самостоятельной оценки рисков налогоплательщиков:</vt:lpstr>
      <vt:lpstr>1. Критерии отбора налогоплательщиков для проведения выездной налоговой проверки</vt:lpstr>
      <vt:lpstr>Слайд 19</vt:lpstr>
      <vt:lpstr>Слайд 20</vt:lpstr>
      <vt:lpstr>2. Сроки проведения выездной налоговой проверки</vt:lpstr>
      <vt:lpstr>Слайд 22</vt:lpstr>
      <vt:lpstr>2. Сроки проведения выездной налоговой проверки</vt:lpstr>
      <vt:lpstr>Слайд 24</vt:lpstr>
      <vt:lpstr>Слайд 25</vt:lpstr>
      <vt:lpstr>Срок выездной проверки может быть продлён до четырёх или шести месяцев, при наличии следующих условий:</vt:lpstr>
      <vt:lpstr>Слайд 27</vt:lpstr>
      <vt:lpstr>Слайд 28</vt:lpstr>
      <vt:lpstr>Слайд 29</vt:lpstr>
      <vt:lpstr>Слайд 30</vt:lpstr>
      <vt:lpstr>Слайд 31</vt:lpstr>
      <vt:lpstr>Слайд 32</vt:lpstr>
      <vt:lpstr>Слайд 33</vt:lpstr>
      <vt:lpstr>Слайд 34</vt:lpstr>
      <vt:lpstr>Слайд 35</vt:lpstr>
      <vt:lpstr>3. Порядок проведения выездной налоговой проверки</vt:lpstr>
      <vt:lpstr>Слайд 37</vt:lpstr>
      <vt:lpstr>Слайд 38</vt:lpstr>
      <vt:lpstr>3. Порядок проведения выездной налоговой проверки</vt:lpstr>
      <vt:lpstr>3. Порядок проведения выездной налоговой проверки</vt:lpstr>
      <vt:lpstr>Слайд 41</vt:lpstr>
      <vt:lpstr>3. Порядок проведения выездной налоговой проверки</vt:lpstr>
      <vt:lpstr>3. Порядок проведения выездной налоговой проверки</vt:lpstr>
      <vt:lpstr>4. Оформление результатов выездной налоговой проверки</vt:lpstr>
      <vt:lpstr>4. Оформление результатов выездной налоговой проверки</vt:lpstr>
      <vt:lpstr>Слайд 46</vt:lpstr>
      <vt:lpstr>4. Оформление результатов выездной налоговой проверки</vt:lpstr>
      <vt:lpstr>4. Оформление результатов выездной налоговой проверки</vt:lpstr>
      <vt:lpstr>4. Оформление результатов выездной налоговой проверки</vt:lpstr>
      <vt:lpstr>4. Оформление результатов выездной налоговой проверки</vt:lpstr>
      <vt:lpstr>4. Оформление результатов выездной налоговой проверки</vt:lpstr>
      <vt:lpstr>4. Оформление результатов выездной налоговой проверки</vt:lpstr>
      <vt:lpstr>4. Оформление результатов выездной налоговой проверки</vt:lpstr>
      <vt:lpstr>Слайд 54</vt:lpstr>
      <vt:lpstr>Слайд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173</cp:revision>
  <dcterms:created xsi:type="dcterms:W3CDTF">2014-09-02T04:46:32Z</dcterms:created>
  <dcterms:modified xsi:type="dcterms:W3CDTF">2016-02-09T15:05:53Z</dcterms:modified>
</cp:coreProperties>
</file>