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1" r:id="rId2"/>
    <p:sldId id="293" r:id="rId3"/>
    <p:sldId id="320" r:id="rId4"/>
    <p:sldId id="317" r:id="rId5"/>
    <p:sldId id="259" r:id="rId6"/>
    <p:sldId id="261" r:id="rId7"/>
    <p:sldId id="263" r:id="rId8"/>
    <p:sldId id="266" r:id="rId9"/>
    <p:sldId id="308" r:id="rId10"/>
    <p:sldId id="268" r:id="rId11"/>
    <p:sldId id="270" r:id="rId12"/>
    <p:sldId id="272" r:id="rId13"/>
    <p:sldId id="274" r:id="rId14"/>
    <p:sldId id="276" r:id="rId15"/>
    <p:sldId id="278" r:id="rId16"/>
    <p:sldId id="280" r:id="rId17"/>
    <p:sldId id="282" r:id="rId18"/>
    <p:sldId id="284" r:id="rId19"/>
    <p:sldId id="286" r:id="rId20"/>
    <p:sldId id="288" r:id="rId21"/>
    <p:sldId id="290" r:id="rId22"/>
    <p:sldId id="294" r:id="rId23"/>
    <p:sldId id="295" r:id="rId24"/>
    <p:sldId id="296" r:id="rId25"/>
    <p:sldId id="318" r:id="rId26"/>
    <p:sldId id="299" r:id="rId27"/>
    <p:sldId id="300" r:id="rId28"/>
    <p:sldId id="301" r:id="rId29"/>
    <p:sldId id="302" r:id="rId30"/>
    <p:sldId id="303" r:id="rId31"/>
    <p:sldId id="304" r:id="rId32"/>
    <p:sldId id="305" r:id="rId33"/>
    <p:sldId id="306" r:id="rId34"/>
    <p:sldId id="307" r:id="rId35"/>
    <p:sldId id="319" r:id="rId36"/>
    <p:sldId id="309" r:id="rId37"/>
    <p:sldId id="310" r:id="rId38"/>
    <p:sldId id="311" r:id="rId39"/>
    <p:sldId id="312" r:id="rId40"/>
    <p:sldId id="313" r:id="rId41"/>
    <p:sldId id="314" r:id="rId42"/>
    <p:sldId id="315" r:id="rId43"/>
    <p:sldId id="316" r:id="rId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03.10.2013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03.10.2013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03.10.2013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03.10.2013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03.10.2013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03.10.2013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03.10.2013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03.10.2013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03.10.2013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03.10.2013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03.10.2013</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normAutofit fontScale="62500" lnSpcReduction="20000"/>
          </a:bodyPr>
          <a:lstStyle/>
          <a:p>
            <a:pPr eaLnBrk="1" hangingPunct="1">
              <a:defRPr/>
            </a:pPr>
            <a:r>
              <a:rPr lang="ru-RU" sz="2400" dirty="0"/>
              <a:t>Автор – Якименко Людмила Владимировна, </a:t>
            </a:r>
            <a:r>
              <a:rPr lang="ru-RU" sz="2400" dirty="0" smtClean="0"/>
              <a:t>профессор кафедры экологии и природопользования, </a:t>
            </a:r>
          </a:p>
          <a:p>
            <a:pPr eaLnBrk="1" hangingPunct="1">
              <a:defRPr/>
            </a:pPr>
            <a:r>
              <a:rPr lang="ru-RU" sz="2400" dirty="0" smtClean="0"/>
              <a:t>д-р </a:t>
            </a:r>
            <a:r>
              <a:rPr lang="ru-RU" sz="2400" dirty="0" smtClean="0"/>
              <a:t>биол. наук</a:t>
            </a:r>
            <a:endParaRPr lang="ru-RU" sz="2400" dirty="0"/>
          </a:p>
        </p:txBody>
      </p:sp>
      <p:sp>
        <p:nvSpPr>
          <p:cNvPr id="3074" name="Rectangle 2"/>
          <p:cNvSpPr>
            <a:spLocks noGrp="1" noChangeArrowheads="1"/>
          </p:cNvSpPr>
          <p:nvPr>
            <p:ph type="ctrTitle"/>
          </p:nvPr>
        </p:nvSpPr>
        <p:spPr/>
        <p:txBody>
          <a:bodyPr/>
          <a:lstStyle/>
          <a:p>
            <a:pPr eaLnBrk="1" hangingPunct="1"/>
            <a:r>
              <a:rPr lang="ru-RU" altLang="ru-RU" dirty="0" smtClean="0"/>
              <a:t>ГЕОЭКОЛОГИЯ</a:t>
            </a:r>
          </a:p>
        </p:txBody>
      </p:sp>
    </p:spTree>
    <p:extLst>
      <p:ext uri="{BB962C8B-B14F-4D97-AF65-F5344CB8AC3E}">
        <p14:creationId xmlns:p14="http://schemas.microsoft.com/office/powerpoint/2010/main" val="3199410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Тема 9.</a:t>
            </a:r>
            <a:endParaRPr lang="ru-RU" dirty="0"/>
          </a:p>
        </p:txBody>
      </p:sp>
      <p:sp>
        <p:nvSpPr>
          <p:cNvPr id="3" name="Объект 2"/>
          <p:cNvSpPr>
            <a:spLocks noGrp="1"/>
          </p:cNvSpPr>
          <p:nvPr>
            <p:ph sz="quarter" idx="13"/>
          </p:nvPr>
        </p:nvSpPr>
        <p:spPr/>
        <p:txBody>
          <a:bodyPr/>
          <a:lstStyle/>
          <a:p>
            <a:r>
              <a:rPr lang="ru-RU" sz="3600" b="1" dirty="0" smtClean="0"/>
              <a:t>Природные </a:t>
            </a:r>
            <a:r>
              <a:rPr lang="ru-RU" sz="3600" b="1" dirty="0"/>
              <a:t>и антропогенные процессы в атмосфере </a:t>
            </a:r>
            <a:r>
              <a:rPr lang="ru-RU" dirty="0" smtClean="0"/>
              <a:t> </a:t>
            </a:r>
            <a:endParaRPr lang="ru-RU" dirty="0"/>
          </a:p>
        </p:txBody>
      </p:sp>
    </p:spTree>
    <p:extLst>
      <p:ext uri="{BB962C8B-B14F-4D97-AF65-F5344CB8AC3E}">
        <p14:creationId xmlns:p14="http://schemas.microsoft.com/office/powerpoint/2010/main" val="605271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article-1040892-0226448200000578-926_468x286_pop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556792"/>
            <a:ext cx="5688632" cy="416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71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tretch>
            <a:fillRect/>
          </a:stretch>
        </p:blipFill>
        <p:spPr bwMode="auto">
          <a:xfrm>
            <a:off x="2123728" y="1124744"/>
            <a:ext cx="4927600" cy="347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0389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68313" y="2492375"/>
            <a:ext cx="8229600" cy="1139825"/>
          </a:xfrm>
        </p:spPr>
        <p:txBody>
          <a:bodyPr/>
          <a:lstStyle/>
          <a:p>
            <a:r>
              <a:rPr lang="ru-RU" altLang="ru-RU" sz="6000">
                <a:solidFill>
                  <a:srgbClr val="3333FF"/>
                </a:solidFill>
              </a:rPr>
              <a:t>Озоновая история</a:t>
            </a:r>
          </a:p>
        </p:txBody>
      </p:sp>
    </p:spTree>
    <p:extLst>
      <p:ext uri="{BB962C8B-B14F-4D97-AF65-F5344CB8AC3E}">
        <p14:creationId xmlns:p14="http://schemas.microsoft.com/office/powerpoint/2010/main" val="2259201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ru-RU" altLang="ru-RU"/>
              <a:t>Первые шаги</a:t>
            </a:r>
          </a:p>
        </p:txBody>
      </p:sp>
      <p:sp>
        <p:nvSpPr>
          <p:cNvPr id="8195" name="Rectangle 3"/>
          <p:cNvSpPr>
            <a:spLocks noGrp="1" noChangeArrowheads="1"/>
          </p:cNvSpPr>
          <p:nvPr>
            <p:ph sz="quarter" idx="13"/>
          </p:nvPr>
        </p:nvSpPr>
        <p:spPr/>
        <p:txBody>
          <a:bodyPr>
            <a:normAutofit fontScale="85000" lnSpcReduction="20000"/>
          </a:bodyPr>
          <a:lstStyle/>
          <a:p>
            <a:pPr>
              <a:lnSpc>
                <a:spcPct val="90000"/>
              </a:lnSpc>
            </a:pPr>
            <a:r>
              <a:rPr lang="ru-RU" altLang="ru-RU" sz="2400"/>
              <a:t> Первыми подняли тревогу об угрозе исчезновения озонового  слоя  ученые.</a:t>
            </a:r>
          </a:p>
          <a:p>
            <a:pPr>
              <a:lnSpc>
                <a:spcPct val="90000"/>
              </a:lnSpc>
            </a:pPr>
            <a:r>
              <a:rPr lang="ru-RU" altLang="ru-RU" sz="2400"/>
              <a:t>Они сумели преодолеть политические барьеры и затем сформировать мощные  силы</a:t>
            </a:r>
          </a:p>
          <a:p>
            <a:pPr>
              <a:lnSpc>
                <a:spcPct val="90000"/>
              </a:lnSpc>
            </a:pPr>
            <a:r>
              <a:rPr lang="ru-RU" altLang="ru-RU" sz="2400"/>
              <a:t>для получения достоверной информации.  Однако  это  стало  возможным  только</a:t>
            </a:r>
          </a:p>
          <a:p>
            <a:pPr>
              <a:lnSpc>
                <a:spcPct val="90000"/>
              </a:lnSpc>
            </a:pPr>
            <a:r>
              <a:rPr lang="ru-RU" altLang="ru-RU" sz="2400"/>
              <a:t>после  того,  как  им  удалось  справиться  с  собственной  ограниченностью.</a:t>
            </a:r>
          </a:p>
          <a:p>
            <a:pPr>
              <a:lnSpc>
                <a:spcPct val="90000"/>
              </a:lnSpc>
            </a:pPr>
            <a:r>
              <a:rPr lang="ru-RU" altLang="ru-RU" sz="2400"/>
              <a:t>Правительства и корпорации сначала действовали очень медленно и  неуверенно,</a:t>
            </a:r>
          </a:p>
          <a:p>
            <a:pPr>
              <a:lnSpc>
                <a:spcPct val="90000"/>
              </a:lnSpc>
            </a:pPr>
            <a:r>
              <a:rPr lang="ru-RU" altLang="ru-RU" sz="2400"/>
              <a:t>но  впоследствии  некоторые  из  них  стали  настоящими  лидерами  движения.</a:t>
            </a:r>
          </a:p>
        </p:txBody>
      </p:sp>
    </p:spTree>
    <p:extLst>
      <p:ext uri="{BB962C8B-B14F-4D97-AF65-F5344CB8AC3E}">
        <p14:creationId xmlns:p14="http://schemas.microsoft.com/office/powerpoint/2010/main" val="797529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1513040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412875"/>
            <a:ext cx="7623175" cy="4297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842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ru-RU" altLang="ru-RU"/>
              <a:t>Рост</a:t>
            </a:r>
          </a:p>
        </p:txBody>
      </p:sp>
      <p:sp>
        <p:nvSpPr>
          <p:cNvPr id="11267" name="Rectangle 3"/>
          <p:cNvSpPr>
            <a:spLocks noGrp="1" noChangeArrowheads="1"/>
          </p:cNvSpPr>
          <p:nvPr>
            <p:ph sz="quarter" idx="13"/>
          </p:nvPr>
        </p:nvSpPr>
        <p:spPr/>
        <p:txBody>
          <a:bodyPr>
            <a:normAutofit fontScale="92500" lnSpcReduction="20000"/>
          </a:bodyPr>
          <a:lstStyle/>
          <a:p>
            <a:pPr>
              <a:lnSpc>
                <a:spcPct val="80000"/>
              </a:lnSpc>
            </a:pPr>
            <a:r>
              <a:rPr lang="ru-RU" altLang="ru-RU" sz="2400"/>
              <a:t>  Хлорфторуглеводороды  (ХФУ)  принадлежат   к   числу   самых   полезных</a:t>
            </a:r>
          </a:p>
          <a:p>
            <a:pPr>
              <a:lnSpc>
                <a:spcPct val="80000"/>
              </a:lnSpc>
            </a:pPr>
            <a:r>
              <a:rPr lang="ru-RU" altLang="ru-RU" sz="2400"/>
              <a:t>соединений,  когда-либо  изобретенных   человечеством   (см.   табл.).   Они</a:t>
            </a:r>
          </a:p>
          <a:p>
            <a:pPr>
              <a:lnSpc>
                <a:spcPct val="80000"/>
              </a:lnSpc>
            </a:pPr>
            <a:r>
              <a:rPr lang="ru-RU" altLang="ru-RU" sz="2400"/>
              <a:t>нетоксичны и стойки,  не  горят,  не  реагируют  с  другими  веществами,  не</a:t>
            </a:r>
          </a:p>
          <a:p>
            <a:pPr>
              <a:lnSpc>
                <a:spcPct val="80000"/>
              </a:lnSpc>
            </a:pPr>
            <a:r>
              <a:rPr lang="ru-RU" altLang="ru-RU" sz="2400"/>
              <a:t>вызывают коррозии. Благодаря низкой теплопроводности они являются  отличными</a:t>
            </a:r>
          </a:p>
          <a:p>
            <a:pPr>
              <a:lnSpc>
                <a:spcPct val="80000"/>
              </a:lnSpc>
            </a:pPr>
            <a:r>
              <a:rPr lang="ru-RU" altLang="ru-RU" sz="2400"/>
              <a:t>изоляторами   в   составе   пенопластов,   используемых   при   изготовлении</a:t>
            </a:r>
          </a:p>
          <a:p>
            <a:pPr>
              <a:lnSpc>
                <a:spcPct val="80000"/>
              </a:lnSpc>
            </a:pPr>
            <a:r>
              <a:rPr lang="ru-RU" altLang="ru-RU" sz="2400"/>
              <a:t>стаканчиков  для  горячих  напитков,   контейнеров   для   гамбургеров   или</a:t>
            </a:r>
          </a:p>
          <a:p>
            <a:pPr>
              <a:lnSpc>
                <a:spcPct val="80000"/>
              </a:lnSpc>
            </a:pPr>
            <a:r>
              <a:rPr lang="ru-RU" altLang="ru-RU" sz="2400"/>
              <a:t>утеплителей для стен. </a:t>
            </a:r>
          </a:p>
        </p:txBody>
      </p:sp>
    </p:spTree>
    <p:extLst>
      <p:ext uri="{BB962C8B-B14F-4D97-AF65-F5344CB8AC3E}">
        <p14:creationId xmlns:p14="http://schemas.microsoft.com/office/powerpoint/2010/main" val="59610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Хлорфторуглероды</a:t>
            </a:r>
            <a:r>
              <a:rPr lang="ru-RU" dirty="0"/>
              <a:t> (ХФУ</a:t>
            </a:r>
          </a:p>
        </p:txBody>
      </p:sp>
      <p:sp>
        <p:nvSpPr>
          <p:cNvPr id="3" name="Объект 2"/>
          <p:cNvSpPr>
            <a:spLocks noGrp="1"/>
          </p:cNvSpPr>
          <p:nvPr>
            <p:ph sz="quarter" idx="13"/>
          </p:nvPr>
        </p:nvSpPr>
        <p:spPr/>
        <p:txBody>
          <a:bodyPr>
            <a:normAutofit fontScale="85000" lnSpcReduction="20000"/>
          </a:bodyPr>
          <a:lstStyle/>
          <a:p>
            <a:r>
              <a:rPr lang="ru-RU" dirty="0" smtClean="0"/>
              <a:t>) </a:t>
            </a:r>
            <a:r>
              <a:rPr lang="ru-RU" dirty="0"/>
              <a:t>– это вещества, синтезируемые человеком, и содержащие хлор, фтор и бром. Они обладают очень сильным относительным парниковым потенциалом и значительной продолжительностью жизни в атмосфере. Их итоговая роль в парниковом эффекте составляет приблизительно 7 %. Производство </a:t>
            </a:r>
            <a:r>
              <a:rPr lang="ru-RU" dirty="0" err="1"/>
              <a:t>хлорфторуглеродов</a:t>
            </a:r>
            <a:r>
              <a:rPr lang="ru-RU" dirty="0"/>
              <a:t> в мире в настоящее время контролируется международными соглашениями по защите озонового слоя, включающими и положение о постепенном снижении производства этих веществ, замене их на менее </a:t>
            </a:r>
            <a:r>
              <a:rPr lang="ru-RU" dirty="0" err="1"/>
              <a:t>озонразрушающие</a:t>
            </a:r>
            <a:r>
              <a:rPr lang="ru-RU" dirty="0"/>
              <a:t> с последующим полным его прекращением. В результате концентрация ХФУ в атмосфере начала сокращаться.</a:t>
            </a:r>
          </a:p>
          <a:p>
            <a:endParaRPr lang="ru-RU" dirty="0"/>
          </a:p>
        </p:txBody>
      </p:sp>
    </p:spTree>
    <p:extLst>
      <p:ext uri="{BB962C8B-B14F-4D97-AF65-F5344CB8AC3E}">
        <p14:creationId xmlns:p14="http://schemas.microsoft.com/office/powerpoint/2010/main" val="196186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ru-RU" altLang="ru-RU"/>
              <a:t>Производство</a:t>
            </a:r>
          </a:p>
        </p:txBody>
      </p:sp>
      <p:sp>
        <p:nvSpPr>
          <p:cNvPr id="12291" name="Rectangle 3"/>
          <p:cNvSpPr>
            <a:spLocks noGrp="1" noChangeArrowheads="1"/>
          </p:cNvSpPr>
          <p:nvPr>
            <p:ph sz="quarter" idx="13"/>
          </p:nvPr>
        </p:nvSpPr>
        <p:spPr/>
        <p:txBody>
          <a:bodyPr>
            <a:normAutofit fontScale="92500" lnSpcReduction="20000"/>
          </a:bodyPr>
          <a:lstStyle/>
          <a:p>
            <a:pPr>
              <a:lnSpc>
                <a:spcPct val="80000"/>
              </a:lnSpc>
            </a:pPr>
            <a:r>
              <a:rPr lang="ru-RU" altLang="ru-RU" sz="2000"/>
              <a:t>Производство двух наиболее широко применяемых ХФУ  быстро  росло  вплоть  до</a:t>
            </a:r>
          </a:p>
          <a:p>
            <a:pPr>
              <a:lnSpc>
                <a:spcPct val="80000"/>
              </a:lnSpc>
            </a:pPr>
            <a:r>
              <a:rPr lang="ru-RU" altLang="ru-RU" sz="2000"/>
              <a:t>1974г., когда появились первые статьи, объясняющие влияние этих  веществ  на</a:t>
            </a:r>
          </a:p>
          <a:p>
            <a:pPr>
              <a:lnSpc>
                <a:spcPct val="80000"/>
              </a:lnSpc>
            </a:pPr>
            <a:r>
              <a:rPr lang="ru-RU" altLang="ru-RU" sz="2000"/>
              <a:t>озоновый  слой.  Последующее  сокращение  производства   ХФУ   произошло   в</a:t>
            </a:r>
          </a:p>
          <a:p>
            <a:pPr>
              <a:lnSpc>
                <a:spcPct val="80000"/>
              </a:lnSpc>
            </a:pPr>
            <a:r>
              <a:rPr lang="ru-RU" altLang="ru-RU" sz="2000"/>
              <a:t>результате  активных  выступлений   защитников   окружающей   среды   против</a:t>
            </a:r>
          </a:p>
          <a:p>
            <a:pPr>
              <a:lnSpc>
                <a:spcPct val="80000"/>
              </a:lnSpc>
            </a:pPr>
            <a:r>
              <a:rPr lang="ru-RU" altLang="ru-RU" sz="2000"/>
              <a:t>использования  аэрозольных   баллончиков,   содержащих   ХФУ.   В   США   их</a:t>
            </a:r>
          </a:p>
          <a:p>
            <a:pPr>
              <a:lnSpc>
                <a:spcPct val="80000"/>
              </a:lnSpc>
            </a:pPr>
            <a:r>
              <a:rPr lang="ru-RU" altLang="ru-RU" sz="2000"/>
              <a:t>производство  было  окончательно  запрещено  в  1978г.  Начиная   с   1982г.</a:t>
            </a:r>
          </a:p>
          <a:p>
            <a:pPr>
              <a:lnSpc>
                <a:spcPct val="80000"/>
              </a:lnSpc>
            </a:pPr>
            <a:r>
              <a:rPr lang="ru-RU" altLang="ru-RU" sz="2000"/>
              <a:t>расширение других областей применения ХФУ снова привело к росту их  мирового</a:t>
            </a:r>
          </a:p>
          <a:p>
            <a:pPr>
              <a:lnSpc>
                <a:spcPct val="80000"/>
              </a:lnSpc>
            </a:pPr>
            <a:r>
              <a:rPr lang="ru-RU" altLang="ru-RU" sz="2000"/>
              <a:t>производства</a:t>
            </a:r>
            <a:r>
              <a:rPr lang="en-US" altLang="ru-RU" sz="2000"/>
              <a:t>.</a:t>
            </a:r>
            <a:endParaRPr lang="ru-RU" altLang="ru-RU" sz="2000"/>
          </a:p>
        </p:txBody>
      </p:sp>
    </p:spTree>
    <p:extLst>
      <p:ext uri="{BB962C8B-B14F-4D97-AF65-F5344CB8AC3E}">
        <p14:creationId xmlns:p14="http://schemas.microsoft.com/office/powerpoint/2010/main" val="1723782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ru-RU" altLang="ru-RU"/>
              <a:t>.</a:t>
            </a:r>
          </a:p>
        </p:txBody>
      </p:sp>
      <p:sp>
        <p:nvSpPr>
          <p:cNvPr id="13315" name="Rectangle 3"/>
          <p:cNvSpPr>
            <a:spLocks noGrp="1" noChangeArrowheads="1"/>
          </p:cNvSpPr>
          <p:nvPr>
            <p:ph sz="quarter" idx="13"/>
          </p:nvPr>
        </p:nvSpPr>
        <p:spPr/>
        <p:txBody>
          <a:bodyPr>
            <a:normAutofit fontScale="85000" lnSpcReduction="20000"/>
          </a:bodyPr>
          <a:lstStyle/>
          <a:p>
            <a:pPr>
              <a:lnSpc>
                <a:spcPct val="80000"/>
              </a:lnSpc>
            </a:pPr>
            <a:r>
              <a:rPr lang="en-US" altLang="ru-RU" sz="1600"/>
              <a:t> </a:t>
            </a:r>
            <a:r>
              <a:rPr lang="ru-RU" altLang="ru-RU" sz="1600"/>
              <a:t>Далеко в стратосфере, на высоте, в 2 раза превышающей  высоту  Эвереста</a:t>
            </a:r>
          </a:p>
          <a:p>
            <a:pPr>
              <a:lnSpc>
                <a:spcPct val="80000"/>
              </a:lnSpc>
            </a:pPr>
            <a:r>
              <a:rPr lang="ru-RU" altLang="ru-RU" sz="1600"/>
              <a:t>или  высоту  полета  реактивных  самолетов,   находится   тончайшая   вуаль,</a:t>
            </a:r>
          </a:p>
          <a:p>
            <a:pPr>
              <a:lnSpc>
                <a:spcPct val="80000"/>
              </a:lnSpc>
            </a:pPr>
            <a:r>
              <a:rPr lang="ru-RU" altLang="ru-RU" sz="1600"/>
              <a:t>выполняющая важнейшие функции. Она состоит из газа,  называемого  озоном,  в</a:t>
            </a:r>
          </a:p>
          <a:p>
            <a:pPr>
              <a:lnSpc>
                <a:spcPct val="80000"/>
              </a:lnSpc>
            </a:pPr>
            <a:r>
              <a:rPr lang="ru-RU" altLang="ru-RU" sz="1600"/>
              <a:t>молекуле которого соединены вместе 3 атома кислорода ( О3 ),  в  отличие  от</a:t>
            </a:r>
          </a:p>
          <a:p>
            <a:pPr>
              <a:lnSpc>
                <a:spcPct val="80000"/>
              </a:lnSpc>
            </a:pPr>
            <a:r>
              <a:rPr lang="ru-RU" altLang="ru-RU" sz="1600"/>
              <a:t>обычной молекулы кислорода, в которой имеются лишь 2 атома  кислорода  (О2).</a:t>
            </a:r>
          </a:p>
          <a:p>
            <a:pPr>
              <a:lnSpc>
                <a:spcPct val="80000"/>
              </a:lnSpc>
            </a:pPr>
            <a:r>
              <a:rPr lang="ru-RU" altLang="ru-RU" sz="1600"/>
              <a:t>Озон нестабилен. </a:t>
            </a:r>
          </a:p>
          <a:p>
            <a:pPr>
              <a:lnSpc>
                <a:spcPct val="80000"/>
              </a:lnSpc>
            </a:pPr>
            <a:r>
              <a:rPr lang="ru-RU" altLang="ru-RU" sz="1600"/>
              <a:t> Озоновый слой богат озоном только по сравнению с небольшим  количеством</a:t>
            </a:r>
          </a:p>
          <a:p>
            <a:pPr>
              <a:lnSpc>
                <a:spcPct val="80000"/>
              </a:lnSpc>
            </a:pPr>
            <a:r>
              <a:rPr lang="ru-RU" altLang="ru-RU" sz="1600"/>
              <a:t>этого газа в других слоях атмосферы. В озоновом слое  только  одна  молекула</a:t>
            </a:r>
          </a:p>
          <a:p>
            <a:pPr>
              <a:lnSpc>
                <a:spcPct val="80000"/>
              </a:lnSpc>
            </a:pPr>
            <a:r>
              <a:rPr lang="ru-RU" altLang="ru-RU" sz="1600"/>
              <a:t>из 100тыс. Является молекулой озона. Но этого  достаточно  для  того,  чтобы</a:t>
            </a:r>
          </a:p>
          <a:p>
            <a:pPr>
              <a:lnSpc>
                <a:spcPct val="80000"/>
              </a:lnSpc>
            </a:pPr>
            <a:r>
              <a:rPr lang="ru-RU" altLang="ru-RU" sz="1600"/>
              <a:t>стратосферный озон поглощал из потока солнечного света большую  часть  очень</a:t>
            </a:r>
          </a:p>
          <a:p>
            <a:pPr>
              <a:lnSpc>
                <a:spcPct val="80000"/>
              </a:lnSpc>
            </a:pPr>
            <a:r>
              <a:rPr lang="ru-RU" altLang="ru-RU" sz="1600"/>
              <a:t>опасного ультрафиолетового (УФ) излучения. </a:t>
            </a:r>
          </a:p>
        </p:txBody>
      </p:sp>
    </p:spTree>
    <p:extLst>
      <p:ext uri="{BB962C8B-B14F-4D97-AF65-F5344CB8AC3E}">
        <p14:creationId xmlns:p14="http://schemas.microsoft.com/office/powerpoint/2010/main" val="2103593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001h977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050" y="19050"/>
            <a:ext cx="6819900" cy="681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925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277813"/>
            <a:ext cx="8229600" cy="1139825"/>
          </a:xfrm>
        </p:spPr>
        <p:txBody>
          <a:bodyPr/>
          <a:lstStyle/>
          <a:p>
            <a:r>
              <a:rPr lang="ru-RU" altLang="ru-RU"/>
              <a:t>.</a:t>
            </a:r>
          </a:p>
        </p:txBody>
      </p:sp>
      <p:sp>
        <p:nvSpPr>
          <p:cNvPr id="14339" name="Rectangle 3"/>
          <p:cNvSpPr>
            <a:spLocks noGrp="1" noChangeArrowheads="1"/>
          </p:cNvSpPr>
          <p:nvPr>
            <p:ph type="body" idx="4294967295"/>
          </p:nvPr>
        </p:nvSpPr>
        <p:spPr>
          <a:xfrm>
            <a:off x="0" y="1600200"/>
            <a:ext cx="8229600" cy="4530725"/>
          </a:xfrm>
        </p:spPr>
        <p:txBody>
          <a:bodyPr/>
          <a:lstStyle/>
          <a:p>
            <a:pPr>
              <a:lnSpc>
                <a:spcPct val="80000"/>
              </a:lnSpc>
            </a:pPr>
            <a:r>
              <a:rPr lang="ru-RU" altLang="ru-RU" sz="1600"/>
              <a:t> В 1974г. были опубликованы две научные статьи, которые предупреждали об</a:t>
            </a:r>
          </a:p>
          <a:p>
            <a:pPr>
              <a:lnSpc>
                <a:spcPct val="80000"/>
              </a:lnSpc>
            </a:pPr>
            <a:r>
              <a:rPr lang="ru-RU" altLang="ru-RU" sz="1600"/>
              <a:t>опасности, угрожающей озоновому слою. В одной статье говорилась,  что  атомы</a:t>
            </a:r>
          </a:p>
          <a:p>
            <a:pPr>
              <a:lnSpc>
                <a:spcPct val="80000"/>
              </a:lnSpc>
            </a:pPr>
            <a:r>
              <a:rPr lang="ru-RU" altLang="ru-RU" sz="1600"/>
              <a:t>хлора в стратосфере способны разрушать озоновый слой.5 Вторая сообщала,  сто</a:t>
            </a:r>
          </a:p>
          <a:p>
            <a:pPr>
              <a:lnSpc>
                <a:spcPct val="80000"/>
              </a:lnSpc>
            </a:pPr>
            <a:r>
              <a:rPr lang="ru-RU" altLang="ru-RU" sz="1600"/>
              <a:t>ХФУ достигают стратосферы и, разлагаясь, освобождают  атомы  хлора.6  Вместе</a:t>
            </a:r>
          </a:p>
          <a:p>
            <a:pPr>
              <a:lnSpc>
                <a:spcPct val="80000"/>
              </a:lnSpc>
            </a:pPr>
            <a:r>
              <a:rPr lang="ru-RU" altLang="ru-RU" sz="1600"/>
              <a:t>эти  публикации  предсказывали,  что  использование  человеком   ХФУ   может</a:t>
            </a:r>
          </a:p>
          <a:p>
            <a:pPr>
              <a:lnSpc>
                <a:spcPct val="80000"/>
              </a:lnSpc>
            </a:pPr>
            <a:r>
              <a:rPr lang="ru-RU" altLang="ru-RU" sz="1600"/>
              <a:t>привести к до тех пор неизвестной экологической опасности.</a:t>
            </a:r>
          </a:p>
          <a:p>
            <a:pPr>
              <a:lnSpc>
                <a:spcPct val="80000"/>
              </a:lnSpc>
            </a:pPr>
            <a:r>
              <a:rPr lang="ru-RU" altLang="ru-RU" sz="1600"/>
              <a:t> Один атом хлора может проходить через эту серию реакций снова и  снова,</a:t>
            </a:r>
          </a:p>
          <a:p>
            <a:pPr>
              <a:lnSpc>
                <a:spcPct val="80000"/>
              </a:lnSpc>
            </a:pPr>
            <a:r>
              <a:rPr lang="ru-RU" altLang="ru-RU" sz="1600"/>
              <a:t>разрушая одну молекулу озона за другой. Один  атом  хлора  в  среднем  может</a:t>
            </a:r>
          </a:p>
          <a:p>
            <a:pPr>
              <a:lnSpc>
                <a:spcPct val="80000"/>
              </a:lnSpc>
            </a:pPr>
            <a:r>
              <a:rPr lang="ru-RU" altLang="ru-RU" sz="1600"/>
              <a:t>разрушить 100 тыс. Молекул озона до того, как он в конце концов исчезнет  из</a:t>
            </a:r>
          </a:p>
          <a:p>
            <a:pPr>
              <a:lnSpc>
                <a:spcPct val="80000"/>
              </a:lnSpc>
            </a:pPr>
            <a:r>
              <a:rPr lang="ru-RU" altLang="ru-RU" sz="1600"/>
              <a:t>стратосферы. </a:t>
            </a:r>
          </a:p>
        </p:txBody>
      </p:sp>
    </p:spTree>
    <p:extLst>
      <p:ext uri="{BB962C8B-B14F-4D97-AF65-F5344CB8AC3E}">
        <p14:creationId xmlns:p14="http://schemas.microsoft.com/office/powerpoint/2010/main" val="2256500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ozone991003_to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549275"/>
            <a:ext cx="7610475" cy="511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971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0" y="277813"/>
            <a:ext cx="8229600" cy="1139825"/>
          </a:xfrm>
        </p:spPr>
        <p:txBody>
          <a:bodyPr/>
          <a:lstStyle/>
          <a:p>
            <a:r>
              <a:rPr lang="ru-RU" altLang="ru-RU"/>
              <a:t>Озоновая дыра</a:t>
            </a:r>
          </a:p>
        </p:txBody>
      </p:sp>
      <p:sp>
        <p:nvSpPr>
          <p:cNvPr id="15363" name="Rectangle 3"/>
          <p:cNvSpPr>
            <a:spLocks noGrp="1" noChangeArrowheads="1"/>
          </p:cNvSpPr>
          <p:nvPr>
            <p:ph type="body" idx="4294967295"/>
          </p:nvPr>
        </p:nvSpPr>
        <p:spPr>
          <a:xfrm>
            <a:off x="0" y="1600200"/>
            <a:ext cx="8229600" cy="4530725"/>
          </a:xfrm>
        </p:spPr>
        <p:txBody>
          <a:bodyPr/>
          <a:lstStyle/>
          <a:p>
            <a:pPr>
              <a:lnSpc>
                <a:spcPct val="90000"/>
              </a:lnSpc>
            </a:pPr>
            <a:r>
              <a:rPr lang="ru-RU" altLang="ru-RU" sz="2800"/>
              <a:t> Концентрация озона в атмосфере над  антарктической  станцией  Халли-Бей</a:t>
            </a:r>
          </a:p>
          <a:p>
            <a:pPr>
              <a:lnSpc>
                <a:spcPct val="90000"/>
              </a:lnSpc>
            </a:pPr>
            <a:r>
              <a:rPr lang="ru-RU" altLang="ru-RU" sz="2800"/>
              <a:t>измерялась в октябре, когда в  Южном  полушарии  наступает  весна  и  Солнце</a:t>
            </a:r>
          </a:p>
          <a:p>
            <a:pPr>
              <a:lnSpc>
                <a:spcPct val="90000"/>
              </a:lnSpc>
            </a:pPr>
            <a:r>
              <a:rPr lang="ru-RU" altLang="ru-RU" sz="2800"/>
              <a:t>возвращается  на  континент.  Снижение  концентрации  озона  наблюдалась  на</a:t>
            </a:r>
          </a:p>
          <a:p>
            <a:pPr>
              <a:lnSpc>
                <a:spcPct val="90000"/>
              </a:lnSpc>
            </a:pPr>
            <a:r>
              <a:rPr lang="ru-RU" altLang="ru-RU" sz="2800"/>
              <a:t>протяжении  более  чем  десятилетнего  периода  до  опубликования  в  1985г.</a:t>
            </a:r>
          </a:p>
          <a:p>
            <a:pPr>
              <a:lnSpc>
                <a:spcPct val="90000"/>
              </a:lnSpc>
            </a:pPr>
            <a:r>
              <a:rPr lang="ru-RU" altLang="ru-RU" sz="2800"/>
              <a:t>статьи, объявившей о существовании озоновой дыры.</a:t>
            </a:r>
          </a:p>
        </p:txBody>
      </p:sp>
    </p:spTree>
    <p:extLst>
      <p:ext uri="{BB962C8B-B14F-4D97-AF65-F5344CB8AC3E}">
        <p14:creationId xmlns:p14="http://schemas.microsoft.com/office/powerpoint/2010/main" val="1009739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200704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692150"/>
            <a:ext cx="7416800" cy="493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438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4294967295"/>
          </p:nvPr>
        </p:nvSpPr>
        <p:spPr>
          <a:xfrm>
            <a:off x="0" y="1600200"/>
            <a:ext cx="8229600" cy="4530725"/>
          </a:xfrm>
        </p:spPr>
        <p:txBody>
          <a:bodyPr/>
          <a:lstStyle/>
          <a:p>
            <a:pPr>
              <a:lnSpc>
                <a:spcPct val="80000"/>
              </a:lnSpc>
            </a:pPr>
            <a:r>
              <a:rPr lang="ru-RU" altLang="ru-RU" sz="1600"/>
              <a:t> Ученым потребовалось несколько лет, чтобы  найти  объяснение  появлению</a:t>
            </a:r>
          </a:p>
          <a:p>
            <a:pPr>
              <a:lnSpc>
                <a:spcPct val="80000"/>
              </a:lnSpc>
            </a:pPr>
            <a:r>
              <a:rPr lang="ru-RU" altLang="ru-RU" sz="1600"/>
              <a:t>озоновой дыры. </a:t>
            </a:r>
          </a:p>
          <a:p>
            <a:pPr>
              <a:lnSpc>
                <a:spcPct val="80000"/>
              </a:lnSpc>
            </a:pPr>
            <a:r>
              <a:rPr lang="ru-RU" altLang="ru-RU" sz="1600"/>
              <a:t> Поскольку  Антарктида  окружена   океаном,   ветры   могут   непрерывно</a:t>
            </a:r>
          </a:p>
          <a:p>
            <a:pPr>
              <a:lnSpc>
                <a:spcPct val="80000"/>
              </a:lnSpc>
            </a:pPr>
            <a:r>
              <a:rPr lang="ru-RU" altLang="ru-RU" sz="1600"/>
              <a:t>циркулировать вокруг континента, на  котором  нет  горных  цепей.  Во  время</a:t>
            </a:r>
          </a:p>
          <a:p>
            <a:pPr>
              <a:lnSpc>
                <a:spcPct val="80000"/>
              </a:lnSpc>
            </a:pPr>
            <a:r>
              <a:rPr lang="ru-RU" altLang="ru-RU" sz="1600"/>
              <a:t>южной зимы они образуют околополюсный  вихрь,  воронку  из  ветров,  которая</a:t>
            </a:r>
          </a:p>
          <a:p>
            <a:pPr>
              <a:lnSpc>
                <a:spcPct val="80000"/>
              </a:lnSpc>
            </a:pPr>
            <a:r>
              <a:rPr lang="ru-RU" altLang="ru-RU" sz="1600"/>
              <a:t>собирает воздух над Антарктидой и удерживает его, не позволяя смешиваться  с</a:t>
            </a:r>
          </a:p>
          <a:p>
            <a:pPr>
              <a:lnSpc>
                <a:spcPct val="80000"/>
              </a:lnSpc>
            </a:pPr>
            <a:r>
              <a:rPr lang="ru-RU" altLang="ru-RU" sz="1600"/>
              <a:t>остальной атмосферой. Этот вихрь служит изолированным  «реакционным  котлом»</a:t>
            </a:r>
          </a:p>
          <a:p>
            <a:pPr>
              <a:lnSpc>
                <a:spcPct val="80000"/>
              </a:lnSpc>
            </a:pPr>
            <a:r>
              <a:rPr lang="ru-RU" altLang="ru-RU" sz="1600"/>
              <a:t>для полярных  атмосферных  химических  соединений  (он  значительно  сильнее</a:t>
            </a:r>
          </a:p>
          <a:p>
            <a:pPr>
              <a:lnSpc>
                <a:spcPct val="80000"/>
              </a:lnSpc>
            </a:pPr>
            <a:r>
              <a:rPr lang="ru-RU" altLang="ru-RU" sz="1600"/>
              <a:t>того, что образуется над Северным полюсом, поэтому  северная  озоновая  дыра</a:t>
            </a:r>
          </a:p>
          <a:p>
            <a:pPr>
              <a:lnSpc>
                <a:spcPct val="80000"/>
              </a:lnSpc>
            </a:pPr>
            <a:r>
              <a:rPr lang="ru-RU" altLang="ru-RU" sz="1600"/>
              <a:t>проявляется значительно слабее).</a:t>
            </a:r>
          </a:p>
        </p:txBody>
      </p:sp>
    </p:spTree>
    <p:extLst>
      <p:ext uri="{BB962C8B-B14F-4D97-AF65-F5344CB8AC3E}">
        <p14:creationId xmlns:p14="http://schemas.microsoft.com/office/powerpoint/2010/main" val="9088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ozone_hole_eskes_2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549275"/>
            <a:ext cx="5975350" cy="597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62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a:xfrm>
            <a:off x="0" y="1600200"/>
            <a:ext cx="8229600" cy="4530725"/>
          </a:xfrm>
        </p:spPr>
        <p:txBody>
          <a:bodyPr>
            <a:normAutofit lnSpcReduction="10000"/>
          </a:bodyPr>
          <a:lstStyle/>
          <a:p>
            <a:pPr>
              <a:lnSpc>
                <a:spcPct val="80000"/>
              </a:lnSpc>
            </a:pPr>
            <a:r>
              <a:rPr lang="ru-RU" altLang="ru-RU" sz="2400"/>
              <a:t>Используемый для изоляции пенопласт выдувается теперь другими газами;</a:t>
            </a:r>
          </a:p>
          <a:p>
            <a:pPr>
              <a:lnSpc>
                <a:spcPct val="80000"/>
              </a:lnSpc>
            </a:pPr>
            <a:r>
              <a:rPr lang="ru-RU" altLang="ru-RU" sz="2400"/>
              <a:t>гамбургеры пакуются в бумагу или картон; потребители вернулись к</a:t>
            </a:r>
          </a:p>
          <a:p>
            <a:pPr>
              <a:lnSpc>
                <a:spcPct val="80000"/>
              </a:lnSpc>
            </a:pPr>
            <a:r>
              <a:rPr lang="ru-RU" altLang="ru-RU" sz="2400"/>
              <a:t>керамическим кофейным чашкам вместо одноразовых пластиковых стаканчиков.</a:t>
            </a:r>
          </a:p>
          <a:p>
            <a:pPr>
              <a:lnSpc>
                <a:spcPct val="80000"/>
              </a:lnSpc>
            </a:pPr>
            <a:r>
              <a:rPr lang="ru-RU" altLang="ru-RU" sz="2400"/>
              <a:t>Оказалось, что мир может обойтись без ХФУ. Промышленность приспосабливается</a:t>
            </a:r>
          </a:p>
          <a:p>
            <a:pPr>
              <a:lnSpc>
                <a:spcPct val="80000"/>
              </a:lnSpc>
            </a:pPr>
            <a:r>
              <a:rPr lang="ru-RU" altLang="ru-RU" sz="2400"/>
              <a:t>к полному отказу от этих важных химических соединений со значительно</a:t>
            </a:r>
          </a:p>
          <a:p>
            <a:pPr>
              <a:lnSpc>
                <a:spcPct val="80000"/>
              </a:lnSpc>
            </a:pPr>
            <a:r>
              <a:rPr lang="ru-RU" altLang="ru-RU" sz="2400"/>
              <a:t>меньшими затратами и экономическими потерями, чем кто-либо предполагал,</a:t>
            </a:r>
          </a:p>
          <a:p>
            <a:pPr>
              <a:lnSpc>
                <a:spcPct val="80000"/>
              </a:lnSpc>
            </a:pPr>
            <a:r>
              <a:rPr lang="ru-RU" altLang="ru-RU" sz="2400"/>
              <a:t>когда начались международные переговоры. </a:t>
            </a:r>
          </a:p>
        </p:txBody>
      </p:sp>
    </p:spTree>
    <p:extLst>
      <p:ext uri="{BB962C8B-B14F-4D97-AF65-F5344CB8AC3E}">
        <p14:creationId xmlns:p14="http://schemas.microsoft.com/office/powerpoint/2010/main" val="3492793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4294967295"/>
          </p:nvPr>
        </p:nvSpPr>
        <p:spPr>
          <a:xfrm>
            <a:off x="0" y="1600200"/>
            <a:ext cx="8229600" cy="4530725"/>
          </a:xfrm>
        </p:spPr>
        <p:txBody>
          <a:bodyPr/>
          <a:lstStyle/>
          <a:p>
            <a:pPr>
              <a:lnSpc>
                <a:spcPct val="80000"/>
              </a:lnSpc>
            </a:pPr>
            <a:r>
              <a:rPr lang="ru-RU" altLang="ru-RU" sz="1800"/>
              <a:t> С момента</a:t>
            </a:r>
          </a:p>
          <a:p>
            <a:pPr>
              <a:lnSpc>
                <a:spcPct val="80000"/>
              </a:lnSpc>
            </a:pPr>
            <a:r>
              <a:rPr lang="ru-RU" altLang="ru-RU" sz="1800"/>
              <a:t>появления первых научных статей до подписания Монреальского протокола</a:t>
            </a:r>
          </a:p>
          <a:p>
            <a:pPr>
              <a:lnSpc>
                <a:spcPct val="80000"/>
              </a:lnSpc>
            </a:pPr>
            <a:r>
              <a:rPr lang="ru-RU" altLang="ru-RU" sz="1800"/>
              <a:t>прошло 13 лет. Пройдет еще 13 лет, прежде чем монреальские решения,</a:t>
            </a:r>
          </a:p>
          <a:p>
            <a:pPr>
              <a:lnSpc>
                <a:spcPct val="80000"/>
              </a:lnSpc>
            </a:pPr>
            <a:r>
              <a:rPr lang="ru-RU" altLang="ru-RU" sz="1800"/>
              <a:t>усиленные Лондонским соглашением, будут притворены в жизнь. И более</a:t>
            </a:r>
          </a:p>
          <a:p>
            <a:pPr>
              <a:lnSpc>
                <a:spcPct val="80000"/>
              </a:lnSpc>
            </a:pPr>
            <a:r>
              <a:rPr lang="ru-RU" altLang="ru-RU" sz="1800"/>
              <a:t>столетия потребуется, чтобы атомы хлора исчезли из атмосферы.</a:t>
            </a:r>
          </a:p>
          <a:p>
            <a:pPr>
              <a:lnSpc>
                <a:spcPct val="80000"/>
              </a:lnSpc>
            </a:pPr>
            <a:r>
              <a:rPr lang="ru-RU" altLang="ru-RU" sz="1800"/>
              <a:t>Эта история о выходе за пределы, и будем надеяться, что она не станет</a:t>
            </a:r>
          </a:p>
          <a:p>
            <a:pPr>
              <a:lnSpc>
                <a:spcPct val="80000"/>
              </a:lnSpc>
            </a:pPr>
            <a:r>
              <a:rPr lang="ru-RU" altLang="ru-RU" sz="1800"/>
              <a:t>историей о коллапсе. Это зависит от того, насколько подвержен разрушению и</a:t>
            </a:r>
          </a:p>
          <a:p>
            <a:pPr>
              <a:lnSpc>
                <a:spcPct val="80000"/>
              </a:lnSpc>
            </a:pPr>
            <a:r>
              <a:rPr lang="ru-RU" altLang="ru-RU" sz="1800"/>
              <a:t>способен к восстановлению озоновый слой, насколько вероятно проявление в</a:t>
            </a:r>
          </a:p>
          <a:p>
            <a:pPr>
              <a:lnSpc>
                <a:spcPct val="80000"/>
              </a:lnSpc>
            </a:pPr>
            <a:r>
              <a:rPr lang="ru-RU" altLang="ru-RU" sz="1800"/>
              <a:t>будущем неожиданных атмосферных явлений и насколько современной будетия человека на них.</a:t>
            </a:r>
          </a:p>
        </p:txBody>
      </p:sp>
    </p:spTree>
    <p:extLst>
      <p:ext uri="{BB962C8B-B14F-4D97-AF65-F5344CB8AC3E}">
        <p14:creationId xmlns:p14="http://schemas.microsoft.com/office/powerpoint/2010/main" val="981480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804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692150"/>
            <a:ext cx="6769100" cy="507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173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3105835"/>
            <a:ext cx="4572000" cy="646331"/>
          </a:xfrm>
          <a:prstGeom prst="rect">
            <a:avLst/>
          </a:prstGeom>
        </p:spPr>
        <p:txBody>
          <a:bodyPr>
            <a:spAutoFit/>
          </a:bodyPr>
          <a:lstStyle/>
          <a:p>
            <a:r>
              <a:rPr lang="ru-RU" b="1" dirty="0"/>
              <a:t>ВЛИЯНИЕ ДЕЯТЕЛЬНОСТИ ЧЕЛОВЕКА</a:t>
            </a:r>
            <a:endParaRPr lang="ru-RU" dirty="0"/>
          </a:p>
          <a:p>
            <a:r>
              <a:rPr lang="ru-RU" b="1" dirty="0"/>
              <a:t> НА АТМОСФЕРУ И КЛИМАТ </a:t>
            </a:r>
            <a:endParaRPr lang="ru-RU" dirty="0"/>
          </a:p>
        </p:txBody>
      </p:sp>
    </p:spTree>
    <p:extLst>
      <p:ext uri="{BB962C8B-B14F-4D97-AF65-F5344CB8AC3E}">
        <p14:creationId xmlns:p14="http://schemas.microsoft.com/office/powerpoint/2010/main" val="3367920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80728"/>
            <a:ext cx="7560840" cy="2585323"/>
          </a:xfrm>
          <a:prstGeom prst="rect">
            <a:avLst/>
          </a:prstGeom>
        </p:spPr>
        <p:txBody>
          <a:bodyPr wrap="square">
            <a:spAutoFit/>
          </a:bodyPr>
          <a:lstStyle/>
          <a:p>
            <a:r>
              <a:rPr lang="ru-RU" dirty="0"/>
              <a:t>Процессы и особенности атмосферы изменяются под воздействием деятельности человека. Крупномасштабные антропогенные изменения поверхности Земли (обезлесение, опустынивание, деградация внутренних морей и озер и др.) обусловливают изменения особенностей энергетического и водного режима атмосферы. Локальные изменения состояния </a:t>
            </a:r>
            <a:r>
              <a:rPr lang="ru-RU" dirty="0" err="1"/>
              <a:t>геосистем</a:t>
            </a:r>
            <a:r>
              <a:rPr lang="ru-RU" dirty="0"/>
              <a:t>, такие как возникновение и развитие городов, оросительных и других земледельческих систем, антропогенные преобразования пастбищ, возникновение водохранилищ и т. д. ведут к локальным вариациям климата. </a:t>
            </a:r>
          </a:p>
        </p:txBody>
      </p:sp>
    </p:spTree>
    <p:extLst>
      <p:ext uri="{BB962C8B-B14F-4D97-AF65-F5344CB8AC3E}">
        <p14:creationId xmlns:p14="http://schemas.microsoft.com/office/powerpoint/2010/main" val="3579447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Прямоугольник 1"/>
          <p:cNvSpPr/>
          <p:nvPr/>
        </p:nvSpPr>
        <p:spPr>
          <a:xfrm>
            <a:off x="1187624" y="1052736"/>
            <a:ext cx="7056784" cy="2031325"/>
          </a:xfrm>
          <a:prstGeom prst="rect">
            <a:avLst/>
          </a:prstGeom>
        </p:spPr>
        <p:txBody>
          <a:bodyPr wrap="square">
            <a:spAutoFit/>
          </a:bodyPr>
          <a:lstStyle/>
          <a:p>
            <a:r>
              <a:rPr lang="ru-RU" dirty="0"/>
              <a:t>Наряду с изменениями физических особенностей атмосферы, происходят антропогенные трансформации ее газового состава, в совокупности создающие ряд серьезных </a:t>
            </a:r>
            <a:r>
              <a:rPr lang="ru-RU" dirty="0" err="1"/>
              <a:t>геоэкологических</a:t>
            </a:r>
            <a:r>
              <a:rPr lang="ru-RU" dirty="0"/>
              <a:t> проблем. К их числу относятся антропогенное изменение климата и его последствия, нарушение естественного состояния озонового слоя, </a:t>
            </a:r>
            <a:r>
              <a:rPr lang="ru-RU" dirty="0" err="1"/>
              <a:t>асидификацию</a:t>
            </a:r>
            <a:r>
              <a:rPr lang="ru-RU" dirty="0"/>
              <a:t> окружающей среды, включая кислотные осадки, и локальное загрязнение атмосферы.</a:t>
            </a:r>
          </a:p>
        </p:txBody>
      </p:sp>
    </p:spTree>
    <p:extLst>
      <p:ext uri="{BB962C8B-B14F-4D97-AF65-F5344CB8AC3E}">
        <p14:creationId xmlns:p14="http://schemas.microsoft.com/office/powerpoint/2010/main" val="2740448836"/>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Прямоугольник 2"/>
          <p:cNvSpPr/>
          <p:nvPr/>
        </p:nvSpPr>
        <p:spPr>
          <a:xfrm>
            <a:off x="1763688" y="1340768"/>
            <a:ext cx="5526360" cy="3693319"/>
          </a:xfrm>
          <a:prstGeom prst="rect">
            <a:avLst/>
          </a:prstGeom>
        </p:spPr>
        <p:txBody>
          <a:bodyPr wrap="square">
            <a:spAutoFit/>
          </a:bodyPr>
          <a:lstStyle/>
          <a:p>
            <a:r>
              <a:rPr lang="ru-RU" dirty="0"/>
              <a:t>Источником энергии атмосферных процессов является солнечная радиация. К земной поверхности приходит коротковолновая радиация, тогда как нагреваемая таким образом Земля испускает в атмосферу и далее за ее пределы энергию в виде длинноволнового (инфракрасного, или теплового) излучения. Некоторые газы в атмосфере, включая водяной пар, отличаются парниковым эффектом, то есть способностью в большей степени пропускать к поверхности Земли солнечную радиацию по сравнению с тепловым излучением, испускаемым нагретой Солнцем Землей. </a:t>
            </a:r>
          </a:p>
        </p:txBody>
      </p:sp>
    </p:spTree>
    <p:extLst>
      <p:ext uri="{BB962C8B-B14F-4D97-AF65-F5344CB8AC3E}">
        <p14:creationId xmlns:p14="http://schemas.microsoft.com/office/powerpoint/2010/main" val="1566759195"/>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4294967295"/>
          </p:nvPr>
        </p:nvSpPr>
        <p:spPr>
          <a:xfrm>
            <a:off x="0" y="1773238"/>
            <a:ext cx="7761288" cy="4357687"/>
          </a:xfrm>
        </p:spPr>
        <p:txBody>
          <a:bodyPr>
            <a:normAutofit fontScale="55000" lnSpcReduction="20000"/>
          </a:bodyPr>
          <a:lstStyle/>
          <a:p>
            <a:r>
              <a:rPr lang="ru-RU" sz="2800" dirty="0"/>
              <a:t>В результате температура поверхности Земли и приземного слоя воздуха выше, чем она была бы при отсутствии парникового эффекта. Средняя температура поверхности Земли равна плюс 15 °С, а без парникового эффекта она была бы минус 18 °С. Парниковый эффект – один из механизмов жизнеобеспечения на Земле.</a:t>
            </a:r>
          </a:p>
          <a:p>
            <a:r>
              <a:rPr lang="ru-RU" sz="2800" dirty="0"/>
              <a:t>Ведущую роль в парниковом эффекте играет водяной пар, находящийся в атмосфере. Большое значение также имеют газы, не отличающиеся высокой концентрацией в атмосфере. К ним относятся: углекислый газ (диоксид углерода) (</a:t>
            </a:r>
            <a:r>
              <a:rPr lang="ru-RU" sz="2800" dirty="0" err="1"/>
              <a:t>СО</a:t>
            </a:r>
            <a:r>
              <a:rPr lang="ru-RU" sz="2800" baseline="-25000" dirty="0" err="1"/>
              <a:t>з</a:t>
            </a:r>
            <a:r>
              <a:rPr lang="ru-RU" sz="2800" dirty="0"/>
              <a:t>), метан (СН</a:t>
            </a:r>
            <a:r>
              <a:rPr lang="ru-RU" sz="2800" baseline="-25000" dirty="0"/>
              <a:t>4</a:t>
            </a:r>
            <a:r>
              <a:rPr lang="ru-RU" sz="2800" dirty="0"/>
              <a:t>), оксиды азота, в особенности N</a:t>
            </a:r>
            <a:r>
              <a:rPr lang="ru-RU" sz="2800" baseline="-25000" dirty="0"/>
              <a:t>2</a:t>
            </a:r>
            <a:r>
              <a:rPr lang="ru-RU" sz="2800" dirty="0"/>
              <a:t>О, и озон (</a:t>
            </a:r>
            <a:r>
              <a:rPr lang="ru-RU" sz="2800" dirty="0" err="1"/>
              <a:t>О</a:t>
            </a:r>
            <a:r>
              <a:rPr lang="ru-RU" sz="2800" baseline="-25000" dirty="0" err="1"/>
              <a:t>з</a:t>
            </a:r>
            <a:r>
              <a:rPr lang="ru-RU" sz="2800" dirty="0"/>
              <a:t>). В эту же категорию следует включить не встречающуюся в природе группу газов, синтезируемых человеком, под общим названием </a:t>
            </a:r>
            <a:r>
              <a:rPr lang="ru-RU" sz="2800" dirty="0" err="1"/>
              <a:t>хлорфторуглероды</a:t>
            </a:r>
            <a:r>
              <a:rPr lang="ru-RU" sz="2800" dirty="0"/>
              <a:t>. Деятельность человека за последние 200 лет привела к повышению концентрации в атмосфере газов, обладающих парниковым эффектом. Реакция атмосферы на этот процесс заключается в антропогенном усилении естественного парникового эффекта. </a:t>
            </a:r>
          </a:p>
          <a:p>
            <a:pPr>
              <a:lnSpc>
                <a:spcPct val="90000"/>
              </a:lnSpc>
            </a:pPr>
            <a:r>
              <a:rPr lang="ru-RU" altLang="ru-RU" sz="2800" dirty="0" smtClean="0"/>
              <a:t> </a:t>
            </a:r>
            <a:endParaRPr lang="ru-RU" altLang="ru-RU" sz="2800" dirty="0"/>
          </a:p>
        </p:txBody>
      </p:sp>
    </p:spTree>
    <p:extLst>
      <p:ext uri="{BB962C8B-B14F-4D97-AF65-F5344CB8AC3E}">
        <p14:creationId xmlns:p14="http://schemas.microsoft.com/office/powerpoint/2010/main" val="3338404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Парниковый эффект</a:t>
            </a:r>
            <a:br>
              <a:rPr lang="ru-RU" dirty="0" smtClean="0"/>
            </a:br>
            <a:endParaRPr lang="ru-RU" dirty="0"/>
          </a:p>
        </p:txBody>
      </p:sp>
      <p:sp>
        <p:nvSpPr>
          <p:cNvPr id="4" name="Объект 3"/>
          <p:cNvSpPr>
            <a:spLocks noGrp="1"/>
          </p:cNvSpPr>
          <p:nvPr>
            <p:ph sz="quarter" idx="13"/>
          </p:nvPr>
        </p:nvSpPr>
        <p:spPr/>
        <p:txBody>
          <a:bodyPr>
            <a:normAutofit fontScale="85000" lnSpcReduction="20000"/>
          </a:bodyPr>
          <a:lstStyle/>
          <a:p>
            <a:r>
              <a:rPr lang="ru-RU" dirty="0"/>
              <a:t>Парниковый эффект каждого из парниковых газов зависит от трех основных факторов: а) ожидаемого парникового эффекта на протяжении ближайших десятилетий или веков, вызываемого единичным объемом газа, уже поступившим в атмосферу, по сравне­нию с эффектом от углекислого газа, принимаемым за единицу; б) типичной продолжительности его пребывания в атмосфере; в) объема эмиссии газа.</a:t>
            </a:r>
          </a:p>
          <a:p>
            <a:r>
              <a:rPr lang="ru-RU" dirty="0"/>
              <a:t>Комбинация  первых двух факторов носит название «Относительный парниковый потенциал», выражается в единицах от потенциала СО</a:t>
            </a:r>
            <a:r>
              <a:rPr lang="ru-RU" baseline="-25000" dirty="0"/>
              <a:t>2</a:t>
            </a:r>
            <a:r>
              <a:rPr lang="ru-RU" dirty="0"/>
              <a:t> и является показателем текущего состояния парникового эффекта. </a:t>
            </a:r>
          </a:p>
          <a:p>
            <a:endParaRPr lang="ru-RU" dirty="0"/>
          </a:p>
        </p:txBody>
      </p:sp>
    </p:spTree>
    <p:extLst>
      <p:ext uri="{BB962C8B-B14F-4D97-AF65-F5344CB8AC3E}">
        <p14:creationId xmlns:p14="http://schemas.microsoft.com/office/powerpoint/2010/main" val="1736711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Роль водяного пара</a:t>
            </a:r>
            <a:endParaRPr lang="ru-RU" dirty="0"/>
          </a:p>
        </p:txBody>
      </p:sp>
      <p:sp>
        <p:nvSpPr>
          <p:cNvPr id="3" name="Объект 2"/>
          <p:cNvSpPr>
            <a:spLocks noGrp="1"/>
          </p:cNvSpPr>
          <p:nvPr>
            <p:ph sz="quarter" idx="13"/>
          </p:nvPr>
        </p:nvSpPr>
        <p:spPr/>
        <p:txBody>
          <a:bodyPr>
            <a:normAutofit/>
          </a:bodyPr>
          <a:lstStyle/>
          <a:p>
            <a:r>
              <a:rPr lang="ru-RU" dirty="0"/>
              <a:t>Для понимания глобального парникового эффекта необходимо понять роль каждого из газов. Роль водяного пара, содержащегося в атмосфере, в общемировом парниковом эффекте велика, но не определяется однозначно. В основном при потеплении климата содержание водяного пара в атмосфере будет увеличиваться тем самым, усиливая парниковый эффект.</a:t>
            </a:r>
          </a:p>
          <a:p>
            <a:endParaRPr lang="ru-RU" dirty="0"/>
          </a:p>
        </p:txBody>
      </p:sp>
    </p:spTree>
    <p:extLst>
      <p:ext uri="{BB962C8B-B14F-4D97-AF65-F5344CB8AC3E}">
        <p14:creationId xmlns:p14="http://schemas.microsoft.com/office/powerpoint/2010/main" val="1944812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Диоксид углерода, или углекислый газ (СО</a:t>
            </a:r>
            <a:r>
              <a:rPr lang="ru-RU" baseline="-25000" dirty="0"/>
              <a:t>2</a:t>
            </a:r>
            <a:r>
              <a:rPr lang="ru-RU" dirty="0"/>
              <a:t>), </a:t>
            </a:r>
          </a:p>
        </p:txBody>
      </p:sp>
      <p:sp>
        <p:nvSpPr>
          <p:cNvPr id="3" name="Объект 2"/>
          <p:cNvSpPr>
            <a:spLocks noGrp="1"/>
          </p:cNvSpPr>
          <p:nvPr>
            <p:ph sz="quarter" idx="13"/>
          </p:nvPr>
        </p:nvSpPr>
        <p:spPr/>
        <p:txBody>
          <a:bodyPr>
            <a:normAutofit fontScale="92500" lnSpcReduction="10000"/>
          </a:bodyPr>
          <a:lstStyle/>
          <a:p>
            <a:r>
              <a:rPr lang="ru-RU" dirty="0" smtClean="0"/>
              <a:t>отличается</a:t>
            </a:r>
            <a:r>
              <a:rPr lang="ru-RU" dirty="0"/>
              <a:t>, по сравнению с другими парниковыми газами, относительно низким потенциалом парникового эффекта, но довольно значительной продолжительностью существования в атмосфере – 50–200 лет и сравнительно высокой концентрацией. Доля диоксида углерода в парниковом эффекте составляет в настоящее время около 64 %, но эта относительная величина неустойчива, поскольку зависит от изменяющейся роли других парниковых газов.</a:t>
            </a:r>
          </a:p>
          <a:p>
            <a:endParaRPr lang="ru-RU" dirty="0"/>
          </a:p>
        </p:txBody>
      </p:sp>
    </p:spTree>
    <p:extLst>
      <p:ext uri="{BB962C8B-B14F-4D97-AF65-F5344CB8AC3E}">
        <p14:creationId xmlns:p14="http://schemas.microsoft.com/office/powerpoint/2010/main" val="985712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731838"/>
            <a:ext cx="6400800" cy="3475037"/>
          </a:xfrm>
        </p:spPr>
        <p:txBody>
          <a:bodyPr>
            <a:normAutofit lnSpcReduction="10000"/>
          </a:bodyPr>
          <a:lstStyle/>
          <a:p>
            <a:r>
              <a:rPr lang="ru-RU" dirty="0"/>
              <a:t>Основной источник антропогенного поступления углекислого газа в атмосферу – сжигание горючих ископаемых (угля, нефти, газа) для производства энергии. При современном уровне эмиссии углекислого газа концентрация его в атмосфере будет неуклонно увеличиваться. Стабилизация концентрации может быть достигнута посредством значительного сокращения объема выбросов.</a:t>
            </a:r>
          </a:p>
          <a:p>
            <a:endParaRPr lang="ru-RU" dirty="0"/>
          </a:p>
        </p:txBody>
      </p:sp>
    </p:spTree>
    <p:extLst>
      <p:ext uri="{BB962C8B-B14F-4D97-AF65-F5344CB8AC3E}">
        <p14:creationId xmlns:p14="http://schemas.microsoft.com/office/powerpoint/2010/main" val="1420133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Метан (СН</a:t>
            </a:r>
            <a:r>
              <a:rPr lang="ru-RU" baseline="-25000" dirty="0"/>
              <a:t>4</a:t>
            </a:r>
            <a:r>
              <a:rPr lang="ru-RU" dirty="0"/>
              <a:t>) </a:t>
            </a:r>
          </a:p>
        </p:txBody>
      </p:sp>
      <p:sp>
        <p:nvSpPr>
          <p:cNvPr id="3" name="Объект 2"/>
          <p:cNvSpPr>
            <a:spLocks noGrp="1"/>
          </p:cNvSpPr>
          <p:nvPr>
            <p:ph sz="quarter" idx="13"/>
          </p:nvPr>
        </p:nvSpPr>
        <p:spPr/>
        <p:txBody>
          <a:bodyPr>
            <a:normAutofit fontScale="85000" lnSpcReduction="20000"/>
          </a:bodyPr>
          <a:lstStyle/>
          <a:p>
            <a:r>
              <a:rPr lang="ru-RU" dirty="0" smtClean="0"/>
              <a:t>также </a:t>
            </a:r>
            <a:r>
              <a:rPr lang="ru-RU" dirty="0"/>
              <a:t>играет заметную роль в парниковом эффекте, составляющую приблизительно 19 % от общей его величины. Метан образуется в анаэробных условиях, таких как естественные болота разного типа, толща сезонной и вечной мерзлоты, рисовые плантации, свалки, а также в результате жизнедеятельности жвачных животных и термитов. Около 20 % суммарной эмиссии метана связаны с технологией использования горючих ископаемых (сжигание топлива, эмиссии из угольных шахт, добыча и распределение природного газа, переработка нефти). Всего антропогенная деятельность обеспечивает         60–80 % суммарной эмиссии метана в атмосферу.</a:t>
            </a:r>
          </a:p>
          <a:p>
            <a:endParaRPr lang="ru-RU" dirty="0"/>
          </a:p>
        </p:txBody>
      </p:sp>
    </p:spTree>
    <p:extLst>
      <p:ext uri="{BB962C8B-B14F-4D97-AF65-F5344CB8AC3E}">
        <p14:creationId xmlns:p14="http://schemas.microsoft.com/office/powerpoint/2010/main" val="2606817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Метан</a:t>
            </a:r>
            <a:endParaRPr lang="ru-RU" dirty="0"/>
          </a:p>
        </p:txBody>
      </p:sp>
      <p:sp>
        <p:nvSpPr>
          <p:cNvPr id="3" name="Объект 2"/>
          <p:cNvSpPr>
            <a:spLocks noGrp="1"/>
          </p:cNvSpPr>
          <p:nvPr>
            <p:ph sz="quarter" idx="13"/>
          </p:nvPr>
        </p:nvSpPr>
        <p:spPr/>
        <p:txBody>
          <a:bodyPr/>
          <a:lstStyle/>
          <a:p>
            <a:r>
              <a:rPr lang="ru-RU" dirty="0"/>
              <a:t>В атмосфере метан неустойчив. Он удаляется из нее вследствие взаимодействия с ионом гидроксила (ОН) в тропосфере. Несмотря на этот процесс, концентрация метана в атмосфере увеличилась примерно вдвое по сравнению с доиндустриальным временем и продолжает расти со скоростью около 0,8 % в год.</a:t>
            </a:r>
          </a:p>
          <a:p>
            <a:endParaRPr lang="ru-RU" dirty="0"/>
          </a:p>
        </p:txBody>
      </p:sp>
    </p:spTree>
    <p:extLst>
      <p:ext uri="{BB962C8B-B14F-4D97-AF65-F5344CB8AC3E}">
        <p14:creationId xmlns:p14="http://schemas.microsoft.com/office/powerpoint/2010/main" val="1325075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Оксид азота</a:t>
            </a:r>
            <a:endParaRPr lang="ru-RU" dirty="0"/>
          </a:p>
        </p:txBody>
      </p:sp>
      <p:sp>
        <p:nvSpPr>
          <p:cNvPr id="3" name="Объект 2"/>
          <p:cNvSpPr>
            <a:spLocks noGrp="1"/>
          </p:cNvSpPr>
          <p:nvPr>
            <p:ph sz="quarter" idx="13"/>
          </p:nvPr>
        </p:nvSpPr>
        <p:spPr/>
        <p:txBody>
          <a:bodyPr>
            <a:normAutofit fontScale="85000" lnSpcReduction="20000"/>
          </a:bodyPr>
          <a:lstStyle/>
          <a:p>
            <a:r>
              <a:rPr lang="ru-RU" dirty="0"/>
              <a:t>Доля оксида азота (N</a:t>
            </a:r>
            <a:r>
              <a:rPr lang="ru-RU" baseline="-25000" dirty="0"/>
              <a:t>2</a:t>
            </a:r>
            <a:r>
              <a:rPr lang="ru-RU" dirty="0"/>
              <a:t>О) в суммарном парниковом эффекте составляет всего около 6 %. Концентрация оксида азота в атмосфере также увеличивается. Его антропогенные источники приблизительно вдвое меньше естественных. Источниками антропогенного оксида азота является сельское хозяйство, сжигание биомассы и промышленность, производящая азотсодержащие вещества. Его относительный парниковый потенциал (в 290 раз выше потенциала углекислого газа) и типичная продолжительность существования в атмосфере (120 лет) значительны и компенсируют его невысокую концентрацию.</a:t>
            </a:r>
          </a:p>
          <a:p>
            <a:endParaRPr lang="ru-RU" dirty="0"/>
          </a:p>
        </p:txBody>
      </p:sp>
    </p:spTree>
    <p:extLst>
      <p:ext uri="{BB962C8B-B14F-4D97-AF65-F5344CB8AC3E}">
        <p14:creationId xmlns:p14="http://schemas.microsoft.com/office/powerpoint/2010/main" val="3045279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Озон как парниковый газ</a:t>
            </a:r>
            <a:endParaRPr lang="ru-RU" dirty="0"/>
          </a:p>
        </p:txBody>
      </p:sp>
      <p:sp>
        <p:nvSpPr>
          <p:cNvPr id="3" name="Объект 2"/>
          <p:cNvSpPr>
            <a:spLocks noGrp="1"/>
          </p:cNvSpPr>
          <p:nvPr>
            <p:ph sz="quarter" idx="13"/>
          </p:nvPr>
        </p:nvSpPr>
        <p:spPr/>
        <p:txBody>
          <a:bodyPr>
            <a:normAutofit fontScale="92500" lnSpcReduction="10000"/>
          </a:bodyPr>
          <a:lstStyle/>
          <a:p>
            <a:r>
              <a:rPr lang="ru-RU" dirty="0"/>
              <a:t>Озон (</a:t>
            </a:r>
            <a:r>
              <a:rPr lang="ru-RU" dirty="0" err="1"/>
              <a:t>О</a:t>
            </a:r>
            <a:r>
              <a:rPr lang="ru-RU" baseline="-25000" dirty="0" err="1"/>
              <a:t>з</a:t>
            </a:r>
            <a:r>
              <a:rPr lang="ru-RU" dirty="0"/>
              <a:t>) – важный парниковый газ, находящийся как в стратосфере, так и в тропосфере. Он влияет как на коротковолновую, так и на длинноволновую радиацию, и потому итоговые направление и величина его вклада в радиационный баланс в сильной степени зависят от вертикального распределения содержания озона, в особенности на уровне тропопаузы, где надежных наблюдений пока недостаточно. Поэтому определение вклада озона в парниковый эффект сложнее по сравнению с хорошо перемешиваемыми газами. </a:t>
            </a:r>
          </a:p>
        </p:txBody>
      </p:sp>
    </p:spTree>
    <p:extLst>
      <p:ext uri="{BB962C8B-B14F-4D97-AF65-F5344CB8AC3E}">
        <p14:creationId xmlns:p14="http://schemas.microsoft.com/office/powerpoint/2010/main" val="4284211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Озон как парниковый газ</a:t>
            </a:r>
            <a:endParaRPr lang="ru-RU" dirty="0"/>
          </a:p>
        </p:txBody>
      </p:sp>
      <p:sp>
        <p:nvSpPr>
          <p:cNvPr id="3" name="Объект 2"/>
          <p:cNvSpPr>
            <a:spLocks noGrp="1"/>
          </p:cNvSpPr>
          <p:nvPr>
            <p:ph sz="quarter" idx="13"/>
          </p:nvPr>
        </p:nvSpPr>
        <p:spPr/>
        <p:txBody>
          <a:bodyPr>
            <a:normAutofit fontScale="92500" lnSpcReduction="10000"/>
          </a:bodyPr>
          <a:lstStyle/>
          <a:p>
            <a:r>
              <a:rPr lang="ru-RU" dirty="0"/>
              <a:t>Озон (</a:t>
            </a:r>
            <a:r>
              <a:rPr lang="ru-RU" dirty="0" err="1"/>
              <a:t>О</a:t>
            </a:r>
            <a:r>
              <a:rPr lang="ru-RU" baseline="-25000" dirty="0" err="1"/>
              <a:t>з</a:t>
            </a:r>
            <a:r>
              <a:rPr lang="ru-RU" dirty="0"/>
              <a:t>) – важный парниковый </a:t>
            </a:r>
            <a:r>
              <a:rPr lang="ru-RU" dirty="0" smtClean="0"/>
              <a:t>газ - его </a:t>
            </a:r>
            <a:r>
              <a:rPr lang="ru-RU" dirty="0"/>
              <a:t>территориальное распределение очень изменчиво, а масса в тропосфере составляет не более 10 % массы стратосферного озона. Под воздействием солнечной радиации оксиды азота, выделяемые главным образом автомобильным транспортом, распадаются с выделением озона. Образуется так называемый фотохимический смог, опасный для здоровья человека и наносящий серьезный ущерб растениям, в том числе сельскохозяйственным культурам.</a:t>
            </a:r>
          </a:p>
          <a:p>
            <a:endParaRPr lang="ru-RU" dirty="0"/>
          </a:p>
        </p:txBody>
      </p:sp>
    </p:spTree>
    <p:extLst>
      <p:ext uri="{BB962C8B-B14F-4D97-AF65-F5344CB8AC3E}">
        <p14:creationId xmlns:p14="http://schemas.microsoft.com/office/powerpoint/2010/main" val="2996955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Тропосферные аэрозоли</a:t>
            </a:r>
            <a:endParaRPr lang="ru-RU" dirty="0"/>
          </a:p>
        </p:txBody>
      </p:sp>
      <p:sp>
        <p:nvSpPr>
          <p:cNvPr id="3" name="Объект 2"/>
          <p:cNvSpPr>
            <a:spLocks noGrp="1"/>
          </p:cNvSpPr>
          <p:nvPr>
            <p:ph sz="quarter" idx="13"/>
          </p:nvPr>
        </p:nvSpPr>
        <p:spPr/>
        <p:txBody>
          <a:bodyPr>
            <a:normAutofit/>
          </a:bodyPr>
          <a:lstStyle/>
          <a:p>
            <a:r>
              <a:rPr lang="ru-RU" dirty="0"/>
              <a:t>На образование парникового эффекта также оказывают воздействие тропосферные аэрозоли. Аэрозоли – это твердые частицы в атмосфере диаметром от 10</a:t>
            </a:r>
            <a:r>
              <a:rPr lang="ru-RU" baseline="30000" dirty="0"/>
              <a:t>-9</a:t>
            </a:r>
            <a:r>
              <a:rPr lang="ru-RU" dirty="0"/>
              <a:t> до 10</a:t>
            </a:r>
            <a:r>
              <a:rPr lang="ru-RU" baseline="30000" dirty="0"/>
              <a:t>-5 м. </a:t>
            </a:r>
            <a:r>
              <a:rPr lang="ru-RU" dirty="0"/>
              <a:t>Они образуются вследствие ветровой эрозии почвы, извержений вулканов и других природных процессов, а также благодаря деятельности человека (сжигание горючих ископаемых и биомассы). </a:t>
            </a:r>
          </a:p>
        </p:txBody>
      </p:sp>
    </p:spTree>
    <p:extLst>
      <p:ext uri="{BB962C8B-B14F-4D97-AF65-F5344CB8AC3E}">
        <p14:creationId xmlns:p14="http://schemas.microsoft.com/office/powerpoint/2010/main" val="2545809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aseline="30000" dirty="0"/>
              <a:t>Антропогенные аэрозоли </a:t>
            </a:r>
            <a:endParaRPr lang="ru-RU" dirty="0"/>
          </a:p>
        </p:txBody>
      </p:sp>
      <p:sp>
        <p:nvSpPr>
          <p:cNvPr id="3" name="Объект 2"/>
          <p:cNvSpPr>
            <a:spLocks noGrp="1"/>
          </p:cNvSpPr>
          <p:nvPr>
            <p:ph sz="quarter" idx="13"/>
          </p:nvPr>
        </p:nvSpPr>
        <p:spPr/>
        <p:txBody>
          <a:bodyPr>
            <a:normAutofit lnSpcReduction="10000"/>
          </a:bodyPr>
          <a:lstStyle/>
          <a:p>
            <a:r>
              <a:rPr lang="ru-RU" baseline="30000" dirty="0" smtClean="0"/>
              <a:t>влияют </a:t>
            </a:r>
            <a:r>
              <a:rPr lang="ru-RU" baseline="30000" dirty="0"/>
              <a:t>на радиационный баланс Земли непосредственно через поглощение и рассеивание солнечной радиации, и косвенно, </a:t>
            </a:r>
            <a:r>
              <a:rPr lang="ru-RU" baseline="30000" dirty="0" smtClean="0"/>
              <a:t>как </a:t>
            </a:r>
            <a:r>
              <a:rPr lang="ru-RU" baseline="30000" dirty="0"/>
              <a:t>ядра конденсации, играющие важную роль в образовании и развитии облаков. Существует много неопределенностей в понимании роли аэрозолей в парниковом эффекте из-за высокой региональной изменчивости их концентрации и химической композиции. В целом антропогенные аэрозоли снижают величину радиационного баланса, то есть несколько компенсируют антропогенный парниковый эффект. В отличие от парниковых газов, типичный срок существования аэрозолей в атмосфере не превышает нескольких дней. Поэтому их радиационный эффект быстро реагирует на изменения эмиссии загрязнений и столь же быстро прекращается. В отличие от глобального воздействия газов с парниковым эффектом эффект атмосферных аэрозолей является локальным.</a:t>
            </a:r>
            <a:endParaRPr lang="ru-RU" dirty="0"/>
          </a:p>
        </p:txBody>
      </p:sp>
    </p:spTree>
    <p:extLst>
      <p:ext uri="{BB962C8B-B14F-4D97-AF65-F5344CB8AC3E}">
        <p14:creationId xmlns:p14="http://schemas.microsoft.com/office/powerpoint/2010/main" val="4017091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Извержения вулканов </a:t>
            </a:r>
          </a:p>
        </p:txBody>
      </p:sp>
      <p:sp>
        <p:nvSpPr>
          <p:cNvPr id="3" name="Объект 2"/>
          <p:cNvSpPr>
            <a:spLocks noGrp="1"/>
          </p:cNvSpPr>
          <p:nvPr>
            <p:ph sz="quarter" idx="13"/>
          </p:nvPr>
        </p:nvSpPr>
        <p:spPr/>
        <p:txBody>
          <a:bodyPr/>
          <a:lstStyle/>
          <a:p>
            <a:r>
              <a:rPr lang="ru-RU" dirty="0" smtClean="0"/>
              <a:t>– </a:t>
            </a:r>
            <a:r>
              <a:rPr lang="ru-RU" dirty="0"/>
              <a:t>нерегулярный, но существенный фактор образования высоких концентраций аэрозольных частиц, вызывающих рассеивание солнечной радиации и поэтому заметное похолодание, сравнимое в некоторых случаях по масштабам с глобальным парниковым эффектом. </a:t>
            </a:r>
          </a:p>
        </p:txBody>
      </p:sp>
    </p:spTree>
    <p:extLst>
      <p:ext uri="{BB962C8B-B14F-4D97-AF65-F5344CB8AC3E}">
        <p14:creationId xmlns:p14="http://schemas.microsoft.com/office/powerpoint/2010/main" val="1963604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normAutofit fontScale="92500" lnSpcReduction="10000"/>
          </a:bodyPr>
          <a:lstStyle/>
          <a:p>
            <a:r>
              <a:rPr lang="ru-RU" dirty="0"/>
              <a:t>Накопление парниковых газов в атмосфере и последующее усиление парникового эффекта приводит к повышению температуры приземного слоя воздуха и поверхности почвы. За последние сто лет средняя мировая температура повысилась приблизительно на 0,3–0,6 °С. Наблюдаемый рост температуры обусловлен не только естественными колебаниями климата, но и деятельностью человека. Прогрессирующее антропогенное накопление парниковых газов в атмосфере может привести к дальнейшему усилению парникового эффекта. </a:t>
            </a:r>
          </a:p>
          <a:p>
            <a:endParaRPr lang="ru-RU" dirty="0"/>
          </a:p>
        </p:txBody>
      </p:sp>
    </p:spTree>
    <p:extLst>
      <p:ext uri="{BB962C8B-B14F-4D97-AF65-F5344CB8AC3E}">
        <p14:creationId xmlns:p14="http://schemas.microsoft.com/office/powerpoint/2010/main" val="2029114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Изменение климата и его последствия</a:t>
            </a:r>
            <a:endParaRPr lang="ru-RU" dirty="0"/>
          </a:p>
        </p:txBody>
      </p:sp>
      <p:sp>
        <p:nvSpPr>
          <p:cNvPr id="3" name="Объект 2"/>
          <p:cNvSpPr>
            <a:spLocks noGrp="1"/>
          </p:cNvSpPr>
          <p:nvPr>
            <p:ph sz="quarter" idx="13"/>
          </p:nvPr>
        </p:nvSpPr>
        <p:spPr/>
        <p:txBody>
          <a:bodyPr>
            <a:normAutofit fontScale="92500" lnSpcReduction="10000"/>
          </a:bodyPr>
          <a:lstStyle/>
          <a:p>
            <a:r>
              <a:rPr lang="ru-RU" b="1" dirty="0" smtClean="0"/>
              <a:t>.</a:t>
            </a:r>
            <a:r>
              <a:rPr lang="ru-RU" dirty="0" smtClean="0"/>
              <a:t> </a:t>
            </a:r>
            <a:r>
              <a:rPr lang="ru-RU" dirty="0"/>
              <a:t>Климат всегда оказывал существенное воздействие как на естественные, так и на социально-экономические процессы. Потепление климата привлекло к себе внимание мирового сообщества и побудило ученых, практиков и политиков рассматривать климат как важнейший природный ресурс, перераспределение которого между государствами имеет серьезные социально-экономические и политические последствия, определяющие благосостояние государств мира.</a:t>
            </a:r>
          </a:p>
          <a:p>
            <a:endParaRPr lang="ru-RU" dirty="0"/>
          </a:p>
        </p:txBody>
      </p:sp>
    </p:spTree>
    <p:extLst>
      <p:ext uri="{BB962C8B-B14F-4D97-AF65-F5344CB8AC3E}">
        <p14:creationId xmlns:p14="http://schemas.microsoft.com/office/powerpoint/2010/main" val="3766992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731838"/>
            <a:ext cx="8316416" cy="4425354"/>
          </a:xfrm>
        </p:spPr>
        <p:txBody>
          <a:bodyPr>
            <a:normAutofit fontScale="70000" lnSpcReduction="20000"/>
          </a:bodyPr>
          <a:lstStyle/>
          <a:p>
            <a:r>
              <a:rPr lang="ru-RU" sz="3100" dirty="0"/>
              <a:t>Оценки ожидаемых изменений климата обычно производятся на основе использования глобальных моделей циркуляции атмосферы. Их сложность постоянно увеличивается по мере совершенствования технических качеств компьютеров и накопления новых данных наблюдений. Однако точность моделей все еще не высока даже для расчетов на глобальном уровне. Прогноз же изменений по регионам мира, чрезвычайно важный для практических целей, пока еще вряд ли надежен. Кроме того, необходимо учитывать возможные изменения в деятельности человека, осознанные или неосознанные, приводящие к изменениям в накоплении парниковых газов, а значит и к последующим изменениям парникового эффекта. Эти обстоятельства учитываются посредством составления различных сценариев.</a:t>
            </a:r>
          </a:p>
          <a:p>
            <a:endParaRPr lang="ru-RU" dirty="0"/>
          </a:p>
        </p:txBody>
      </p:sp>
    </p:spTree>
    <p:extLst>
      <p:ext uri="{BB962C8B-B14F-4D97-AF65-F5344CB8AC3E}">
        <p14:creationId xmlns:p14="http://schemas.microsoft.com/office/powerpoint/2010/main" val="5669242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731838"/>
            <a:ext cx="8172400" cy="4353346"/>
          </a:xfrm>
        </p:spPr>
        <p:txBody>
          <a:bodyPr>
            <a:normAutofit lnSpcReduction="10000"/>
          </a:bodyPr>
          <a:lstStyle/>
          <a:p>
            <a:r>
              <a:rPr lang="ru-RU" dirty="0"/>
              <a:t>В соответствии со сценариями наиболее низкой и высокой вероятной величины эмиссии парниковых газов средняя мировая температура приземного слоя воздуха за период с 1990 по 2100 г. увеличится соответственно на 1 и 3,5 °С. В любом варианте потепление будет значительнее, чем все колебания климата в течение последних 10000 лет, и это является серьезной проблемой для человечества. Рост температуры воздуха будет сопровождаться увеличением количества осадков, хотя картина пространственного изменения распределения осадков будет более пестрой, чем распределение температуры воздуха. Вариация  изменения  осадков  будет  находиться  в  пределах  от  –35 % до +50 %. </a:t>
            </a:r>
          </a:p>
        </p:txBody>
      </p:sp>
    </p:spTree>
    <p:extLst>
      <p:ext uri="{BB962C8B-B14F-4D97-AF65-F5344CB8AC3E}">
        <p14:creationId xmlns:p14="http://schemas.microsoft.com/office/powerpoint/2010/main" val="909219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9" y="4797152"/>
            <a:ext cx="6542112" cy="718016"/>
          </a:xfrm>
        </p:spPr>
        <p:txBody>
          <a:bodyPr>
            <a:normAutofit fontScale="90000"/>
          </a:bodyPr>
          <a:lstStyle/>
          <a:p>
            <a:r>
              <a:rPr lang="ru-RU" sz="3600" dirty="0" smtClean="0"/>
              <a:t>Циклоны</a:t>
            </a:r>
            <a:r>
              <a:rPr lang="ru-RU" sz="3600" dirty="0"/>
              <a:t>, штормы, </a:t>
            </a:r>
            <a:r>
              <a:rPr lang="ru-RU" sz="3600" dirty="0" smtClean="0"/>
              <a:t>засухи и </a:t>
            </a:r>
            <a:r>
              <a:rPr lang="ru-RU" sz="3600" dirty="0"/>
              <a:t>пр</a:t>
            </a:r>
            <a:r>
              <a:rPr lang="ru-RU" dirty="0"/>
              <a:t>.</a:t>
            </a:r>
            <a:br>
              <a:rPr lang="ru-RU" dirty="0"/>
            </a:br>
            <a:endParaRPr lang="ru-RU" dirty="0"/>
          </a:p>
        </p:txBody>
      </p:sp>
      <p:sp>
        <p:nvSpPr>
          <p:cNvPr id="3" name="Объект 2"/>
          <p:cNvSpPr>
            <a:spLocks noGrp="1"/>
          </p:cNvSpPr>
          <p:nvPr>
            <p:ph sz="quarter" idx="13"/>
          </p:nvPr>
        </p:nvSpPr>
        <p:spPr>
          <a:xfrm>
            <a:off x="755576" y="548680"/>
            <a:ext cx="7632848" cy="4248472"/>
          </a:xfrm>
        </p:spPr>
        <p:txBody>
          <a:bodyPr>
            <a:normAutofit fontScale="85000" lnSpcReduction="10000"/>
          </a:bodyPr>
          <a:lstStyle/>
          <a:p>
            <a:r>
              <a:rPr lang="ru-RU" dirty="0"/>
              <a:t>Очень важно, что относительно небольшие изменения средних показателей климата будут, по всей вероятности, сопровождаться повышением частоты редких катастрофических событий, таких как тропические циклоны, штормы, засухи, экстремальные температуры воздуха и пр.</a:t>
            </a:r>
          </a:p>
          <a:p>
            <a:r>
              <a:rPr lang="ru-RU" dirty="0"/>
              <a:t>Следует также отметить, что в больших многокомпонентных системах между временем наступления причины и следствия существует определенное запаздывание. Очень высокая инерционность всех событий вызывает большие трудности при разработке и осуществлении стратегий взаимодействия общества с изменяющимся климатом.</a:t>
            </a:r>
          </a:p>
          <a:p>
            <a:r>
              <a:rPr lang="ru-RU" dirty="0"/>
              <a:t>Согласно данным Межправительственного комитета по изменению климата (</a:t>
            </a:r>
            <a:r>
              <a:rPr lang="en-US" i="1" dirty="0"/>
              <a:t>I</a:t>
            </a:r>
            <a:r>
              <a:rPr lang="ru-RU" i="1" dirty="0"/>
              <a:t>РСС</a:t>
            </a:r>
            <a:r>
              <a:rPr lang="ru-RU" dirty="0"/>
              <a:t>), имея в виду, что неопределенность развития событий весьма велика, можно все же ожидать нижеследующие последствия изменения климата.</a:t>
            </a:r>
          </a:p>
          <a:p>
            <a:endParaRPr lang="ru-RU" dirty="0"/>
          </a:p>
        </p:txBody>
      </p:sp>
    </p:spTree>
    <p:extLst>
      <p:ext uri="{BB962C8B-B14F-4D97-AF65-F5344CB8AC3E}">
        <p14:creationId xmlns:p14="http://schemas.microsoft.com/office/powerpoint/2010/main" val="2141007097"/>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47</TotalTime>
  <Words>2507</Words>
  <Application>Microsoft Office PowerPoint</Application>
  <PresentationFormat>Экран (4:3)</PresentationFormat>
  <Paragraphs>128</Paragraphs>
  <Slides>43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Воздушный поток</vt:lpstr>
      <vt:lpstr>ГЕОЭКОЛОГИЯ</vt:lpstr>
      <vt:lpstr>Тема 9.</vt:lpstr>
      <vt:lpstr>Презентация PowerPoint</vt:lpstr>
      <vt:lpstr>Презентация PowerPoint</vt:lpstr>
      <vt:lpstr>Озоновая история</vt:lpstr>
      <vt:lpstr>Первые шаги</vt:lpstr>
      <vt:lpstr>Презентация PowerPoint</vt:lpstr>
      <vt:lpstr>Рост</vt:lpstr>
      <vt:lpstr>Хлорфторуглероды (ХФУ</vt:lpstr>
      <vt:lpstr>Производство</vt:lpstr>
      <vt:lpstr>.</vt:lpstr>
      <vt:lpstr>Презентация PowerPoint</vt:lpstr>
      <vt:lpstr>.</vt:lpstr>
      <vt:lpstr>Презентация PowerPoint</vt:lpstr>
      <vt:lpstr>Озоновая дыра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Парниковый эффект </vt:lpstr>
      <vt:lpstr>Роль водяного пара</vt:lpstr>
      <vt:lpstr>Диоксид углерода, или углекислый газ (СО2), </vt:lpstr>
      <vt:lpstr>Презентация PowerPoint</vt:lpstr>
      <vt:lpstr>Метан (СН4) </vt:lpstr>
      <vt:lpstr>Метан</vt:lpstr>
      <vt:lpstr>Оксид азота</vt:lpstr>
      <vt:lpstr>Озон как парниковый газ</vt:lpstr>
      <vt:lpstr>Озон как парниковый газ</vt:lpstr>
      <vt:lpstr>Тропосферные аэрозоли</vt:lpstr>
      <vt:lpstr>Антропогенные аэрозоли </vt:lpstr>
      <vt:lpstr>Извержения вулканов </vt:lpstr>
      <vt:lpstr>Презентация PowerPoint</vt:lpstr>
      <vt:lpstr>Изменение климата и его последствия</vt:lpstr>
      <vt:lpstr>Презентация PowerPoint</vt:lpstr>
      <vt:lpstr>Презентация PowerPoint</vt:lpstr>
      <vt:lpstr>Циклоны, штормы, засухи и пр.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Якименко Людмила</cp:lastModifiedBy>
  <cp:revision>8</cp:revision>
  <dcterms:modified xsi:type="dcterms:W3CDTF">2013-10-03T03:51:06Z</dcterms:modified>
</cp:coreProperties>
</file>