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charts/chart4.xml" ContentType="application/vnd.openxmlformats-officedocument.drawingml.chart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6"/>
  </p:notesMasterIdLst>
  <p:sldIdLst>
    <p:sldId id="256" r:id="rId2"/>
    <p:sldId id="575" r:id="rId3"/>
    <p:sldId id="576" r:id="rId4"/>
    <p:sldId id="577" r:id="rId5"/>
    <p:sldId id="578" r:id="rId6"/>
    <p:sldId id="579" r:id="rId7"/>
    <p:sldId id="257" r:id="rId8"/>
    <p:sldId id="289" r:id="rId9"/>
    <p:sldId id="290" r:id="rId10"/>
    <p:sldId id="406" r:id="rId11"/>
    <p:sldId id="312" r:id="rId12"/>
    <p:sldId id="403" r:id="rId13"/>
    <p:sldId id="404" r:id="rId14"/>
    <p:sldId id="405" r:id="rId15"/>
    <p:sldId id="407" r:id="rId16"/>
    <p:sldId id="408" r:id="rId17"/>
    <p:sldId id="410" r:id="rId18"/>
    <p:sldId id="411" r:id="rId19"/>
    <p:sldId id="300" r:id="rId20"/>
    <p:sldId id="301" r:id="rId21"/>
    <p:sldId id="412" r:id="rId22"/>
    <p:sldId id="477" r:id="rId23"/>
    <p:sldId id="478" r:id="rId24"/>
    <p:sldId id="479" r:id="rId25"/>
    <p:sldId id="472" r:id="rId26"/>
    <p:sldId id="476" r:id="rId27"/>
    <p:sldId id="473" r:id="rId28"/>
    <p:sldId id="480" r:id="rId29"/>
    <p:sldId id="481" r:id="rId30"/>
    <p:sldId id="482" r:id="rId31"/>
    <p:sldId id="509" r:id="rId32"/>
    <p:sldId id="483" r:id="rId33"/>
    <p:sldId id="484" r:id="rId34"/>
    <p:sldId id="485" r:id="rId35"/>
    <p:sldId id="486" r:id="rId36"/>
    <p:sldId id="487" r:id="rId37"/>
    <p:sldId id="488" r:id="rId38"/>
    <p:sldId id="489" r:id="rId39"/>
    <p:sldId id="490" r:id="rId40"/>
    <p:sldId id="491" r:id="rId41"/>
    <p:sldId id="492" r:id="rId42"/>
    <p:sldId id="474" r:id="rId43"/>
    <p:sldId id="475" r:id="rId44"/>
    <p:sldId id="493" r:id="rId45"/>
    <p:sldId id="494" r:id="rId46"/>
    <p:sldId id="495" r:id="rId47"/>
    <p:sldId id="501" r:id="rId48"/>
    <p:sldId id="497" r:id="rId49"/>
    <p:sldId id="499" r:id="rId50"/>
    <p:sldId id="504" r:id="rId51"/>
    <p:sldId id="505" r:id="rId52"/>
    <p:sldId id="498" r:id="rId53"/>
    <p:sldId id="506" r:id="rId54"/>
    <p:sldId id="507" r:id="rId55"/>
    <p:sldId id="514" r:id="rId56"/>
    <p:sldId id="515" r:id="rId57"/>
    <p:sldId id="516" r:id="rId58"/>
    <p:sldId id="517" r:id="rId59"/>
    <p:sldId id="518" r:id="rId60"/>
    <p:sldId id="500" r:id="rId61"/>
    <p:sldId id="508" r:id="rId62"/>
    <p:sldId id="510" r:id="rId63"/>
    <p:sldId id="502" r:id="rId64"/>
    <p:sldId id="416" r:id="rId65"/>
    <p:sldId id="340" r:id="rId66"/>
    <p:sldId id="341" r:id="rId67"/>
    <p:sldId id="343" r:id="rId68"/>
    <p:sldId id="344" r:id="rId69"/>
    <p:sldId id="345" r:id="rId70"/>
    <p:sldId id="346" r:id="rId71"/>
    <p:sldId id="347" r:id="rId72"/>
    <p:sldId id="418" r:id="rId73"/>
    <p:sldId id="348" r:id="rId74"/>
    <p:sldId id="421" r:id="rId75"/>
    <p:sldId id="422" r:id="rId76"/>
    <p:sldId id="511" r:id="rId77"/>
    <p:sldId id="349" r:id="rId78"/>
    <p:sldId id="420" r:id="rId79"/>
    <p:sldId id="350" r:id="rId80"/>
    <p:sldId id="423" r:id="rId81"/>
    <p:sldId id="429" r:id="rId82"/>
    <p:sldId id="430" r:id="rId83"/>
    <p:sldId id="431" r:id="rId84"/>
    <p:sldId id="432" r:id="rId85"/>
    <p:sldId id="435" r:id="rId86"/>
    <p:sldId id="436" r:id="rId87"/>
    <p:sldId id="434" r:id="rId88"/>
    <p:sldId id="437" r:id="rId89"/>
    <p:sldId id="439" r:id="rId90"/>
    <p:sldId id="440" r:id="rId91"/>
    <p:sldId id="441" r:id="rId92"/>
    <p:sldId id="447" r:id="rId93"/>
    <p:sldId id="452" r:id="rId94"/>
    <p:sldId id="448" r:id="rId95"/>
    <p:sldId id="449" r:id="rId96"/>
    <p:sldId id="450" r:id="rId97"/>
    <p:sldId id="451" r:id="rId98"/>
    <p:sldId id="442" r:id="rId99"/>
    <p:sldId id="443" r:id="rId100"/>
    <p:sldId id="444" r:id="rId101"/>
    <p:sldId id="445" r:id="rId102"/>
    <p:sldId id="457" r:id="rId103"/>
    <p:sldId id="453" r:id="rId104"/>
    <p:sldId id="454" r:id="rId105"/>
    <p:sldId id="455" r:id="rId106"/>
    <p:sldId id="456" r:id="rId107"/>
    <p:sldId id="446" r:id="rId108"/>
    <p:sldId id="438" r:id="rId109"/>
    <p:sldId id="459" r:id="rId110"/>
    <p:sldId id="460" r:id="rId111"/>
    <p:sldId id="458" r:id="rId112"/>
    <p:sldId id="461" r:id="rId113"/>
    <p:sldId id="351" r:id="rId114"/>
    <p:sldId id="352" r:id="rId115"/>
    <p:sldId id="353" r:id="rId116"/>
    <p:sldId id="355" r:id="rId117"/>
    <p:sldId id="356" r:id="rId118"/>
    <p:sldId id="357" r:id="rId119"/>
    <p:sldId id="358" r:id="rId120"/>
    <p:sldId id="359" r:id="rId121"/>
    <p:sldId id="360" r:id="rId122"/>
    <p:sldId id="361" r:id="rId123"/>
    <p:sldId id="362" r:id="rId124"/>
    <p:sldId id="365" r:id="rId125"/>
    <p:sldId id="366" r:id="rId126"/>
    <p:sldId id="367" r:id="rId127"/>
    <p:sldId id="368" r:id="rId128"/>
    <p:sldId id="369" r:id="rId129"/>
    <p:sldId id="370" r:id="rId130"/>
    <p:sldId id="512" r:id="rId131"/>
    <p:sldId id="513" r:id="rId132"/>
    <p:sldId id="520" r:id="rId133"/>
    <p:sldId id="521" r:id="rId134"/>
    <p:sldId id="519" r:id="rId135"/>
    <p:sldId id="522" r:id="rId136"/>
    <p:sldId id="523" r:id="rId137"/>
    <p:sldId id="465" r:id="rId138"/>
    <p:sldId id="467" r:id="rId139"/>
    <p:sldId id="468" r:id="rId140"/>
    <p:sldId id="469" r:id="rId141"/>
    <p:sldId id="470" r:id="rId142"/>
    <p:sldId id="371" r:id="rId143"/>
    <p:sldId id="372" r:id="rId144"/>
    <p:sldId id="375" r:id="rId145"/>
    <p:sldId id="373" r:id="rId146"/>
    <p:sldId id="374" r:id="rId147"/>
    <p:sldId id="381" r:id="rId148"/>
    <p:sldId id="382" r:id="rId149"/>
    <p:sldId id="535" r:id="rId150"/>
    <p:sldId id="536" r:id="rId151"/>
    <p:sldId id="537" r:id="rId152"/>
    <p:sldId id="538" r:id="rId153"/>
    <p:sldId id="539" r:id="rId154"/>
    <p:sldId id="540" r:id="rId155"/>
    <p:sldId id="385" r:id="rId156"/>
    <p:sldId id="530" r:id="rId157"/>
    <p:sldId id="531" r:id="rId158"/>
    <p:sldId id="532" r:id="rId159"/>
    <p:sldId id="533" r:id="rId160"/>
    <p:sldId id="534" r:id="rId161"/>
    <p:sldId id="541" r:id="rId162"/>
    <p:sldId id="562" r:id="rId163"/>
    <p:sldId id="527" r:id="rId164"/>
    <p:sldId id="563" r:id="rId165"/>
    <p:sldId id="574" r:id="rId166"/>
    <p:sldId id="528" r:id="rId167"/>
    <p:sldId id="529" r:id="rId168"/>
    <p:sldId id="542" r:id="rId169"/>
    <p:sldId id="554" r:id="rId170"/>
    <p:sldId id="543" r:id="rId171"/>
    <p:sldId id="555" r:id="rId172"/>
    <p:sldId id="566" r:id="rId173"/>
    <p:sldId id="565" r:id="rId174"/>
    <p:sldId id="567" r:id="rId175"/>
    <p:sldId id="556" r:id="rId176"/>
    <p:sldId id="557" r:id="rId177"/>
    <p:sldId id="546" r:id="rId178"/>
    <p:sldId id="549" r:id="rId179"/>
    <p:sldId id="568" r:id="rId180"/>
    <p:sldId id="570" r:id="rId181"/>
    <p:sldId id="571" r:id="rId182"/>
    <p:sldId id="572" r:id="rId183"/>
    <p:sldId id="573" r:id="rId184"/>
    <p:sldId id="544" r:id="rId185"/>
    <p:sldId id="550" r:id="rId186"/>
    <p:sldId id="551" r:id="rId187"/>
    <p:sldId id="552" r:id="rId188"/>
    <p:sldId id="553" r:id="rId189"/>
    <p:sldId id="387" r:id="rId190"/>
    <p:sldId id="388" r:id="rId191"/>
    <p:sldId id="389" r:id="rId192"/>
    <p:sldId id="390" r:id="rId193"/>
    <p:sldId id="391" r:id="rId194"/>
    <p:sldId id="396" r:id="rId19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2706" autoAdjust="0"/>
  </p:normalViewPr>
  <p:slideViewPr>
    <p:cSldViewPr>
      <p:cViewPr>
        <p:scale>
          <a:sx n="100" d="100"/>
          <a:sy n="100" d="100"/>
        </p:scale>
        <p:origin x="-11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96" Type="http://schemas.openxmlformats.org/officeDocument/2006/relationships/notesMaster" Target="notesMasters/notesMaster1.xml"/><Relationship Id="rId200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viewProps" Target="viewProps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43;&#1088;&#1072;&#1092;&#1080;&#1082;&#1080;%20&#1083;&#1080;&#1085;&#1080;&#1081;%20&#1091;&#1088;&#1086;&#1074;&#1085;&#1103;\&#1050;&#1086;&#1087;&#1080;&#1103;%20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50;&#1086;&#1087;&#1080;&#1103;%20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50;&#1086;&#1087;&#1080;&#1103;%20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Documents%20and%20Settings\Admin\&#1056;&#1072;&#1073;&#1086;&#1095;&#1080;&#1081;%20&#1089;&#1090;&#1086;&#1083;\&#1055;&#1088;&#1077;&#1079;&#1077;&#1085;&#1090;&#1072;&#1094;&#1080;&#1080;%20&#1056;&#1072;&#1073;&#1086;&#1090;&#1072;&#1102;\&#1050;&#1086;&#1087;&#1080;&#1103;%20&#1085;&#1072;%20&#1088;&#1072;&#1079;&#1085;&#1099;&#1093;%20&#1083;&#1080;&#1089;&#1090;&#1072;&#1093;%20&#1082;&#1088;&#1080;&#1074;&#1099;&#1077;%20&#1073;&#1077;&#1079;&#1088;&#1072;&#1079;&#1083;&#1080;&#1095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Карта</a:t>
            </a:r>
            <a:r>
              <a:rPr lang="ru-RU" sz="2400" baseline="0" dirty="0"/>
              <a:t> линейных линий уровня</a:t>
            </a:r>
            <a:endParaRPr lang="ru-RU" sz="2400" dirty="0"/>
          </a:p>
        </c:rich>
      </c:tx>
      <c:layout>
        <c:manualLayout>
          <c:xMode val="edge"/>
          <c:yMode val="edge"/>
          <c:x val="0.1988791302265849"/>
          <c:y val="2.5713588441183356E-2"/>
        </c:manualLayout>
      </c:layout>
    </c:title>
    <c:plotArea>
      <c:layout>
        <c:manualLayout>
          <c:layoutTarget val="inner"/>
          <c:xMode val="edge"/>
          <c:yMode val="edge"/>
          <c:x val="4.9220778968564506E-2"/>
          <c:y val="0.17887306307449741"/>
          <c:w val="0.79967588837449666"/>
          <c:h val="0.69228426395939291"/>
        </c:manualLayout>
      </c:layout>
      <c:lineChart>
        <c:grouping val="standard"/>
        <c:ser>
          <c:idx val="0"/>
          <c:order val="0"/>
          <c:tx>
            <c:v>x2 = 4 - x1</c:v>
          </c:tx>
          <c:marker>
            <c:symbol val="none"/>
          </c:marker>
          <c:val>
            <c:numRef>
              <c:f>Лист2!$B$1:$B$9</c:f>
              <c:numCache>
                <c:formatCode>General</c:formatCode>
                <c:ptCount val="9"/>
                <c:pt idx="0">
                  <c:v>4</c:v>
                </c:pt>
                <c:pt idx="1">
                  <c:v>3.5</c:v>
                </c:pt>
                <c:pt idx="2">
                  <c:v>3</c:v>
                </c:pt>
                <c:pt idx="3">
                  <c:v>2.5</c:v>
                </c:pt>
                <c:pt idx="4">
                  <c:v>2</c:v>
                </c:pt>
                <c:pt idx="5">
                  <c:v>1.5</c:v>
                </c:pt>
                <c:pt idx="6">
                  <c:v>1</c:v>
                </c:pt>
                <c:pt idx="7">
                  <c:v>0.5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v>x2 = 6 - x1</c:v>
          </c:tx>
          <c:marker>
            <c:symbol val="none"/>
          </c:marker>
          <c:val>
            <c:numRef>
              <c:f>Лист2!$C$1:$C$9</c:f>
              <c:numCache>
                <c:formatCode>General</c:formatCode>
                <c:ptCount val="9"/>
                <c:pt idx="0">
                  <c:v>6</c:v>
                </c:pt>
                <c:pt idx="1">
                  <c:v>5.5</c:v>
                </c:pt>
                <c:pt idx="2">
                  <c:v>5</c:v>
                </c:pt>
                <c:pt idx="3">
                  <c:v>4.5</c:v>
                </c:pt>
                <c:pt idx="4">
                  <c:v>4</c:v>
                </c:pt>
                <c:pt idx="5">
                  <c:v>3.5</c:v>
                </c:pt>
                <c:pt idx="6">
                  <c:v>3</c:v>
                </c:pt>
                <c:pt idx="7">
                  <c:v>2.5</c:v>
                </c:pt>
                <c:pt idx="8">
                  <c:v>2</c:v>
                </c:pt>
              </c:numCache>
            </c:numRef>
          </c:val>
        </c:ser>
        <c:ser>
          <c:idx val="2"/>
          <c:order val="2"/>
          <c:tx>
            <c:v>x2 = 8 - x1</c:v>
          </c:tx>
          <c:marker>
            <c:symbol val="none"/>
          </c:marker>
          <c:val>
            <c:numRef>
              <c:f>Лист2!$D$1:$D$9</c:f>
              <c:numCache>
                <c:formatCode>General</c:formatCode>
                <c:ptCount val="9"/>
                <c:pt idx="0">
                  <c:v>8</c:v>
                </c:pt>
                <c:pt idx="1">
                  <c:v>7.5</c:v>
                </c:pt>
                <c:pt idx="2">
                  <c:v>7</c:v>
                </c:pt>
                <c:pt idx="3">
                  <c:v>6.5</c:v>
                </c:pt>
                <c:pt idx="4">
                  <c:v>6</c:v>
                </c:pt>
                <c:pt idx="5">
                  <c:v>5.5</c:v>
                </c:pt>
                <c:pt idx="6">
                  <c:v>5</c:v>
                </c:pt>
                <c:pt idx="7">
                  <c:v>4.5</c:v>
                </c:pt>
                <c:pt idx="8">
                  <c:v>4</c:v>
                </c:pt>
              </c:numCache>
            </c:numRef>
          </c:val>
        </c:ser>
        <c:marker val="1"/>
        <c:axId val="56251520"/>
        <c:axId val="56253056"/>
      </c:lineChart>
      <c:catAx>
        <c:axId val="56251520"/>
        <c:scaling>
          <c:orientation val="minMax"/>
        </c:scaling>
        <c:axPos val="b"/>
        <c:tickLblPos val="nextTo"/>
        <c:crossAx val="56253056"/>
        <c:crosses val="autoZero"/>
        <c:auto val="1"/>
        <c:lblAlgn val="ctr"/>
        <c:lblOffset val="100"/>
      </c:catAx>
      <c:valAx>
        <c:axId val="56253056"/>
        <c:scaling>
          <c:orientation val="minMax"/>
        </c:scaling>
        <c:axPos val="l"/>
        <c:majorGridlines/>
        <c:numFmt formatCode="General" sourceLinked="1"/>
        <c:tickLblPos val="nextTo"/>
        <c:crossAx val="56251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246299046216656"/>
          <c:y val="0.44351652743914777"/>
          <c:w val="0.14753700953783419"/>
          <c:h val="0.24477716935129382"/>
        </c:manualLayout>
      </c:layout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Линейные кривые безразличия  с полным </a:t>
            </a:r>
            <a:r>
              <a:rPr lang="ru-RU" sz="2400" dirty="0" err="1"/>
              <a:t>взаимозамещением</a:t>
            </a:r>
            <a:r>
              <a:rPr lang="ru-RU" sz="2400" dirty="0"/>
              <a:t> благ</a:t>
            </a:r>
          </a:p>
        </c:rich>
      </c:tx>
      <c:layout>
        <c:manualLayout>
          <c:xMode val="edge"/>
          <c:yMode val="edge"/>
          <c:x val="0.15712479705318008"/>
          <c:y val="1.3287050876627821E-2"/>
        </c:manualLayout>
      </c:layout>
    </c:title>
    <c:plotArea>
      <c:layout>
        <c:manualLayout>
          <c:layoutTarget val="inner"/>
          <c:xMode val="edge"/>
          <c:yMode val="edge"/>
          <c:x val="4.6356069794454155E-2"/>
          <c:y val="0.17258615383170287"/>
          <c:w val="0.82412580456783013"/>
          <c:h val="0.69228426395939091"/>
        </c:manualLayout>
      </c:layout>
      <c:lineChart>
        <c:grouping val="standard"/>
        <c:ser>
          <c:idx val="0"/>
          <c:order val="0"/>
          <c:tx>
            <c:v>x2 = 4 - x1</c:v>
          </c:tx>
          <c:marker>
            <c:symbol val="none"/>
          </c:marker>
          <c:val>
            <c:numRef>
              <c:f>Лист2!$B$1:$B$9</c:f>
              <c:numCache>
                <c:formatCode>General</c:formatCode>
                <c:ptCount val="9"/>
                <c:pt idx="0">
                  <c:v>4</c:v>
                </c:pt>
                <c:pt idx="1">
                  <c:v>3.5</c:v>
                </c:pt>
                <c:pt idx="2">
                  <c:v>3</c:v>
                </c:pt>
                <c:pt idx="3">
                  <c:v>2.5</c:v>
                </c:pt>
                <c:pt idx="4">
                  <c:v>2</c:v>
                </c:pt>
                <c:pt idx="5">
                  <c:v>1.5</c:v>
                </c:pt>
                <c:pt idx="6">
                  <c:v>1</c:v>
                </c:pt>
                <c:pt idx="7">
                  <c:v>0.5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v>x2 = 6 - x1</c:v>
          </c:tx>
          <c:marker>
            <c:symbol val="none"/>
          </c:marker>
          <c:val>
            <c:numRef>
              <c:f>Лист2!$C$1:$C$9</c:f>
              <c:numCache>
                <c:formatCode>General</c:formatCode>
                <c:ptCount val="9"/>
                <c:pt idx="0">
                  <c:v>6</c:v>
                </c:pt>
                <c:pt idx="1">
                  <c:v>5.5</c:v>
                </c:pt>
                <c:pt idx="2">
                  <c:v>5</c:v>
                </c:pt>
                <c:pt idx="3">
                  <c:v>4.5</c:v>
                </c:pt>
                <c:pt idx="4">
                  <c:v>4</c:v>
                </c:pt>
                <c:pt idx="5">
                  <c:v>3.5</c:v>
                </c:pt>
                <c:pt idx="6">
                  <c:v>3</c:v>
                </c:pt>
                <c:pt idx="7">
                  <c:v>2.5</c:v>
                </c:pt>
                <c:pt idx="8">
                  <c:v>2</c:v>
                </c:pt>
              </c:numCache>
            </c:numRef>
          </c:val>
        </c:ser>
        <c:ser>
          <c:idx val="2"/>
          <c:order val="2"/>
          <c:tx>
            <c:v>x2 = 8 - x1</c:v>
          </c:tx>
          <c:marker>
            <c:symbol val="none"/>
          </c:marker>
          <c:val>
            <c:numRef>
              <c:f>Лист2!$D$1:$D$9</c:f>
              <c:numCache>
                <c:formatCode>General</c:formatCode>
                <c:ptCount val="9"/>
                <c:pt idx="0">
                  <c:v>8</c:v>
                </c:pt>
                <c:pt idx="1">
                  <c:v>7.5</c:v>
                </c:pt>
                <c:pt idx="2">
                  <c:v>7</c:v>
                </c:pt>
                <c:pt idx="3">
                  <c:v>6.5</c:v>
                </c:pt>
                <c:pt idx="4">
                  <c:v>6</c:v>
                </c:pt>
                <c:pt idx="5">
                  <c:v>5.5</c:v>
                </c:pt>
                <c:pt idx="6">
                  <c:v>5</c:v>
                </c:pt>
                <c:pt idx="7">
                  <c:v>4.5</c:v>
                </c:pt>
                <c:pt idx="8">
                  <c:v>4</c:v>
                </c:pt>
              </c:numCache>
            </c:numRef>
          </c:val>
        </c:ser>
        <c:marker val="1"/>
        <c:axId val="56274304"/>
        <c:axId val="56710272"/>
      </c:lineChart>
      <c:catAx>
        <c:axId val="56274304"/>
        <c:scaling>
          <c:orientation val="minMax"/>
        </c:scaling>
        <c:axPos val="b"/>
        <c:tickLblPos val="nextTo"/>
        <c:crossAx val="56710272"/>
        <c:crosses val="autoZero"/>
        <c:auto val="1"/>
        <c:lblAlgn val="ctr"/>
        <c:lblOffset val="100"/>
      </c:catAx>
      <c:valAx>
        <c:axId val="56710272"/>
        <c:scaling>
          <c:orientation val="minMax"/>
        </c:scaling>
        <c:axPos val="l"/>
        <c:majorGridlines/>
        <c:numFmt formatCode="General" sourceLinked="1"/>
        <c:tickLblPos val="nextTo"/>
        <c:crossAx val="56274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246299046216656"/>
          <c:y val="0.44351652743914632"/>
          <c:w val="0.14753700953783463"/>
          <c:h val="0.24477716935129418"/>
        </c:manualLayout>
      </c:layout>
    </c:legend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Кривые безразличия степенной функции </a:t>
            </a:r>
          </a:p>
          <a:p>
            <a:pPr>
              <a:defRPr/>
            </a:pPr>
            <a:r>
              <a:rPr lang="ru-RU" sz="2400" dirty="0"/>
              <a:t>(блага - близкие заменители)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6.3542264170621074E-2"/>
          <c:y val="0.21143970161624595"/>
          <c:w val="0.80459301242388737"/>
          <c:h val="0.65597366118709044"/>
        </c:manualLayout>
      </c:layout>
      <c:lineChart>
        <c:grouping val="standard"/>
        <c:ser>
          <c:idx val="0"/>
          <c:order val="0"/>
          <c:tx>
            <c:v>X2 = 4/X1</c:v>
          </c:tx>
          <c:marker>
            <c:symbol val="none"/>
          </c:marker>
          <c:val>
            <c:numRef>
              <c:f>Лист2!$G$1:$G$12</c:f>
              <c:numCache>
                <c:formatCode>General</c:formatCode>
                <c:ptCount val="12"/>
                <c:pt idx="0">
                  <c:v>4</c:v>
                </c:pt>
                <c:pt idx="1">
                  <c:v>2.2222222222222232</c:v>
                </c:pt>
                <c:pt idx="2">
                  <c:v>1.5384615384615383</c:v>
                </c:pt>
                <c:pt idx="3">
                  <c:v>1.1764705882352993</c:v>
                </c:pt>
                <c:pt idx="4">
                  <c:v>0.95238095238095233</c:v>
                </c:pt>
                <c:pt idx="5">
                  <c:v>0.8</c:v>
                </c:pt>
                <c:pt idx="6">
                  <c:v>0.68965517241379892</c:v>
                </c:pt>
                <c:pt idx="7">
                  <c:v>0.60606060606060663</c:v>
                </c:pt>
                <c:pt idx="8">
                  <c:v>0.54054054054054068</c:v>
                </c:pt>
                <c:pt idx="9">
                  <c:v>0.48780487804878248</c:v>
                </c:pt>
                <c:pt idx="10">
                  <c:v>0.44444444444444442</c:v>
                </c:pt>
                <c:pt idx="11">
                  <c:v>0.4081632653061224</c:v>
                </c:pt>
              </c:numCache>
            </c:numRef>
          </c:val>
        </c:ser>
        <c:ser>
          <c:idx val="1"/>
          <c:order val="1"/>
          <c:tx>
            <c:v>X2 =8/X1</c:v>
          </c:tx>
          <c:marker>
            <c:symbol val="none"/>
          </c:marker>
          <c:val>
            <c:numRef>
              <c:f>Лист2!$H$1:$H$12</c:f>
              <c:numCache>
                <c:formatCode>General</c:formatCode>
                <c:ptCount val="12"/>
                <c:pt idx="0">
                  <c:v>8</c:v>
                </c:pt>
                <c:pt idx="1">
                  <c:v>4.4444444444444464</c:v>
                </c:pt>
                <c:pt idx="2">
                  <c:v>3.0769230769230766</c:v>
                </c:pt>
                <c:pt idx="3">
                  <c:v>2.3529411764705777</c:v>
                </c:pt>
                <c:pt idx="4">
                  <c:v>1.9047619047619104</c:v>
                </c:pt>
                <c:pt idx="5">
                  <c:v>1.6</c:v>
                </c:pt>
                <c:pt idx="6">
                  <c:v>1.3793103448275863</c:v>
                </c:pt>
                <c:pt idx="7">
                  <c:v>1.212121212121207</c:v>
                </c:pt>
                <c:pt idx="8">
                  <c:v>1.0810810810810809</c:v>
                </c:pt>
                <c:pt idx="9">
                  <c:v>0.97560975609756495</c:v>
                </c:pt>
                <c:pt idx="10">
                  <c:v>0.88888888888888884</c:v>
                </c:pt>
                <c:pt idx="11">
                  <c:v>0.81632653061224458</c:v>
                </c:pt>
              </c:numCache>
            </c:numRef>
          </c:val>
        </c:ser>
        <c:ser>
          <c:idx val="2"/>
          <c:order val="2"/>
          <c:tx>
            <c:v>X2=12/X1</c:v>
          </c:tx>
          <c:marker>
            <c:symbol val="none"/>
          </c:marker>
          <c:val>
            <c:numRef>
              <c:f>Лист2!$I$1:$I$12</c:f>
              <c:numCache>
                <c:formatCode>General</c:formatCode>
                <c:ptCount val="12"/>
                <c:pt idx="0">
                  <c:v>12</c:v>
                </c:pt>
                <c:pt idx="1">
                  <c:v>6.6666666666666661</c:v>
                </c:pt>
                <c:pt idx="2">
                  <c:v>4.615384615384615</c:v>
                </c:pt>
                <c:pt idx="3">
                  <c:v>3.5294117647058822</c:v>
                </c:pt>
                <c:pt idx="4">
                  <c:v>2.8571428571428572</c:v>
                </c:pt>
                <c:pt idx="5">
                  <c:v>2.4</c:v>
                </c:pt>
                <c:pt idx="6">
                  <c:v>2.0689655172413812</c:v>
                </c:pt>
                <c:pt idx="7">
                  <c:v>1.8181818181818183</c:v>
                </c:pt>
                <c:pt idx="8">
                  <c:v>1.6216216216216215</c:v>
                </c:pt>
                <c:pt idx="9">
                  <c:v>1.4634146341463417</c:v>
                </c:pt>
                <c:pt idx="10">
                  <c:v>1.3333333333333333</c:v>
                </c:pt>
                <c:pt idx="11">
                  <c:v>1.2244897959183672</c:v>
                </c:pt>
              </c:numCache>
            </c:numRef>
          </c:val>
        </c:ser>
        <c:marker val="1"/>
        <c:axId val="56724096"/>
        <c:axId val="56729984"/>
      </c:lineChart>
      <c:catAx>
        <c:axId val="56724096"/>
        <c:scaling>
          <c:orientation val="minMax"/>
        </c:scaling>
        <c:axPos val="b"/>
        <c:tickLblPos val="nextTo"/>
        <c:crossAx val="56729984"/>
        <c:crosses val="autoZero"/>
        <c:auto val="1"/>
        <c:lblAlgn val="ctr"/>
        <c:lblOffset val="100"/>
      </c:catAx>
      <c:valAx>
        <c:axId val="56729984"/>
        <c:scaling>
          <c:orientation val="minMax"/>
        </c:scaling>
        <c:axPos val="l"/>
        <c:majorGridlines/>
        <c:numFmt formatCode="General" sourceLinked="1"/>
        <c:tickLblPos val="nextTo"/>
        <c:crossAx val="56724096"/>
        <c:crosses val="autoZero"/>
        <c:crossBetween val="between"/>
      </c:valAx>
      <c:spPr>
        <a:ln>
          <a:noFill/>
        </a:ln>
      </c:spPr>
    </c:plotArea>
    <c:legend>
      <c:legendPos val="r"/>
      <c:layout/>
    </c:legend>
    <c:plotVisOnly val="1"/>
  </c:chart>
  <c:spPr>
    <a:ln>
      <a:noFill/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Кривые</a:t>
            </a:r>
            <a:r>
              <a:rPr lang="ru-RU" sz="2400" baseline="0" dirty="0"/>
              <a:t> безразличия  с полным </a:t>
            </a:r>
            <a:r>
              <a:rPr lang="ru-RU" sz="2400" baseline="0" dirty="0" err="1"/>
              <a:t>взаимодополнением</a:t>
            </a:r>
            <a:r>
              <a:rPr lang="ru-RU" sz="2400" baseline="0" dirty="0"/>
              <a:t> благ</a:t>
            </a:r>
            <a:endParaRPr lang="ru-RU" sz="2400" dirty="0"/>
          </a:p>
        </c:rich>
      </c:tx>
      <c:layout>
        <c:manualLayout>
          <c:xMode val="edge"/>
          <c:yMode val="edge"/>
          <c:x val="0.13634666890637104"/>
          <c:y val="1.5023322476988593E-2"/>
        </c:manualLayout>
      </c:layout>
    </c:title>
    <c:plotArea>
      <c:layout>
        <c:manualLayout>
          <c:layoutTarget val="inner"/>
          <c:xMode val="edge"/>
          <c:yMode val="edge"/>
          <c:x val="5.8946081862292304E-2"/>
          <c:y val="0.20449838856565175"/>
          <c:w val="0.77532771169561265"/>
          <c:h val="0.71802209375353865"/>
        </c:manualLayout>
      </c:layout>
      <c:scatterChart>
        <c:scatterStyle val="lineMarker"/>
        <c:ser>
          <c:idx val="0"/>
          <c:order val="0"/>
          <c:marker>
            <c:symbol val="none"/>
          </c:marker>
          <c:xVal>
            <c:numRef>
              <c:f>Лист3!$D$2:$D$21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</c:numCache>
            </c:numRef>
          </c:xVal>
          <c:yVal>
            <c:numRef>
              <c:f>Лист3!$E$2:$E$21</c:f>
              <c:numCache>
                <c:formatCode>General</c:formatCode>
                <c:ptCount val="20"/>
                <c:pt idx="0">
                  <c:v>10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yVal>
        </c:ser>
        <c:ser>
          <c:idx val="1"/>
          <c:order val="1"/>
          <c:tx>
            <c:v>2</c:v>
          </c:tx>
          <c:marker>
            <c:symbol val="none"/>
          </c:marker>
          <c:xVal>
            <c:numRef>
              <c:f>Лист3!$G$2:$G$21</c:f>
              <c:numCache>
                <c:formatCode>General</c:formatCode>
                <c:ptCount val="20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</c:numCache>
            </c:numRef>
          </c:xVal>
          <c:yVal>
            <c:numRef>
              <c:f>Лист3!$H$2:$H$21</c:f>
              <c:numCache>
                <c:formatCode>General</c:formatCode>
                <c:ptCount val="20"/>
                <c:pt idx="0">
                  <c:v>10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</c:numCache>
            </c:numRef>
          </c:yVal>
        </c:ser>
        <c:ser>
          <c:idx val="2"/>
          <c:order val="2"/>
          <c:marker>
            <c:symbol val="none"/>
          </c:marker>
          <c:xVal>
            <c:numRef>
              <c:f>Лист3!$J$2:$J$21</c:f>
              <c:numCache>
                <c:formatCode>General</c:formatCode>
                <c:ptCount val="20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</c:numCache>
            </c:numRef>
          </c:xVal>
          <c:yVal>
            <c:numRef>
              <c:f>Лист3!$K$2:$K$21</c:f>
              <c:numCache>
                <c:formatCode>General</c:formatCode>
                <c:ptCount val="20"/>
                <c:pt idx="0">
                  <c:v>10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</c:numCache>
            </c:numRef>
          </c:yVal>
        </c:ser>
        <c:axId val="57022336"/>
        <c:axId val="57023872"/>
      </c:scatterChart>
      <c:valAx>
        <c:axId val="57022336"/>
        <c:scaling>
          <c:orientation val="minMax"/>
          <c:max val="12"/>
        </c:scaling>
        <c:axPos val="b"/>
        <c:numFmt formatCode="General" sourceLinked="1"/>
        <c:tickLblPos val="nextTo"/>
        <c:crossAx val="57023872"/>
        <c:crosses val="autoZero"/>
        <c:crossBetween val="midCat"/>
      </c:valAx>
      <c:valAx>
        <c:axId val="57023872"/>
        <c:scaling>
          <c:orientation val="minMax"/>
          <c:max val="10"/>
        </c:scaling>
        <c:axPos val="l"/>
        <c:majorGridlines/>
        <c:numFmt formatCode="General" sourceLinked="1"/>
        <c:majorTickMark val="in"/>
        <c:tickLblPos val="nextTo"/>
        <c:crossAx val="57022336"/>
        <c:crosses val="autoZero"/>
        <c:crossBetween val="midCat"/>
      </c:valAx>
    </c:plotArea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/>
            </a:pPr>
            <a:r>
              <a:rPr lang="ru-RU" sz="2400" dirty="0"/>
              <a:t>Кривые безразличия </a:t>
            </a:r>
            <a:r>
              <a:rPr lang="en-US" sz="2400" dirty="0"/>
              <a:t>c</a:t>
            </a:r>
            <a:r>
              <a:rPr lang="ru-RU" sz="2400" dirty="0"/>
              <a:t> нейтральным благом  </a:t>
            </a:r>
            <a:r>
              <a:rPr lang="en-US" sz="2400" dirty="0"/>
              <a:t>x1</a:t>
            </a:r>
            <a:endParaRPr lang="ru-RU" sz="2400" dirty="0"/>
          </a:p>
        </c:rich>
      </c:tx>
      <c:layout>
        <c:manualLayout>
          <c:xMode val="edge"/>
          <c:yMode val="edge"/>
          <c:x val="0.1308924106755919"/>
          <c:y val="0"/>
        </c:manualLayout>
      </c:layout>
    </c:title>
    <c:plotArea>
      <c:layout>
        <c:manualLayout>
          <c:layoutTarget val="inner"/>
          <c:xMode val="edge"/>
          <c:yMode val="edge"/>
          <c:x val="6.6669466316710405E-2"/>
          <c:y val="0.18350826424057839"/>
          <c:w val="0.81689623797025368"/>
          <c:h val="0.68514932706774567"/>
        </c:manualLayout>
      </c:layout>
      <c:lineChart>
        <c:grouping val="standard"/>
        <c:ser>
          <c:idx val="0"/>
          <c:order val="0"/>
          <c:tx>
            <c:v>X2 = 1</c:v>
          </c:tx>
          <c:marker>
            <c:symbol val="none"/>
          </c:marker>
          <c:val>
            <c:numRef>
              <c:f>[2]Лист2!$L$2:$L$11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v>X2 = 2</c:v>
          </c:tx>
          <c:marker>
            <c:symbol val="none"/>
          </c:marker>
          <c:val>
            <c:numRef>
              <c:f>[2]Лист2!$M$2:$M$11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ser>
          <c:idx val="2"/>
          <c:order val="2"/>
          <c:tx>
            <c:v>X2 = 3</c:v>
          </c:tx>
          <c:marker>
            <c:symbol val="none"/>
          </c:marker>
          <c:val>
            <c:numRef>
              <c:f>[2]Лист2!$N$2:$N$11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</c:ser>
        <c:marker val="1"/>
        <c:axId val="57074432"/>
        <c:axId val="57075968"/>
      </c:lineChart>
      <c:catAx>
        <c:axId val="57074432"/>
        <c:scaling>
          <c:orientation val="minMax"/>
        </c:scaling>
        <c:axPos val="b"/>
        <c:tickLblPos val="nextTo"/>
        <c:crossAx val="57075968"/>
        <c:crosses val="autoZero"/>
        <c:auto val="1"/>
        <c:lblAlgn val="ctr"/>
        <c:lblOffset val="100"/>
      </c:catAx>
      <c:valAx>
        <c:axId val="57075968"/>
        <c:scaling>
          <c:orientation val="minMax"/>
        </c:scaling>
        <c:axPos val="l"/>
        <c:majorGridlines/>
        <c:numFmt formatCode="General" sourceLinked="1"/>
        <c:tickLblPos val="nextTo"/>
        <c:crossAx val="5707443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/>
            </a:pPr>
            <a:r>
              <a:rPr lang="ru-RU" sz="2400" dirty="0"/>
              <a:t>Кривые безразличия с нейтральным благом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en-US" sz="2400" dirty="0"/>
              <a:t>x2</a:t>
            </a:r>
            <a:endParaRPr lang="ru-RU" sz="2400" dirty="0"/>
          </a:p>
        </c:rich>
      </c:tx>
      <c:layout>
        <c:manualLayout>
          <c:xMode val="edge"/>
          <c:yMode val="edge"/>
          <c:x val="0.13219225666224421"/>
          <c:y val="1.0107346857207106E-3"/>
        </c:manualLayout>
      </c:layout>
    </c:title>
    <c:plotArea>
      <c:layout>
        <c:manualLayout>
          <c:layoutTarget val="inner"/>
          <c:xMode val="edge"/>
          <c:yMode val="edge"/>
          <c:x val="7.4880238853069478E-2"/>
          <c:y val="0.16131596915540691"/>
          <c:w val="0.7926768037114007"/>
          <c:h val="0.69321306197107158"/>
        </c:manualLayout>
      </c:layout>
      <c:scatterChart>
        <c:scatterStyle val="lineMarker"/>
        <c:ser>
          <c:idx val="0"/>
          <c:order val="0"/>
          <c:tx>
            <c:v>X1 = 1</c:v>
          </c:tx>
          <c:marker>
            <c:symbol val="none"/>
          </c:marker>
          <c:xVal>
            <c:numRef>
              <c:f>Лист2!$L$2:$L$12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xVal>
          <c:yVal>
            <c:numRef>
              <c:f>Лист2!$K$2:$K$12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yVal>
        </c:ser>
        <c:ser>
          <c:idx val="1"/>
          <c:order val="1"/>
          <c:tx>
            <c:v>X1 = 2</c:v>
          </c:tx>
          <c:marker>
            <c:symbol val="none"/>
          </c:marker>
          <c:xVal>
            <c:numRef>
              <c:f>Лист2!$M$2:$M$12</c:f>
              <c:numCache>
                <c:formatCode>General</c:formatCode>
                <c:ptCount val="1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</c:numCache>
            </c:numRef>
          </c:xVal>
          <c:yVal>
            <c:numRef>
              <c:f>Лист2!$K$2:$K$12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yVal>
        </c:ser>
        <c:ser>
          <c:idx val="2"/>
          <c:order val="2"/>
          <c:tx>
            <c:v>X1 = 3</c:v>
          </c:tx>
          <c:marker>
            <c:symbol val="none"/>
          </c:marker>
          <c:xVal>
            <c:numRef>
              <c:f>Лист2!$N$2:$N$12</c:f>
              <c:numCache>
                <c:formatCode>General</c:formatCode>
                <c:ptCount val="1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</c:numCache>
            </c:numRef>
          </c:xVal>
          <c:yVal>
            <c:numRef>
              <c:f>Лист2!$K$2:$K$12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yVal>
        </c:ser>
        <c:axId val="56995840"/>
        <c:axId val="56997376"/>
      </c:scatterChart>
      <c:valAx>
        <c:axId val="56995840"/>
        <c:scaling>
          <c:orientation val="minMax"/>
        </c:scaling>
        <c:axPos val="b"/>
        <c:numFmt formatCode="General" sourceLinked="1"/>
        <c:tickLblPos val="nextTo"/>
        <c:crossAx val="56997376"/>
        <c:crosses val="autoZero"/>
        <c:crossBetween val="midCat"/>
      </c:valAx>
      <c:valAx>
        <c:axId val="56997376"/>
        <c:scaling>
          <c:orientation val="minMax"/>
        </c:scaling>
        <c:axPos val="l"/>
        <c:majorGridlines/>
        <c:numFmt formatCode="General" sourceLinked="1"/>
        <c:tickLblPos val="nextTo"/>
        <c:crossAx val="56995840"/>
        <c:crosses val="autoZero"/>
        <c:crossBetween val="midCat"/>
      </c:valAx>
    </c:plotArea>
    <c:legend>
      <c:legendPos val="r"/>
      <c:layout/>
    </c:legend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0.02219</cdr:x>
      <cdr:y>0.15482</cdr:y>
    </cdr:from>
    <cdr:to>
      <cdr:x>0.06022</cdr:x>
      <cdr:y>0.20812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3350" y="581025"/>
          <a:ext cx="228600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0.00951</cdr:x>
      <cdr:y>0.11167</cdr:y>
    </cdr:from>
    <cdr:to>
      <cdr:x>0.05864</cdr:x>
      <cdr:y>0.1802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151" y="419099"/>
          <a:ext cx="295274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  <cdr:relSizeAnchor xmlns:cdr="http://schemas.openxmlformats.org/drawingml/2006/chartDrawing">
    <cdr:from>
      <cdr:x>0.84786</cdr:x>
      <cdr:y>0.87563</cdr:y>
    </cdr:from>
    <cdr:to>
      <cdr:x>0.90491</cdr:x>
      <cdr:y>0.93655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095875" y="3286124"/>
          <a:ext cx="342900" cy="228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0.02219</cdr:x>
      <cdr:y>0.15482</cdr:y>
    </cdr:from>
    <cdr:to>
      <cdr:x>0.06022</cdr:x>
      <cdr:y>0.20812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3350" y="581025"/>
          <a:ext cx="228600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0.00951</cdr:x>
      <cdr:y>0.11167</cdr:y>
    </cdr:from>
    <cdr:to>
      <cdr:x>0.05864</cdr:x>
      <cdr:y>0.1802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151" y="419099"/>
          <a:ext cx="295274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  <cdr:relSizeAnchor xmlns:cdr="http://schemas.openxmlformats.org/drawingml/2006/chartDrawing">
    <cdr:from>
      <cdr:x>0.84786</cdr:x>
      <cdr:y>0.87563</cdr:y>
    </cdr:from>
    <cdr:to>
      <cdr:x>0.90491</cdr:x>
      <cdr:y>0.93655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095875" y="3286124"/>
          <a:ext cx="342900" cy="228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0.81467</cdr:x>
      <cdr:y>0.13158</cdr:y>
    </cdr:from>
    <cdr:to>
      <cdr:x>1</cdr:x>
      <cdr:y>0.41228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19550" y="428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0.03642</cdr:x>
      <cdr:y>0.14286</cdr:y>
    </cdr:from>
    <cdr:to>
      <cdr:x>0.08278</cdr:x>
      <cdr:y>0.19549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9551" y="542927"/>
          <a:ext cx="266700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0.17021</cdr:x>
      <cdr:y>0.19355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0.0318</cdr:x>
      <cdr:y>0.12975</cdr:y>
    </cdr:from>
    <cdr:to>
      <cdr:x>0.10071</cdr:x>
      <cdr:y>0.18568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0" y="552449"/>
          <a:ext cx="371475" cy="238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  <cdr:relSizeAnchor xmlns:cdr="http://schemas.openxmlformats.org/drawingml/2006/chartDrawing">
    <cdr:from>
      <cdr:x>0.84276</cdr:x>
      <cdr:y>0.83567</cdr:y>
    </cdr:from>
    <cdr:to>
      <cdr:x>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43424" y="3971925"/>
          <a:ext cx="847725" cy="781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0.84452</cdr:x>
      <cdr:y>0.8998</cdr:y>
    </cdr:from>
    <cdr:to>
      <cdr:x>0.90636</cdr:x>
      <cdr:y>0.97395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552950" y="4276724"/>
          <a:ext cx="333375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0.01058</cdr:x>
      <cdr:y>0.07108</cdr:y>
    </cdr:from>
    <cdr:to>
      <cdr:x>0.04056</cdr:x>
      <cdr:y>0.12745</cdr:y>
    </cdr:to>
    <cdr:sp macro="" textlink="">
      <cdr:nvSpPr>
        <cdr:cNvPr id="2" name="TextBox 1"/>
        <cdr:cNvSpPr txBox="1"/>
      </cdr:nvSpPr>
      <cdr:spPr>
        <a:xfrm xmlns:a="http://schemas.openxmlformats.org/drawingml/2006/main" flipV="1">
          <a:off x="57151" y="276226"/>
          <a:ext cx="161925" cy="219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0.10049</cdr:y>
    </cdr:from>
    <cdr:to>
      <cdr:x>0.04233</cdr:x>
      <cdr:y>0.16667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390526"/>
          <a:ext cx="228601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0.00882</cdr:x>
      <cdr:y>0.07598</cdr:y>
    </cdr:from>
    <cdr:to>
      <cdr:x>0.0388</cdr:x>
      <cdr:y>0.13971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626" y="295277"/>
          <a:ext cx="161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0.04</cdr:x>
      <cdr:y>0.11029</cdr:y>
    </cdr:from>
    <cdr:to>
      <cdr:x>0.07833</cdr:x>
      <cdr:y>0.18627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28601" y="428610"/>
          <a:ext cx="219074" cy="295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  <cdr:relSizeAnchor xmlns:cdr="http://schemas.openxmlformats.org/drawingml/2006/chartDrawing">
    <cdr:from>
      <cdr:x>0.86</cdr:x>
      <cdr:y>0.77451</cdr:y>
    </cdr:from>
    <cdr:to>
      <cdr:x>1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914900" y="3009901"/>
          <a:ext cx="800100" cy="876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0.87833</cdr:x>
      <cdr:y>0.76471</cdr:y>
    </cdr:from>
    <cdr:to>
      <cdr:x>1</cdr:x>
      <cdr:y>0.84559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019674" y="2971801"/>
          <a:ext cx="6953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0.87833</cdr:x>
      <cdr:y>0.76471</cdr:y>
    </cdr:from>
    <cdr:to>
      <cdr:x>1</cdr:x>
      <cdr:y>0.83333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019674" y="2971801"/>
          <a:ext cx="69532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0.88333</cdr:x>
      <cdr:y>0.86029</cdr:y>
    </cdr:from>
    <cdr:to>
      <cdr:x>0.92667</cdr:x>
      <cdr:y>0.94608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048251" y="3343275"/>
          <a:ext cx="247649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0.86847</cdr:x>
      <cdr:y>0.8401</cdr:y>
    </cdr:from>
    <cdr:to>
      <cdr:x>0.9258</cdr:x>
      <cdr:y>0.90215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05376" y="3352818"/>
          <a:ext cx="323850" cy="247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X1</a:t>
          </a:r>
          <a:endParaRPr lang="ru-RU" sz="1100" b="1"/>
        </a:p>
      </cdr:txBody>
    </cdr:sp>
  </cdr:relSizeAnchor>
  <cdr:relSizeAnchor xmlns:cdr="http://schemas.openxmlformats.org/drawingml/2006/chartDrawing">
    <cdr:from>
      <cdr:x>0.02361</cdr:x>
      <cdr:y>0.09308</cdr:y>
    </cdr:from>
    <cdr:to>
      <cdr:x>0.07589</cdr:x>
      <cdr:y>0.14081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3350" y="371476"/>
          <a:ext cx="295276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/>
            <a:t>X2</a:t>
          </a:r>
          <a:endParaRPr lang="ru-RU" sz="1100" b="1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51769-6749-4AD2-8DF1-71AA5EDC3081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DDB2B-03F2-494A-AA81-C819FCDE1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67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71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72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80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91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92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98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124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125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135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139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152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153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168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169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171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172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177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178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DDB2B-03F2-494A-AA81-C819FCDE15EE}" type="slidenum">
              <a:rPr lang="ru-RU" smtClean="0"/>
              <a:pPr/>
              <a:t>179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4AA0B79-7068-4AB8-89B4-8245A4B51C6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522413A-1697-4B17-8278-F52768D9D0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10.png"/><Relationship Id="rId4" Type="http://schemas.openxmlformats.org/officeDocument/2006/relationships/image" Target="../media/image209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4" Type="http://schemas.openxmlformats.org/officeDocument/2006/relationships/image" Target="../media/image21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3.png"/><Relationship Id="rId4" Type="http://schemas.openxmlformats.org/officeDocument/2006/relationships/image" Target="../media/image22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9.png"/><Relationship Id="rId4" Type="http://schemas.openxmlformats.org/officeDocument/2006/relationships/image" Target="../media/image238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5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8.png"/><Relationship Id="rId5" Type="http://schemas.openxmlformats.org/officeDocument/2006/relationships/image" Target="../media/image247.png"/><Relationship Id="rId4" Type="http://schemas.openxmlformats.org/officeDocument/2006/relationships/image" Target="../media/image246.png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image" Target="../media/image18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7.png"/><Relationship Id="rId5" Type="http://schemas.openxmlformats.org/officeDocument/2006/relationships/image" Target="../media/image249.png"/><Relationship Id="rId4" Type="http://schemas.openxmlformats.org/officeDocument/2006/relationships/image" Target="../media/image15.png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6.png"/><Relationship Id="rId4" Type="http://schemas.openxmlformats.org/officeDocument/2006/relationships/image" Target="../media/image255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7" Type="http://schemas.openxmlformats.org/officeDocument/2006/relationships/image" Target="../media/image256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4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8.png"/><Relationship Id="rId4" Type="http://schemas.openxmlformats.org/officeDocument/2006/relationships/image" Target="../media/image267.pn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5" Type="http://schemas.openxmlformats.org/officeDocument/2006/relationships/image" Target="../media/image185.png"/><Relationship Id="rId4" Type="http://schemas.openxmlformats.org/officeDocument/2006/relationships/image" Target="../media/image271.pn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6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8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2.png"/><Relationship Id="rId4" Type="http://schemas.openxmlformats.org/officeDocument/2006/relationships/image" Target="../media/image281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7" Type="http://schemas.openxmlformats.org/officeDocument/2006/relationships/image" Target="../media/image288.png"/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7.png"/><Relationship Id="rId5" Type="http://schemas.openxmlformats.org/officeDocument/2006/relationships/image" Target="../media/image271.png"/><Relationship Id="rId4" Type="http://schemas.openxmlformats.org/officeDocument/2006/relationships/image" Target="../media/image286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3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png"/><Relationship Id="rId7" Type="http://schemas.openxmlformats.org/officeDocument/2006/relationships/image" Target="../media/image297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png"/><Relationship Id="rId5" Type="http://schemas.openxmlformats.org/officeDocument/2006/relationships/image" Target="../media/image284.png"/><Relationship Id="rId4" Type="http://schemas.openxmlformats.org/officeDocument/2006/relationships/image" Target="../media/image295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png"/><Relationship Id="rId7" Type="http://schemas.openxmlformats.org/officeDocument/2006/relationships/image" Target="../media/image302.png"/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5" Type="http://schemas.openxmlformats.org/officeDocument/2006/relationships/image" Target="../media/image300.png"/><Relationship Id="rId4" Type="http://schemas.openxmlformats.org/officeDocument/2006/relationships/image" Target="../media/image299.png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png"/><Relationship Id="rId2" Type="http://schemas.openxmlformats.org/officeDocument/2006/relationships/image" Target="../media/image3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7.png"/><Relationship Id="rId4" Type="http://schemas.openxmlformats.org/officeDocument/2006/relationships/image" Target="../media/image306.pn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gif"/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2.png"/><Relationship Id="rId4" Type="http://schemas.openxmlformats.org/officeDocument/2006/relationships/image" Target="../media/image311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7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9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1.png"/><Relationship Id="rId4" Type="http://schemas.openxmlformats.org/officeDocument/2006/relationships/image" Target="../media/image320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pn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5.png"/><Relationship Id="rId5" Type="http://schemas.openxmlformats.org/officeDocument/2006/relationships/image" Target="../media/image324.png"/><Relationship Id="rId4" Type="http://schemas.openxmlformats.org/officeDocument/2006/relationships/image" Target="../media/image323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7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1.png"/><Relationship Id="rId5" Type="http://schemas.openxmlformats.org/officeDocument/2006/relationships/image" Target="../media/image330.png"/><Relationship Id="rId4" Type="http://schemas.openxmlformats.org/officeDocument/2006/relationships/image" Target="../media/image329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png"/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9.png"/><Relationship Id="rId4" Type="http://schemas.openxmlformats.org/officeDocument/2006/relationships/image" Target="../media/image338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5" Type="http://schemas.openxmlformats.org/officeDocument/2006/relationships/image" Target="../media/image343.png"/><Relationship Id="rId4" Type="http://schemas.openxmlformats.org/officeDocument/2006/relationships/image" Target="../media/image342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7.png"/><Relationship Id="rId5" Type="http://schemas.openxmlformats.org/officeDocument/2006/relationships/image" Target="../media/image346.png"/><Relationship Id="rId4" Type="http://schemas.openxmlformats.org/officeDocument/2006/relationships/image" Target="../media/image345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image" Target="../media/image349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3.png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7" Type="http://schemas.openxmlformats.org/officeDocument/2006/relationships/image" Target="../media/image357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7.png"/><Relationship Id="rId5" Type="http://schemas.openxmlformats.org/officeDocument/2006/relationships/image" Target="../media/image330.png"/><Relationship Id="rId4" Type="http://schemas.openxmlformats.org/officeDocument/2006/relationships/image" Target="../media/image356.png"/></Relationships>
</file>

<file path=ppt/slides/_rels/slide1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3" Type="http://schemas.openxmlformats.org/officeDocument/2006/relationships/image" Target="../media/image356.png"/><Relationship Id="rId7" Type="http://schemas.openxmlformats.org/officeDocument/2006/relationships/image" Target="../media/image358.png"/><Relationship Id="rId2" Type="http://schemas.openxmlformats.org/officeDocument/2006/relationships/image" Target="../media/image3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7.png"/><Relationship Id="rId5" Type="http://schemas.openxmlformats.org/officeDocument/2006/relationships/image" Target="../media/image337.png"/><Relationship Id="rId4" Type="http://schemas.openxmlformats.org/officeDocument/2006/relationships/image" Target="../media/image330.png"/><Relationship Id="rId9" Type="http://schemas.openxmlformats.org/officeDocument/2006/relationships/image" Target="../media/image360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png"/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png"/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7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png"/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png"/><Relationship Id="rId2" Type="http://schemas.openxmlformats.org/officeDocument/2006/relationships/image" Target="../media/image3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6.png"/><Relationship Id="rId5" Type="http://schemas.openxmlformats.org/officeDocument/2006/relationships/image" Target="../media/image375.png"/><Relationship Id="rId4" Type="http://schemas.openxmlformats.org/officeDocument/2006/relationships/image" Target="../media/image374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9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3.png"/><Relationship Id="rId5" Type="http://schemas.openxmlformats.org/officeDocument/2006/relationships/image" Target="../media/image375.png"/><Relationship Id="rId4" Type="http://schemas.openxmlformats.org/officeDocument/2006/relationships/image" Target="../media/image382.png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285728"/>
            <a:ext cx="7410472" cy="214314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Моделирование экономических процессов и систем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2500306"/>
            <a:ext cx="7406640" cy="3071834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(учебная дисциплина)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Составители</a:t>
            </a:r>
          </a:p>
          <a:p>
            <a:pPr algn="ctr">
              <a:lnSpc>
                <a:spcPct val="90000"/>
              </a:lnSpc>
              <a:defRPr/>
            </a:pPr>
            <a:r>
              <a:rPr kumimoji="1"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доценты кафедры математики и моделирования ВГУЭС </a:t>
            </a:r>
          </a:p>
          <a:p>
            <a:pPr algn="ctr">
              <a:lnSpc>
                <a:spcPct val="90000"/>
              </a:lnSpc>
              <a:defRPr/>
            </a:pPr>
            <a:r>
              <a:rPr kumimoji="1"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1"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Волгина Ольга Алексеевна</a:t>
            </a:r>
            <a:endParaRPr lang="ru-RU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  <a:r>
              <a:rPr kumimoji="1"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Шуман Галина Ивановна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85750"/>
            <a:ext cx="7929618" cy="928688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рекомендуемой литературы по (основная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285875"/>
            <a:ext cx="8401050" cy="537368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Экономико-математические методы и прикладные модели: учебник для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магистратуры, 4-е изд. переработанное и дополненное/ В. В. Федосеев, А. Н.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Гармаш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др.: Под ред. проф. В. В. Федосеева  – М.: ЮРАЙТ, 2014.- 327с.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О. А. Волгина, Н. Ю. Голодная, Н.Н.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Одияко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Г. И. Шуман Математическое моделирование экономических процессов и систем: учебное  пособие для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3-е издание, стереотипное дополненное – М.: КНОРУС, 2014.- 200с.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786742" cy="10112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рекомендуемой литературы (основная)</a:t>
            </a:r>
            <a:endParaRPr lang="ru-RU" sz="3200" dirty="0" smtClean="0">
              <a:solidFill>
                <a:schemeClr val="tx1"/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642910" y="1285875"/>
            <a:ext cx="8286808" cy="535781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Б. П.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Чупрынов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Математика в экономике: математические методы и модели: Учебник для бакалавров / Под ред. М.С. Красса. - М.: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2013. - 541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И. В. Орлова. Экономико-математические методы и прикладные модели: Учебник для бакалавров - М.: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2013. - 328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М.С.Красс, Б. П.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Чупрынов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Математика для экономического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: Учебник по направлению «Экономика» – М. : ИНФРА-М, 2013.</a:t>
            </a:r>
            <a:r>
              <a:rPr lang="ru-RU" sz="2800" dirty="0" smtClean="0"/>
              <a:t>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472 с.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85750"/>
            <a:ext cx="7929618" cy="9286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рекомендуемой литературы (основная)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85785" y="1285875"/>
            <a:ext cx="8115327" cy="53736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Г. И. Просветов. Математические методы и модели в экономике: задачи и решения: Учебно-практическое пособие/ Г. И. Просветов  - М.: Альфа-Пресс, 2008. - 342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Е. С.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Кундышева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Экономико-математическое моделирование: Учебник / Под редакцией проф. Б.А.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Суслакова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М.: «Дашков и К», 2008. – 424 с.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О. Н. Салманов. Математическая экономика с применением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Mathcad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Excel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- СПб.: БХВ -Петербург, 2003.- 456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85750"/>
            <a:ext cx="7929618" cy="9286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дополнительной литературы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14347" y="1142984"/>
            <a:ext cx="8186765" cy="551657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В. А.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Колемаев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Экономико-математическое моделирование: моделирование макроэкономических процессов и систем: Учебник - М.: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ЮНИТИ-ДАНА, 2005. - 295с.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А. В. Монахов. Математические методы анализа экономики: Учебное пособие – СПб.: БХВ - Петербург,  2002.- 176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О.О.Замков, А. В.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Толстопятенко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., Ю. Н. Черемных Математические методы в экономике: Учебник - М.: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МГУ им. Ломоносова, Издательство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, 1999. - 368с.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142984"/>
            <a:ext cx="80724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Некоторые прикладные модели экономических процессов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830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Оглавление</a:t>
            </a:r>
            <a:endParaRPr lang="ru-RU" sz="6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00100" y="1285860"/>
            <a:ext cx="7858180" cy="5143536"/>
          </a:xfrm>
        </p:spPr>
        <p:txBody>
          <a:bodyPr>
            <a:noAutofit/>
          </a:bodyPr>
          <a:lstStyle/>
          <a:p>
            <a:pPr marL="541782" indent="-514350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потребителя.</a:t>
            </a:r>
          </a:p>
          <a:p>
            <a:pPr marL="541782" indent="-514350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покупательского спроса.</a:t>
            </a:r>
          </a:p>
          <a:p>
            <a:pPr marL="541782" indent="-514350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производителя.</a:t>
            </a:r>
          </a:p>
          <a:p>
            <a:pPr marL="541782" indent="-514350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Производственная функция </a:t>
            </a:r>
            <a:r>
              <a:rPr lang="ru-RU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Кобба-Дугласа</a:t>
            </a:r>
            <a:endParaRPr lang="ru-RU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41782" indent="-514350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предложения.</a:t>
            </a:r>
          </a:p>
          <a:p>
            <a:pPr marL="541782" indent="-514350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Максимизация прибыли в условиях монопольного и конкурентного рынков</a:t>
            </a:r>
          </a:p>
          <a:p>
            <a:pPr marL="541782" indent="-514350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  <a:defRPr/>
            </a:pPr>
            <a:endParaRPr lang="ru-RU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модели поведения потребителя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7790712" cy="47482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Модель поведения потребителя заключается в том, что каждый потребитель, осуществляя выбор различных наборов благ, при заданных ценах и имеющемся доходе, стремится  максимизировать уровень удовлетворения своих потребностей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9286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модели поведения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643050"/>
            <a:ext cx="7862150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Степень удовлетворения той или иной потребности потребителя называют полезностью. </a:t>
            </a:r>
          </a:p>
          <a:p>
            <a:endParaRPr lang="ru-RU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Чаще всего полезность используется для описания предпочтений при ранжировании наборов потребительских благ и услуг</a:t>
            </a:r>
            <a:r>
              <a:rPr lang="ru-RU" sz="3300" dirty="0" smtClean="0"/>
              <a:t>.   </a:t>
            </a:r>
            <a:br>
              <a:rPr lang="ru-RU" sz="3300" dirty="0" smtClean="0"/>
            </a:br>
            <a:endParaRPr lang="ru-RU" sz="3300" b="1" dirty="0" smtClean="0"/>
          </a:p>
          <a:p>
            <a:endParaRPr lang="ru-RU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модели поведения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28736"/>
            <a:ext cx="7933588" cy="514353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Рассмотрим индивидуального потребителя . Будем предполагать, что он может представлять собой определенный тип совокупного потребителя.    Потребителю предлагается конечное число различных видов  благ. Количества каждого блага, приобретенные потребителем, характеризуются набором благ.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модели поведения потребител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Любой набор благ можно представить в виде вектора, координаты которого равны количеству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 блага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286124"/>
            <a:ext cx="3676650" cy="542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модели поведения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19591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Будем предполагать также, что потребитель способен упорядочивать свое отношение к различным наборам благ и располагать их в порядке возрастания их полезности. При этом потребитель руководствуется следующими аксиомами.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Аксиомы модели поведения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267348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Аксиомы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1.Ненасыщаемость.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Больший набор всегда предпочитается меньшему.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Если                                                                   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то            (набор    предпочтительнее набора    )                    	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071810"/>
            <a:ext cx="5734050" cy="390525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85723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571876"/>
            <a:ext cx="866775" cy="390525"/>
          </a:xfrm>
          <a:prstGeom prst="rect">
            <a:avLst/>
          </a:prstGeom>
          <a:noFill/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3571876"/>
            <a:ext cx="228600" cy="390525"/>
          </a:xfrm>
          <a:prstGeom prst="rect">
            <a:avLst/>
          </a:prstGeom>
          <a:noFill/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29652" y="3571876"/>
            <a:ext cx="2095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Аксиомы модели поведения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28736"/>
            <a:ext cx="7929618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2. Совершенность.</a:t>
            </a: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отношении двух наборов      и      потребитель может однозначно определить, предпочитает он набор     набору    ,   набор     предпочитает набору      , или они для него равнозначны (эквивалентны). Совершенность отношения означает, что для любых двух наборов обязательно имеет место соотношение                   	      или             . Это означает, что не существует таких наборов, которые потребитель не мог бы сравнить с другими.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000240"/>
            <a:ext cx="228600" cy="390525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000240"/>
            <a:ext cx="209550" cy="390525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3286124"/>
            <a:ext cx="228600" cy="390525"/>
          </a:xfrm>
          <a:prstGeom prst="rect">
            <a:avLst/>
          </a:prstGeom>
          <a:noFill/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928934"/>
            <a:ext cx="228600" cy="390525"/>
          </a:xfrm>
          <a:prstGeom prst="rect">
            <a:avLst/>
          </a:prstGeom>
          <a:noFill/>
        </p:spPr>
      </p:pic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2928934"/>
            <a:ext cx="209550" cy="390525"/>
          </a:xfrm>
          <a:prstGeom prst="rect">
            <a:avLst/>
          </a:prstGeom>
          <a:noFill/>
        </p:spPr>
      </p:pic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2857496"/>
            <a:ext cx="209550" cy="390525"/>
          </a:xfrm>
          <a:prstGeom prst="rect">
            <a:avLst/>
          </a:prstGeom>
          <a:noFill/>
        </p:spPr>
      </p:pic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4572008"/>
            <a:ext cx="866775" cy="390525"/>
          </a:xfrm>
          <a:prstGeom prst="rect">
            <a:avLst/>
          </a:prstGeom>
          <a:noFill/>
        </p:spPr>
      </p:pic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000636"/>
            <a:ext cx="866775" cy="390525"/>
          </a:xfrm>
          <a:prstGeom prst="rect">
            <a:avLst/>
          </a:prstGeom>
          <a:noFill/>
        </p:spPr>
      </p:pic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5000636"/>
            <a:ext cx="228600" cy="390525"/>
          </a:xfrm>
          <a:prstGeom prst="rect">
            <a:avLst/>
          </a:prstGeom>
          <a:noFill/>
        </p:spPr>
      </p:pic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5000636"/>
            <a:ext cx="2095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Аксиомы модели поведения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3.Транзитивность.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трех наборов     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, 	    следует  что, если            , а              , то  	     .  Эта аксиома  отражает совместимость  (непротиворечивость) оценок потребителей.  </a:t>
            </a:r>
          </a:p>
          <a:p>
            <a:endParaRPr lang="ru-RU" dirty="0"/>
          </a:p>
        </p:txBody>
      </p:sp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8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338" y="1643050"/>
            <a:ext cx="228600" cy="390525"/>
          </a:xfrm>
          <a:prstGeom prst="rect">
            <a:avLst/>
          </a:prstGeom>
          <a:noFill/>
        </p:spPr>
      </p:pic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143116"/>
            <a:ext cx="209550" cy="390525"/>
          </a:xfrm>
          <a:prstGeom prst="rect">
            <a:avLst/>
          </a:prstGeom>
          <a:noFill/>
        </p:spPr>
      </p:pic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142844" y="357166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8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143116"/>
            <a:ext cx="209550" cy="390525"/>
          </a:xfrm>
          <a:prstGeom prst="rect">
            <a:avLst/>
          </a:prstGeom>
          <a:noFill/>
        </p:spPr>
      </p:pic>
      <p:sp>
        <p:nvSpPr>
          <p:cNvPr id="118791" name="Rectangle 7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87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92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143116"/>
            <a:ext cx="866775" cy="390525"/>
          </a:xfrm>
          <a:prstGeom prst="rect">
            <a:avLst/>
          </a:prstGeom>
          <a:noFill/>
        </p:spPr>
      </p:pic>
      <p:sp>
        <p:nvSpPr>
          <p:cNvPr id="118795" name="Rectangle 11"/>
          <p:cNvSpPr>
            <a:spLocks noChangeArrowheads="1"/>
          </p:cNvSpPr>
          <p:nvPr/>
        </p:nvSpPr>
        <p:spPr bwMode="auto">
          <a:xfrm>
            <a:off x="0" y="41148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9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44" y="2143116"/>
            <a:ext cx="847725" cy="390525"/>
          </a:xfrm>
          <a:prstGeom prst="rect">
            <a:avLst/>
          </a:prstGeom>
          <a:noFill/>
        </p:spPr>
      </p:pic>
      <p:sp>
        <p:nvSpPr>
          <p:cNvPr id="118796" name="Rectangle 12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87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97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571744"/>
            <a:ext cx="866775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Аксиомы модели поведения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4.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Рефлексивность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Потребитель всегда  выбирает наиболее предпочтительный набор из существующих, который обеспечивает ему больший уровень удовлетворения потребностей.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41782" indent="-514350" algn="ctr">
              <a:lnSpc>
                <a:spcPct val="80000"/>
              </a:lnSpc>
              <a:defRPr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функции полезности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После упорядочения отношений потребителя к различным наборам благ строится функция предпочтений или функция порядковой полезности.    Функция полезности не является измерителем какой-то конкретной  “полезности”, она лишь дает представление о ранжировании различных наборов благ, почему и называется функцией порядковой полезности.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функции полезности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8581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Значение функции полезности  на потребительском  наборе                          равно потребительской оценке индивидуума для этого набора.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Потребительскую оценку называют уровнем или степенью  удовлетворения потребностей индивидуума, если он приобретает или потребляет набор              	                 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1928802"/>
            <a:ext cx="2647950" cy="390525"/>
          </a:xfrm>
          <a:prstGeom prst="rect">
            <a:avLst/>
          </a:prstGeom>
          <a:noFill/>
        </p:spPr>
      </p:pic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4572008"/>
            <a:ext cx="26479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функции полезности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643050"/>
            <a:ext cx="7790712" cy="500066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Итак, уровень удовлетворения потребностей потребителя можно выразить функцией полезности, то есть каждому набору потребительских благ ставится в соответствие  некоторое число, называемое  функцией полезности.</a:t>
            </a:r>
          </a:p>
          <a:p>
            <a:pPr>
              <a:buFont typeface="Wingdings" pitchFamily="2" charset="2"/>
              <a:buChar char="§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1000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функции полезности 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Функцию полезности, определённую на потребительском наборе благ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	                       , можно записать  в виде                                           .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Функция полезности не является однозначной. Каждый потребитель имеет свою функцию полезности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571744"/>
            <a:ext cx="2857500" cy="428625"/>
          </a:xfrm>
          <a:prstGeom prst="rect">
            <a:avLst/>
          </a:prstGeom>
          <a:noFill/>
        </p:spPr>
      </p:pic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071810"/>
            <a:ext cx="4029075" cy="53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28572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функции полезности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Отсюда следует, что потребитель при выборе набора благ стремится максимизировать свою функцию полезности. Она рассматривается как некоторая   монотонно возрастающая функция, определенная на множестве потребительских наборов.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предельной полезности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858180" cy="5214974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Пусть дана функция полезности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Частную производную первого порядка по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функции полезности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называют предельной полезностью первого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блага, обозначают                    и которая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показывает, на сколько единиц изменится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функция полезности при изменении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количества первого блага на единицу 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неизменном количестве второго блага.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1285860"/>
            <a:ext cx="2000250" cy="390525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01090" y="2214554"/>
            <a:ext cx="342900" cy="390525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3643314"/>
            <a:ext cx="428628" cy="642942"/>
          </a:xfrm>
          <a:prstGeom prst="rect">
            <a:avLst/>
          </a:prstGeom>
          <a:noFill/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3786190"/>
            <a:ext cx="876300" cy="323850"/>
          </a:xfrm>
          <a:prstGeom prst="rect">
            <a:avLst/>
          </a:prstGeom>
          <a:noFill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786058"/>
            <a:ext cx="20002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предельной полезности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862150" cy="4962540"/>
          </a:xfrm>
        </p:spPr>
        <p:txBody>
          <a:bodyPr>
            <a:norm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Частную производную первого порядка по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функции полезности  называют предельной полезностью второго блага, обозначают                                      		   и которая показывает, на сколько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единиц изменится функция полезности, при изменении количества второго блага на единицу и неизменном количестве первого блага.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01090" y="1857364"/>
            <a:ext cx="342900" cy="390525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286124"/>
            <a:ext cx="876300" cy="323850"/>
          </a:xfrm>
          <a:prstGeom prst="rect">
            <a:avLst/>
          </a:prstGeom>
          <a:noFill/>
        </p:spPr>
      </p:pic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143248"/>
            <a:ext cx="428628" cy="646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предельной полезности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Предельные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полезностные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оценки характеризуют потребительскую стоимость благ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Если спрос равен предложению, то цена равновесия будет равна потребительской стоимости и предельные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полезностные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оценки будут им пропорциональны.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функции полезности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862150" cy="55721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Рассмотрим функцию полезности</a:t>
            </a:r>
          </a:p>
          <a:p>
            <a:pPr>
              <a:buNone/>
            </a:pP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1.С ростом потребления одного из благ и неизменном потреблении другого блага, функция полезности возрастает, а значит, предельные полезности благ                            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                             ,                              </a:t>
            </a:r>
          </a:p>
          <a:p>
            <a:pPr marL="596646" indent="-514350">
              <a:buNone/>
            </a:pP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2.  Предельная полезность каждого блага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уменьшается, если растет объем его потребления .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Это значит, что  каждая дополнительная единица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приобретенного блага используется менее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эффективно, что приводит к замедлению роста  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функции полезности .  Это свойство называют </a:t>
            </a:r>
          </a:p>
          <a:p>
            <a:pPr marL="596646" indent="-514350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законом  убывающей предельной полезности.                              </a:t>
            </a:r>
          </a:p>
          <a:p>
            <a:pPr marL="596646" indent="-514350">
              <a:buNone/>
            </a:pP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071546"/>
            <a:ext cx="1847850" cy="361950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2714620"/>
            <a:ext cx="1857388" cy="688890"/>
          </a:xfrm>
          <a:prstGeom prst="rect">
            <a:avLst/>
          </a:prstGeom>
          <a:noFill/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85720" y="121442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142976" y="2142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2857496"/>
            <a:ext cx="977575" cy="357191"/>
          </a:xfrm>
          <a:prstGeom prst="rect">
            <a:avLst/>
          </a:prstGeom>
          <a:noFill/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142844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функции полезности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929618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этом случае частные производные второго порядка функции полезности отрицательные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,                     .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Предельная полезность блага увеличивается, если растет объем потребления другого блага. В этом случае смешанные  частные производные второго порядка функции полезности положительные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,                       .   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071678"/>
            <a:ext cx="1314450" cy="981075"/>
          </a:xfrm>
          <a:prstGeom prst="rect">
            <a:avLst/>
          </a:prstGeom>
          <a:noFill/>
        </p:spPr>
      </p:pic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1438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2071678"/>
            <a:ext cx="1314450" cy="981075"/>
          </a:xfrm>
          <a:prstGeom prst="rect">
            <a:avLst/>
          </a:prstGeom>
          <a:noFill/>
        </p:spPr>
      </p:pic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0" y="1438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000636"/>
            <a:ext cx="1514475" cy="866775"/>
          </a:xfrm>
          <a:prstGeom prst="rect">
            <a:avLst/>
          </a:prstGeom>
          <a:noFill/>
        </p:spPr>
      </p:pic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79882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5000636"/>
            <a:ext cx="1514475" cy="866775"/>
          </a:xfrm>
          <a:prstGeom prst="rect">
            <a:avLst/>
          </a:prstGeom>
          <a:noFill/>
        </p:spPr>
      </p:pic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функции полезности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643050"/>
            <a:ext cx="7862150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4. Небольшой прирост блага при его первоначальном отсутствии  резко увеличивает полезность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5. При очень большом объеме блага  его дальнейшее увеличение не приводит к увеличению полезности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3071810"/>
            <a:ext cx="1809750" cy="819150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5357826"/>
            <a:ext cx="1876425" cy="81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>
              <a:tabLst>
                <a:tab pos="990600" algn="l"/>
              </a:tabLst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14422"/>
            <a:ext cx="7929618" cy="564357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Определение.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Линией уровня функции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называют геометрическое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место точек плоскости, в которых функция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принимает одно и тоже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постоянное  значение                       , где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Пример.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Построить линии уровня для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функции                               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где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,         , </a:t>
            </a:r>
            <a:endParaRPr lang="ru-RU" sz="2800" dirty="0" smtClean="0"/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Надо построить функции вида: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</a:p>
          <a:p>
            <a:pPr>
              <a:buNone/>
            </a:pPr>
            <a:r>
              <a:rPr lang="ru-RU" sz="2800" b="1" dirty="0" smtClean="0"/>
              <a:t>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или</a:t>
            </a: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785926"/>
            <a:ext cx="1928826" cy="357191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3000372"/>
            <a:ext cx="2034571" cy="395288"/>
          </a:xfrm>
          <a:prstGeom prst="rect">
            <a:avLst/>
          </a:prstGeom>
          <a:noFill/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3500438"/>
            <a:ext cx="1500198" cy="398654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4429132"/>
            <a:ext cx="2705100" cy="361950"/>
          </a:xfrm>
          <a:prstGeom prst="rect">
            <a:avLst/>
          </a:prstGeom>
          <a:noFill/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752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429132"/>
            <a:ext cx="704850" cy="323850"/>
          </a:xfrm>
          <a:prstGeom prst="rect">
            <a:avLst/>
          </a:prstGeom>
          <a:noFill/>
        </p:spPr>
      </p:pic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78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16" y="4429132"/>
            <a:ext cx="704850" cy="323850"/>
          </a:xfrm>
          <a:prstGeom prst="rect">
            <a:avLst/>
          </a:prstGeom>
          <a:noFill/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71435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4500570"/>
            <a:ext cx="704850" cy="323850"/>
          </a:xfrm>
          <a:prstGeom prst="rect">
            <a:avLst/>
          </a:prstGeom>
          <a:noFill/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5214950"/>
            <a:ext cx="1428760" cy="371398"/>
          </a:xfrm>
          <a:prstGeom prst="rect">
            <a:avLst/>
          </a:prstGeom>
          <a:noFill/>
        </p:spPr>
      </p:pic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5143512"/>
            <a:ext cx="1428760" cy="357190"/>
          </a:xfrm>
          <a:prstGeom prst="rect">
            <a:avLst/>
          </a:prstGeom>
          <a:noFill/>
        </p:spPr>
      </p:pic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5643578"/>
            <a:ext cx="1500198" cy="357190"/>
          </a:xfrm>
          <a:prstGeom prst="rect">
            <a:avLst/>
          </a:prstGeom>
          <a:noFill/>
        </p:spPr>
      </p:pic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28572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5643578"/>
            <a:ext cx="1581150" cy="361950"/>
          </a:xfrm>
          <a:prstGeom prst="rect">
            <a:avLst/>
          </a:prstGeom>
          <a:noFill/>
        </p:spPr>
      </p:pic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00" name="Picture 28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6143644"/>
            <a:ext cx="1581150" cy="361950"/>
          </a:xfrm>
          <a:prstGeom prst="rect">
            <a:avLst/>
          </a:prstGeom>
          <a:noFill/>
        </p:spPr>
      </p:pic>
      <p:sp>
        <p:nvSpPr>
          <p:cNvPr id="3103" name="Rectangle 31"/>
          <p:cNvSpPr>
            <a:spLocks noChangeArrowheads="1"/>
          </p:cNvSpPr>
          <p:nvPr/>
        </p:nvSpPr>
        <p:spPr bwMode="auto">
          <a:xfrm>
            <a:off x="0" y="2142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6143644"/>
            <a:ext cx="1581150" cy="361950"/>
          </a:xfrm>
          <a:prstGeom prst="rect">
            <a:avLst/>
          </a:prstGeom>
          <a:noFill/>
        </p:spPr>
      </p:pic>
      <p:sp>
        <p:nvSpPr>
          <p:cNvPr id="3104" name="Rectangle 32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208866" cy="469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Линию уровня функции полезности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называют кривой безразличия.</a:t>
            </a:r>
          </a:p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Кривой безразличия это такая совокупность наборов благ, при которой функция полезности принимает одно и тоже значение, и потребителю безразлично какой из наборов благ выбирать.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Понятие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кривых безразличия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4800600"/>
          </a:xfrm>
        </p:spPr>
        <p:txBody>
          <a:bodyPr>
            <a:norm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Каждая кривая безразличия представляет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собой наборы благ, которые потребитель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оценивает одинаково.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 дана функция полезности                          	      , то кривую безразличия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можно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записать как функцию                     .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92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4000504"/>
            <a:ext cx="1323975" cy="390525"/>
          </a:xfrm>
          <a:prstGeom prst="rect">
            <a:avLst/>
          </a:prstGeom>
          <a:noFill/>
        </p:spPr>
      </p:pic>
      <p:sp>
        <p:nvSpPr>
          <p:cNvPr id="179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920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4929198"/>
            <a:ext cx="1581150" cy="390525"/>
          </a:xfrm>
          <a:prstGeom prst="rect">
            <a:avLst/>
          </a:prstGeom>
          <a:noFill/>
        </p:spPr>
      </p:pic>
      <p:sp>
        <p:nvSpPr>
          <p:cNvPr id="1792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920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4500570"/>
            <a:ext cx="19621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7790712" cy="474822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 кривой безразличия зависит от вида функции полезности.</a:t>
            </a:r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1.Линейная функция полезности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имеет линейные кривые безразличия                           .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Блага в этом случае являются совершенными заменителями.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85720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143248"/>
            <a:ext cx="3248025" cy="3905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3643314"/>
            <a:ext cx="1924050" cy="74295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143000" y="1714488"/>
          <a:ext cx="7791450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2864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Кривые безразличия степенной функции полезности                                   ,           ,</a:t>
            </a: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             ,                 ,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представляют собой семейство гипербол, расположенных в первой координатной четверти 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.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Блага в этом случае называют  близкими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заменителями .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Увеличение потребления одного из них  сопровождается незначительным  снижением  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 потребления другого и наоборот.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2800" dirty="0" smtClean="0"/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500174"/>
            <a:ext cx="2924175" cy="485775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1643050"/>
            <a:ext cx="881063" cy="390525"/>
          </a:xfrm>
          <a:prstGeom prst="rect">
            <a:avLst/>
          </a:prstGeom>
          <a:noFill/>
        </p:spPr>
      </p:pic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000240"/>
            <a:ext cx="1438275" cy="390525"/>
          </a:xfrm>
          <a:prstGeom prst="rect">
            <a:avLst/>
          </a:prstGeom>
          <a:noFill/>
        </p:spPr>
      </p:pic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81" name="Picture 1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000240"/>
            <a:ext cx="1438275" cy="390525"/>
          </a:xfrm>
          <a:prstGeom prst="rect">
            <a:avLst/>
          </a:prstGeom>
          <a:noFill/>
        </p:spPr>
      </p:pic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21428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84" name="Picture 2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214686"/>
            <a:ext cx="2076450" cy="847725"/>
          </a:xfrm>
          <a:prstGeom prst="rect">
            <a:avLst/>
          </a:prstGeom>
          <a:noFill/>
        </p:spPr>
      </p:pic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0" y="1304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85875" y="1357298"/>
          <a:ext cx="7648575" cy="521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429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Функции полезности с фиксированными пропорциями                                            имеет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кривые безразличия в виде точки на  пересечении двух прямых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этом случае блага называют совершенными</a:t>
            </a:r>
          </a:p>
          <a:p>
            <a:pPr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дополнителями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Это блага (товары и услуги),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которые потребляются всегда в строго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определенных пропорциях.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1500174"/>
            <a:ext cx="3619500" cy="68580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928662" y="-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000372"/>
            <a:ext cx="3324225" cy="1590675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2047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57290" y="1857364"/>
          <a:ext cx="7286676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790712" cy="55721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4. Функция полезности для нейтральных благ имеет вид:                                или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.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Функция полезности с нейтральным благом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имеет  вид                                 и ее кривые безразличия                    параллельны оси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800" dirty="0" smtClean="0"/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428868"/>
            <a:ext cx="2619375" cy="390525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928802"/>
            <a:ext cx="2619375" cy="390525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4643446"/>
            <a:ext cx="2619375" cy="390525"/>
          </a:xfrm>
          <a:prstGeom prst="rect">
            <a:avLst/>
          </a:prstGeom>
          <a:noFill/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1500166" y="214290"/>
            <a:ext cx="74295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5000636"/>
            <a:ext cx="1171575" cy="390525"/>
          </a:xfrm>
          <a:prstGeom prst="rect">
            <a:avLst/>
          </a:prstGeom>
          <a:noFill/>
        </p:spPr>
      </p:pic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572008"/>
            <a:ext cx="371475" cy="419100"/>
          </a:xfrm>
          <a:prstGeom prst="rect">
            <a:avLst/>
          </a:prstGeom>
          <a:noFill/>
        </p:spPr>
      </p:pic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338" y="5000636"/>
            <a:ext cx="53340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643050"/>
          <a:ext cx="7499350" cy="460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571612"/>
            <a:ext cx="7647836" cy="4929222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Функция полезности с нейтральным благом      имеет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вид                                                           и ее кривые безразличия                    параллельны оси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1141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2928934"/>
            <a:ext cx="2619375" cy="390525"/>
          </a:xfrm>
          <a:prstGeom prst="rect">
            <a:avLst/>
          </a:prstGeom>
          <a:noFill/>
        </p:spPr>
      </p:pic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114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206" y="3429000"/>
            <a:ext cx="1171575" cy="390525"/>
          </a:xfrm>
          <a:prstGeom prst="rect">
            <a:avLst/>
          </a:prstGeom>
          <a:noFill/>
        </p:spPr>
      </p:pic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4000504"/>
            <a:ext cx="581025" cy="419100"/>
          </a:xfrm>
          <a:prstGeom prst="rect">
            <a:avLst/>
          </a:prstGeom>
          <a:noFill/>
        </p:spPr>
      </p:pic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2285992"/>
            <a:ext cx="371475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714488"/>
          <a:ext cx="7499350" cy="4533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480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Явление насыщения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Теоретически можно представить ситуацию, при которой существует идеальный потребительский набор, максимально удовлетворяющий потребности потребителя, то есть находящийся в точке насыщения (например: доза лекарства, которую необходимо принять за день).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Уменьшение данной дозы не даст улучшения. Чем ближе потребитель находится к точке насыщения, тем выше полезность его потребительского набора. Графически кривые безразличия этого потребителя будут иметь вид эллипсов.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кривых безразличия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Здесь                - количества первого и второго благ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grandars.ru/images/1/review/id/35/a0467973f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000372"/>
            <a:ext cx="29527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848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1428736"/>
            <a:ext cx="1152525" cy="53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500174"/>
            <a:ext cx="7498080" cy="51435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Кривая безразличия, лежащая выше и правее другой кривой, представляет собой более предпочтительные наборы благ, обеспечивающих потребителю больший уровень удовлетворения потребностей.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357298"/>
            <a:ext cx="7862150" cy="507209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Кривые безразличия,  принадлежащие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одной карте предпочтений, никогда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не  пересекаются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 как каждая из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них  показывает различный уровень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удовлетворения потребностей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потребителя, отличный от других.</a:t>
            </a:r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428604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928802"/>
            <a:ext cx="7498080" cy="431959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Один и тот же потребитель не может характеризовать один и тот же набор благ различными уровнями полезности. Следовательно, две кривые безразличия, представляющие различные уровни полезности, не могут пересечься.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28736"/>
            <a:ext cx="7933588" cy="5072098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3. Кривые безразличия для обычных благ имеют отрицательный наклон, так как сокращение количества одного блага должно быть компенсировано или заменено увеличением количества другого блага, чтобы была сохранена общая полезность набора.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500034" y="21429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кривые безразличия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357298"/>
            <a:ext cx="7929618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Наклон кривой безразличия равен обратному соотношению предельных полезностей благ, взятых со знаком минус:                         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где                        - предельная полезность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первого  блага,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- предельная полезность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второго блага.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2214554"/>
            <a:ext cx="1981200" cy="819150"/>
          </a:xfrm>
          <a:prstGeom prst="rect">
            <a:avLst/>
          </a:prstGeom>
          <a:noFill/>
        </p:spPr>
      </p:pic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3143248"/>
            <a:ext cx="1666875" cy="819150"/>
          </a:xfrm>
          <a:prstGeom prst="rect">
            <a:avLst/>
          </a:prstGeom>
          <a:noFill/>
        </p:spPr>
      </p:pic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142844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421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5072074"/>
            <a:ext cx="1666875" cy="819150"/>
          </a:xfrm>
          <a:prstGeom prst="rect">
            <a:avLst/>
          </a:prstGeom>
          <a:noFill/>
        </p:spPr>
      </p:pic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357158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29697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норма замещения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857364"/>
            <a:ext cx="7790712" cy="4714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Абсолютная величина наклона кривой безразличия равна предельной норме замещения. Угол наклона кривой безразличия в данной точке показывает норму, в соответствии с которой одно благо может быть заменено другим благом без выигрыша или потери полезности для потребителя. Данное соотношение характеризуется предельной нормой замещения.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8001056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b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Предельная норма замещения благ</a:t>
            </a:r>
            <a:b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14488"/>
            <a:ext cx="7790712" cy="500066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Выражение вида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называют предельной нормой замещения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благ, которая показывает на сколько единиц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надо уменьшить (увеличить) потребление блага 2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при увеличении (уменьшении) блага 1 на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единицу, при неизменной функции полезности.</a:t>
            </a:r>
          </a:p>
        </p:txBody>
      </p:sp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28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143116"/>
            <a:ext cx="4943475" cy="1476375"/>
          </a:xfrm>
          <a:prstGeom prst="rect">
            <a:avLst/>
          </a:prstGeom>
          <a:noFill/>
        </p:spPr>
      </p:pic>
      <p:sp>
        <p:nvSpPr>
          <p:cNvPr id="162819" name="Rectangle 3"/>
          <p:cNvSpPr>
            <a:spLocks noChangeArrowheads="1"/>
          </p:cNvSpPr>
          <p:nvPr/>
        </p:nvSpPr>
        <p:spPr bwMode="auto">
          <a:xfrm>
            <a:off x="285720" y="192880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22553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Предельная норма замещения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857364"/>
            <a:ext cx="7790712" cy="4786346"/>
          </a:xfrm>
        </p:spPr>
        <p:txBody>
          <a:bodyPr/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Таким образом любая кривая безразличия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является убывающей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функцией, т.е.                               .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28662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928934"/>
            <a:ext cx="1581150" cy="39052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286124"/>
            <a:ext cx="2333625" cy="83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80010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b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Предельная норма замещения благ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143116"/>
            <a:ext cx="7929618" cy="44291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В общем виде формулу предельной нормы замещения благ можно записать: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7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71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643314"/>
            <a:ext cx="4829175" cy="1533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1128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Предельная норма замещения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857364"/>
            <a:ext cx="7498080" cy="43910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        показывает на сколько единиц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изменится потребление одного блага при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изменении другого блага на единицу при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неизменной функции полезности. Знак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минус говорит о том, что увеличение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потребления одного блага приводит к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уменьшению потребления другого блага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и наоборот.</a:t>
            </a:r>
          </a:p>
          <a:p>
            <a:endParaRPr lang="ru-RU" dirty="0"/>
          </a:p>
        </p:txBody>
      </p:sp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81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2000240"/>
            <a:ext cx="962025" cy="428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благ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929618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Обозначим предельную норму замещения благ               через     , то есть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Предельная норма замещения благ не остается постоянной вдоль кривой безразличия. Она зависит от точки, в которой рассматривается производная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для функции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000240"/>
            <a:ext cx="1057275" cy="409575"/>
          </a:xfrm>
          <a:prstGeom prst="rect">
            <a:avLst/>
          </a:prstGeom>
          <a:noFill/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1928802"/>
            <a:ext cx="200025" cy="390525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2428868"/>
            <a:ext cx="3829050" cy="1476375"/>
          </a:xfrm>
          <a:prstGeom prst="rect">
            <a:avLst/>
          </a:prstGeom>
          <a:noFill/>
        </p:spPr>
      </p:pic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5643578"/>
            <a:ext cx="628650" cy="819150"/>
          </a:xfrm>
          <a:prstGeom prst="rect">
            <a:avLst/>
          </a:prstGeom>
          <a:noFill/>
        </p:spPr>
      </p:pic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5715016"/>
            <a:ext cx="1724025" cy="390525"/>
          </a:xfrm>
          <a:prstGeom prst="rect">
            <a:avLst/>
          </a:prstGeom>
          <a:noFill/>
        </p:spPr>
      </p:pic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267348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Геометрически этот факт выражается тем, что касательная к кривой безразличия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, тангенс угла которой равен первой производной рассматриваемой функции кривой безразличия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изменяет свой наклон при движении вдоль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кривой безразличия.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500306"/>
            <a:ext cx="1581150" cy="390525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35729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3214686"/>
            <a:ext cx="1838325" cy="83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357298"/>
            <a:ext cx="7790712" cy="50530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Для характеристики скорости изменения предельной нормы замещения благ    можно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использовать первую производную по      этой функции, или  вторую производную для функции кривой безразличия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то есть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1857364"/>
            <a:ext cx="200025" cy="390525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2357430"/>
            <a:ext cx="342900" cy="3905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3214686"/>
            <a:ext cx="1724025" cy="390525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071942"/>
            <a:ext cx="5143500" cy="114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14488"/>
            <a:ext cx="7790712" cy="49292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Величина, показывающая на сколько процентов изменится  отношение блага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к благу                                                         , при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изменении предельной нормы замещения благ                  на один процент, называется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эластичностью замещения благ и обозначается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63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636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24" y="2214554"/>
            <a:ext cx="342900" cy="390525"/>
          </a:xfrm>
          <a:prstGeom prst="rect">
            <a:avLst/>
          </a:prstGeom>
          <a:noFill/>
        </p:spPr>
      </p:pic>
      <p:sp>
        <p:nvSpPr>
          <p:cNvPr id="1863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637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2714620"/>
            <a:ext cx="342900" cy="390525"/>
          </a:xfrm>
          <a:prstGeom prst="rect">
            <a:avLst/>
          </a:prstGeom>
          <a:noFill/>
        </p:spPr>
      </p:pic>
      <p:sp>
        <p:nvSpPr>
          <p:cNvPr id="1863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63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637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500306"/>
            <a:ext cx="4610100" cy="819150"/>
          </a:xfrm>
          <a:prstGeom prst="rect">
            <a:avLst/>
          </a:prstGeom>
          <a:noFill/>
        </p:spPr>
      </p:pic>
      <p:sp>
        <p:nvSpPr>
          <p:cNvPr id="1863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6377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3571876"/>
            <a:ext cx="1190625" cy="819150"/>
          </a:xfrm>
          <a:prstGeom prst="rect">
            <a:avLst/>
          </a:prstGeom>
          <a:noFill/>
        </p:spPr>
      </p:pic>
      <p:sp>
        <p:nvSpPr>
          <p:cNvPr id="18638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638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6381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572140"/>
            <a:ext cx="4638675" cy="83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571612"/>
            <a:ext cx="7719274" cy="44291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Эластичность замещения благ является характеристикой скорости изменения предельной нормы замещения благ при движении вдоль кривой безразличия, т есть при фиксированной полезности и не зависит от единицы измерения.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7790712" cy="4748226"/>
          </a:xfrm>
        </p:spPr>
        <p:txBody>
          <a:bodyPr>
            <a:normAutofit/>
          </a:bodyPr>
          <a:lstStyle/>
          <a:p>
            <a:pPr marL="365760" lvl="1" indent="-283464">
              <a:spcBef>
                <a:spcPts val="600"/>
              </a:spcBef>
              <a:buSzPct val="80000"/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4.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Стандартные кривые безразличия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выпуклы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сторону начала координат</a:t>
            </a:r>
          </a:p>
          <a:p>
            <a:pPr marL="365760" lvl="1" indent="-283464">
              <a:spcBef>
                <a:spcPts val="600"/>
              </a:spcBef>
              <a:buSzPct val="80000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и при движении  по кривой вправо, абсолютное значение ее наклона уменьшается , кривая становится все более пологой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Докажем это свойство, то есть покажем, что вторая производная функции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положительна.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000100" y="214291"/>
            <a:ext cx="785818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r>
              <a:rPr lang="ru-RU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0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6896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4786322"/>
            <a:ext cx="1581150" cy="390525"/>
          </a:xfrm>
          <a:prstGeom prst="rect">
            <a:avLst/>
          </a:prstGeom>
          <a:noFill/>
        </p:spPr>
      </p:pic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Найдем производную второго порядка кривой безразличия                     :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где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02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02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2000240"/>
            <a:ext cx="1581150" cy="390525"/>
          </a:xfrm>
          <a:prstGeom prst="rect">
            <a:avLst/>
          </a:prstGeom>
          <a:noFill/>
        </p:spPr>
      </p:pic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02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02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500306"/>
            <a:ext cx="5353050" cy="1038225"/>
          </a:xfrm>
          <a:prstGeom prst="rect">
            <a:avLst/>
          </a:prstGeom>
          <a:noFill/>
        </p:spPr>
      </p:pic>
      <p:sp>
        <p:nvSpPr>
          <p:cNvPr id="1802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02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500306"/>
            <a:ext cx="1952625" cy="1123950"/>
          </a:xfrm>
          <a:prstGeom prst="rect">
            <a:avLst/>
          </a:prstGeom>
          <a:noFill/>
        </p:spPr>
      </p:pic>
      <p:sp>
        <p:nvSpPr>
          <p:cNvPr id="1802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0233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714752"/>
            <a:ext cx="4838700" cy="1133475"/>
          </a:xfrm>
          <a:prstGeom prst="rect">
            <a:avLst/>
          </a:prstGeom>
          <a:noFill/>
        </p:spPr>
      </p:pic>
      <p:sp>
        <p:nvSpPr>
          <p:cNvPr id="1802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0235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4929198"/>
            <a:ext cx="5600700" cy="885825"/>
          </a:xfrm>
          <a:prstGeom prst="rect">
            <a:avLst/>
          </a:prstGeom>
          <a:noFill/>
        </p:spPr>
      </p:pic>
      <p:sp>
        <p:nvSpPr>
          <p:cNvPr id="180237" name="Rectangle 1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28736"/>
            <a:ext cx="7862150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продолжение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12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12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2143116"/>
            <a:ext cx="3419475" cy="666750"/>
          </a:xfrm>
          <a:prstGeom prst="rect">
            <a:avLst/>
          </a:prstGeom>
          <a:noFill/>
        </p:spPr>
      </p:pic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12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12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3000372"/>
            <a:ext cx="2752725" cy="981075"/>
          </a:xfrm>
          <a:prstGeom prst="rect">
            <a:avLst/>
          </a:prstGeom>
          <a:noFill/>
        </p:spPr>
      </p:pic>
      <p:sp>
        <p:nvSpPr>
          <p:cNvPr id="181254" name="Rectangle 6"/>
          <p:cNvSpPr>
            <a:spLocks noChangeArrowheads="1"/>
          </p:cNvSpPr>
          <p:nvPr/>
        </p:nvSpPr>
        <p:spPr bwMode="auto">
          <a:xfrm>
            <a:off x="0" y="1438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12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125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3000372"/>
            <a:ext cx="2676525" cy="981075"/>
          </a:xfrm>
          <a:prstGeom prst="rect">
            <a:avLst/>
          </a:prstGeom>
          <a:noFill/>
        </p:spPr>
      </p:pic>
      <p:sp>
        <p:nvSpPr>
          <p:cNvPr id="181257" name="Rectangle 9"/>
          <p:cNvSpPr>
            <a:spLocks noChangeArrowheads="1"/>
          </p:cNvSpPr>
          <p:nvPr/>
        </p:nvSpPr>
        <p:spPr bwMode="auto">
          <a:xfrm>
            <a:off x="0" y="1438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12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1258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4071942"/>
            <a:ext cx="3467100" cy="933450"/>
          </a:xfrm>
          <a:prstGeom prst="rect">
            <a:avLst/>
          </a:prstGeom>
          <a:noFill/>
        </p:spPr>
      </p:pic>
      <p:sp>
        <p:nvSpPr>
          <p:cNvPr id="181260" name="Rectangle 12"/>
          <p:cNvSpPr>
            <a:spLocks noChangeArrowheads="1"/>
          </p:cNvSpPr>
          <p:nvPr/>
        </p:nvSpPr>
        <p:spPr bwMode="auto">
          <a:xfrm>
            <a:off x="0" y="1390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126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12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1263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5214950"/>
            <a:ext cx="3467100" cy="933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кривых безразличия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643050"/>
            <a:ext cx="7862150" cy="45720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Выпуклость кривой безразличия по отношению к началу координат является следствием падения предельной нормы замещения. Пологий спуск кривой безразличия вниз или подъем наверх свидетельствует об убывании темпов замещения одного блага другим по мере уменьшения доли данного блага в потребительской корзине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862150" cy="12858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862150" cy="5143536"/>
          </a:xfrm>
        </p:spPr>
        <p:txBody>
          <a:bodyPr>
            <a:norm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При заданных ценах и имеющемся доходе потребитель стремится максимизировать уровень удовлетворения своих потребностей, то есть максимизировать свою функцию полезности.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862150" cy="9286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862150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Ограниченность возможного выбора потребителя выражается с помощью бюджетного ограничения (бюджетной линии)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Итак, требуется найти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при ограничении                                  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2714620"/>
            <a:ext cx="2486025" cy="390525"/>
          </a:xfrm>
          <a:prstGeom prst="rect">
            <a:avLst/>
          </a:prstGeom>
          <a:noFill/>
        </p:spPr>
      </p:pic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71435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3214686"/>
            <a:ext cx="2371725" cy="390525"/>
          </a:xfrm>
          <a:prstGeom prst="rect">
            <a:avLst/>
          </a:prstGeom>
          <a:noFill/>
        </p:spPr>
      </p:pic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428596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498080" cy="10715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500174"/>
            <a:ext cx="7929618" cy="5214974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Таким образом, задача о максимальном выборе потребителя  сводится к обычной задаче отыскания условного экстремума функции полезности.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Решение задачи на отыскание условного экстремума находят с помощью метода множителей Лагранжа.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Построим функцию Лагранжа 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-множитель Лагранжа.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5143512"/>
            <a:ext cx="2038350" cy="419100"/>
          </a:xfrm>
          <a:prstGeom prst="rect">
            <a:avLst/>
          </a:prstGeom>
          <a:noFill/>
        </p:spPr>
      </p:pic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5143512"/>
            <a:ext cx="5686425" cy="390525"/>
          </a:xfrm>
          <a:prstGeom prst="rect">
            <a:avLst/>
          </a:prstGeom>
          <a:noFill/>
        </p:spPr>
      </p:pic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5715016"/>
            <a:ext cx="1905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Для нахождения максимума функции Лагранжа                     найдем  её частные производные первого порядка и приравняем их к нулю: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3357562"/>
            <a:ext cx="3381375" cy="2505075"/>
          </a:xfrm>
          <a:prstGeom prst="rect">
            <a:avLst/>
          </a:prstGeom>
          <a:noFill/>
        </p:spPr>
      </p:pic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2962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3357562"/>
            <a:ext cx="3190875" cy="2085975"/>
          </a:xfrm>
          <a:prstGeom prst="rect">
            <a:avLst/>
          </a:prstGeom>
          <a:noFill/>
        </p:spPr>
      </p:pic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0" y="250030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714488"/>
            <a:ext cx="169545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357850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dirty="0" smtClean="0"/>
              <a:t>      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(1).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Решив систему уравнений (1), получим оптимальный набор благ              , обеспечивающий максимум функции полезности потребителя.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Оптимальный множитель Лагранжа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называют предельной полезностью денег.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357298"/>
            <a:ext cx="2600325" cy="2085975"/>
          </a:xfrm>
          <a:prstGeom prst="rect">
            <a:avLst/>
          </a:prstGeom>
          <a:noFill/>
        </p:spPr>
      </p:pic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1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2143116"/>
            <a:ext cx="2571750" cy="1266825"/>
          </a:xfrm>
          <a:prstGeom prst="rect">
            <a:avLst/>
          </a:prstGeom>
          <a:noFill/>
        </p:spPr>
      </p:pic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3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000504"/>
            <a:ext cx="1085850" cy="390525"/>
          </a:xfrm>
          <a:prstGeom prst="rect">
            <a:avLst/>
          </a:prstGeom>
          <a:noFill/>
        </p:spPr>
      </p:pic>
      <p:sp>
        <p:nvSpPr>
          <p:cNvPr id="100365" name="Rectangle 13"/>
          <p:cNvSpPr>
            <a:spLocks noChangeArrowheads="1"/>
          </p:cNvSpPr>
          <p:nvPr/>
        </p:nvSpPr>
        <p:spPr bwMode="auto">
          <a:xfrm>
            <a:off x="142844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6" name="Picture 1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5357826"/>
            <a:ext cx="314325" cy="409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7498080" cy="12858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полезность денег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7855270" cy="51435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Предельная полезность денег показывает на сколько увеличится уровень удовлетворения потребностей потребителя, то есть его функция полезности, при расходовании дополнительной единицы денег на приобретение благ.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Предельная полезность денег или эффективность использования денежной единицы изменяется с изменением дохода потребителя.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полезность денег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857364"/>
            <a:ext cx="7790712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При увеличении дохода       уменьшается, а при уменьшении дохода     увеличивается, то есть каждая дополнительная единица денег приобретает большую ценность и используется более эффективно.</a:t>
            </a:r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1928802"/>
            <a:ext cx="314325" cy="409575"/>
          </a:xfrm>
          <a:prstGeom prst="rect">
            <a:avLst/>
          </a:prstGeom>
          <a:noFill/>
        </p:spPr>
      </p:pic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2428868"/>
            <a:ext cx="314325" cy="409575"/>
          </a:xfrm>
          <a:prstGeom prst="rect">
            <a:avLst/>
          </a:prstGeom>
          <a:noFill/>
        </p:spPr>
      </p:pic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22553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Условие максимизации функции полезности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14488"/>
            <a:ext cx="7790712" cy="492922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Итак, из системы уравнений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(1)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следует, что для того чтобы получить максимум функции полезности должно выполняться условие: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,                      - предельные полезности благ пропорциональны ценам этих благ    или</a:t>
            </a:r>
            <a:r>
              <a:rPr lang="ru-RU" sz="2800" dirty="0" smtClean="0"/>
              <a:t>              </a:t>
            </a:r>
          </a:p>
          <a:p>
            <a:endParaRPr lang="ru-RU" sz="35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357826"/>
            <a:ext cx="1685925" cy="390525"/>
          </a:xfrm>
          <a:prstGeom prst="rect">
            <a:avLst/>
          </a:prstGeom>
          <a:noFill/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5357826"/>
            <a:ext cx="1685925" cy="390525"/>
          </a:xfrm>
          <a:prstGeom prst="rect">
            <a:avLst/>
          </a:prstGeom>
          <a:noFill/>
        </p:spPr>
      </p:pic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2714620"/>
            <a:ext cx="2571750" cy="1266825"/>
          </a:xfrm>
          <a:prstGeom prst="rect">
            <a:avLst/>
          </a:prstGeom>
          <a:noFill/>
        </p:spPr>
      </p:pic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1724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98080" cy="1439850"/>
          </a:xfrm>
        </p:spPr>
        <p:txBody>
          <a:bodyPr>
            <a:noAutofit/>
          </a:bodyPr>
          <a:lstStyle/>
          <a:p>
            <a:pPr algn="ctr">
              <a:tabLst>
                <a:tab pos="1257300" algn="l"/>
              </a:tabLst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потребителя.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Условие максимизации функции полезности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214554"/>
            <a:ext cx="7790712" cy="442915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</a:t>
            </a:r>
          </a:p>
          <a:p>
            <a:pPr>
              <a:buNone/>
            </a:pPr>
            <a:r>
              <a:rPr lang="ru-RU" dirty="0" smtClean="0"/>
              <a:t>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отношение предельных</a:t>
            </a:r>
          </a:p>
          <a:p>
            <a:endParaRPr lang="ru-RU" sz="3500" dirty="0" smtClean="0"/>
          </a:p>
          <a:p>
            <a:pPr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  полезностей благ равно отношению                     цен этих благ.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429000"/>
            <a:ext cx="1485900" cy="809625"/>
          </a:xfrm>
          <a:prstGeom prst="rect">
            <a:avLst/>
          </a:prstGeom>
          <a:noFill/>
        </p:spPr>
      </p:pic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500034" y="150017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398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её геометрический смысл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43050"/>
            <a:ext cx="7790712" cy="4910158"/>
          </a:xfrm>
        </p:spPr>
        <p:txBody>
          <a:bodyPr>
            <a:normAutofit lnSpcReduction="10000"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Геометрический смысл задачи о максимальном выборе потребителя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Максимум функции полезности достигается в точке касания самой высокой кривой безразличия и бюджетной линии. Эта точка называется точкой равновесия и только в ней выполняется условие: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5572140"/>
            <a:ext cx="1485900" cy="809625"/>
          </a:xfrm>
          <a:prstGeom prst="rect">
            <a:avLst/>
          </a:prstGeom>
          <a:noFill/>
        </p:spPr>
      </p:pic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64291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500034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127478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её геометрический смысл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85860"/>
            <a:ext cx="7783832" cy="521497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  Геометрическая интерпретация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модели  заключается в том, что максимальная полезность достигается  в точке касания самой высокой кривой безразличия с бюджетной линией. Такая точка называется точкой  равновесия. В этой точке наклон бюджетной линии и кривой безразличия равны.  Так как наклон бюджетной линии равен обратному соотношению цен, а наклон  кривой безразличия  равен обратному соотношению предельных полезностей, то равенство соотношения цен соотношению предельных полезностей существует только в точке равновесия.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684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1. 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её геометрический смысл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85926"/>
            <a:ext cx="7498080" cy="4462474"/>
          </a:xfrm>
        </p:spPr>
        <p:txBody>
          <a:bodyPr/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Таким образом,  дополнительная полезность, приходящаяся  на дополнительную единицу денежных затрат, в точке оптимума одинакова по всем видам благ.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22553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потребителя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оптимального спроса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143116"/>
            <a:ext cx="7790712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Замечание.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 результате решения задачи о максимальном   выборе потребителя находим функции оптимальную спроса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21428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57158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643314"/>
            <a:ext cx="3829050" cy="390525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857364"/>
            <a:ext cx="7790712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Найти максимум функции полезности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при бюджетном ограничении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.                             </a:t>
            </a:r>
          </a:p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Для того чтобы получить максимум функции полезности должно выполняться    условие: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, или                     .</a:t>
            </a:r>
          </a:p>
        </p:txBody>
      </p:sp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3071810"/>
            <a:ext cx="3514725" cy="390525"/>
          </a:xfrm>
          <a:prstGeom prst="rect">
            <a:avLst/>
          </a:prstGeom>
          <a:noFill/>
        </p:spPr>
      </p:pic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929066"/>
            <a:ext cx="2371725" cy="390525"/>
          </a:xfrm>
          <a:prstGeom prst="rect">
            <a:avLst/>
          </a:prstGeom>
          <a:noFill/>
        </p:spPr>
      </p:pic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5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5357826"/>
            <a:ext cx="1666875" cy="390525"/>
          </a:xfrm>
          <a:prstGeom prst="rect">
            <a:avLst/>
          </a:prstGeom>
          <a:noFill/>
        </p:spPr>
      </p:pic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5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5857892"/>
            <a:ext cx="1666875" cy="390525"/>
          </a:xfrm>
          <a:prstGeom prst="rect">
            <a:avLst/>
          </a:prstGeom>
          <a:noFill/>
        </p:spPr>
      </p:pic>
      <p:sp>
        <p:nvSpPr>
          <p:cNvPr id="10446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59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5786454"/>
            <a:ext cx="1485900" cy="809625"/>
          </a:xfrm>
          <a:prstGeom prst="rect">
            <a:avLst/>
          </a:prstGeom>
          <a:noFill/>
        </p:spPr>
      </p:pic>
      <p:sp>
        <p:nvSpPr>
          <p:cNvPr id="104461" name="Rectangle 1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63" name="Rectangle 15"/>
          <p:cNvSpPr>
            <a:spLocks noChangeArrowheads="1"/>
          </p:cNvSpPr>
          <p:nvPr/>
        </p:nvSpPr>
        <p:spPr bwMode="auto">
          <a:xfrm>
            <a:off x="142844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64" name="Rectangle 1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6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68" name="Rectangle 20"/>
          <p:cNvSpPr>
            <a:spLocks noChangeArrowheads="1"/>
          </p:cNvSpPr>
          <p:nvPr/>
        </p:nvSpPr>
        <p:spPr bwMode="auto">
          <a:xfrm>
            <a:off x="857224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4469" name="Rectangle 21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2976" y="0"/>
            <a:ext cx="771530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 з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адачи о максимальном выборе потребителя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14488"/>
            <a:ext cx="7790712" cy="4929222"/>
          </a:xfrm>
        </p:spPr>
        <p:txBody>
          <a:bodyPr>
            <a:norm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Найдем                    ,                    ,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тогда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(2) .</a:t>
            </a: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Подставим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 бюджетное ограничение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, получим </a:t>
            </a:r>
          </a:p>
        </p:txBody>
      </p:sp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6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61" name="Rectangle 1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63" name="Rectangle 15"/>
          <p:cNvSpPr>
            <a:spLocks noChangeArrowheads="1"/>
          </p:cNvSpPr>
          <p:nvPr/>
        </p:nvSpPr>
        <p:spPr bwMode="auto">
          <a:xfrm>
            <a:off x="142844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62" name="Picture 1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2143116"/>
            <a:ext cx="1466850" cy="809625"/>
          </a:xfrm>
          <a:prstGeom prst="rect">
            <a:avLst/>
          </a:prstGeom>
          <a:noFill/>
        </p:spPr>
      </p:pic>
      <p:sp>
        <p:nvSpPr>
          <p:cNvPr id="104464" name="Rectangle 1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6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65" name="Picture 1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2143116"/>
            <a:ext cx="1466850" cy="809625"/>
          </a:xfrm>
          <a:prstGeom prst="rect">
            <a:avLst/>
          </a:prstGeom>
          <a:noFill/>
        </p:spPr>
      </p:pic>
      <p:sp>
        <p:nvSpPr>
          <p:cNvPr id="104468" name="Rectangle 20"/>
          <p:cNvSpPr>
            <a:spLocks noChangeArrowheads="1"/>
          </p:cNvSpPr>
          <p:nvPr/>
        </p:nvSpPr>
        <p:spPr bwMode="auto">
          <a:xfrm>
            <a:off x="857224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04467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429000"/>
            <a:ext cx="1133475" cy="752475"/>
          </a:xfrm>
          <a:prstGeom prst="rect">
            <a:avLst/>
          </a:prstGeom>
          <a:noFill/>
        </p:spPr>
      </p:pic>
      <p:sp>
        <p:nvSpPr>
          <p:cNvPr id="104469" name="Rectangle 21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3429000"/>
            <a:ext cx="1924050" cy="752475"/>
          </a:xfrm>
          <a:prstGeom prst="rect">
            <a:avLst/>
          </a:prstGeom>
          <a:noFill/>
        </p:spPr>
      </p:pic>
      <p:sp>
        <p:nvSpPr>
          <p:cNvPr id="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2976" y="285750"/>
            <a:ext cx="771530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 з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адачи о максимальном выборе потребителя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21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5286388"/>
            <a:ext cx="2371725" cy="390525"/>
          </a:xfrm>
          <a:prstGeom prst="rect">
            <a:avLst/>
          </a:prstGeom>
          <a:noFill/>
        </p:spPr>
      </p:pic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7715304" cy="9286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 з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адачи о максимальном выборе потребителя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643050"/>
            <a:ext cx="7790712" cy="492922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              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Получили функцию оптимального  спроса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,       которая максимизирует функцию полезности и  имеет естественный вид: количество приобретаемых благ пропорционально доходу потребителя и обратно пропорционально цене благ.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1643050"/>
            <a:ext cx="3105150" cy="752475"/>
          </a:xfrm>
          <a:prstGeom prst="rect">
            <a:avLst/>
          </a:prstGeom>
          <a:noFill/>
        </p:spPr>
      </p:pic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1714488"/>
            <a:ext cx="1476375" cy="390525"/>
          </a:xfrm>
          <a:prstGeom prst="rect">
            <a:avLst/>
          </a:prstGeom>
          <a:noFill/>
        </p:spPr>
      </p:pic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7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571744"/>
            <a:ext cx="1704975" cy="809625"/>
          </a:xfrm>
          <a:prstGeom prst="rect">
            <a:avLst/>
          </a:prstGeom>
          <a:noFill/>
        </p:spPr>
      </p:pic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81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571744"/>
            <a:ext cx="1333500" cy="809625"/>
          </a:xfrm>
          <a:prstGeom prst="rect">
            <a:avLst/>
          </a:prstGeom>
          <a:noFill/>
        </p:spPr>
      </p:pic>
      <p:sp>
        <p:nvSpPr>
          <p:cNvPr id="105484" name="Rectangle 12"/>
          <p:cNvSpPr>
            <a:spLocks noChangeArrowheads="1"/>
          </p:cNvSpPr>
          <p:nvPr/>
        </p:nvSpPr>
        <p:spPr bwMode="auto">
          <a:xfrm>
            <a:off x="1071538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483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071942"/>
            <a:ext cx="2362200" cy="809625"/>
          </a:xfrm>
          <a:prstGeom prst="rect">
            <a:avLst/>
          </a:prstGeom>
          <a:noFill/>
        </p:spPr>
      </p:pic>
      <p:sp>
        <p:nvSpPr>
          <p:cNvPr id="105485" name="Rectangle 1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215238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потребителя</a:t>
            </a: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Замечание.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В более реалистических вариантах задачи максимального  выбора потребителя при помощи дополнительных условий могут быть учтены ограничения по ассортименту потребительских благ, возможность замены благ и др.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спроса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В результате решения задачи о максимальном выборе потребителя оказывается возможным проследить связь между изменением  системы цен и доходов групп потребителей с одной стороны, и спросом  этой группы потребителей на различные виды благ (товары и услуги) с другой стороны и построить, таким образом, функцию оптимального спроса.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спроса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В ряде случаев функции спроса имеют простой вид и  зависят от вида функция полезности . Однако в подавляющем большинстве случаев, конкретная форма функции спроса определяется путем статистической обработки результатов специальных наблюдений за доходами и расходами представителей различных социальных групп.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спроса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Рассмотрим функции спроса в зависимости  от двух факторов  - дохода и цен.  Пусть в модели поведения потребителя цены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доход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рассматриваются как меняющиеся параметры, тогда в общем виде функцию спроса можно записать:                                    .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571876"/>
            <a:ext cx="1762125" cy="390525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I</a:t>
            </a:r>
            <a:endParaRPr lang="ru-RU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847725"/>
            <a:ext cx="27764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5072074"/>
            <a:ext cx="3228975" cy="390525"/>
          </a:xfrm>
          <a:prstGeom prst="rect">
            <a:avLst/>
          </a:prstGeom>
          <a:noFill/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390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предельного спроса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357298"/>
            <a:ext cx="7790712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Частные производные первого порядка  функции спроса                                        называют предельным спросом.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Например,          называют предельным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спросом относительно цены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 блага.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 этом случае предельный спрос показывает, как изменится спрос на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е благо, если цена на него изменится на единицу при неизменной цене на другие блага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неизменном доходе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1857364"/>
            <a:ext cx="3228975" cy="390525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786058"/>
            <a:ext cx="552450" cy="81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Перекрестная эластичность спроса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Перекрестная  эластичность спроса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Частные эластичности спроса на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е благо  относительно цены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-го блага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показывают на сколько процентов изменится спрос на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-е благо, если цена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-го блага изменится на один процент, при неизменной цене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 блага и неизменном доходе.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429000"/>
            <a:ext cx="2190750" cy="866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286676" cy="10826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Прямая эластичность спроса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790712" cy="519591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Прямая эластичность спроса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Частные эластичности спроса на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е благо  относительно цены 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-го блага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показывают на сколько процентов изменится спрос на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-е благо, если цена  его изменится на один процент, при неизменной цене на другие  блага и неизменном доходе.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357562"/>
            <a:ext cx="2047875" cy="81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спроса относительно дохода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Эластичность спроса на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-е благо относительно дохода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показывает на сколько процентов изменится спрос на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-е благо, если доход изменится на один процент при неизменных ценах.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2643182"/>
            <a:ext cx="2133600" cy="81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Классификационные признаки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790712" cy="51435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Можно установить  следующие классификационные признаки благ: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 для некоторых благ выполняется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условие                ,то они называются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нормальными, так как спрос на них снижается по мере увеличения цены.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 для некоторых благ выполняется условие                   , то они называются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аномальными или товарами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Гиффина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так как  при увеличении цены спрос  на них также увеличивается.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2786058"/>
            <a:ext cx="1085850" cy="752475"/>
          </a:xfrm>
          <a:prstGeom prst="rect">
            <a:avLst/>
          </a:prstGeom>
          <a:noFill/>
        </p:spPr>
      </p:pic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4643446"/>
            <a:ext cx="1085850" cy="752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Классификационные признаки благ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480060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Если для некоторых благ выполняется условие              , то они называются малоценными , так как спрос на них снижается по мере увеличения дохода.</a:t>
            </a:r>
          </a:p>
          <a:p>
            <a:endParaRPr lang="ru-RU" dirty="0"/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1928802"/>
            <a:ext cx="1085850" cy="695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10715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Функция спроса относительно цены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0530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Функция спроса относительно цены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При фиксированном доходе и в практических целях для нормальных товаров чаще всего используются функции спроса двух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видов: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а) линейная функция спроса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, где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б) степенная функция спроса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, где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4357694"/>
            <a:ext cx="2143125" cy="390525"/>
          </a:xfrm>
          <a:prstGeom prst="rect">
            <a:avLst/>
          </a:prstGeom>
          <a:noFill/>
        </p:spPr>
      </p:pic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357694"/>
            <a:ext cx="2181225" cy="390525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5429264"/>
            <a:ext cx="1685925" cy="390525"/>
          </a:xfrm>
          <a:prstGeom prst="rect">
            <a:avLst/>
          </a:prstGeom>
          <a:noFill/>
        </p:spPr>
      </p:pic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6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5429264"/>
            <a:ext cx="2733675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Функция спроса относительно дохода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2447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Функция спроса относительно дохода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Рассмотрим следующие функции спроса по доходу: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а) степенная функция спроса по доходу (функция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Энгеля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, где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доход,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Здесь       имеет смысл коэффициента эластичности по доходу и показывает, на сколько процентов увеличится спрос на благо, если доход увеличится на один процент</a:t>
            </a:r>
            <a:r>
              <a:rPr lang="ru-RU" dirty="0" smtClean="0"/>
              <a:t>. </a:t>
            </a: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34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786190"/>
            <a:ext cx="1200150" cy="390525"/>
          </a:xfrm>
          <a:prstGeom prst="rect">
            <a:avLst/>
          </a:prstGeom>
          <a:noFill/>
        </p:spPr>
      </p:pic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36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3786190"/>
            <a:ext cx="2571750" cy="390525"/>
          </a:xfrm>
          <a:prstGeom prst="rect">
            <a:avLst/>
          </a:prstGeom>
          <a:noFill/>
        </p:spPr>
      </p:pic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38" name="Picture 1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4714884"/>
            <a:ext cx="219075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Функция спроса 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Энгеля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Для предметов первой необходимости           	     , то есть при увеличении дохода дополнительные затраты на эти товары этой категории составляют все убывающую долю.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 Для предметов длительного пользования           	     , что означает примерное постоянство доли расходов на эти предметы в дополнительном доходе. 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  Для предметов роскоши           . Это означает, что при значительном увеличении дохода все большая часть его прироста тратится именно на предметы  этой группы;</a:t>
            </a:r>
          </a:p>
          <a:p>
            <a:endParaRPr lang="ru-RU" dirty="0"/>
          </a:p>
        </p:txBody>
      </p:sp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879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87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92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4643446"/>
            <a:ext cx="847725" cy="390525"/>
          </a:xfrm>
          <a:prstGeom prst="rect">
            <a:avLst/>
          </a:prstGeom>
          <a:noFill/>
        </p:spPr>
      </p:pic>
      <p:sp>
        <p:nvSpPr>
          <p:cNvPr id="11879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94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1785926"/>
            <a:ext cx="847725" cy="390525"/>
          </a:xfrm>
          <a:prstGeom prst="rect">
            <a:avLst/>
          </a:prstGeom>
          <a:noFill/>
        </p:spPr>
      </p:pic>
      <p:sp>
        <p:nvSpPr>
          <p:cNvPr id="11879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8796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571876"/>
            <a:ext cx="847725" cy="390525"/>
          </a:xfrm>
          <a:prstGeom prst="rect">
            <a:avLst/>
          </a:prstGeom>
          <a:noFill/>
        </p:spPr>
      </p:pic>
      <p:sp>
        <p:nvSpPr>
          <p:cNvPr id="118798" name="Rectangle 14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Функция спроса 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Энгеля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Кривые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Энгеля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для трех групп благ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27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9" name="Rectangle 49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30" name="Rectangle 50"/>
          <p:cNvSpPr>
            <a:spLocks noChangeArrowheads="1"/>
          </p:cNvSpPr>
          <p:nvPr/>
        </p:nvSpPr>
        <p:spPr bwMode="auto">
          <a:xfrm>
            <a:off x="0" y="295275"/>
            <a:ext cx="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31" name="Rectangle 51"/>
          <p:cNvSpPr>
            <a:spLocks noChangeArrowheads="1"/>
          </p:cNvSpPr>
          <p:nvPr/>
        </p:nvSpPr>
        <p:spPr bwMode="auto">
          <a:xfrm>
            <a:off x="0" y="1028700"/>
            <a:ext cx="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36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35" name="Picture 5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3571876"/>
            <a:ext cx="657225" cy="295275"/>
          </a:xfrm>
          <a:prstGeom prst="rect">
            <a:avLst/>
          </a:prstGeom>
          <a:noFill/>
        </p:spPr>
      </p:pic>
      <p:sp>
        <p:nvSpPr>
          <p:cNvPr id="122938" name="Rectangle 5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37" name="Picture 5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2500306"/>
            <a:ext cx="657225" cy="295275"/>
          </a:xfrm>
          <a:prstGeom prst="rect">
            <a:avLst/>
          </a:prstGeom>
          <a:noFill/>
        </p:spPr>
      </p:pic>
      <p:sp>
        <p:nvSpPr>
          <p:cNvPr id="122939" name="Rectangle 59"/>
          <p:cNvSpPr>
            <a:spLocks noChangeArrowheads="1"/>
          </p:cNvSpPr>
          <p:nvPr/>
        </p:nvSpPr>
        <p:spPr bwMode="auto">
          <a:xfrm>
            <a:off x="0" y="752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2941" name="Rectangle 6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40" name="Picture 6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2714620"/>
            <a:ext cx="657225" cy="295275"/>
          </a:xfrm>
          <a:prstGeom prst="rect">
            <a:avLst/>
          </a:prstGeom>
          <a:noFill/>
        </p:spPr>
      </p:pic>
      <p:sp>
        <p:nvSpPr>
          <p:cNvPr id="122942" name="Rectangle 62"/>
          <p:cNvSpPr>
            <a:spLocks noChangeArrowheads="1"/>
          </p:cNvSpPr>
          <p:nvPr/>
        </p:nvSpPr>
        <p:spPr bwMode="auto">
          <a:xfrm>
            <a:off x="0" y="752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2944" name="Rectangle 6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43" name="Picture 6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4643446"/>
            <a:ext cx="114300" cy="295275"/>
          </a:xfrm>
          <a:prstGeom prst="rect">
            <a:avLst/>
          </a:prstGeom>
          <a:noFill/>
        </p:spPr>
      </p:pic>
      <p:sp>
        <p:nvSpPr>
          <p:cNvPr id="122946" name="Rectangle 6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45" name="Picture 6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4643446"/>
            <a:ext cx="152400" cy="295275"/>
          </a:xfrm>
          <a:prstGeom prst="rect">
            <a:avLst/>
          </a:prstGeom>
          <a:noFill/>
        </p:spPr>
      </p:pic>
      <p:sp>
        <p:nvSpPr>
          <p:cNvPr id="122948" name="Rectangle 6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47" name="Picture 6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714620"/>
            <a:ext cx="190500" cy="295275"/>
          </a:xfrm>
          <a:prstGeom prst="rect">
            <a:avLst/>
          </a:prstGeom>
          <a:noFill/>
        </p:spPr>
      </p:pic>
      <p:sp>
        <p:nvSpPr>
          <p:cNvPr id="122963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22949" name="Group 69"/>
          <p:cNvGrpSpPr>
            <a:grpSpLocks noChangeAspect="1"/>
          </p:cNvGrpSpPr>
          <p:nvPr/>
        </p:nvGrpSpPr>
        <p:grpSpPr bwMode="auto">
          <a:xfrm>
            <a:off x="2428860" y="2500306"/>
            <a:ext cx="4660900" cy="2671763"/>
            <a:chOff x="-1636" y="3089"/>
            <a:chExt cx="8635" cy="5436"/>
          </a:xfrm>
        </p:grpSpPr>
        <p:sp>
          <p:nvSpPr>
            <p:cNvPr id="122962" name="AutoShape 82"/>
            <p:cNvSpPr>
              <a:spLocks noChangeAspect="1" noChangeArrowheads="1" noTextEdit="1"/>
            </p:cNvSpPr>
            <p:nvPr/>
          </p:nvSpPr>
          <p:spPr bwMode="auto">
            <a:xfrm>
              <a:off x="-1636" y="3089"/>
              <a:ext cx="8635" cy="543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961" name="Freeform 81"/>
            <p:cNvSpPr>
              <a:spLocks/>
            </p:cNvSpPr>
            <p:nvPr/>
          </p:nvSpPr>
          <p:spPr bwMode="auto">
            <a:xfrm>
              <a:off x="1098" y="5572"/>
              <a:ext cx="4314" cy="864"/>
            </a:xfrm>
            <a:custGeom>
              <a:avLst/>
              <a:gdLst/>
              <a:ahLst/>
              <a:cxnLst>
                <a:cxn ang="0">
                  <a:pos x="0" y="540"/>
                </a:cxn>
                <a:cxn ang="0">
                  <a:pos x="201" y="353"/>
                </a:cxn>
                <a:cxn ang="0">
                  <a:pos x="381" y="248"/>
                </a:cxn>
                <a:cxn ang="0">
                  <a:pos x="471" y="218"/>
                </a:cxn>
                <a:cxn ang="0">
                  <a:pos x="636" y="158"/>
                </a:cxn>
                <a:cxn ang="0">
                  <a:pos x="906" y="68"/>
                </a:cxn>
                <a:cxn ang="0">
                  <a:pos x="1386" y="23"/>
                </a:cxn>
                <a:cxn ang="0">
                  <a:pos x="1671" y="8"/>
                </a:cxn>
                <a:cxn ang="0">
                  <a:pos x="1986" y="8"/>
                </a:cxn>
                <a:cxn ang="0">
                  <a:pos x="2160" y="0"/>
                </a:cxn>
              </a:cxnLst>
              <a:rect l="0" t="0" r="r" b="b"/>
              <a:pathLst>
                <a:path w="2160" h="540">
                  <a:moveTo>
                    <a:pt x="0" y="540"/>
                  </a:moveTo>
                  <a:lnTo>
                    <a:pt x="201" y="353"/>
                  </a:lnTo>
                  <a:lnTo>
                    <a:pt x="381" y="248"/>
                  </a:lnTo>
                  <a:lnTo>
                    <a:pt x="471" y="218"/>
                  </a:lnTo>
                  <a:lnTo>
                    <a:pt x="636" y="158"/>
                  </a:lnTo>
                  <a:lnTo>
                    <a:pt x="906" y="68"/>
                  </a:lnTo>
                  <a:lnTo>
                    <a:pt x="1386" y="23"/>
                  </a:lnTo>
                  <a:lnTo>
                    <a:pt x="1671" y="8"/>
                  </a:lnTo>
                  <a:lnTo>
                    <a:pt x="1986" y="8"/>
                  </a:lnTo>
                  <a:lnTo>
                    <a:pt x="2160" y="0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960" name="Line 80"/>
            <p:cNvSpPr>
              <a:spLocks noChangeShapeType="1"/>
            </p:cNvSpPr>
            <p:nvPr/>
          </p:nvSpPr>
          <p:spPr bwMode="auto">
            <a:xfrm flipV="1">
              <a:off x="1098" y="3956"/>
              <a:ext cx="3312" cy="224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959" name="Freeform 79"/>
            <p:cNvSpPr>
              <a:spLocks/>
            </p:cNvSpPr>
            <p:nvPr/>
          </p:nvSpPr>
          <p:spPr bwMode="auto">
            <a:xfrm>
              <a:off x="1367" y="3628"/>
              <a:ext cx="1826" cy="3024"/>
            </a:xfrm>
            <a:custGeom>
              <a:avLst/>
              <a:gdLst/>
              <a:ahLst/>
              <a:cxnLst>
                <a:cxn ang="0">
                  <a:pos x="0" y="2160"/>
                </a:cxn>
                <a:cxn ang="0">
                  <a:pos x="206" y="1973"/>
                </a:cxn>
                <a:cxn ang="0">
                  <a:pos x="341" y="1778"/>
                </a:cxn>
                <a:cxn ang="0">
                  <a:pos x="521" y="1433"/>
                </a:cxn>
                <a:cxn ang="0">
                  <a:pos x="671" y="1133"/>
                </a:cxn>
                <a:cxn ang="0">
                  <a:pos x="956" y="563"/>
                </a:cxn>
                <a:cxn ang="0">
                  <a:pos x="1260" y="0"/>
                </a:cxn>
              </a:cxnLst>
              <a:rect l="0" t="0" r="r" b="b"/>
              <a:pathLst>
                <a:path w="1260" h="2160">
                  <a:moveTo>
                    <a:pt x="0" y="2160"/>
                  </a:moveTo>
                  <a:lnTo>
                    <a:pt x="206" y="1973"/>
                  </a:lnTo>
                  <a:lnTo>
                    <a:pt x="341" y="1778"/>
                  </a:lnTo>
                  <a:lnTo>
                    <a:pt x="521" y="1433"/>
                  </a:lnTo>
                  <a:lnTo>
                    <a:pt x="671" y="1133"/>
                  </a:lnTo>
                  <a:lnTo>
                    <a:pt x="956" y="563"/>
                  </a:lnTo>
                  <a:lnTo>
                    <a:pt x="1260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958" name="Text Box 78"/>
            <p:cNvSpPr txBox="1">
              <a:spLocks noChangeArrowheads="1"/>
            </p:cNvSpPr>
            <p:nvPr/>
          </p:nvSpPr>
          <p:spPr bwMode="auto">
            <a:xfrm>
              <a:off x="991" y="7112"/>
              <a:ext cx="107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2957" name="Text Box 77"/>
            <p:cNvSpPr txBox="1">
              <a:spLocks noChangeArrowheads="1"/>
            </p:cNvSpPr>
            <p:nvPr/>
          </p:nvSpPr>
          <p:spPr bwMode="auto">
            <a:xfrm>
              <a:off x="2785" y="3843"/>
              <a:ext cx="446" cy="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2956" name="Text Box 76"/>
            <p:cNvSpPr txBox="1">
              <a:spLocks noChangeArrowheads="1"/>
            </p:cNvSpPr>
            <p:nvPr/>
          </p:nvSpPr>
          <p:spPr bwMode="auto">
            <a:xfrm>
              <a:off x="3633" y="4059"/>
              <a:ext cx="446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2955" name="Text Box 75"/>
            <p:cNvSpPr txBox="1">
              <a:spLocks noChangeArrowheads="1"/>
            </p:cNvSpPr>
            <p:nvPr/>
          </p:nvSpPr>
          <p:spPr bwMode="auto">
            <a:xfrm>
              <a:off x="3696" y="5572"/>
              <a:ext cx="107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2954" name="Text Box 74"/>
            <p:cNvSpPr txBox="1">
              <a:spLocks noChangeArrowheads="1"/>
            </p:cNvSpPr>
            <p:nvPr/>
          </p:nvSpPr>
          <p:spPr bwMode="auto">
            <a:xfrm>
              <a:off x="5115" y="4059"/>
              <a:ext cx="445" cy="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2953" name="Line 73"/>
            <p:cNvSpPr>
              <a:spLocks noChangeShapeType="1"/>
            </p:cNvSpPr>
            <p:nvPr/>
          </p:nvSpPr>
          <p:spPr bwMode="auto">
            <a:xfrm>
              <a:off x="5178" y="7084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952" name="AutoShape 72"/>
            <p:cNvSpPr>
              <a:spLocks noChangeShapeType="1"/>
            </p:cNvSpPr>
            <p:nvPr/>
          </p:nvSpPr>
          <p:spPr bwMode="auto">
            <a:xfrm>
              <a:off x="1239" y="3782"/>
              <a:ext cx="1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951" name="AutoShape 71"/>
            <p:cNvSpPr>
              <a:spLocks noChangeShapeType="1"/>
            </p:cNvSpPr>
            <p:nvPr/>
          </p:nvSpPr>
          <p:spPr bwMode="auto">
            <a:xfrm>
              <a:off x="719" y="7409"/>
              <a:ext cx="5119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950" name="AutoShape 70"/>
            <p:cNvSpPr>
              <a:spLocks noChangeShapeType="1"/>
            </p:cNvSpPr>
            <p:nvPr/>
          </p:nvSpPr>
          <p:spPr bwMode="auto">
            <a:xfrm flipV="1">
              <a:off x="991" y="3628"/>
              <a:ext cx="0" cy="428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Функция спроса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Торнквиста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б) функции спроса по доходу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Торнквиста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Разделение потребляемых благ и услуг на ряд различных групп получило развитие  и при конструировании так называемых функций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Торнквиста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Для товаров первой необходимости эта функция определяется в виде</a:t>
            </a:r>
            <a:r>
              <a:rPr lang="ru-RU" dirty="0" smtClean="0"/>
              <a:t>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, где            - параметры модели.</a:t>
            </a:r>
          </a:p>
          <a:p>
            <a:endParaRPr lang="ru-RU" dirty="0"/>
          </a:p>
        </p:txBody>
      </p:sp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776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000636"/>
            <a:ext cx="1724025" cy="809625"/>
          </a:xfrm>
          <a:prstGeom prst="rect">
            <a:avLst/>
          </a:prstGeom>
          <a:noFill/>
        </p:spPr>
      </p:pic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5286388"/>
            <a:ext cx="83820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Функция спроса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Торнквиста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862150" cy="5286412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При очень большом доходе, условно представляемом как                 , величина спроса                  , что выражает факт асимптотического насыщения потребителя предметами первой необходимости, то есть</a:t>
            </a:r>
          </a:p>
          <a:p>
            <a:pPr>
              <a:buNone/>
            </a:pPr>
            <a:r>
              <a:rPr lang="ru-RU" dirty="0" smtClean="0"/>
              <a:t>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1714488"/>
            <a:ext cx="885825" cy="390525"/>
          </a:xfrm>
          <a:prstGeom prst="rect">
            <a:avLst/>
          </a:prstGeom>
          <a:noFill/>
        </p:spPr>
      </p:pic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2214554"/>
            <a:ext cx="1143000" cy="390525"/>
          </a:xfrm>
          <a:prstGeom prst="rect">
            <a:avLst/>
          </a:prstGeom>
          <a:noFill/>
        </p:spPr>
      </p:pic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67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674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571876"/>
            <a:ext cx="3686175" cy="809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Функция спроса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Торнквист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1959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Функция спроса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Торнквиста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для товаров длительного пользования  имеет вид: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, если            ,  где               - параметры модели.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Спрос на эти товары возникает лишь с некоторого (достаточно высокого) уровня дохода      . Если            , то          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Спрос на товары этой группы также имеет асимптотическую тенденцию к насыщению, поскольку                      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571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571744"/>
            <a:ext cx="2305050" cy="819150"/>
          </a:xfrm>
          <a:prstGeom prst="rect">
            <a:avLst/>
          </a:prstGeom>
          <a:noFill/>
        </p:spPr>
      </p:pic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571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2928934"/>
            <a:ext cx="838200" cy="390525"/>
          </a:xfrm>
          <a:prstGeom prst="rect">
            <a:avLst/>
          </a:prstGeom>
          <a:noFill/>
        </p:spPr>
      </p:pic>
      <p:sp>
        <p:nvSpPr>
          <p:cNvPr id="1157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571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4714884"/>
            <a:ext cx="295275" cy="390525"/>
          </a:xfrm>
          <a:prstGeom prst="rect">
            <a:avLst/>
          </a:prstGeom>
          <a:noFill/>
        </p:spPr>
      </p:pic>
      <p:sp>
        <p:nvSpPr>
          <p:cNvPr id="1157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5721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4714884"/>
            <a:ext cx="876300" cy="390525"/>
          </a:xfrm>
          <a:prstGeom prst="rect">
            <a:avLst/>
          </a:prstGeom>
          <a:noFill/>
        </p:spPr>
      </p:pic>
      <p:sp>
        <p:nvSpPr>
          <p:cNvPr id="11572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5723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4714884"/>
            <a:ext cx="1028700" cy="390525"/>
          </a:xfrm>
          <a:prstGeom prst="rect">
            <a:avLst/>
          </a:prstGeom>
          <a:noFill/>
        </p:spPr>
      </p:pic>
      <p:sp>
        <p:nvSpPr>
          <p:cNvPr id="11572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5725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6072206"/>
            <a:ext cx="1724025" cy="514350"/>
          </a:xfrm>
          <a:prstGeom prst="rect">
            <a:avLst/>
          </a:prstGeom>
          <a:noFill/>
        </p:spPr>
      </p:pic>
      <p:sp>
        <p:nvSpPr>
          <p:cNvPr id="11572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5727" name="Picture 1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928934"/>
            <a:ext cx="87630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Функция спроса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Торнквиста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85860"/>
            <a:ext cx="7790712" cy="535785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Для предметов роскоши функция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Торнквиста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имеет вид: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, если             , где             - параметры модели.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Здесь  отсутствует тенденция к насыщению, а спрос начинается с еще более высокого уровня дохода      . Действительно </a:t>
            </a:r>
          </a:p>
          <a:p>
            <a:endParaRPr lang="ru-RU" dirty="0"/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2428868"/>
            <a:ext cx="2447925" cy="819150"/>
          </a:xfrm>
          <a:prstGeom prst="rect">
            <a:avLst/>
          </a:prstGeom>
          <a:noFill/>
        </p:spPr>
      </p:pic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2786058"/>
            <a:ext cx="876300" cy="390525"/>
          </a:xfrm>
          <a:prstGeom prst="rect">
            <a:avLst/>
          </a:prstGeom>
          <a:noFill/>
        </p:spPr>
      </p:pic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3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2786058"/>
            <a:ext cx="904875" cy="390525"/>
          </a:xfrm>
          <a:prstGeom prst="rect">
            <a:avLst/>
          </a:prstGeom>
          <a:noFill/>
        </p:spPr>
      </p:pic>
      <p:sp>
        <p:nvSpPr>
          <p:cNvPr id="1146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4572008"/>
            <a:ext cx="295275" cy="390525"/>
          </a:xfrm>
          <a:prstGeom prst="rect">
            <a:avLst/>
          </a:prstGeom>
          <a:noFill/>
        </p:spPr>
      </p:pic>
      <p:sp>
        <p:nvSpPr>
          <p:cNvPr id="11469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47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9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5214950"/>
            <a:ext cx="4524375" cy="81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Функция спроса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Торнквиста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Графическое изображение функций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Торнквиста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для трех групп товаров представлено соответственно на рисунке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3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31" name="Picture 3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286256"/>
            <a:ext cx="342900" cy="323850"/>
          </a:xfrm>
          <a:prstGeom prst="rect">
            <a:avLst/>
          </a:prstGeom>
          <a:noFill/>
        </p:spPr>
      </p:pic>
      <p:sp>
        <p:nvSpPr>
          <p:cNvPr id="51234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33" name="Picture 3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3786190"/>
            <a:ext cx="342900" cy="323850"/>
          </a:xfrm>
          <a:prstGeom prst="rect">
            <a:avLst/>
          </a:prstGeom>
          <a:noFill/>
        </p:spPr>
      </p:pic>
      <p:sp>
        <p:nvSpPr>
          <p:cNvPr id="51236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35" name="Picture 3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3143248"/>
            <a:ext cx="342900" cy="323850"/>
          </a:xfrm>
          <a:prstGeom prst="rect">
            <a:avLst/>
          </a:prstGeom>
          <a:noFill/>
        </p:spPr>
      </p:pic>
      <p:sp>
        <p:nvSpPr>
          <p:cNvPr id="51257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1237" name="Group 37"/>
          <p:cNvGrpSpPr>
            <a:grpSpLocks noChangeAspect="1"/>
          </p:cNvGrpSpPr>
          <p:nvPr/>
        </p:nvGrpSpPr>
        <p:grpSpPr bwMode="auto">
          <a:xfrm>
            <a:off x="2857488" y="3071810"/>
            <a:ext cx="4562475" cy="3327400"/>
            <a:chOff x="2855" y="3628"/>
            <a:chExt cx="8452" cy="6290"/>
          </a:xfrm>
        </p:grpSpPr>
        <p:sp>
          <p:nvSpPr>
            <p:cNvPr id="51256" name="AutoShape 56"/>
            <p:cNvSpPr>
              <a:spLocks noChangeAspect="1" noChangeArrowheads="1" noTextEdit="1"/>
            </p:cNvSpPr>
            <p:nvPr/>
          </p:nvSpPr>
          <p:spPr bwMode="auto">
            <a:xfrm>
              <a:off x="2855" y="3628"/>
              <a:ext cx="8452" cy="629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55" name="Text Box 55"/>
            <p:cNvSpPr txBox="1">
              <a:spLocks noChangeArrowheads="1"/>
            </p:cNvSpPr>
            <p:nvPr/>
          </p:nvSpPr>
          <p:spPr bwMode="auto">
            <a:xfrm>
              <a:off x="5115" y="4060"/>
              <a:ext cx="446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54" name="Text Box 54"/>
            <p:cNvSpPr txBox="1">
              <a:spLocks noChangeArrowheads="1"/>
            </p:cNvSpPr>
            <p:nvPr/>
          </p:nvSpPr>
          <p:spPr bwMode="auto">
            <a:xfrm>
              <a:off x="5103" y="3989"/>
              <a:ext cx="10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53" name="Text Box 53"/>
            <p:cNvSpPr txBox="1">
              <a:spLocks noChangeArrowheads="1"/>
            </p:cNvSpPr>
            <p:nvPr/>
          </p:nvSpPr>
          <p:spPr bwMode="auto">
            <a:xfrm>
              <a:off x="5103" y="7148"/>
              <a:ext cx="10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52" name="Freeform 52"/>
            <p:cNvSpPr>
              <a:spLocks/>
            </p:cNvSpPr>
            <p:nvPr/>
          </p:nvSpPr>
          <p:spPr bwMode="auto">
            <a:xfrm>
              <a:off x="4636" y="5960"/>
              <a:ext cx="4299" cy="1124"/>
            </a:xfrm>
            <a:custGeom>
              <a:avLst/>
              <a:gdLst/>
              <a:ahLst/>
              <a:cxnLst>
                <a:cxn ang="0">
                  <a:pos x="0" y="937"/>
                </a:cxn>
                <a:cxn ang="0">
                  <a:pos x="101" y="705"/>
                </a:cxn>
                <a:cxn ang="0">
                  <a:pos x="296" y="510"/>
                </a:cxn>
                <a:cxn ang="0">
                  <a:pos x="491" y="390"/>
                </a:cxn>
                <a:cxn ang="0">
                  <a:pos x="821" y="255"/>
                </a:cxn>
                <a:cxn ang="0">
                  <a:pos x="1526" y="75"/>
                </a:cxn>
                <a:cxn ang="0">
                  <a:pos x="2141" y="0"/>
                </a:cxn>
              </a:cxnLst>
              <a:rect l="0" t="0" r="r" b="b"/>
              <a:pathLst>
                <a:path w="2141" h="937">
                  <a:moveTo>
                    <a:pt x="0" y="937"/>
                  </a:moveTo>
                  <a:cubicBezTo>
                    <a:pt x="26" y="856"/>
                    <a:pt x="52" y="776"/>
                    <a:pt x="101" y="705"/>
                  </a:cubicBezTo>
                  <a:cubicBezTo>
                    <a:pt x="150" y="634"/>
                    <a:pt x="231" y="562"/>
                    <a:pt x="296" y="510"/>
                  </a:cubicBezTo>
                  <a:cubicBezTo>
                    <a:pt x="361" y="458"/>
                    <a:pt x="404" y="432"/>
                    <a:pt x="491" y="390"/>
                  </a:cubicBezTo>
                  <a:cubicBezTo>
                    <a:pt x="578" y="348"/>
                    <a:pt x="648" y="308"/>
                    <a:pt x="821" y="255"/>
                  </a:cubicBezTo>
                  <a:cubicBezTo>
                    <a:pt x="994" y="202"/>
                    <a:pt x="1306" y="118"/>
                    <a:pt x="1526" y="75"/>
                  </a:cubicBezTo>
                  <a:cubicBezTo>
                    <a:pt x="1746" y="32"/>
                    <a:pt x="1943" y="16"/>
                    <a:pt x="2141" y="0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51" name="Line 51"/>
            <p:cNvSpPr>
              <a:spLocks noChangeShapeType="1"/>
            </p:cNvSpPr>
            <p:nvPr/>
          </p:nvSpPr>
          <p:spPr bwMode="auto">
            <a:xfrm flipV="1">
              <a:off x="8912" y="3896"/>
              <a:ext cx="436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50" name="Line 50"/>
            <p:cNvSpPr>
              <a:spLocks noChangeShapeType="1"/>
            </p:cNvSpPr>
            <p:nvPr/>
          </p:nvSpPr>
          <p:spPr bwMode="auto">
            <a:xfrm>
              <a:off x="8759" y="5849"/>
              <a:ext cx="423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49" name="Text Box 49"/>
            <p:cNvSpPr txBox="1">
              <a:spLocks noChangeArrowheads="1"/>
            </p:cNvSpPr>
            <p:nvPr/>
          </p:nvSpPr>
          <p:spPr bwMode="auto">
            <a:xfrm>
              <a:off x="7803" y="6140"/>
              <a:ext cx="10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48" name="Text Box 48"/>
            <p:cNvSpPr txBox="1">
              <a:spLocks noChangeArrowheads="1"/>
            </p:cNvSpPr>
            <p:nvPr/>
          </p:nvSpPr>
          <p:spPr bwMode="auto">
            <a:xfrm>
              <a:off x="7881" y="5489"/>
              <a:ext cx="10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47" name="Text Box 47"/>
            <p:cNvSpPr txBox="1">
              <a:spLocks noChangeArrowheads="1"/>
            </p:cNvSpPr>
            <p:nvPr/>
          </p:nvSpPr>
          <p:spPr bwMode="auto">
            <a:xfrm>
              <a:off x="6903" y="6507"/>
              <a:ext cx="10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46" name="Text Box 46"/>
            <p:cNvSpPr txBox="1">
              <a:spLocks noChangeArrowheads="1"/>
            </p:cNvSpPr>
            <p:nvPr/>
          </p:nvSpPr>
          <p:spPr bwMode="auto">
            <a:xfrm>
              <a:off x="5809" y="6615"/>
              <a:ext cx="10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45" name="Text Box 45"/>
            <p:cNvSpPr txBox="1">
              <a:spLocks noChangeArrowheads="1"/>
            </p:cNvSpPr>
            <p:nvPr/>
          </p:nvSpPr>
          <p:spPr bwMode="auto">
            <a:xfrm>
              <a:off x="6376" y="6534"/>
              <a:ext cx="10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44" name="Text Box 44"/>
            <p:cNvSpPr txBox="1">
              <a:spLocks noChangeArrowheads="1"/>
            </p:cNvSpPr>
            <p:nvPr/>
          </p:nvSpPr>
          <p:spPr bwMode="auto">
            <a:xfrm>
              <a:off x="7634" y="7188"/>
              <a:ext cx="10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43" name="Line 43"/>
            <p:cNvSpPr>
              <a:spLocks noChangeShapeType="1"/>
            </p:cNvSpPr>
            <p:nvPr/>
          </p:nvSpPr>
          <p:spPr bwMode="auto">
            <a:xfrm>
              <a:off x="5178" y="7084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42" name="Freeform 42"/>
            <p:cNvSpPr>
              <a:spLocks/>
            </p:cNvSpPr>
            <p:nvPr/>
          </p:nvSpPr>
          <p:spPr bwMode="auto">
            <a:xfrm>
              <a:off x="5329" y="5326"/>
              <a:ext cx="4277" cy="1758"/>
            </a:xfrm>
            <a:custGeom>
              <a:avLst/>
              <a:gdLst/>
              <a:ahLst/>
              <a:cxnLst>
                <a:cxn ang="0">
                  <a:pos x="0" y="1465"/>
                </a:cxn>
                <a:cxn ang="0">
                  <a:pos x="146" y="1173"/>
                </a:cxn>
                <a:cxn ang="0">
                  <a:pos x="341" y="918"/>
                </a:cxn>
                <a:cxn ang="0">
                  <a:pos x="566" y="708"/>
                </a:cxn>
                <a:cxn ang="0">
                  <a:pos x="941" y="408"/>
                </a:cxn>
                <a:cxn ang="0">
                  <a:pos x="1196" y="243"/>
                </a:cxn>
                <a:cxn ang="0">
                  <a:pos x="1451" y="108"/>
                </a:cxn>
                <a:cxn ang="0">
                  <a:pos x="1811" y="18"/>
                </a:cxn>
                <a:cxn ang="0">
                  <a:pos x="2111" y="3"/>
                </a:cxn>
              </a:cxnLst>
              <a:rect l="0" t="0" r="r" b="b"/>
              <a:pathLst>
                <a:path w="2111" h="1465">
                  <a:moveTo>
                    <a:pt x="0" y="1465"/>
                  </a:moveTo>
                  <a:cubicBezTo>
                    <a:pt x="44" y="1364"/>
                    <a:pt x="89" y="1264"/>
                    <a:pt x="146" y="1173"/>
                  </a:cubicBezTo>
                  <a:cubicBezTo>
                    <a:pt x="203" y="1082"/>
                    <a:pt x="271" y="995"/>
                    <a:pt x="341" y="918"/>
                  </a:cubicBezTo>
                  <a:cubicBezTo>
                    <a:pt x="411" y="841"/>
                    <a:pt x="466" y="793"/>
                    <a:pt x="566" y="708"/>
                  </a:cubicBezTo>
                  <a:cubicBezTo>
                    <a:pt x="666" y="623"/>
                    <a:pt x="836" y="486"/>
                    <a:pt x="941" y="408"/>
                  </a:cubicBezTo>
                  <a:cubicBezTo>
                    <a:pt x="1046" y="330"/>
                    <a:pt x="1111" y="293"/>
                    <a:pt x="1196" y="243"/>
                  </a:cubicBezTo>
                  <a:cubicBezTo>
                    <a:pt x="1281" y="193"/>
                    <a:pt x="1349" y="145"/>
                    <a:pt x="1451" y="108"/>
                  </a:cubicBezTo>
                  <a:cubicBezTo>
                    <a:pt x="1553" y="71"/>
                    <a:pt x="1701" y="36"/>
                    <a:pt x="1811" y="18"/>
                  </a:cubicBezTo>
                  <a:cubicBezTo>
                    <a:pt x="1921" y="0"/>
                    <a:pt x="2053" y="2"/>
                    <a:pt x="2111" y="3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41" name="Freeform 41"/>
            <p:cNvSpPr>
              <a:spLocks/>
            </p:cNvSpPr>
            <p:nvPr/>
          </p:nvSpPr>
          <p:spPr bwMode="auto">
            <a:xfrm>
              <a:off x="6376" y="4060"/>
              <a:ext cx="2862" cy="3646"/>
            </a:xfrm>
            <a:custGeom>
              <a:avLst/>
              <a:gdLst/>
              <a:ahLst/>
              <a:cxnLst>
                <a:cxn ang="0">
                  <a:pos x="0" y="2407"/>
                </a:cxn>
                <a:cxn ang="0">
                  <a:pos x="101" y="2040"/>
                </a:cxn>
                <a:cxn ang="0">
                  <a:pos x="266" y="1635"/>
                </a:cxn>
                <a:cxn ang="0">
                  <a:pos x="431" y="1320"/>
                </a:cxn>
                <a:cxn ang="0">
                  <a:pos x="626" y="960"/>
                </a:cxn>
                <a:cxn ang="0">
                  <a:pos x="821" y="660"/>
                </a:cxn>
                <a:cxn ang="0">
                  <a:pos x="1001" y="435"/>
                </a:cxn>
                <a:cxn ang="0">
                  <a:pos x="1181" y="240"/>
                </a:cxn>
                <a:cxn ang="0">
                  <a:pos x="1421" y="60"/>
                </a:cxn>
                <a:cxn ang="0">
                  <a:pos x="1526" y="0"/>
                </a:cxn>
              </a:cxnLst>
              <a:rect l="0" t="0" r="r" b="b"/>
              <a:pathLst>
                <a:path w="1526" h="2407">
                  <a:moveTo>
                    <a:pt x="0" y="2407"/>
                  </a:moveTo>
                  <a:cubicBezTo>
                    <a:pt x="28" y="2288"/>
                    <a:pt x="57" y="2169"/>
                    <a:pt x="101" y="2040"/>
                  </a:cubicBezTo>
                  <a:cubicBezTo>
                    <a:pt x="145" y="1911"/>
                    <a:pt x="211" y="1755"/>
                    <a:pt x="266" y="1635"/>
                  </a:cubicBezTo>
                  <a:cubicBezTo>
                    <a:pt x="321" y="1515"/>
                    <a:pt x="371" y="1432"/>
                    <a:pt x="431" y="1320"/>
                  </a:cubicBezTo>
                  <a:cubicBezTo>
                    <a:pt x="491" y="1208"/>
                    <a:pt x="561" y="1070"/>
                    <a:pt x="626" y="960"/>
                  </a:cubicBezTo>
                  <a:cubicBezTo>
                    <a:pt x="691" y="850"/>
                    <a:pt x="758" y="748"/>
                    <a:pt x="821" y="660"/>
                  </a:cubicBezTo>
                  <a:cubicBezTo>
                    <a:pt x="884" y="572"/>
                    <a:pt x="941" y="505"/>
                    <a:pt x="1001" y="435"/>
                  </a:cubicBezTo>
                  <a:cubicBezTo>
                    <a:pt x="1061" y="365"/>
                    <a:pt x="1111" y="302"/>
                    <a:pt x="1181" y="240"/>
                  </a:cubicBezTo>
                  <a:cubicBezTo>
                    <a:pt x="1251" y="178"/>
                    <a:pt x="1364" y="100"/>
                    <a:pt x="1421" y="60"/>
                  </a:cubicBezTo>
                  <a:cubicBezTo>
                    <a:pt x="1478" y="20"/>
                    <a:pt x="1502" y="10"/>
                    <a:pt x="1526" y="0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40" name="AutoShape 40"/>
            <p:cNvSpPr>
              <a:spLocks noChangeShapeType="1"/>
            </p:cNvSpPr>
            <p:nvPr/>
          </p:nvSpPr>
          <p:spPr bwMode="auto">
            <a:xfrm flipH="1" flipV="1">
              <a:off x="4407" y="3628"/>
              <a:ext cx="70" cy="493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39" name="AutoShape 39"/>
            <p:cNvSpPr>
              <a:spLocks noChangeShapeType="1"/>
            </p:cNvSpPr>
            <p:nvPr/>
          </p:nvSpPr>
          <p:spPr bwMode="auto">
            <a:xfrm>
              <a:off x="4072" y="7955"/>
              <a:ext cx="5382" cy="18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38" name="Line 38"/>
            <p:cNvSpPr>
              <a:spLocks noChangeShapeType="1"/>
            </p:cNvSpPr>
            <p:nvPr/>
          </p:nvSpPr>
          <p:spPr bwMode="auto">
            <a:xfrm>
              <a:off x="9182" y="5218"/>
              <a:ext cx="4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1268" name="Rectangle 6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67" name="Picture 6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3000372"/>
            <a:ext cx="209550" cy="323850"/>
          </a:xfrm>
          <a:prstGeom prst="rect">
            <a:avLst/>
          </a:prstGeom>
          <a:noFill/>
        </p:spPr>
      </p:pic>
      <p:sp>
        <p:nvSpPr>
          <p:cNvPr id="51270" name="Rectangle 7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69" name="Picture 6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5286388"/>
            <a:ext cx="123825" cy="323850"/>
          </a:xfrm>
          <a:prstGeom prst="rect">
            <a:avLst/>
          </a:prstGeom>
          <a:noFill/>
        </p:spPr>
      </p:pic>
      <p:sp>
        <p:nvSpPr>
          <p:cNvPr id="51272" name="Rectangle 7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71" name="Picture 7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5357826"/>
            <a:ext cx="171450" cy="323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Функция  Стоуна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28736"/>
            <a:ext cx="786215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Функция Стоуна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Функция спроса для конкретной функции полезности вида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(2)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называют функцией Стоуна, где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- набор благ,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-  необходимое минимальное количество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- го блага, которое приобретается  в любом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случае  и не является  предметом выбора.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2857496"/>
            <a:ext cx="3295650" cy="1076325"/>
          </a:xfrm>
          <a:prstGeom prst="rect">
            <a:avLst/>
          </a:prstGeom>
          <a:noFill/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4500570"/>
            <a:ext cx="2381250" cy="409575"/>
          </a:xfrm>
          <a:prstGeom prst="rect">
            <a:avLst/>
          </a:prstGeom>
          <a:noFill/>
        </p:spPr>
      </p:pic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214282" y="92867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5000636"/>
            <a:ext cx="304800" cy="390525"/>
          </a:xfrm>
          <a:prstGeom prst="rect">
            <a:avLst/>
          </a:prstGeom>
          <a:noFill/>
        </p:spPr>
      </p:pic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84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5500702"/>
            <a:ext cx="123825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Функция Стоуна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357298"/>
            <a:ext cx="7790712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Для того чтобы набор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мог быть полностью приобретен, необходимо, чтобы доход      был больше общего количества денег, необходимого для покупки этого набора, то есть                         .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Показатели      степени  в функции Стоуна   характеризуют относительную “ценность ” благ для потребителя.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1428736"/>
            <a:ext cx="2390775" cy="447675"/>
          </a:xfrm>
          <a:prstGeom prst="rect">
            <a:avLst/>
          </a:prstGeom>
          <a:noFill/>
        </p:spPr>
      </p:pic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428868"/>
            <a:ext cx="142875" cy="390525"/>
          </a:xfrm>
          <a:prstGeom prst="rect">
            <a:avLst/>
          </a:prstGeom>
          <a:noFill/>
        </p:spPr>
      </p:pic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3571876"/>
            <a:ext cx="1838325" cy="876300"/>
          </a:xfrm>
          <a:prstGeom prst="rect">
            <a:avLst/>
          </a:prstGeom>
          <a:noFill/>
        </p:spPr>
      </p:pic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4643446"/>
            <a:ext cx="3238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Стоуна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786742" cy="5214974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Добавив к целевой функции (2) бюджетные ограничения  получим  модель Стоуна: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(3)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8"/>
            <a:endParaRPr lang="ru-RU" dirty="0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1533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3500438"/>
            <a:ext cx="3086100" cy="1076325"/>
          </a:xfrm>
          <a:prstGeom prst="rect">
            <a:avLst/>
          </a:prstGeom>
          <a:noFill/>
        </p:spPr>
      </p:pic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1533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2285992"/>
            <a:ext cx="4676775" cy="1076325"/>
          </a:xfrm>
          <a:prstGeom prst="rect">
            <a:avLst/>
          </a:prstGeom>
          <a:noFill/>
        </p:spPr>
      </p:pic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0" y="1533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8572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Стоуна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357298"/>
            <a:ext cx="7790712" cy="52149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Рассмотрим случай модели, когда функция полезности является функцией двух переменных: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Для того чтобы найти функции спроса (оптимальный набор благ)  , составим функцию Лагранжа: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endParaRPr lang="ru-RU" dirty="0"/>
          </a:p>
        </p:txBody>
      </p:sp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800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2786058"/>
            <a:ext cx="1209675" cy="390525"/>
          </a:xfrm>
          <a:prstGeom prst="rect">
            <a:avLst/>
          </a:prstGeom>
          <a:noFill/>
        </p:spPr>
      </p:pic>
      <p:sp>
        <p:nvSpPr>
          <p:cNvPr id="12800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800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143248"/>
            <a:ext cx="2438400" cy="390525"/>
          </a:xfrm>
          <a:prstGeom prst="rect">
            <a:avLst/>
          </a:prstGeom>
          <a:noFill/>
        </p:spPr>
      </p:pic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8014" name="Rectangle 14"/>
          <p:cNvSpPr>
            <a:spLocks noChangeArrowheads="1"/>
          </p:cNvSpPr>
          <p:nvPr/>
        </p:nvSpPr>
        <p:spPr bwMode="auto">
          <a:xfrm>
            <a:off x="0" y="92867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015" name="Rectangle 15"/>
          <p:cNvSpPr>
            <a:spLocks noChangeArrowheads="1"/>
          </p:cNvSpPr>
          <p:nvPr/>
        </p:nvSpPr>
        <p:spPr bwMode="auto">
          <a:xfrm>
            <a:off x="0" y="1695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01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8018" name="Rectangle 18"/>
          <p:cNvSpPr>
            <a:spLocks noChangeArrowheads="1"/>
          </p:cNvSpPr>
          <p:nvPr/>
        </p:nvSpPr>
        <p:spPr bwMode="auto">
          <a:xfrm>
            <a:off x="0" y="1228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02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8019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714620"/>
            <a:ext cx="5334000" cy="390525"/>
          </a:xfrm>
          <a:prstGeom prst="rect">
            <a:avLst/>
          </a:prstGeom>
          <a:noFill/>
        </p:spPr>
      </p:pic>
      <p:pic>
        <p:nvPicPr>
          <p:cNvPr id="128022" name="Picture 2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214950"/>
            <a:ext cx="5915025" cy="390525"/>
          </a:xfrm>
          <a:prstGeom prst="rect">
            <a:avLst/>
          </a:prstGeom>
          <a:noFill/>
        </p:spPr>
      </p:pic>
      <p:pic>
        <p:nvPicPr>
          <p:cNvPr id="128021" name="Picture 2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786454"/>
            <a:ext cx="4210050" cy="390525"/>
          </a:xfrm>
          <a:prstGeom prst="rect">
            <a:avLst/>
          </a:prstGeom>
          <a:noFill/>
        </p:spPr>
      </p:pic>
      <p:sp>
        <p:nvSpPr>
          <p:cNvPr id="128023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8024" name="Rectangle 24"/>
          <p:cNvSpPr>
            <a:spLocks noChangeArrowheads="1"/>
          </p:cNvSpPr>
          <p:nvPr/>
        </p:nvSpPr>
        <p:spPr bwMode="auto">
          <a:xfrm>
            <a:off x="214282" y="92867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025" name="Rectangle 25"/>
          <p:cNvSpPr>
            <a:spLocks noChangeArrowheads="1"/>
          </p:cNvSpPr>
          <p:nvPr/>
        </p:nvSpPr>
        <p:spPr bwMode="auto">
          <a:xfrm>
            <a:off x="0" y="1695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Модель Стоуна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500174"/>
            <a:ext cx="7790712" cy="5124472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Найдем ее частные производные первого порядка по               и приравняем к нулю: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0" y="1533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0" y="1533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698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6986" name="Rectangle 10"/>
          <p:cNvSpPr>
            <a:spLocks noChangeArrowheads="1"/>
          </p:cNvSpPr>
          <p:nvPr/>
        </p:nvSpPr>
        <p:spPr bwMode="auto">
          <a:xfrm>
            <a:off x="0" y="1457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</a:rPr>
              <a:t> </a:t>
            </a:r>
            <a:endParaRPr kumimoji="0" 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6987" name="Rectangle 11"/>
          <p:cNvSpPr>
            <a:spLocks noChangeArrowheads="1"/>
          </p:cNvSpPr>
          <p:nvPr/>
        </p:nvSpPr>
        <p:spPr bwMode="auto">
          <a:xfrm>
            <a:off x="0" y="285749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699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6991" name="Rectangle 15"/>
          <p:cNvSpPr>
            <a:spLocks noChangeArrowheads="1"/>
          </p:cNvSpPr>
          <p:nvPr/>
        </p:nvSpPr>
        <p:spPr bwMode="auto">
          <a:xfrm>
            <a:off x="0" y="1533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</a:rPr>
              <a:t> </a:t>
            </a:r>
            <a:endParaRPr kumimoji="0" 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6992" name="Rectangle 16"/>
          <p:cNvSpPr>
            <a:spLocks noChangeArrowheads="1"/>
          </p:cNvSpPr>
          <p:nvPr/>
        </p:nvSpPr>
        <p:spPr bwMode="auto">
          <a:xfrm>
            <a:off x="0" y="3067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699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699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6997" name="Rectangle 21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699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6998" name="Picture 2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000240"/>
            <a:ext cx="809625" cy="390525"/>
          </a:xfrm>
          <a:prstGeom prst="rect">
            <a:avLst/>
          </a:prstGeom>
          <a:noFill/>
        </p:spPr>
      </p:pic>
      <p:sp>
        <p:nvSpPr>
          <p:cNvPr id="127001" name="Rectangle 25"/>
          <p:cNvSpPr>
            <a:spLocks noChangeArrowheads="1"/>
          </p:cNvSpPr>
          <p:nvPr/>
        </p:nvSpPr>
        <p:spPr bwMode="auto">
          <a:xfrm>
            <a:off x="857224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7000" name="Picture 2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786058"/>
            <a:ext cx="6305550" cy="2505075"/>
          </a:xfrm>
          <a:prstGeom prst="rect">
            <a:avLst/>
          </a:prstGeom>
          <a:noFill/>
        </p:spPr>
      </p:pic>
      <p:sp>
        <p:nvSpPr>
          <p:cNvPr id="127002" name="Rectangle 26"/>
          <p:cNvSpPr>
            <a:spLocks noChangeArrowheads="1"/>
          </p:cNvSpPr>
          <p:nvPr/>
        </p:nvSpPr>
        <p:spPr bwMode="auto">
          <a:xfrm>
            <a:off x="0" y="2962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Модель Стоуна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47800"/>
            <a:ext cx="7933588" cy="5124472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                        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Преобразуем первое и второе уравнения системы: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0" y="1724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596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5962" name="Picture 1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1785926"/>
            <a:ext cx="5915025" cy="1266825"/>
          </a:xfrm>
          <a:prstGeom prst="rect">
            <a:avLst/>
          </a:prstGeom>
          <a:noFill/>
        </p:spPr>
      </p:pic>
      <p:sp>
        <p:nvSpPr>
          <p:cNvPr id="125964" name="Rectangle 12"/>
          <p:cNvSpPr>
            <a:spLocks noChangeArrowheads="1"/>
          </p:cNvSpPr>
          <p:nvPr/>
        </p:nvSpPr>
        <p:spPr bwMode="auto">
          <a:xfrm>
            <a:off x="0" y="1724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596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5968" name="Rectangle 16"/>
          <p:cNvSpPr>
            <a:spLocks noChangeArrowheads="1"/>
          </p:cNvSpPr>
          <p:nvPr/>
        </p:nvSpPr>
        <p:spPr bwMode="auto">
          <a:xfrm>
            <a:off x="285720" y="2142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5967" name="Picture 1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4286256"/>
            <a:ext cx="2486025" cy="809625"/>
          </a:xfrm>
          <a:prstGeom prst="rect">
            <a:avLst/>
          </a:prstGeom>
          <a:noFill/>
        </p:spPr>
      </p:pic>
      <p:sp>
        <p:nvSpPr>
          <p:cNvPr id="125969" name="Rectangle 17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59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5970" name="Picture 1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4286256"/>
            <a:ext cx="4991100" cy="885825"/>
          </a:xfrm>
          <a:prstGeom prst="rect">
            <a:avLst/>
          </a:prstGeom>
          <a:noFill/>
        </p:spPr>
      </p:pic>
      <p:sp>
        <p:nvSpPr>
          <p:cNvPr id="12597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5972" name="Picture 2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5572140"/>
            <a:ext cx="5038725" cy="885825"/>
          </a:xfrm>
          <a:prstGeom prst="rect">
            <a:avLst/>
          </a:prstGeom>
          <a:noFill/>
        </p:spPr>
      </p:pic>
      <p:sp>
        <p:nvSpPr>
          <p:cNvPr id="125975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5974" name="Picture 2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5500702"/>
            <a:ext cx="2486025" cy="809625"/>
          </a:xfrm>
          <a:prstGeom prst="rect">
            <a:avLst/>
          </a:prstGeom>
          <a:noFill/>
        </p:spPr>
      </p:pic>
      <p:sp>
        <p:nvSpPr>
          <p:cNvPr id="125976" name="Rectangle 24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Стоуна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Далее: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(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(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  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Умножим (4)  и  (5)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       и       соответственно.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57158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1857364"/>
            <a:ext cx="5572125" cy="809625"/>
          </a:xfrm>
          <a:prstGeom prst="rect">
            <a:avLst/>
          </a:prstGeom>
          <a:noFill/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1266825"/>
            <a:ext cx="26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857496"/>
            <a:ext cx="5572125" cy="809625"/>
          </a:xfrm>
          <a:prstGeom prst="rect">
            <a:avLst/>
          </a:prstGeom>
          <a:noFill/>
        </p:spPr>
      </p:pic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4000504"/>
            <a:ext cx="361950" cy="390525"/>
          </a:xfrm>
          <a:prstGeom prst="rect">
            <a:avLst/>
          </a:prstGeom>
          <a:noFill/>
        </p:spPr>
      </p:pic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4000504"/>
            <a:ext cx="3619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14290"/>
            <a:ext cx="7498080" cy="9286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Стоуна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790712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Получим: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(6)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(7)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Сложим (6) и (7) и получим: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,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3214686"/>
            <a:ext cx="2857500" cy="809625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2143116"/>
            <a:ext cx="2857500" cy="809625"/>
          </a:xfrm>
          <a:prstGeom prst="rect">
            <a:avLst/>
          </a:prstGeom>
          <a:noFill/>
        </p:spPr>
      </p:pic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1609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>
            <a:off x="21428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0" y="1609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4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43" name="Picture 1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4643446"/>
            <a:ext cx="6115050" cy="771525"/>
          </a:xfrm>
          <a:prstGeom prst="rect">
            <a:avLst/>
          </a:prstGeom>
          <a:noFill/>
        </p:spPr>
      </p:pic>
      <p:sp>
        <p:nvSpPr>
          <p:cNvPr id="4814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4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47" name="Picture 1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786454"/>
            <a:ext cx="5343525" cy="83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498080" cy="10001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Модель Стоуна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19591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где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Подставив в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и                             получим: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или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214282" y="35716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1571612"/>
            <a:ext cx="5229225" cy="390525"/>
          </a:xfrm>
          <a:prstGeom prst="rect">
            <a:avLst/>
          </a:prstGeom>
          <a:noFill/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2071678"/>
            <a:ext cx="1819275" cy="809625"/>
          </a:xfrm>
          <a:prstGeom prst="rect">
            <a:avLst/>
          </a:prstGeom>
          <a:noFill/>
        </p:spPr>
      </p:pic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3214686"/>
            <a:ext cx="2143125" cy="809625"/>
          </a:xfrm>
          <a:prstGeom prst="rect">
            <a:avLst/>
          </a:prstGeom>
          <a:noFill/>
        </p:spPr>
      </p:pic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12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214686"/>
            <a:ext cx="2143125" cy="809625"/>
          </a:xfrm>
          <a:prstGeom prst="rect">
            <a:avLst/>
          </a:prstGeom>
          <a:noFill/>
        </p:spPr>
      </p:pic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1066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20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5357826"/>
            <a:ext cx="3524250" cy="866775"/>
          </a:xfrm>
          <a:prstGeom prst="rect">
            <a:avLst/>
          </a:prstGeom>
          <a:noFill/>
        </p:spPr>
      </p:pic>
      <p:sp>
        <p:nvSpPr>
          <p:cNvPr id="47122" name="Rectangle 18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12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23" name="Picture 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4286256"/>
            <a:ext cx="3676650" cy="866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Модель Стоуна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357298"/>
            <a:ext cx="7498080" cy="48911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можно записать: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это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функции оптимального спроса в модели Стоуна, при которых функция полезности Стоуна оптимальна.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Они интерпретируются следующим образом: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Вначале приобретается  минимально необходимое количество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-го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блага      .</a:t>
            </a: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1785926"/>
            <a:ext cx="4695825" cy="942975"/>
          </a:xfrm>
          <a:prstGeom prst="rect">
            <a:avLst/>
          </a:prstGeom>
          <a:noFill/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1400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5715016"/>
            <a:ext cx="333375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Стоуна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85860"/>
            <a:ext cx="7933588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Рассчитывается сумма денег           , которая остается после приобретения минимального набора благ                        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Эта сумма денег распределяется между благами пропорционально их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весам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4. Разделив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эту сумму денег на цену        получим дополнительно приобретаемое сверх минимума количество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-го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блага и прибавляем его к      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214554"/>
            <a:ext cx="2390775" cy="447675"/>
          </a:xfrm>
          <a:prstGeom prst="rect">
            <a:avLst/>
          </a:prstGeom>
          <a:noFill/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92867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428736"/>
            <a:ext cx="904875" cy="419100"/>
          </a:xfrm>
          <a:prstGeom prst="rect">
            <a:avLst/>
          </a:prstGeom>
          <a:noFill/>
        </p:spPr>
      </p:pic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34" y="3071810"/>
            <a:ext cx="352425" cy="419100"/>
          </a:xfrm>
          <a:prstGeom prst="rect">
            <a:avLst/>
          </a:prstGeom>
          <a:noFill/>
        </p:spPr>
      </p:pic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32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206" y="3571876"/>
            <a:ext cx="314325" cy="419100"/>
          </a:xfrm>
          <a:prstGeom prst="rect">
            <a:avLst/>
          </a:prstGeom>
          <a:noFill/>
        </p:spPr>
      </p:pic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3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4857760"/>
            <a:ext cx="333375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Частный случай модели Стоуна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858180" cy="578645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Модель Стоуна имеет частные случаи.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Например, когда              , все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веса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равны между собой, то есть  не  требуется приобретать минимально необходимый  набор благ , а все блага приобретаются в одинаковых количествах. В этом случае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или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доход делится на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равных частей и спрос на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благо рассчитывается как  частное от деления дохода на цену блага.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1643050"/>
            <a:ext cx="971550" cy="419100"/>
          </a:xfrm>
          <a:prstGeom prst="rect">
            <a:avLst/>
          </a:prstGeom>
          <a:noFill/>
        </p:spPr>
      </p:pic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1571612"/>
            <a:ext cx="352425" cy="419100"/>
          </a:xfrm>
          <a:prstGeom prst="rect">
            <a:avLst/>
          </a:prstGeom>
          <a:noFill/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572008"/>
            <a:ext cx="2867025" cy="866775"/>
          </a:xfrm>
          <a:prstGeom prst="rect">
            <a:avLst/>
          </a:prstGeom>
          <a:noFill/>
        </p:spPr>
      </p:pic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8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786190"/>
            <a:ext cx="1666875" cy="866775"/>
          </a:xfrm>
          <a:prstGeom prst="rect">
            <a:avLst/>
          </a:prstGeom>
          <a:noFill/>
        </p:spPr>
      </p:pic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0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3786190"/>
            <a:ext cx="1438275" cy="866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Частный случай модели Стоуна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244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или</a:t>
            </a:r>
            <a:r>
              <a:rPr lang="ru-RU" dirty="0" smtClean="0"/>
              <a:t> 				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доход делится на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равных частей и спрос на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благо рассчитывается как частное от деления дохода на цену блага.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Функция спроса                                      имеет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естественный вид: спрос растет с ростом дохода   ,  с эластичностью равной единице и уменьшается с ростом цены, с эластичностью равной минус единице.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1357298"/>
            <a:ext cx="2867025" cy="866775"/>
          </a:xfrm>
          <a:prstGeom prst="rect">
            <a:avLst/>
          </a:prstGeom>
          <a:noFill/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3500438"/>
            <a:ext cx="2867025" cy="866775"/>
          </a:xfrm>
          <a:prstGeom prst="rect">
            <a:avLst/>
          </a:prstGeom>
          <a:noFill/>
        </p:spPr>
      </p:pic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5000636"/>
            <a:ext cx="142875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Моделирование покупательского спроса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Частный случай модели Стоуна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Таким образом, каждый товар в этой модели является нормальным и ценным.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Кроме того, спрос растет до бесконечности при бесконечном росте дохода: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при       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 этом смысле, каждое благо является предметом роскоши.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429000"/>
            <a:ext cx="885825" cy="390525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3357562"/>
            <a:ext cx="1143000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998146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42928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Модель поведения производителя заключается в том, что производитель при заданных ценах на ресурсы (факторы производства)  и имеющиеся финансовые средства для их приобретения, стремится максимизировать объем выпускаемой продукции.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42852"/>
            <a:ext cx="7498080" cy="12969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производственной функции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643050"/>
            <a:ext cx="7790712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Зависимость между объемом выпускаемой продукции и ресурсами (факторами производства) выражается  производственной функцией ( ПФ ) вида:</a:t>
            </a:r>
          </a:p>
          <a:p>
            <a:pPr>
              <a:buNone/>
            </a:pPr>
            <a:r>
              <a:rPr lang="ru-RU" dirty="0" smtClean="0"/>
              <a:t>    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где                        - ресурсы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(факторы производства),       -выпуск продукции.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Будем рассматривать двухфакторную ПФ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вида                         .</a:t>
            </a:r>
          </a:p>
          <a:p>
            <a:pPr>
              <a:buNone/>
            </a:pPr>
            <a:r>
              <a:rPr lang="ru-RU" dirty="0" smtClean="0"/>
              <a:t> 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000504"/>
            <a:ext cx="180975" cy="361950"/>
          </a:xfrm>
          <a:prstGeom prst="rect">
            <a:avLst/>
          </a:prstGeom>
          <a:noFill/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5500702"/>
            <a:ext cx="1895475" cy="390525"/>
          </a:xfrm>
          <a:prstGeom prst="rect">
            <a:avLst/>
          </a:prstGeom>
          <a:noFill/>
        </p:spPr>
      </p:pic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571876"/>
            <a:ext cx="2667000" cy="390525"/>
          </a:xfrm>
          <a:prstGeom prst="rect">
            <a:avLst/>
          </a:prstGeom>
          <a:noFill/>
        </p:spPr>
      </p:pic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3571876"/>
            <a:ext cx="1866900" cy="361950"/>
          </a:xfrm>
          <a:prstGeom prst="rect">
            <a:avLst/>
          </a:prstGeom>
          <a:noFill/>
        </p:spPr>
      </p:pic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862150" cy="9286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производственной функции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7786742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Среди многообразия ПФ, с учетом изучаемой зависимости и задач исследования, выделяют следующие виды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производственных функций: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- линейные ПФ;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- степенные ПФ, где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- статистически определяемые параметры.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Параметр         определяет  размерность 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зависит от выбранной единицы измерений затрат и выпуска.                                                                                    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071810"/>
            <a:ext cx="4267200" cy="390525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571876"/>
            <a:ext cx="3048000" cy="438150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071942"/>
            <a:ext cx="4105275" cy="390525"/>
          </a:xfrm>
          <a:prstGeom prst="rect">
            <a:avLst/>
          </a:prstGeom>
          <a:noFill/>
        </p:spPr>
      </p:pic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4929198"/>
            <a:ext cx="3619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855270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производительность ресурсов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783832" cy="51435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Предельной производительностью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 ресурса или предельным выпуском по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ресурсу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,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=1,2,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называют частную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производную первого порядка ПФ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, которая показывает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эффективность использования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дополнительной единицы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 ресурса, при неизменных остальных ресурсах.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28572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143380"/>
            <a:ext cx="1895475" cy="390525"/>
          </a:xfrm>
          <a:prstGeom prst="rect">
            <a:avLst/>
          </a:prstGeom>
          <a:noFill/>
        </p:spPr>
      </p:pic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500306"/>
            <a:ext cx="1638300" cy="885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Эластичность выпуска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7790712" cy="507209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Эластичность выпуска по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ресурсу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/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показывает на сколько процентов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изменится выпуск продукции при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изменении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 ресурса на  один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процент, при неизменных остальных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ресурсах.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285992"/>
            <a:ext cx="5048250" cy="885825"/>
          </a:xfrm>
          <a:prstGeom prst="rect">
            <a:avLst/>
          </a:prstGeom>
          <a:noFill/>
        </p:spPr>
      </p:pic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Ценовая эластичность ресурсов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42928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Ценовая эластичность характеризует процентное изменение спроса на 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ресурс при изменении цены этого ресурса на один процент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где       - цена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го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ресурса, 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1,2.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571876"/>
            <a:ext cx="2705100" cy="885825"/>
          </a:xfrm>
          <a:prstGeom prst="rect">
            <a:avLst/>
          </a:prstGeom>
          <a:noFill/>
        </p:spPr>
      </p:pic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3857628"/>
            <a:ext cx="333375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производителя.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ПФ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7790712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ростом затрат одного из ресурсов ( при неизменных затратах другого ресурса) выпуск продукции растет. ПФ является возрастающей функцией, а значит предельные производительности ресурсов положительны: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,                              .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2. Предельная производительность ресурса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уменьшается, с ростом его затрат.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286256"/>
            <a:ext cx="2257425" cy="81915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214818"/>
            <a:ext cx="2257425" cy="819150"/>
          </a:xfrm>
          <a:prstGeom prst="rect">
            <a:avLst/>
          </a:prstGeom>
          <a:noFill/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ПФ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значит, что каждая дополнительная единица этого ресурса используется менее эффективно, что приводит к замедлению роста выпускаемой продукции. В этом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случае                 ,                  .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Это свойство ПФ называют законом убывающей эффективности или законом убывающей предельной производительности.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214686"/>
            <a:ext cx="1181100" cy="904875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3214686"/>
            <a:ext cx="1181100" cy="904875"/>
          </a:xfrm>
          <a:prstGeom prst="rect">
            <a:avLst/>
          </a:prstGeom>
          <a:noFill/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ПФ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790712" cy="5072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Предельная производительность ресурса увеличивается , если  растут затраты другого ресурса. Это значит, что каждая дополнительная единица ресурса, количество которого фиксировано, приобретает большую ценность и используется более эффективно.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этом случае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,                          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429264"/>
            <a:ext cx="1847850" cy="93345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1390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57158" y="2142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5429264"/>
            <a:ext cx="1847850" cy="933450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1390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производителя.</a:t>
            </a:r>
            <a:b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Свойства ПФ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00726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Отдача от расширения масштабов производства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Характеризует ПФ с точки зрения изменения выпуска при пропорциональном изменении затрат.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а) ПФ характеризуется постоянной отдачей от расширения масштабов производства, если выпуск растет в той же пропорции, что и затраты.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ПФ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ПФ характеризуется возрастающей отдачей от  расширения масштабов производства, если выпуск растет в большей степени, чем затраты.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в) ПФ характеризуется убывающей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отдачей от  расширения масштабов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производства  если выпуск растет в меньшей степени, чем затраты.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357298"/>
            <a:ext cx="7790712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Линию уровня функции ПФ называют производственной кривой безразличия или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изоквантой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это такая комбинация  ресурсов (производственных факторов),  которая обеспечивает один и тот же уровень выпуска продукции.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означает, что одно и то же количество продукции может быть получено при разных сочетаниях ресурсов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производителя.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790712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1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лежащ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 выше и правее другой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, соответствует наиболее предпочтительному набору ресурсов, обеспечивающих больший  выпуск продукции.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никогда не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пересекаются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так как каждая из них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показывает один и тот же     объем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выпускаемой     продукции, отличный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от других.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42928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выгнуты в сторону начала координат и при движении вправо,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абсолютное значение ее наклона уменьшается,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становится все более пологой.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имеют отрицательный наклон.  Таким образом, любая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является убывающей функцией, то есть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.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715016"/>
            <a:ext cx="2352675" cy="8382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71546"/>
            <a:ext cx="7719274" cy="5429288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Наклон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равен обратному соотношению предельных производительностей ресурсов, взятых со знаком минус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где                      - предельная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производительность первого ресурса,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- предельная производительность второго ресурса.     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343025"/>
            <a:ext cx="26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857496"/>
            <a:ext cx="2933700" cy="885825"/>
          </a:xfrm>
          <a:prstGeom prst="rect">
            <a:avLst/>
          </a:prstGeom>
          <a:noFill/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128586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928934"/>
            <a:ext cx="2019300" cy="819150"/>
          </a:xfrm>
          <a:prstGeom prst="rect">
            <a:avLst/>
          </a:prstGeom>
          <a:noFill/>
        </p:spPr>
      </p:pic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42844" y="121442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3857628"/>
            <a:ext cx="1666875" cy="838200"/>
          </a:xfrm>
          <a:prstGeom prst="rect">
            <a:avLst/>
          </a:prstGeom>
          <a:noFill/>
        </p:spPr>
      </p:pic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5286388"/>
            <a:ext cx="1666875" cy="838200"/>
          </a:xfrm>
          <a:prstGeom prst="rect">
            <a:avLst/>
          </a:prstGeom>
          <a:noFill/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8572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норма замещения ресурсов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214422"/>
            <a:ext cx="7790712" cy="54292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доказательстве  свойства  4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имеют отрицательный наклон, то есть любая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является убывающей функцией и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)  можно получить  формулу:      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, которую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называют предельной нормой замещения ресурсов,  и которая равна обратному соотношению предельных производительностей ресурсов ,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взятых со знаком минус.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214686"/>
            <a:ext cx="4762500" cy="8382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285992"/>
            <a:ext cx="2343150" cy="81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норма замещения ресурсов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785926"/>
            <a:ext cx="7719274" cy="446247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Предельная норма замещения ресурсов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показывает на сколько единиц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увеличится (уменьшится) количество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второго ресурса  при уменьшении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(увеличении) первого ресурса на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единицу и неизменном выпуске продукции.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428868"/>
            <a:ext cx="571500" cy="409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357166"/>
            <a:ext cx="7715304" cy="157163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норма замещения ресурсов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143116"/>
            <a:ext cx="7929618" cy="44291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общем виде формулу предельной нормы замещения ресурсов можно записать: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7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71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2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22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786190"/>
            <a:ext cx="4991100" cy="1533525"/>
          </a:xfrm>
          <a:prstGeom prst="rect">
            <a:avLst/>
          </a:prstGeom>
          <a:noFill/>
        </p:spPr>
      </p:pic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0" y="1990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112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норма замещения ресурсов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857364"/>
            <a:ext cx="7498080" cy="43910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        показывает на сколько единиц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изменится количество одного ресурса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при изменении другого ресурса на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единицу при неизменной функции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выпуска.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Знак минус говорит о том, что увеличение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потребления одного ресурса приводит к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уменьшению потребления другого ресурса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и наоборот.</a:t>
            </a:r>
          </a:p>
          <a:p>
            <a:endParaRPr lang="ru-RU" dirty="0"/>
          </a:p>
        </p:txBody>
      </p:sp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53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53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928802"/>
            <a:ext cx="1162050" cy="428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929618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Предельная норма замещения благ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остается постоянной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. Она зависит от точки, в которой рассматривается производная           для функции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357694"/>
            <a:ext cx="628650" cy="819150"/>
          </a:xfrm>
          <a:prstGeom prst="rect">
            <a:avLst/>
          </a:prstGeom>
          <a:noFill/>
        </p:spPr>
      </p:pic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4357694"/>
            <a:ext cx="1724025" cy="390525"/>
          </a:xfrm>
          <a:prstGeom prst="rect">
            <a:avLst/>
          </a:prstGeom>
          <a:noFill/>
        </p:spPr>
      </p:pic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1489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857364"/>
            <a:ext cx="5105400" cy="1485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производителя.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267348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Геометрически этот факт выражается тем, что касательная к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, тангенс угла которой равен первой производной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изменяет свой наклон при движении вдоль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428868"/>
            <a:ext cx="1581150" cy="390525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35729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857496"/>
            <a:ext cx="1838325" cy="83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357298"/>
            <a:ext cx="7862150" cy="50530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Для характеристики скорости изменения предельной нормы замещения ресурсов         				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можно использовать первую производную по         	этой функции, или  вторую производную для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изоквонты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то есть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3714752"/>
            <a:ext cx="342900" cy="3905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4143380"/>
            <a:ext cx="1724025" cy="390525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25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25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25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25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251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5500702"/>
            <a:ext cx="1390650" cy="409575"/>
          </a:xfrm>
          <a:prstGeom prst="rect">
            <a:avLst/>
          </a:prstGeom>
          <a:noFill/>
        </p:spPr>
      </p:pic>
      <p:sp>
        <p:nvSpPr>
          <p:cNvPr id="192521" name="Rectangle 9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252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2522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2357430"/>
            <a:ext cx="3381375" cy="838200"/>
          </a:xfrm>
          <a:prstGeom prst="rect">
            <a:avLst/>
          </a:prstGeom>
          <a:noFill/>
        </p:spPr>
      </p:pic>
      <p:sp>
        <p:nvSpPr>
          <p:cNvPr id="19252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2526" name="Rectangle 14"/>
          <p:cNvSpPr>
            <a:spLocks noChangeArrowheads="1"/>
          </p:cNvSpPr>
          <p:nvPr/>
        </p:nvSpPr>
        <p:spPr bwMode="auto">
          <a:xfrm>
            <a:off x="0" y="1905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252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2527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214950"/>
            <a:ext cx="5191125" cy="1038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28736"/>
            <a:ext cx="8001056" cy="521497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Величина, показывающая на сколько процентов изменится  отношение ресурса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 ресурсу                                                                      ,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изменении предельной нормы замещения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ресурсов                                             на один процент,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называется  эластичностью замещения ресурсов 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обозначается 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63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636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1857364"/>
            <a:ext cx="342900" cy="390525"/>
          </a:xfrm>
          <a:prstGeom prst="rect">
            <a:avLst/>
          </a:prstGeom>
          <a:noFill/>
        </p:spPr>
      </p:pic>
      <p:sp>
        <p:nvSpPr>
          <p:cNvPr id="1863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637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2357430"/>
            <a:ext cx="342900" cy="390525"/>
          </a:xfrm>
          <a:prstGeom prst="rect">
            <a:avLst/>
          </a:prstGeom>
          <a:noFill/>
        </p:spPr>
      </p:pic>
      <p:sp>
        <p:nvSpPr>
          <p:cNvPr id="1863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63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63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638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638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94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9441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214554"/>
            <a:ext cx="5276850" cy="819150"/>
          </a:xfrm>
          <a:prstGeom prst="rect">
            <a:avLst/>
          </a:prstGeom>
          <a:noFill/>
        </p:spPr>
      </p:pic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94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94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945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9449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643314"/>
            <a:ext cx="3381375" cy="838200"/>
          </a:xfrm>
          <a:prstGeom prst="rect">
            <a:avLst/>
          </a:prstGeom>
          <a:noFill/>
        </p:spPr>
      </p:pic>
      <p:sp>
        <p:nvSpPr>
          <p:cNvPr id="18945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9451" name="Picture 1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5715016"/>
            <a:ext cx="2867025" cy="866775"/>
          </a:xfrm>
          <a:prstGeom prst="rect">
            <a:avLst/>
          </a:prstGeom>
          <a:noFill/>
        </p:spPr>
      </p:pic>
      <p:sp>
        <p:nvSpPr>
          <p:cNvPr id="18945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945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9455" name="Picture 1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5715016"/>
            <a:ext cx="4429125" cy="83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571612"/>
            <a:ext cx="7719274" cy="4857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Эластичность замещения ресурсов является характеристикой скорости изменения предельной нормы замещения ресурсов  при движении вдоль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то есть при фиксированном выпуске и не зависит от единицы измерения.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общем виде эластичность замещение    ресурсов можно записать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73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739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5143512"/>
            <a:ext cx="3514725" cy="942975"/>
          </a:xfrm>
          <a:prstGeom prst="rect">
            <a:avLst/>
          </a:prstGeom>
          <a:noFill/>
        </p:spPr>
      </p:pic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0" y="1400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случае, когда предельная норма замещения не зависит от соотношения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используемых ресурсов, то есть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,  имеем,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 эластичность замещения                   В этом случае ресурсы считаются полностью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взаимозамещаемыми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ru-RU" dirty="0" smtClean="0"/>
              <a:t>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ресурсы не являются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взаимозамещаемыми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42976" y="274639"/>
            <a:ext cx="80010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3. 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428596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000372"/>
            <a:ext cx="2000264" cy="428625"/>
          </a:xfrm>
          <a:prstGeom prst="rect">
            <a:avLst/>
          </a:prstGeom>
          <a:noFill/>
        </p:spPr>
      </p:pic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2857496"/>
            <a:ext cx="1933575" cy="885825"/>
          </a:xfrm>
          <a:prstGeom prst="rect">
            <a:avLst/>
          </a:prstGeom>
          <a:noFill/>
        </p:spPr>
      </p:pic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53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3929066"/>
            <a:ext cx="1228725" cy="428625"/>
          </a:xfrm>
          <a:prstGeom prst="rect">
            <a:avLst/>
          </a:prstGeom>
          <a:noFill/>
        </p:spPr>
      </p:pic>
      <p:sp>
        <p:nvSpPr>
          <p:cNvPr id="3586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61" name="Picture 2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5429264"/>
            <a:ext cx="1076325" cy="428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производителя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 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398"/>
            <a:ext cx="7862150" cy="5643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Линейная ПФ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имеет  нулевую “ кривизну” и, соответственно,  бесконечную эластичность замещения                .  ПФ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Дугласа     	               имеет эластичность замещения, равную единице                  	       .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Функция Леонтьева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	        	             имеет нулевую эластичность замещения              . Ресурсы в ней должны использоваться в заданной пропорции и не могут замещать друг друга. </a:t>
            </a:r>
          </a:p>
          <a:p>
            <a:endParaRPr lang="ru-RU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1285860"/>
            <a:ext cx="2676525" cy="390525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28596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2643182"/>
            <a:ext cx="1162050" cy="428625"/>
          </a:xfrm>
          <a:prstGeom prst="rect">
            <a:avLst/>
          </a:prstGeom>
          <a:noFill/>
        </p:spPr>
      </p:pic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3071810"/>
            <a:ext cx="1628775" cy="409575"/>
          </a:xfrm>
          <a:prstGeom prst="rect">
            <a:avLst/>
          </a:prstGeom>
          <a:noFill/>
        </p:spPr>
      </p:pic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929066"/>
            <a:ext cx="1076325" cy="428625"/>
          </a:xfrm>
          <a:prstGeom prst="rect">
            <a:avLst/>
          </a:prstGeom>
          <a:noFill/>
        </p:spPr>
      </p:pic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4429132"/>
            <a:ext cx="2762250" cy="390525"/>
          </a:xfrm>
          <a:prstGeom prst="rect">
            <a:avLst/>
          </a:prstGeom>
          <a:noFill/>
        </p:spPr>
      </p:pic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4857760"/>
            <a:ext cx="1076325" cy="428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28736"/>
            <a:ext cx="7929618" cy="52864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Эластичность замещения ресурсов может быть неизменной, либо меняться, то есть зависеть от объемов ресурсов. Тогда ПФ делят на: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ПФ с постоянной эластичностью замещения ресурсов  или  ПФ типа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CES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Constant  Elasticity Substitution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-ПФ  с переменной эластичностью замещения ресурсов или ПФ типа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VES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Variable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Elasticity Substitution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Эластичность замещения ресурсов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ПФ с постоянной, но произвольной эластичностью замещения описывается формулой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где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- степень однородности.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79" name="Picture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3357562"/>
            <a:ext cx="4533900" cy="533400"/>
          </a:xfrm>
          <a:prstGeom prst="rect">
            <a:avLst/>
          </a:prstGeom>
          <a:noFill/>
        </p:spPr>
      </p:pic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82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4071942"/>
            <a:ext cx="4076700" cy="419100"/>
          </a:xfrm>
          <a:prstGeom prst="rect">
            <a:avLst/>
          </a:prstGeom>
          <a:noFill/>
        </p:spPr>
      </p:pic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84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4929198"/>
            <a:ext cx="904875" cy="41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Эластичность замещения ресурсов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Эластичность замещения для такой функции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                , то получаем линейную функцию, при               в пределе получаем ПФ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Дугласа с , при             получаем ПФ Леонтьева.</a:t>
            </a:r>
          </a:p>
          <a:p>
            <a:endParaRPr lang="ru-RU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1928802"/>
            <a:ext cx="1914525" cy="809625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000372"/>
            <a:ext cx="1076325" cy="390525"/>
          </a:xfrm>
          <a:prstGeom prst="rect">
            <a:avLst/>
          </a:prstGeom>
          <a:noFill/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3429000"/>
            <a:ext cx="866775" cy="390525"/>
          </a:xfrm>
          <a:prstGeom prst="rect">
            <a:avLst/>
          </a:prstGeom>
          <a:noFill/>
        </p:spPr>
      </p:pic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3786190"/>
            <a:ext cx="942975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Линия цен-издержек 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того, чтобы иметь полное представление о модели поведения производителя  надо знать еще информацию о рыночных ценах на ресурсы  и наличии финансовых средств для их приобретения.</a:t>
            </a:r>
            <a:endParaRPr lang="ru-RU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540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Модель поведения производителя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Линия цен-издержек 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43050"/>
            <a:ext cx="7719274" cy="5072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Эта информация задается линией цен-издержек или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изокостой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отражает ограничение в финансовых средствах для приобретения ресурсов, а её наклон – соотношение цен ресурсов.</a:t>
            </a:r>
          </a:p>
          <a:p>
            <a:endParaRPr lang="ru-RU" dirty="0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0" y="11429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2144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Линия цен-издержек 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928802"/>
            <a:ext cx="7498080" cy="43195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Изокостой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называют такую комбинацию ресурсов, стоимость которых равна определенной сумме.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изокостой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называют такую комбинацию ресурсов, для которых издержки производства постоянны.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производителя</a:t>
            </a:r>
            <a:b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Линия цен-издержек (</a:t>
            </a:r>
            <a:r>
              <a:rPr lang="ru-RU" sz="2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14488"/>
            <a:ext cx="7790712" cy="4786346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двухфакторной ПФ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при постоянных ценах на ресурсы,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удовлетворяет следующим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свойствам: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Она является прямой линией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, где     – финансовые средства (затраты) на приобретение ресурсов             по ценам            .</a:t>
            </a:r>
          </a:p>
        </p:txBody>
      </p:sp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2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1785926"/>
            <a:ext cx="2047875" cy="419100"/>
          </a:xfrm>
          <a:prstGeom prst="rect">
            <a:avLst/>
          </a:prstGeom>
          <a:noFill/>
        </p:spPr>
      </p:pic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85723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286256"/>
            <a:ext cx="2428875" cy="390525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4286256"/>
            <a:ext cx="200025" cy="390525"/>
          </a:xfrm>
          <a:prstGeom prst="rect">
            <a:avLst/>
          </a:prstGeom>
          <a:noFill/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5143512"/>
            <a:ext cx="809625" cy="390525"/>
          </a:xfrm>
          <a:prstGeom prst="rect">
            <a:avLst/>
          </a:prstGeom>
          <a:noFill/>
        </p:spPr>
      </p:pic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5143512"/>
            <a:ext cx="838200" cy="390525"/>
          </a:xfrm>
          <a:prstGeom prst="rect">
            <a:avLst/>
          </a:prstGeom>
          <a:noFill/>
        </p:spPr>
      </p:pic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Линия цен-издержек 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286412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убывающая функция, имеющая отрицательный наклон, равный обратному соотношению цен ресурсов со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знаком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“-”                        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означает, что для увеличения использования одного фактора производства необходимо сократить использование другого.                                              </a:t>
            </a:r>
            <a:r>
              <a:rPr lang="en-US" dirty="0" smtClean="0"/>
              <a:t>                             </a:t>
            </a:r>
            <a:endParaRPr lang="ru-RU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000372"/>
            <a:ext cx="1857375" cy="885825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428660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5409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790712" cy="5072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заданных ценах на ресурсы (факторы производства) и наличии финансовых средств для их приобретения производитель стремится максимизировать объем выпускаемой продукции.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Итак, требуется найти                                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ограничении                             .           </a:t>
            </a:r>
          </a:p>
          <a:p>
            <a:endParaRPr lang="ru-RU" dirty="0"/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54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4643446"/>
            <a:ext cx="2447925" cy="390525"/>
          </a:xfrm>
          <a:prstGeom prst="rect">
            <a:avLst/>
          </a:prstGeom>
          <a:noFill/>
        </p:spPr>
      </p:pic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857224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541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5286388"/>
            <a:ext cx="2428875" cy="390525"/>
          </a:xfrm>
          <a:prstGeom prst="rect">
            <a:avLst/>
          </a:prstGeom>
          <a:noFill/>
        </p:spPr>
      </p:pic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0" y="85723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857364"/>
            <a:ext cx="7498080" cy="43910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Таким образом, задача о максимальном выборе производителя  сводится к обычной задаче отыскания условного экстремума ПФ.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 задачи на отыскание условного экстремума находят с помощью метода множителей Лагранжа.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498080" cy="135732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857364"/>
            <a:ext cx="7929618" cy="4857784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Построим функцию Лагранжа 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-множитель Лагранжа.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21428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2500306"/>
            <a:ext cx="2038350" cy="419100"/>
          </a:xfrm>
          <a:prstGeom prst="rect">
            <a:avLst/>
          </a:prstGeom>
          <a:noFill/>
        </p:spPr>
      </p:pic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85723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5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558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500306"/>
            <a:ext cx="5695950" cy="390525"/>
          </a:xfrm>
          <a:prstGeom prst="rect">
            <a:avLst/>
          </a:prstGeom>
          <a:noFill/>
        </p:spPr>
      </p:pic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558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3000372"/>
            <a:ext cx="19050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929618" cy="11430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86215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нахождения максимума функции Лагранжа                     найдем  её частные производные первого порядка и приравняем их к нулю: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2962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0" y="250030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714488"/>
            <a:ext cx="1695450" cy="419100"/>
          </a:xfrm>
          <a:prstGeom prst="rect">
            <a:avLst/>
          </a:prstGeom>
          <a:noFill/>
        </p:spPr>
      </p:pic>
      <p:sp>
        <p:nvSpPr>
          <p:cNvPr id="2078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787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143248"/>
            <a:ext cx="3438525" cy="2505075"/>
          </a:xfrm>
          <a:prstGeom prst="rect">
            <a:avLst/>
          </a:prstGeom>
          <a:noFill/>
        </p:spPr>
      </p:pic>
      <p:sp>
        <p:nvSpPr>
          <p:cNvPr id="207875" name="Rectangle 3"/>
          <p:cNvSpPr>
            <a:spLocks noChangeArrowheads="1"/>
          </p:cNvSpPr>
          <p:nvPr/>
        </p:nvSpPr>
        <p:spPr bwMode="auto">
          <a:xfrm>
            <a:off x="0" y="2962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877" name="Rectangle 5"/>
          <p:cNvSpPr>
            <a:spLocks noChangeArrowheads="1"/>
          </p:cNvSpPr>
          <p:nvPr/>
        </p:nvSpPr>
        <p:spPr bwMode="auto">
          <a:xfrm>
            <a:off x="28572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787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3214686"/>
            <a:ext cx="3248025" cy="2095500"/>
          </a:xfrm>
          <a:prstGeom prst="rect">
            <a:avLst/>
          </a:prstGeom>
          <a:noFill/>
        </p:spPr>
      </p:pic>
      <p:sp>
        <p:nvSpPr>
          <p:cNvPr id="207878" name="Rectangle 6"/>
          <p:cNvSpPr>
            <a:spLocks noChangeArrowheads="1"/>
          </p:cNvSpPr>
          <p:nvPr/>
        </p:nvSpPr>
        <p:spPr bwMode="auto">
          <a:xfrm>
            <a:off x="0" y="2552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858180" cy="10715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790712" cy="51435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Далее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Решив систему уравнений, найдем  оптимальный набор ресурсов                	         	       , обеспечивающий  максимум   производственной функции.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21428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63" name="Picture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143512"/>
            <a:ext cx="1085850" cy="390525"/>
          </a:xfrm>
          <a:prstGeom prst="rect">
            <a:avLst/>
          </a:prstGeom>
          <a:noFill/>
        </p:spPr>
      </p:pic>
      <p:sp>
        <p:nvSpPr>
          <p:cNvPr id="100365" name="Rectangle 1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88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8899" name="Rectangle 3"/>
          <p:cNvSpPr>
            <a:spLocks noChangeArrowheads="1"/>
          </p:cNvSpPr>
          <p:nvPr/>
        </p:nvSpPr>
        <p:spPr bwMode="auto">
          <a:xfrm>
            <a:off x="0" y="257174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89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8902" name="Rectangle 6"/>
          <p:cNvSpPr>
            <a:spLocks noChangeArrowheads="1"/>
          </p:cNvSpPr>
          <p:nvPr/>
        </p:nvSpPr>
        <p:spPr bwMode="auto">
          <a:xfrm>
            <a:off x="0" y="1724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89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890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571744"/>
            <a:ext cx="2628900" cy="1266825"/>
          </a:xfrm>
          <a:prstGeom prst="rect">
            <a:avLst/>
          </a:prstGeom>
          <a:noFill/>
        </p:spPr>
      </p:pic>
      <p:sp>
        <p:nvSpPr>
          <p:cNvPr id="20890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8905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2000240"/>
            <a:ext cx="2657475" cy="2095500"/>
          </a:xfrm>
          <a:prstGeom prst="rect">
            <a:avLst/>
          </a:prstGeom>
          <a:noFill/>
        </p:spPr>
      </p:pic>
      <p:sp>
        <p:nvSpPr>
          <p:cNvPr id="208907" name="Rectangle 11"/>
          <p:cNvSpPr>
            <a:spLocks noChangeArrowheads="1"/>
          </p:cNvSpPr>
          <p:nvPr/>
        </p:nvSpPr>
        <p:spPr bwMode="auto">
          <a:xfrm>
            <a:off x="0" y="2552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112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производителя.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Условие максимизации  ПФ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14488"/>
            <a:ext cx="7790712" cy="492922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ru-RU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Итак, из системы уравнений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следует, что для того чтобы получить максимум производственной функции должно выполняться условие: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,                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предельные производительности ресурсов  пропорциональны ценам этих ресурсов    или</a:t>
            </a:r>
            <a:r>
              <a:rPr lang="ru-RU" sz="2800" dirty="0" smtClean="0"/>
              <a:t>              </a:t>
            </a:r>
          </a:p>
          <a:p>
            <a:endParaRPr lang="ru-RU" sz="35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1724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09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094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214554"/>
            <a:ext cx="2628900" cy="1266825"/>
          </a:xfrm>
          <a:prstGeom prst="rect">
            <a:avLst/>
          </a:prstGeom>
          <a:noFill/>
        </p:spPr>
      </p:pic>
      <p:sp>
        <p:nvSpPr>
          <p:cNvPr id="2109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094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4857760"/>
            <a:ext cx="1638300" cy="390525"/>
          </a:xfrm>
          <a:prstGeom prst="rect">
            <a:avLst/>
          </a:prstGeom>
          <a:noFill/>
        </p:spPr>
      </p:pic>
      <p:sp>
        <p:nvSpPr>
          <p:cNvPr id="2109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094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4857760"/>
            <a:ext cx="163830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858180" cy="1857388"/>
          </a:xfrm>
        </p:spPr>
        <p:txBody>
          <a:bodyPr>
            <a:noAutofit/>
          </a:bodyPr>
          <a:lstStyle/>
          <a:p>
            <a:pPr algn="ctr">
              <a:tabLst>
                <a:tab pos="1257300" algn="l"/>
              </a:tabLst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 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Условие максимизации  ПФ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857364"/>
            <a:ext cx="7790712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отношение предельных</a:t>
            </a:r>
          </a:p>
          <a:p>
            <a:endParaRPr lang="ru-RU" sz="3500" dirty="0" smtClean="0"/>
          </a:p>
          <a:p>
            <a:pPr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производительностей ресурсов </a:t>
            </a:r>
          </a:p>
          <a:p>
            <a:pPr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равно отношению цен этих ресурсов.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500034" y="150017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2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299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928934"/>
            <a:ext cx="1438275" cy="809625"/>
          </a:xfrm>
          <a:prstGeom prst="rect">
            <a:avLst/>
          </a:prstGeom>
          <a:noFill/>
        </p:spPr>
      </p:pic>
      <p:sp>
        <p:nvSpPr>
          <p:cNvPr id="21299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17145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её геометрический смысл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43050"/>
            <a:ext cx="7790712" cy="4910158"/>
          </a:xfrm>
        </p:spPr>
        <p:txBody>
          <a:bodyPr>
            <a:normAutofit lnSpcReduction="10000"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Геометрический смысл задачи о максимальном выборе производителя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Максимум  производственной функции достигается в точке касания самой высокой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Эта точка называется точкой равновесия и только в ней выполняется условие: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357158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500034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4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40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5643578"/>
            <a:ext cx="1438275" cy="809625"/>
          </a:xfrm>
          <a:prstGeom prst="rect">
            <a:avLst/>
          </a:prstGeom>
          <a:noFill/>
        </p:spPr>
      </p:pic>
      <p:sp>
        <p:nvSpPr>
          <p:cNvPr id="214019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Геометрический смысл задачи о максимальном выборе производителя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85926"/>
            <a:ext cx="7790712" cy="4857784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Поскольку наклон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показывает соотношение цен факторов производства при данном уровне издержек (наличии финансовых средств для приобретения факторов производства), а наклон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указывает на соотношение предельных продуктов факторов производства, минимальные издержки для данного объема производства достигаются при равенстве наклона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то есть в точке их касания.</a:t>
            </a:r>
            <a:endParaRPr lang="ru-RU" dirty="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122553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857364"/>
            <a:ext cx="7790712" cy="4714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Пример.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Дана ПФ                                    , где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затраты труда,     - затраты капитала (основные фонды). Определить максимальный выпуск продукции, если на аренду фондов и оплату труда  выделено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д.е., ставка заработной платы составляет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д.е. , стоимость аренды единицы фондов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(услуг капитала) -       д.е.  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3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1857364"/>
            <a:ext cx="3019425" cy="438150"/>
          </a:xfrm>
          <a:prstGeom prst="rect">
            <a:avLst/>
          </a:prstGeom>
          <a:noFill/>
        </p:spPr>
      </p:pic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428868"/>
            <a:ext cx="200025" cy="419100"/>
          </a:xfrm>
          <a:prstGeom prst="rect">
            <a:avLst/>
          </a:prstGeom>
          <a:noFill/>
        </p:spPr>
      </p:pic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3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2428868"/>
            <a:ext cx="276225" cy="419100"/>
          </a:xfrm>
          <a:prstGeom prst="rect">
            <a:avLst/>
          </a:prstGeom>
          <a:noFill/>
        </p:spPr>
      </p:pic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40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214818"/>
            <a:ext cx="200025" cy="390525"/>
          </a:xfrm>
          <a:prstGeom prst="rect">
            <a:avLst/>
          </a:prstGeom>
          <a:noFill/>
        </p:spPr>
      </p:pic>
      <p:sp>
        <p:nvSpPr>
          <p:cNvPr id="146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42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714884"/>
            <a:ext cx="352425" cy="390525"/>
          </a:xfrm>
          <a:prstGeom prst="rect">
            <a:avLst/>
          </a:prstGeom>
          <a:noFill/>
        </p:spPr>
      </p:pic>
      <p:sp>
        <p:nvSpPr>
          <p:cNvPr id="1464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6444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5143512"/>
            <a:ext cx="400050" cy="390525"/>
          </a:xfrm>
          <a:prstGeom prst="rect">
            <a:avLst/>
          </a:prstGeom>
          <a:noFill/>
        </p:spPr>
      </p:pic>
      <p:sp>
        <p:nvSpPr>
          <p:cNvPr id="14644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0" y="121442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645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6451" name="Rectangle 19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12858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28736"/>
            <a:ext cx="7862150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Решение.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Максимальный выпуск продукции достигается если: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- это означает, что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объем используемого капитала должен быть принят на том уровне, когда предельная производительность капитала           равна норме банковского процента, дальнейшее увеличение капитала приведет к снижению его эффективности;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</p:txBody>
      </p:sp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4286256"/>
            <a:ext cx="762000" cy="419100"/>
          </a:xfrm>
          <a:prstGeom prst="rect">
            <a:avLst/>
          </a:prstGeom>
          <a:noFill/>
        </p:spPr>
      </p:pic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2571744"/>
            <a:ext cx="2809875" cy="809625"/>
          </a:xfrm>
          <a:prstGeom prst="rect">
            <a:avLst/>
          </a:prstGeom>
          <a:noFill/>
        </p:spPr>
      </p:pic>
      <p:sp>
        <p:nvSpPr>
          <p:cNvPr id="153607" name="Rectangle 7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0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10" name="Rectangle 10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35608" y="1571612"/>
            <a:ext cx="7498080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результате решения задачи получим выполнение условий, при которых достигается максимальный выпуск продукции: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,                                   -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предельные производительности ресурсов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пропорциональны ценам этих ресурсов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                      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6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3643314"/>
            <a:ext cx="2809875" cy="885825"/>
          </a:xfrm>
          <a:prstGeom prst="rect">
            <a:avLst/>
          </a:prstGeom>
          <a:noFill/>
        </p:spPr>
      </p:pic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3643314"/>
            <a:ext cx="2809875" cy="885825"/>
          </a:xfrm>
          <a:prstGeom prst="rect">
            <a:avLst/>
          </a:prstGeom>
          <a:noFill/>
        </p:spPr>
      </p:pic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-142908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3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369" name="Rectangle 9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714348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5715016"/>
            <a:ext cx="1438275" cy="809625"/>
          </a:xfrm>
          <a:prstGeom prst="rect">
            <a:avLst/>
          </a:prstGeom>
          <a:noFill/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498080" cy="10715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571612"/>
            <a:ext cx="7719274" cy="507209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                       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количество занятых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должно быть таким, когда предельная производительность труда равна ставке заработной платы. Дальнейшее увеличение занятых приведет к убыткам.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ru-RU" dirty="0" smtClean="0"/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ПФ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найдем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,                               ,                 ,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тогда                    .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357298"/>
            <a:ext cx="2657475" cy="809625"/>
          </a:xfrm>
          <a:prstGeom prst="rect">
            <a:avLst/>
          </a:prstGeom>
          <a:noFill/>
        </p:spPr>
      </p:pic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786322"/>
            <a:ext cx="1609725" cy="809625"/>
          </a:xfrm>
          <a:prstGeom prst="rect">
            <a:avLst/>
          </a:prstGeom>
          <a:noFill/>
        </p:spPr>
      </p:pic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6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4786322"/>
            <a:ext cx="2362200" cy="876300"/>
          </a:xfrm>
          <a:prstGeom prst="rect">
            <a:avLst/>
          </a:prstGeom>
          <a:noFill/>
        </p:spPr>
      </p:pic>
      <p:sp>
        <p:nvSpPr>
          <p:cNvPr id="154632" name="Rectangle 8"/>
          <p:cNvSpPr>
            <a:spLocks noChangeArrowheads="1"/>
          </p:cNvSpPr>
          <p:nvPr/>
        </p:nvSpPr>
        <p:spPr bwMode="auto">
          <a:xfrm>
            <a:off x="-142908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3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4071942"/>
            <a:ext cx="3019425" cy="438150"/>
          </a:xfrm>
          <a:prstGeom prst="rect">
            <a:avLst/>
          </a:prstGeom>
          <a:noFill/>
        </p:spPr>
      </p:pic>
      <p:sp>
        <p:nvSpPr>
          <p:cNvPr id="154635" name="Rectangle 11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6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6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4786322"/>
            <a:ext cx="1152525" cy="809625"/>
          </a:xfrm>
          <a:prstGeom prst="rect">
            <a:avLst/>
          </a:prstGeom>
          <a:noFill/>
        </p:spPr>
      </p:pic>
      <p:sp>
        <p:nvSpPr>
          <p:cNvPr id="154638" name="Rectangle 14"/>
          <p:cNvSpPr>
            <a:spLocks noChangeArrowheads="1"/>
          </p:cNvSpPr>
          <p:nvPr/>
        </p:nvSpPr>
        <p:spPr bwMode="auto">
          <a:xfrm>
            <a:off x="0" y="121442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6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4639" name="Picture 1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5715016"/>
            <a:ext cx="1333500" cy="809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7498080" cy="10715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3.Моделирование поведения производителя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7790712" cy="5072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Подставим                    в                            ,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получим                     , тогда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                   -  оптимальная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комбинация ресурсов ( или оптимальная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функция спроса на ресурсы), обеспечивающая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максимальный выпуск продукции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428736"/>
            <a:ext cx="1333500" cy="809625"/>
          </a:xfrm>
          <a:prstGeom prst="rect">
            <a:avLst/>
          </a:prstGeom>
          <a:noFill/>
        </p:spPr>
      </p:pic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1571612"/>
            <a:ext cx="2219325" cy="390525"/>
          </a:xfrm>
          <a:prstGeom prst="rect">
            <a:avLst/>
          </a:prstGeom>
          <a:noFill/>
        </p:spPr>
      </p:pic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6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5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571744"/>
            <a:ext cx="1476375" cy="390525"/>
          </a:xfrm>
          <a:prstGeom prst="rect">
            <a:avLst/>
          </a:prstGeom>
          <a:noFill/>
        </p:spPr>
      </p:pic>
      <p:sp>
        <p:nvSpPr>
          <p:cNvPr id="15565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6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5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214686"/>
            <a:ext cx="1409700" cy="819150"/>
          </a:xfrm>
          <a:prstGeom prst="rect">
            <a:avLst/>
          </a:prstGeom>
          <a:noFill/>
        </p:spPr>
      </p:pic>
      <p:sp>
        <p:nvSpPr>
          <p:cNvPr id="155659" name="Rectangle 11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66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60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3214686"/>
            <a:ext cx="1295400" cy="819150"/>
          </a:xfrm>
          <a:prstGeom prst="rect">
            <a:avLst/>
          </a:prstGeom>
          <a:noFill/>
        </p:spPr>
      </p:pic>
      <p:sp>
        <p:nvSpPr>
          <p:cNvPr id="155662" name="Rectangle 14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6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566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55665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5572140"/>
            <a:ext cx="5600700" cy="904875"/>
          </a:xfrm>
          <a:prstGeom prst="rect">
            <a:avLst/>
          </a:prstGeom>
          <a:noFill/>
        </p:spPr>
      </p:pic>
      <p:sp>
        <p:nvSpPr>
          <p:cNvPr id="155667" name="Rectangle 19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150019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поведения производителя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о максимальном выборе производителя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оптимального спроса на ресурсы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143116"/>
            <a:ext cx="7790712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Замечание.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 результате решения задачи о максимальном   выборе производителя находим функции оптимальную спроса на ресурсы                                                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21428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5723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571876"/>
            <a:ext cx="3886200" cy="390525"/>
          </a:xfrm>
          <a:prstGeom prst="rect">
            <a:avLst/>
          </a:prstGeom>
          <a:noFill/>
        </p:spPr>
      </p:pic>
      <p:sp>
        <p:nvSpPr>
          <p:cNvPr id="215043" name="Rectangle 3"/>
          <p:cNvSpPr>
            <a:spLocks noChangeArrowheads="1"/>
          </p:cNvSpPr>
          <p:nvPr/>
        </p:nvSpPr>
        <p:spPr bwMode="auto">
          <a:xfrm>
            <a:off x="-214346" y="57148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— Дугласа функция [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Cobb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Douglas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] —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производственная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примененная американскими исследователями Ч.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Коббом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П.Дугласом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при анализе развития экономики США в 20-30-х гг. нашего века.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85860"/>
            <a:ext cx="7933588" cy="53578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Для анализа зависимости «ресурсы-выпуск» широко применяется двухфакторная производственная функция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	                                       	      	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где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- объем выпускаемой продукции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(национальный доход) в стоимостном или натуральном выражении,</a:t>
            </a:r>
          </a:p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объем основного капитала или основных фондов,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объем трудовых ресурсов или трудовых затрат (измеряется количеством рабочих или количеством человеко-дней).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7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378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3781" name="Rectangle 5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37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37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071810"/>
            <a:ext cx="1552575" cy="390525"/>
          </a:xfrm>
          <a:prstGeom prst="rect">
            <a:avLst/>
          </a:prstGeom>
          <a:noFill/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500438"/>
            <a:ext cx="209550" cy="390525"/>
          </a:xfrm>
          <a:prstGeom prst="rect">
            <a:avLst/>
          </a:prstGeom>
          <a:noFill/>
        </p:spPr>
      </p:pic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1247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3071810"/>
            <a:ext cx="1543050" cy="390525"/>
          </a:xfrm>
          <a:prstGeom prst="rect">
            <a:avLst/>
          </a:prstGeom>
          <a:noFill/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500306"/>
            <a:ext cx="4324350" cy="409575"/>
          </a:xfrm>
          <a:prstGeom prst="rect">
            <a:avLst/>
          </a:prstGeom>
          <a:noFill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12447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Вид ПФ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Дугласа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ПФ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относится к классу мультипликативных функций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214554"/>
            <a:ext cx="364333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480060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Изокванта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функции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Дугласа описывается уравнением                         , где   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откуда получим 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428868"/>
            <a:ext cx="209550" cy="390525"/>
          </a:xfrm>
          <a:prstGeom prst="rect">
            <a:avLst/>
          </a:prstGeom>
          <a:noFill/>
        </p:spPr>
      </p:pic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 descr="Изокоста и изоквант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143380"/>
            <a:ext cx="35433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2000240"/>
            <a:ext cx="1638300" cy="409575"/>
          </a:xfrm>
          <a:prstGeom prst="rect">
            <a:avLst/>
          </a:prstGeom>
          <a:noFill/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3000372"/>
            <a:ext cx="1762125" cy="971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1959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Дроби        и          называют,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соответственно, средней производительностью капитала и средней производительностью труда.   Дробь          называют ещё фондоотдачей (или капиталоотдачей) -показатель, характеризующий уровень эффективности использования производственных фондов.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7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27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1285860"/>
            <a:ext cx="238125" cy="685800"/>
          </a:xfrm>
          <a:prstGeom prst="rect">
            <a:avLst/>
          </a:prstGeom>
          <a:noFill/>
        </p:spPr>
      </p:pic>
      <p:sp>
        <p:nvSpPr>
          <p:cNvPr id="2027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27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275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34" y="2857496"/>
            <a:ext cx="238125" cy="685800"/>
          </a:xfrm>
          <a:prstGeom prst="rect">
            <a:avLst/>
          </a:prstGeom>
          <a:noFill/>
        </p:spPr>
      </p:pic>
      <p:sp>
        <p:nvSpPr>
          <p:cNvPr id="2027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2759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1357298"/>
            <a:ext cx="190500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Обратные дроби       и     называются 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соответственно капиталоёмкостью и трудоёмкостью выпуска.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Дробь        называется 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капиталовооружённостью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труда.</a:t>
            </a:r>
            <a:endParaRPr lang="ru-RU" dirty="0"/>
          </a:p>
        </p:txBody>
      </p:sp>
      <p:sp>
        <p:nvSpPr>
          <p:cNvPr id="2017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172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1500174"/>
            <a:ext cx="371475" cy="685800"/>
          </a:xfrm>
          <a:prstGeom prst="rect">
            <a:avLst/>
          </a:prstGeom>
          <a:noFill/>
        </p:spPr>
      </p:pic>
      <p:sp>
        <p:nvSpPr>
          <p:cNvPr id="2017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173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428736"/>
            <a:ext cx="323850" cy="685800"/>
          </a:xfrm>
          <a:prstGeom prst="rect">
            <a:avLst/>
          </a:prstGeom>
          <a:noFill/>
        </p:spPr>
      </p:pic>
      <p:sp>
        <p:nvSpPr>
          <p:cNvPr id="2017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1733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3000372"/>
            <a:ext cx="304800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13573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Средние величины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267348"/>
          </a:xfrm>
        </p:spPr>
        <p:txBody>
          <a:bodyPr>
            <a:norm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Средний продукт труда или средняя производительность труда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Средний продукт капитала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86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89" name="Rectangle 9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92" name="Rectangle 12"/>
          <p:cNvSpPr>
            <a:spLocks noChangeArrowheads="1"/>
          </p:cNvSpPr>
          <p:nvPr/>
        </p:nvSpPr>
        <p:spPr bwMode="auto">
          <a:xfrm>
            <a:off x="285720" y="135729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97" name="Rectangle 17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00" name="Rectangle 20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0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0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0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0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0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4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6" name="Rectangle 3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7" name="Rectangle 37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19" name="Rectangle 3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20" name="Rectangle 40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22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23" name="Rectangle 4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25" name="Rectangle 4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26" name="Rectangle 46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643446"/>
            <a:ext cx="4829175" cy="866775"/>
          </a:xfrm>
          <a:prstGeom prst="rect">
            <a:avLst/>
          </a:prstGeom>
          <a:noFill/>
        </p:spPr>
      </p:pic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857496"/>
            <a:ext cx="4733925" cy="866775"/>
          </a:xfrm>
          <a:prstGeom prst="rect">
            <a:avLst/>
          </a:prstGeom>
          <a:noFill/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786742" cy="13573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Предельные величины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267348"/>
          </a:xfrm>
        </p:spPr>
        <p:txBody>
          <a:bodyPr>
            <a:norm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Предельная производительность труда (предельный продукт труда)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показывает на сколько единиц изменится выпуск   , если затраты труда изменятся на  единицу (при  неизменном капитале).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86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89" name="Rectangle 9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92" name="Rectangle 12"/>
          <p:cNvSpPr>
            <a:spLocks noChangeArrowheads="1"/>
          </p:cNvSpPr>
          <p:nvPr/>
        </p:nvSpPr>
        <p:spPr bwMode="auto">
          <a:xfrm>
            <a:off x="285720" y="135729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297" name="Rectangle 17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00" name="Rectangle 20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0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0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0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0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0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4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6" name="Rectangle 3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17" name="Rectangle 37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19" name="Rectangle 3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20" name="Rectangle 40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22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23" name="Rectangle 4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25" name="Rectangle 4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26" name="Rectangle 46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4929198"/>
            <a:ext cx="209550" cy="390525"/>
          </a:xfrm>
          <a:prstGeom prst="rect">
            <a:avLst/>
          </a:prstGeom>
          <a:noFill/>
        </p:spPr>
      </p:pic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60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929066"/>
            <a:ext cx="3248025" cy="409575"/>
          </a:xfrm>
          <a:prstGeom prst="rect">
            <a:avLst/>
          </a:prstGeom>
          <a:noFill/>
        </p:spPr>
      </p:pic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63" name="Picture 1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928934"/>
            <a:ext cx="4010025" cy="752475"/>
          </a:xfrm>
          <a:prstGeom prst="rect">
            <a:avLst/>
          </a:prstGeom>
          <a:noFill/>
        </p:spPr>
      </p:pic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Предельные величины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Предельная производительность капитала (предельный продукт капитала)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показывает, на сколько единиц изменится выпуск     , если затраты капитала изменятся на единицу (при неизменных  затратах труда).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Так как                       то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0" y="400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42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4263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5786454"/>
            <a:ext cx="1619250" cy="390525"/>
          </a:xfrm>
          <a:prstGeom prst="rect">
            <a:avLst/>
          </a:prstGeom>
          <a:noFill/>
        </p:spPr>
      </p:pic>
      <p:sp>
        <p:nvSpPr>
          <p:cNvPr id="2242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426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4269" name="Rectangle 13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427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4357694"/>
            <a:ext cx="209550" cy="390525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13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357430"/>
            <a:ext cx="4162425" cy="752475"/>
          </a:xfrm>
          <a:prstGeom prst="rect">
            <a:avLst/>
          </a:prstGeom>
          <a:noFill/>
        </p:spPr>
      </p:pic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16" name="Picture 2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429000"/>
            <a:ext cx="3219450" cy="409575"/>
          </a:xfrm>
          <a:prstGeom prst="rect">
            <a:avLst/>
          </a:prstGeom>
          <a:noFill/>
        </p:spPr>
      </p:pic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18" name="Picture 2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5715016"/>
            <a:ext cx="1762125" cy="390525"/>
          </a:xfrm>
          <a:prstGeom prst="rect">
            <a:avLst/>
          </a:prstGeom>
          <a:noFill/>
        </p:spPr>
      </p:pic>
      <p:sp>
        <p:nvSpPr>
          <p:cNvPr id="29720" name="Rectangle 24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12747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Предельные величины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2673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Предельная норма замещения капитала трудом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32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37" name="Rectangle 5"/>
          <p:cNvSpPr>
            <a:spLocks noChangeArrowheads="1"/>
          </p:cNvSpPr>
          <p:nvPr/>
        </p:nvSpPr>
        <p:spPr bwMode="auto">
          <a:xfrm>
            <a:off x="0" y="1228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3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40" name="Rectangle 8"/>
          <p:cNvSpPr>
            <a:spLocks noChangeArrowheads="1"/>
          </p:cNvSpPr>
          <p:nvPr/>
        </p:nvSpPr>
        <p:spPr bwMode="auto">
          <a:xfrm>
            <a:off x="0" y="1809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4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43" name="Rectangle 11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5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54" name="Rectangle 22"/>
          <p:cNvSpPr>
            <a:spLocks noChangeArrowheads="1"/>
          </p:cNvSpPr>
          <p:nvPr/>
        </p:nvSpPr>
        <p:spPr bwMode="auto">
          <a:xfrm>
            <a:off x="0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56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57" name="Rectangle 25"/>
          <p:cNvSpPr>
            <a:spLocks noChangeArrowheads="1"/>
          </p:cNvSpPr>
          <p:nvPr/>
        </p:nvSpPr>
        <p:spPr bwMode="auto">
          <a:xfrm>
            <a:off x="0" y="2190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62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3261" name="Picture 2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1928802"/>
            <a:ext cx="4933950" cy="1352550"/>
          </a:xfrm>
          <a:prstGeom prst="rect">
            <a:avLst/>
          </a:prstGeom>
          <a:noFill/>
        </p:spPr>
      </p:pic>
      <p:sp>
        <p:nvSpPr>
          <p:cNvPr id="223263" name="Rectangle 31"/>
          <p:cNvSpPr>
            <a:spLocks noChangeArrowheads="1"/>
          </p:cNvSpPr>
          <p:nvPr/>
        </p:nvSpPr>
        <p:spPr bwMode="auto">
          <a:xfrm>
            <a:off x="0" y="178592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65" name="Rectangle 3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66" name="Rectangle 34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21428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85720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786190"/>
            <a:ext cx="4638675" cy="876300"/>
          </a:xfrm>
          <a:prstGeom prst="rect">
            <a:avLst/>
          </a:prstGeom>
          <a:noFill/>
        </p:spPr>
      </p:pic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Предельные величины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26734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Итак,</a:t>
            </a:r>
          </a:p>
          <a:p>
            <a:pPr>
              <a:buNone/>
            </a:pPr>
            <a:endParaRPr lang="ru-RU" sz="51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Видно, что                     является линейной </a:t>
            </a:r>
          </a:p>
          <a:p>
            <a:pPr>
              <a:buNone/>
            </a:pPr>
            <a:endParaRPr lang="ru-RU" sz="51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функцией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капиталовооруженности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и при пропорциональном росте факторов    производства не меняется. При снижении</a:t>
            </a:r>
          </a:p>
          <a:p>
            <a:pPr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величины             величина          </a:t>
            </a:r>
          </a:p>
          <a:p>
            <a:pPr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постепенно убывает.                                                     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32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37" name="Rectangle 5"/>
          <p:cNvSpPr>
            <a:spLocks noChangeArrowheads="1"/>
          </p:cNvSpPr>
          <p:nvPr/>
        </p:nvSpPr>
        <p:spPr bwMode="auto">
          <a:xfrm>
            <a:off x="214282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3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40" name="Rectangle 8"/>
          <p:cNvSpPr>
            <a:spLocks noChangeArrowheads="1"/>
          </p:cNvSpPr>
          <p:nvPr/>
        </p:nvSpPr>
        <p:spPr bwMode="auto">
          <a:xfrm>
            <a:off x="0" y="178592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4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3241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1500174"/>
            <a:ext cx="2447925" cy="752475"/>
          </a:xfrm>
          <a:prstGeom prst="rect">
            <a:avLst/>
          </a:prstGeom>
          <a:noFill/>
        </p:spPr>
      </p:pic>
      <p:sp>
        <p:nvSpPr>
          <p:cNvPr id="223243" name="Rectangle 11"/>
          <p:cNvSpPr>
            <a:spLocks noChangeArrowheads="1"/>
          </p:cNvSpPr>
          <p:nvPr/>
        </p:nvSpPr>
        <p:spPr bwMode="auto">
          <a:xfrm>
            <a:off x="142844" y="11429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3248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571744"/>
            <a:ext cx="1295400" cy="409575"/>
          </a:xfrm>
          <a:prstGeom prst="rect">
            <a:avLst/>
          </a:prstGeom>
          <a:noFill/>
        </p:spPr>
      </p:pic>
      <p:sp>
        <p:nvSpPr>
          <p:cNvPr id="2232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3250" name="Picture 1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4929198"/>
            <a:ext cx="609600" cy="390525"/>
          </a:xfrm>
          <a:prstGeom prst="rect">
            <a:avLst/>
          </a:prstGeom>
          <a:noFill/>
        </p:spPr>
      </p:pic>
      <p:sp>
        <p:nvSpPr>
          <p:cNvPr id="22325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54" name="Rectangle 22"/>
          <p:cNvSpPr>
            <a:spLocks noChangeArrowheads="1"/>
          </p:cNvSpPr>
          <p:nvPr/>
        </p:nvSpPr>
        <p:spPr bwMode="auto">
          <a:xfrm>
            <a:off x="0" y="14285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56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57" name="Rectangle 25"/>
          <p:cNvSpPr>
            <a:spLocks noChangeArrowheads="1"/>
          </p:cNvSpPr>
          <p:nvPr/>
        </p:nvSpPr>
        <p:spPr bwMode="auto">
          <a:xfrm>
            <a:off x="-142908" y="207167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62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63" name="Rectangle 31"/>
          <p:cNvSpPr>
            <a:spLocks noChangeArrowheads="1"/>
          </p:cNvSpPr>
          <p:nvPr/>
        </p:nvSpPr>
        <p:spPr bwMode="auto">
          <a:xfrm>
            <a:off x="0" y="178592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3265" name="Rectangle 3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3266" name="Rectangle 34"/>
          <p:cNvSpPr>
            <a:spLocks noChangeArrowheads="1"/>
          </p:cNvSpPr>
          <p:nvPr/>
        </p:nvSpPr>
        <p:spPr bwMode="auto">
          <a:xfrm>
            <a:off x="0" y="135729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57158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929198"/>
            <a:ext cx="1295400" cy="409575"/>
          </a:xfrm>
          <a:prstGeom prst="rect">
            <a:avLst/>
          </a:prstGeom>
          <a:noFill/>
        </p:spPr>
      </p:pic>
      <p:sp>
        <p:nvSpPr>
          <p:cNvPr id="2324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244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3214686"/>
            <a:ext cx="257175" cy="74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12747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выпуска по труду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47800"/>
            <a:ext cx="7933588" cy="48006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-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показывает на сколько процентов изменится выпуск продукции, если затраты труда изменятся на 1%, при неизменном капитале.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3475" name="Rectangle 3"/>
          <p:cNvSpPr>
            <a:spLocks noChangeArrowheads="1"/>
          </p:cNvSpPr>
          <p:nvPr/>
        </p:nvSpPr>
        <p:spPr bwMode="auto">
          <a:xfrm>
            <a:off x="0" y="1714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0" y="1714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34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3479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643050"/>
            <a:ext cx="5076825" cy="809625"/>
          </a:xfrm>
          <a:prstGeom prst="rect">
            <a:avLst/>
          </a:prstGeom>
          <a:noFill/>
        </p:spPr>
      </p:pic>
      <p:sp>
        <p:nvSpPr>
          <p:cNvPr id="233481" name="Rectangle 9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3482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2857496"/>
            <a:ext cx="3619500" cy="876300"/>
          </a:xfrm>
          <a:prstGeom prst="rect">
            <a:avLst/>
          </a:prstGeom>
          <a:noFill/>
        </p:spPr>
      </p:pic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выпуска по капиталу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47800"/>
            <a:ext cx="7933588" cy="48006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-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показывает на сколько процентов изменится выпуск продукции, если затраты капитала  изменятся на 1%, при неизменных затратах труда.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3475" name="Rectangle 3"/>
          <p:cNvSpPr>
            <a:spLocks noChangeArrowheads="1"/>
          </p:cNvSpPr>
          <p:nvPr/>
        </p:nvSpPr>
        <p:spPr bwMode="auto">
          <a:xfrm>
            <a:off x="0" y="1714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0" y="1714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34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3481" name="Rectangle 9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44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1714488"/>
            <a:ext cx="5257800" cy="809625"/>
          </a:xfrm>
          <a:prstGeom prst="rect">
            <a:avLst/>
          </a:prstGeom>
          <a:noFill/>
        </p:spPr>
      </p:pic>
      <p:sp>
        <p:nvSpPr>
          <p:cNvPr id="234499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450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2786058"/>
            <a:ext cx="3657600" cy="876300"/>
          </a:xfrm>
          <a:prstGeom prst="rect">
            <a:avLst/>
          </a:prstGeom>
          <a:noFill/>
        </p:spPr>
      </p:pic>
      <p:sp>
        <p:nvSpPr>
          <p:cNvPr id="234502" name="Rectangle 6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7719274" cy="12747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замещения ресурсов 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2673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Эластичность замещения капитала трудом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показывает,  на сколько процентов должна измениться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капиталовооруженность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труда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, чтобы предельная норма замещения капитала трудом                                  изменилась на 1%.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22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2211" name="Rectangle 3"/>
          <p:cNvSpPr>
            <a:spLocks noChangeArrowheads="1"/>
          </p:cNvSpPr>
          <p:nvPr/>
        </p:nvSpPr>
        <p:spPr bwMode="auto">
          <a:xfrm>
            <a:off x="0" y="1781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2428868"/>
            <a:ext cx="3429000" cy="866775"/>
          </a:xfrm>
          <a:prstGeom prst="rect">
            <a:avLst/>
          </a:prstGeom>
          <a:noFill/>
        </p:spPr>
      </p:pic>
      <p:sp>
        <p:nvSpPr>
          <p:cNvPr id="222214" name="Rectangle 6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22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2215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4429132"/>
            <a:ext cx="600075" cy="390525"/>
          </a:xfrm>
          <a:prstGeom prst="rect">
            <a:avLst/>
          </a:prstGeom>
          <a:noFill/>
        </p:spPr>
      </p:pic>
      <p:sp>
        <p:nvSpPr>
          <p:cNvPr id="2222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2217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929198"/>
            <a:ext cx="2333625" cy="409575"/>
          </a:xfrm>
          <a:prstGeom prst="rect">
            <a:avLst/>
          </a:prstGeom>
          <a:noFill/>
        </p:spPr>
      </p:pic>
      <p:sp>
        <p:nvSpPr>
          <p:cNvPr id="22222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2221" name="Rectangle 13"/>
          <p:cNvSpPr>
            <a:spLocks noChangeArrowheads="1"/>
          </p:cNvSpPr>
          <p:nvPr/>
        </p:nvSpPr>
        <p:spPr bwMode="auto">
          <a:xfrm>
            <a:off x="-214346" y="157161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000240"/>
            <a:ext cx="2676525" cy="1343025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18002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7790712" cy="12747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Эластичность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замещения ресурсов 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Для ПФ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Дугласа эластичность замещения капитала трудом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означает, что если предельная норма замещения капитала трудом изменится на 1%, то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капиталовооруженность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труда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изменится на 1%.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11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118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1928802"/>
            <a:ext cx="1209675" cy="409575"/>
          </a:xfrm>
          <a:prstGeom prst="rect">
            <a:avLst/>
          </a:prstGeom>
          <a:noFill/>
        </p:spPr>
      </p:pic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118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3786190"/>
            <a:ext cx="600075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7783832" cy="12144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убывающей эффективности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357298"/>
            <a:ext cx="7719274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Найдем вторую частную производную функции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 труду: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так как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предельная производительность труда           убывает          ( каждая дополнительная единица труда используется менее эффективно).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3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835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500306"/>
            <a:ext cx="4314825" cy="809625"/>
          </a:xfrm>
          <a:prstGeom prst="rect">
            <a:avLst/>
          </a:prstGeom>
          <a:noFill/>
        </p:spPr>
      </p:pic>
      <p:sp>
        <p:nvSpPr>
          <p:cNvPr id="22835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58" name="Rectangle 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61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8364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500570"/>
            <a:ext cx="2500330" cy="388309"/>
          </a:xfrm>
          <a:prstGeom prst="rect">
            <a:avLst/>
          </a:prstGeom>
          <a:noFill/>
        </p:spPr>
      </p:pic>
      <p:sp>
        <p:nvSpPr>
          <p:cNvPr id="2283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8366" name="Picture 1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5286388"/>
            <a:ext cx="657225" cy="390525"/>
          </a:xfrm>
          <a:prstGeom prst="rect">
            <a:avLst/>
          </a:prstGeom>
          <a:noFill/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857628"/>
            <a:ext cx="4010025" cy="43815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862150" cy="12747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убывающей эффективности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410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Найдем вторую частную производную функции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 капиталу: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так как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то есть предельная производительность капитала            убывает ( каждая дополнительная единица капитала используется менее эффективно).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3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5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58" name="Rectangle 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61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8364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643446"/>
            <a:ext cx="2500330" cy="388309"/>
          </a:xfrm>
          <a:prstGeom prst="rect">
            <a:avLst/>
          </a:prstGeom>
          <a:noFill/>
        </p:spPr>
      </p:pic>
      <p:sp>
        <p:nvSpPr>
          <p:cNvPr id="2283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04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0401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2500306"/>
            <a:ext cx="4581525" cy="809625"/>
          </a:xfrm>
          <a:prstGeom prst="rect">
            <a:avLst/>
          </a:prstGeom>
          <a:noFill/>
        </p:spPr>
      </p:pic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04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040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5000636"/>
            <a:ext cx="704850" cy="390525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643314"/>
            <a:ext cx="4000500" cy="438150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7790712" cy="12747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Отдача от расширения масштаба производства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Отдача от расширения масштаба производства характеризует производную функцию с точки зрения изменения выпуска, при пропорциональном изменении затрат.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Увеличим в ПФ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                          количество ресурсов  </a:t>
            </a:r>
            <a:r>
              <a:rPr lang="en-US" sz="3000" b="1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30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раз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тогда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3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55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58" name="Rectangle 6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61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83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83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04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04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65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654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4786322"/>
            <a:ext cx="4476750" cy="409575"/>
          </a:xfrm>
          <a:prstGeom prst="rect">
            <a:avLst/>
          </a:prstGeom>
          <a:noFill/>
        </p:spPr>
      </p:pic>
      <p:sp>
        <p:nvSpPr>
          <p:cNvPr id="236547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654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286256"/>
            <a:ext cx="2476500" cy="409575"/>
          </a:xfrm>
          <a:prstGeom prst="rect">
            <a:avLst/>
          </a:prstGeom>
          <a:noFill/>
        </p:spPr>
      </p:pic>
      <p:sp>
        <p:nvSpPr>
          <p:cNvPr id="23655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6550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429264"/>
            <a:ext cx="4438650" cy="409575"/>
          </a:xfrm>
          <a:prstGeom prst="rect">
            <a:avLst/>
          </a:prstGeom>
          <a:noFill/>
        </p:spPr>
      </p:pic>
      <p:sp>
        <p:nvSpPr>
          <p:cNvPr id="2365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76409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Отдача от расширения масштаба производства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dirty="0" smtClean="0"/>
              <a:t>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- это постоянная отдача от расширения масштаба производства.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                     то имеем возрастающую отдачу от расширения масштаба производства. Это значит, что при пропорциональном увеличении ресурсов в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раз, выпуск продукции увеличится больше чем в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раз.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5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75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071678"/>
            <a:ext cx="5634038" cy="409575"/>
          </a:xfrm>
          <a:prstGeom prst="rect">
            <a:avLst/>
          </a:prstGeom>
          <a:noFill/>
        </p:spPr>
      </p:pic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757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1571612"/>
            <a:ext cx="1609725" cy="390525"/>
          </a:xfrm>
          <a:prstGeom prst="rect">
            <a:avLst/>
          </a:prstGeom>
          <a:noFill/>
        </p:spPr>
      </p:pic>
      <p:sp>
        <p:nvSpPr>
          <p:cNvPr id="237575" name="Rectangle 7"/>
          <p:cNvSpPr>
            <a:spLocks noChangeArrowheads="1"/>
          </p:cNvSpPr>
          <p:nvPr/>
        </p:nvSpPr>
        <p:spPr bwMode="auto">
          <a:xfrm>
            <a:off x="357158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757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3429000"/>
            <a:ext cx="1533525" cy="390525"/>
          </a:xfrm>
          <a:prstGeom prst="rect">
            <a:avLst/>
          </a:prstGeom>
          <a:noFill/>
        </p:spPr>
      </p:pic>
      <p:sp>
        <p:nvSpPr>
          <p:cNvPr id="23757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71239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Отдача от расширения масштаба производства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                     то имеем убывающую отдачу от расширения масштаба производства. Это значит, что при пропорциональном увеличении ресурсов в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раз, выпуск продукции увеличится меньше чем в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раз.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5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96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571612"/>
            <a:ext cx="1533525" cy="390525"/>
          </a:xfrm>
          <a:prstGeom prst="rect">
            <a:avLst/>
          </a:prstGeom>
          <a:noFill/>
        </p:spPr>
      </p:pic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76409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Отдача от расширения масштаба производства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929618" cy="50530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Так как для производственной функции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предельная норма замещения капитала трудом</a:t>
            </a:r>
          </a:p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                  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изменяя коэффициенты  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    (при постоянном соотношении        ) так, чтобы величина         понижалась, можно добиться  снижения                  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Это 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капиталоинтенсивный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технический прогресс.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5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6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857496"/>
            <a:ext cx="2447925" cy="752475"/>
          </a:xfrm>
          <a:prstGeom prst="rect">
            <a:avLst/>
          </a:prstGeom>
          <a:noFill/>
        </p:spPr>
      </p:pic>
      <p:sp>
        <p:nvSpPr>
          <p:cNvPr id="242691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26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26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69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3929066"/>
            <a:ext cx="371475" cy="390525"/>
          </a:xfrm>
          <a:prstGeom prst="rect">
            <a:avLst/>
          </a:prstGeom>
          <a:noFill/>
        </p:spPr>
      </p:pic>
      <p:sp>
        <p:nvSpPr>
          <p:cNvPr id="24269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696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3929066"/>
            <a:ext cx="219075" cy="390525"/>
          </a:xfrm>
          <a:prstGeom prst="rect">
            <a:avLst/>
          </a:prstGeom>
          <a:noFill/>
        </p:spPr>
      </p:pic>
      <p:sp>
        <p:nvSpPr>
          <p:cNvPr id="2426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698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4357694"/>
            <a:ext cx="609600" cy="390525"/>
          </a:xfrm>
          <a:prstGeom prst="rect">
            <a:avLst/>
          </a:prstGeom>
          <a:noFill/>
        </p:spPr>
      </p:pic>
      <p:sp>
        <p:nvSpPr>
          <p:cNvPr id="24270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700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3929066"/>
            <a:ext cx="600075" cy="390525"/>
          </a:xfrm>
          <a:prstGeom prst="rect">
            <a:avLst/>
          </a:prstGeom>
          <a:noFill/>
        </p:spPr>
      </p:pic>
      <p:sp>
        <p:nvSpPr>
          <p:cNvPr id="24270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702" name="Picture 1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4786322"/>
            <a:ext cx="1371600" cy="409575"/>
          </a:xfrm>
          <a:prstGeom prst="rect">
            <a:avLst/>
          </a:prstGeom>
          <a:noFill/>
        </p:spPr>
      </p:pic>
      <p:sp>
        <p:nvSpPr>
          <p:cNvPr id="242704" name="Rectangle 16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71239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Производственная функция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Кобба-Дугласа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Отдача от расширения масштаба производства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929618" cy="50530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Изменяя коэффициенты      и      (при постоянном соотношении           ) так, чтобы величина             повышалась , можно добиться  роста                   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Это 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трудоинтенсивный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технический прогресс.</a:t>
            </a:r>
          </a:p>
          <a:p>
            <a:pPr>
              <a:buNone/>
            </a:pPr>
            <a:r>
              <a:rPr lang="ru-RU" sz="2800" dirty="0" smtClean="0"/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изменении коэффициентов      и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постоянных соотношениях          и    предельная норма замещения капитала трудом                  не меняется.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Это нейтральный технический прогресс.</a:t>
            </a:r>
          </a:p>
          <a:p>
            <a:pPr>
              <a:buNone/>
            </a:pP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5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757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2691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26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26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694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1500174"/>
            <a:ext cx="371475" cy="390525"/>
          </a:xfrm>
          <a:prstGeom prst="rect">
            <a:avLst/>
          </a:prstGeom>
          <a:noFill/>
        </p:spPr>
      </p:pic>
      <p:sp>
        <p:nvSpPr>
          <p:cNvPr id="24269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696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571612"/>
            <a:ext cx="219075" cy="390525"/>
          </a:xfrm>
          <a:prstGeom prst="rect">
            <a:avLst/>
          </a:prstGeom>
          <a:noFill/>
        </p:spPr>
      </p:pic>
      <p:sp>
        <p:nvSpPr>
          <p:cNvPr id="2426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698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357430"/>
            <a:ext cx="609600" cy="390525"/>
          </a:xfrm>
          <a:prstGeom prst="rect">
            <a:avLst/>
          </a:prstGeom>
          <a:noFill/>
        </p:spPr>
      </p:pic>
      <p:sp>
        <p:nvSpPr>
          <p:cNvPr id="24270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700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2000240"/>
            <a:ext cx="600075" cy="390525"/>
          </a:xfrm>
          <a:prstGeom prst="rect">
            <a:avLst/>
          </a:prstGeom>
          <a:noFill/>
        </p:spPr>
      </p:pic>
      <p:sp>
        <p:nvSpPr>
          <p:cNvPr id="24270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2702" name="Picture 1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786058"/>
            <a:ext cx="1371600" cy="409575"/>
          </a:xfrm>
          <a:prstGeom prst="rect">
            <a:avLst/>
          </a:prstGeom>
          <a:noFill/>
        </p:spPr>
      </p:pic>
      <p:sp>
        <p:nvSpPr>
          <p:cNvPr id="242704" name="Rectangle 16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47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4737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4214818"/>
            <a:ext cx="295275" cy="390525"/>
          </a:xfrm>
          <a:prstGeom prst="rect">
            <a:avLst/>
          </a:prstGeom>
          <a:noFill/>
        </p:spPr>
      </p:pic>
      <p:sp>
        <p:nvSpPr>
          <p:cNvPr id="2447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4739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4286256"/>
            <a:ext cx="371475" cy="390525"/>
          </a:xfrm>
          <a:prstGeom prst="rect">
            <a:avLst/>
          </a:prstGeom>
          <a:noFill/>
        </p:spPr>
      </p:pic>
      <p:sp>
        <p:nvSpPr>
          <p:cNvPr id="2447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474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4643446"/>
            <a:ext cx="600075" cy="390525"/>
          </a:xfrm>
          <a:prstGeom prst="rect">
            <a:avLst/>
          </a:prstGeom>
          <a:noFill/>
        </p:spPr>
      </p:pic>
      <p:sp>
        <p:nvSpPr>
          <p:cNvPr id="2447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4743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4643446"/>
            <a:ext cx="609600" cy="390525"/>
          </a:xfrm>
          <a:prstGeom prst="rect">
            <a:avLst/>
          </a:prstGeom>
          <a:noFill/>
        </p:spPr>
      </p:pic>
      <p:sp>
        <p:nvSpPr>
          <p:cNvPr id="24474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4745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5500702"/>
            <a:ext cx="1371600" cy="409575"/>
          </a:xfrm>
          <a:prstGeom prst="rect">
            <a:avLst/>
          </a:prstGeom>
          <a:noFill/>
        </p:spPr>
      </p:pic>
      <p:sp>
        <p:nvSpPr>
          <p:cNvPr id="244747" name="Rectangle 11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Моделирование предложения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24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Рассмотрим функцию предложения            		  , которая описывает зависимость между рыночной ценой товара и его предложением на изолированном рынке этого товара.  В такой ситуации естественно считать, что каждый производитель стремится к наибольшей прибыли и увеличивает  выпуск товара по мере роста цены на него.  Тогда предложение товара             на рынке является возрастающей функцией цены,  то есть                  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000240"/>
            <a:ext cx="666750" cy="390525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5857892"/>
            <a:ext cx="1390650" cy="390525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85723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929198"/>
            <a:ext cx="666750" cy="39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Моделирование предложения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19591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виды функций предложения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Для практических расчетов применяются функции предложения двух основных видов, параметры которых определяются путем обработки статистических данных: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Линейная функция предложения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Степенная функция предложения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847725"/>
            <a:ext cx="73161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4429132"/>
            <a:ext cx="4686300" cy="390525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r"/>
              </a:tabLst>
            </a:pPr>
            <a:r>
              <a:rPr kumimoji="0" lang="ru-RU" sz="2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5572140"/>
            <a:ext cx="3981450" cy="409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Моделирование предложения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9591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Коэффициент эластичности предложения по цене              показывает, на сколько процентов увеличится предложение товара, если его цена вырастает на один процент.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линейной функции предложения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000240"/>
            <a:ext cx="838200" cy="428625"/>
          </a:xfrm>
          <a:prstGeom prst="rect">
            <a:avLst/>
          </a:prstGeom>
          <a:noFill/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4286256"/>
            <a:ext cx="4943475" cy="838200"/>
          </a:xfrm>
          <a:prstGeom prst="rect">
            <a:avLst/>
          </a:prstGeom>
          <a:noFill/>
        </p:spPr>
      </p:pic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5500702"/>
            <a:ext cx="2428875" cy="819150"/>
          </a:xfrm>
          <a:prstGeom prst="rect">
            <a:avLst/>
          </a:prstGeom>
          <a:noFill/>
        </p:spPr>
      </p:pic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Моделирование предложения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28736"/>
            <a:ext cx="7862150" cy="4800600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степенной функции предложения</a:t>
            </a:r>
          </a:p>
          <a:p>
            <a:endParaRPr lang="ru-RU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2095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071678"/>
            <a:ext cx="3486150" cy="885825"/>
          </a:xfrm>
          <a:prstGeom prst="rect">
            <a:avLst/>
          </a:prstGeom>
          <a:noFill/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214554"/>
            <a:ext cx="2990850" cy="752475"/>
          </a:xfrm>
          <a:prstGeom prst="rect">
            <a:avLst/>
          </a:prstGeom>
          <a:noFill/>
        </p:spPr>
      </p:pic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286124"/>
            <a:ext cx="2924175" cy="876300"/>
          </a:xfrm>
          <a:prstGeom prst="rect">
            <a:avLst/>
          </a:prstGeom>
          <a:noFill/>
        </p:spPr>
      </p:pic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Моделирование предложения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47800"/>
            <a:ext cx="7933588" cy="5124472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 более общем случае объем предложения  - ого товара рассматривается не только в зависимости от его цены , но и от цен на другие товары. В этой ситуации функция предложения имеет вид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, где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n -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количество наименований товаров.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3786190"/>
            <a:ext cx="5381625" cy="390525"/>
          </a:xfrm>
          <a:prstGeom prst="rect">
            <a:avLst/>
          </a:prstGeom>
          <a:noFill/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714348" y="85723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855270" cy="7969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прибыли производителя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монопольного рынка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142984"/>
            <a:ext cx="7790712" cy="542928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Максимизация прибыли и определение объема выпуска в условиях монопольного рынка.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Производитель, располагая сведениями о рыночном спросе и своих издержках, принимает решение об объемах производства и продажах, обеспечивающих ему максимальную прибыль.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Пусть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объем выпускаемой продукции</a:t>
            </a:r>
          </a:p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P(Q) –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цена выпускаемой продукции, соответствующая функции рыночного спроса</a:t>
            </a:r>
          </a:p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C(Q)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издержки производства фирмы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7254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прибыли производителя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монопольного рынка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00108"/>
            <a:ext cx="7862150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</a:t>
            </a:r>
            <a:r>
              <a:rPr lang="ru-RU" sz="2800" dirty="0" smtClean="0"/>
              <a:t>   </a:t>
            </a:r>
            <a:r>
              <a:rPr lang="en-US" sz="2800" dirty="0" smtClean="0"/>
              <a:t>                          -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выручка  от реализации продукции, тогда прибыль фирмы</a:t>
            </a:r>
            <a:r>
              <a:rPr lang="en-US" sz="2800" b="1" dirty="0" smtClean="0"/>
              <a:t> </a:t>
            </a:r>
            <a:endParaRPr lang="ru-RU" sz="2800" b="1" dirty="0" smtClean="0"/>
          </a:p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Требуется определить объем производства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, при котором прибыль будет максимальна.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Необходимое условие максимизации прибыли: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откуда следует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или                      - предельная выручка равна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предельным издержкам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1071546"/>
            <a:ext cx="2562225" cy="4191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000240"/>
            <a:ext cx="3267075" cy="419100"/>
          </a:xfrm>
          <a:prstGeom prst="rect">
            <a:avLst/>
          </a:prstGeom>
          <a:noFill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929198"/>
            <a:ext cx="3248025" cy="419100"/>
          </a:xfrm>
          <a:prstGeom prst="rect">
            <a:avLst/>
          </a:prstGeom>
          <a:noFill/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5500702"/>
            <a:ext cx="1581150" cy="419100"/>
          </a:xfrm>
          <a:prstGeom prst="rect">
            <a:avLst/>
          </a:prstGeom>
          <a:noFill/>
        </p:spPr>
      </p:pic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786190"/>
            <a:ext cx="2809875" cy="809625"/>
          </a:xfrm>
          <a:prstGeom prst="rect">
            <a:avLst/>
          </a:prstGeom>
          <a:noFill/>
        </p:spPr>
      </p:pic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0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926708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прибыли производителя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монопольного рынка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00726"/>
          </a:xfrm>
        </p:spPr>
        <p:txBody>
          <a:bodyPr/>
          <a:lstStyle/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8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Достаточное условие максимизации прибыли: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скорость изменения предельной выручки меньше скорости изменения предельных издержек, то есть темп роста выручки больше темпа роста издержек.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8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500306"/>
            <a:ext cx="3276600" cy="85725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643182"/>
            <a:ext cx="285750" cy="390525"/>
          </a:xfrm>
          <a:prstGeom prst="rect">
            <a:avLst/>
          </a:prstGeom>
          <a:noFill/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28596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643182"/>
            <a:ext cx="1647825" cy="857250"/>
          </a:xfrm>
          <a:prstGeom prst="rect">
            <a:avLst/>
          </a:prstGeom>
          <a:noFill/>
        </p:spPr>
      </p:pic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14282" y="12858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6.Максимизация прибыли производителя</a:t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монопольного рынка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90712" cy="510541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Общая выручка будет превышать общие издержки на величину, достаточную, чтобы монополист держался на рынке.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Итак, для монополиста: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1)                   ;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2)                   .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3857628"/>
            <a:ext cx="1581150" cy="4191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714884"/>
            <a:ext cx="1647825" cy="85725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прибыли производителя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конкурентного рынка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85818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Максимизация прибыли и определение объема выпуска в условиях конкурентного рынка.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В условиях совершенной конкуренции устойчивые продажи возможны по преобладающей рыночной цене     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Тогда суммарный доход равен                      ,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предельный доход -                     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Необходимое условие максимизации прибыли                    , но для конкурентной фирмы                , тогда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76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4286256"/>
            <a:ext cx="1866900" cy="3905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3643314"/>
            <a:ext cx="219075" cy="419100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4786322"/>
            <a:ext cx="1685925" cy="390525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5572140"/>
            <a:ext cx="1581150" cy="419100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21428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6072206"/>
            <a:ext cx="1162050" cy="390525"/>
          </a:xfrm>
          <a:prstGeom prst="rect">
            <a:avLst/>
          </a:prstGeom>
          <a:noFill/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Максимизация прибыли производителя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конкурентного рынка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условие максимизации прибыли для конкурентной фирмы -              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Конкурентная фирма максимизирует прибыль при такой величине выпуска продукции, при которой предельные издержки равны рыночной цене продукции.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56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2071678"/>
            <a:ext cx="1143000" cy="390525"/>
          </a:xfrm>
          <a:prstGeom prst="rect">
            <a:avLst/>
          </a:prstGeom>
          <a:noFill/>
        </p:spPr>
      </p:pic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6685</TotalTime>
  <Words>7335</Words>
  <Application>Microsoft Office PowerPoint</Application>
  <PresentationFormat>Экран (4:3)</PresentationFormat>
  <Paragraphs>1125</Paragraphs>
  <Slides>194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194</vt:i4>
      </vt:variant>
    </vt:vector>
  </HeadingPairs>
  <TitlesOfParts>
    <vt:vector size="195" baseType="lpstr">
      <vt:lpstr>Солнцестояние</vt:lpstr>
      <vt:lpstr>Моделирование экономических процессов и систем</vt:lpstr>
      <vt:lpstr>Список рекомендуемой литературы по (основная)</vt:lpstr>
      <vt:lpstr>Список рекомендуемой литературы (основная)</vt:lpstr>
      <vt:lpstr>Список рекомендуемой литературы (основная)</vt:lpstr>
      <vt:lpstr>Список дополнительной литературы</vt:lpstr>
      <vt:lpstr>Слайд 6</vt:lpstr>
      <vt:lpstr>Оглавление</vt:lpstr>
      <vt:lpstr>1. Моделирование поведения потребителя Понятие модели поведения потребителя</vt:lpstr>
      <vt:lpstr>1.Моделирование поведения потребителя Понятие модели поведения потребителя</vt:lpstr>
      <vt:lpstr>1. Моделирование поведения потребителя Понятие модели поведения потребителя</vt:lpstr>
      <vt:lpstr>1. Моделирование поведения потребителя Понятие модели поведения потребителя</vt:lpstr>
      <vt:lpstr>1. Моделирование поведения потребителя Понятие модели поведения потребителя</vt:lpstr>
      <vt:lpstr>1. Моделирование поведения потребителя Аксиомы модели поведения потребителя</vt:lpstr>
      <vt:lpstr>1. Моделирование поведения потребителя Аксиомы модели поведения потребителя</vt:lpstr>
      <vt:lpstr>1. Моделирование поведения потребителя  Аксиомы модели поведения потребителя</vt:lpstr>
      <vt:lpstr>1. Моделирование поведения потребителя Аксиомы модели поведения потребителя</vt:lpstr>
      <vt:lpstr>1. Моделирование поведения потребителя Понятие функции полезности </vt:lpstr>
      <vt:lpstr>1. Моделирование поведения потребителя Понятие функции полезности </vt:lpstr>
      <vt:lpstr>1. Моделирование поведения потребителя Понятие функции полезности </vt:lpstr>
      <vt:lpstr>1. Моделирование поведения потребителя Понятие функции полезности </vt:lpstr>
      <vt:lpstr>1. Моделирование поведения потребителя Понятие функции полезности </vt:lpstr>
      <vt:lpstr>1. Моделирование поведения потребителя Понятие предельной полезности благ</vt:lpstr>
      <vt:lpstr>1. Моделирование поведения потребителя Понятие предельной полезности благ</vt:lpstr>
      <vt:lpstr>1. Моделирование поведения потребителя Понятие предельной полезности благ</vt:lpstr>
      <vt:lpstr>1. Моделирование поведения потребителя Свойства функции полезности</vt:lpstr>
      <vt:lpstr>1. Моделирование поведения потребителя Свойства функции полезности</vt:lpstr>
      <vt:lpstr>1. Моделирование поведения потребителя Свойства функции полезности</vt:lpstr>
      <vt:lpstr>1. Моделирование поведения потребителя Понятие кривых безразличия</vt:lpstr>
      <vt:lpstr>1. Моделирование поведения потребителя Понятие кривых безразличия</vt:lpstr>
      <vt:lpstr>1. Моделирование поведения потребителя Понятие кривых безразличия</vt:lpstr>
      <vt:lpstr>1. Моделирование поведения потребителя Понятие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 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Виды кривых безразличия</vt:lpstr>
      <vt:lpstr>1. Моделирование поведения потребителя Свойства кривых безразличия</vt:lpstr>
      <vt:lpstr>1. Моделирование поведения потребителя Свойства кривых безразличия</vt:lpstr>
      <vt:lpstr>1. Моделирование поведения потребителя Свойства кривых безразличия</vt:lpstr>
      <vt:lpstr>1. Моделирование поведения потребителя Свойства кривых безразличия</vt:lpstr>
      <vt:lpstr>1. Моделирование поведения потребителя Свойства кривые безразличия</vt:lpstr>
      <vt:lpstr>1. Моделирование поведения потребителя Свойства кривых безразличия Предельная норма замещения благ</vt:lpstr>
      <vt:lpstr>1. Моделирование поведения потребителя Свойства кривых безразличия Предельная норма замещения благ </vt:lpstr>
      <vt:lpstr>1. Моделирование поведения потребителя Свойства кривых безразличия Предельная норма замещения благ</vt:lpstr>
      <vt:lpstr>1. Моделирование поведения потребителя Свойства кривых безразличия Предельная норма замещения благ</vt:lpstr>
      <vt:lpstr>1. Моделирование поведения потребителя Свойства кривых безразличия Предельная норма замещения благ</vt:lpstr>
      <vt:lpstr>1. Моделирование поведения потребителя Эластичность замещения благ</vt:lpstr>
      <vt:lpstr>1. Моделирование поведения потребителя Эластичность замещения благ</vt:lpstr>
      <vt:lpstr>1. Моделирование поведения потребителя Эластичность замещения благ</vt:lpstr>
      <vt:lpstr>1. Моделирование поведения потребителя Эластичность замещения благ</vt:lpstr>
      <vt:lpstr>1. Моделирование поведения потребителя Эластичность замещения благ</vt:lpstr>
      <vt:lpstr>1. Моделирование поведения потребителя Свойства кривых безразличия </vt:lpstr>
      <vt:lpstr>1. Моделирование поведения потребителя Свойства кривых безразличия </vt:lpstr>
      <vt:lpstr>1. Моделирование поведения потребителя Свойства кривых безразличия </vt:lpstr>
      <vt:lpstr>1. Моделирование поведения потребителя Свойства кривых безразличия </vt:lpstr>
      <vt:lpstr>1. Моделирование поведения потребителя Задача о максимальном выборе потребителя</vt:lpstr>
      <vt:lpstr>1. Моделирование поведения потребителя Задача о максимальном выборе потребителя</vt:lpstr>
      <vt:lpstr>1. Моделирование поведения потребителя Задача о максимальном выборе потребителя</vt:lpstr>
      <vt:lpstr>1. Моделирование поведения потребителя Задача о максимальном выборе потребителя</vt:lpstr>
      <vt:lpstr>1. Моделирование поведения потребителя Задача о максимальном выборе потребителя</vt:lpstr>
      <vt:lpstr>1. Моделирование поведения потребителя Задача о максимальном выборе потребителя Предельная полезность денег </vt:lpstr>
      <vt:lpstr>1. Моделирование поведения потребителя Задача о максимальном выборе потребителя Предельная полезность денег </vt:lpstr>
      <vt:lpstr>1. Моделирование поведения потребителя Задача о максимальном выборе потребителя Условие максимизации функции полезности</vt:lpstr>
      <vt:lpstr>1. Моделирование поведения потребителя Задача о максимальном выборе потребителя. Условие максимизации функции полезности</vt:lpstr>
      <vt:lpstr>1. Моделирование поведения потребителя Задача о максимальном выборе потребителя и её геометрический смысл</vt:lpstr>
      <vt:lpstr>1. Моделирование поведения потребителя Задача о максимальном выборе потребителя и её геометрический смысл</vt:lpstr>
      <vt:lpstr>1. Моделирование поведения потребителя Задача о максимальном выборе потребителя и её геометрический смысл</vt:lpstr>
      <vt:lpstr>1. Моделирование поведения потребителя Задача о максимальном выборе потребителя Функции оптимального спроса  </vt:lpstr>
      <vt:lpstr>1. Моделирование поведения потребителя Пример задачи о максимальном выборе потребителя </vt:lpstr>
      <vt:lpstr>1. Моделирование поведения потребителя Пример задачи о максимальном выборе потребителя</vt:lpstr>
      <vt:lpstr>1. Моделирование поведения потребителя Пример задачи о максимальном выборе потребителя</vt:lpstr>
      <vt:lpstr>1. Моделирование поведения потребителя </vt:lpstr>
      <vt:lpstr>2. Моделирование покупательского спроса Функции спроса</vt:lpstr>
      <vt:lpstr>2. Моделирование покупательского спроса Функции спроса</vt:lpstr>
      <vt:lpstr>2. Моделирование покупательского спроса Функции спроса</vt:lpstr>
      <vt:lpstr>2. Моделирование покупательского спроса Понятие предельного спроса</vt:lpstr>
      <vt:lpstr>2. Моделирование покупательского спроса Перекрестная эластичность спроса </vt:lpstr>
      <vt:lpstr>2. Моделирование покупательского спроса Прямая эластичность спроса</vt:lpstr>
      <vt:lpstr>2. Моделирование покупательского спроса Эластичность спроса относительно дохода</vt:lpstr>
      <vt:lpstr>2. Моделирование покупательского спроса Классификационные признаки благ</vt:lpstr>
      <vt:lpstr>2. Моделирование покупательского спроса Классификационные признаки благ</vt:lpstr>
      <vt:lpstr>2. Моделирование покупательского спроса Функция спроса относительно цены</vt:lpstr>
      <vt:lpstr>2. Моделирование покупательского спроса Функция спроса относительно дохода</vt:lpstr>
      <vt:lpstr>2.Моделирование покупательского спроса Функция спроса  Энгеля</vt:lpstr>
      <vt:lpstr>2. Моделирование покупательского спроса Функция спроса  Энгеля</vt:lpstr>
      <vt:lpstr>2. Моделирование покупательского спроса Функция спроса Торнквиста</vt:lpstr>
      <vt:lpstr>2. Моделирование покупательского спроса  Функция спроса Торнквиста</vt:lpstr>
      <vt:lpstr>2. Моделирование покупательского спроса  Функция спроса Торнквиста</vt:lpstr>
      <vt:lpstr>2. Моделирование покупательского спроса  Функция спроса Торнквиста</vt:lpstr>
      <vt:lpstr>2. Моделирование покупательского спроса  Функция спроса Торнквиста</vt:lpstr>
      <vt:lpstr>2. Моделирование покупательского спроса Функция  Стоуна </vt:lpstr>
      <vt:lpstr>2. Моделирование покупательского спроса Функция Стоуна</vt:lpstr>
      <vt:lpstr>2. Моделирование покупательского спроса Модель Стоуна</vt:lpstr>
      <vt:lpstr>2. Моделирование покупательского спроса Модель Стоуна </vt:lpstr>
      <vt:lpstr>2. Моделирование покупательского спроса  Модель Стоуна</vt:lpstr>
      <vt:lpstr>2. Моделирование покупательского спроса  Модель Стоуна</vt:lpstr>
      <vt:lpstr>2. Моделирование покупательского спроса Модель Стоуна</vt:lpstr>
      <vt:lpstr>2. Моделирование покупательского спроса  Модель Стоуна</vt:lpstr>
      <vt:lpstr>2. Моделирование покупательского спроса  Модель Стоуна</vt:lpstr>
      <vt:lpstr>2. Моделирование покупательского спроса  Модель Стоуна</vt:lpstr>
      <vt:lpstr>2. Моделирование покупательского спроса  Модель Стоуна</vt:lpstr>
      <vt:lpstr>2. Моделирование покупательского спроса  Частный случай модели Стоуна</vt:lpstr>
      <vt:lpstr>2. Моделирование покупательского спроса  Частный случай модели Стоуна</vt:lpstr>
      <vt:lpstr>2. Моделирование покупательского спроса  Частный случай модели Стоуна</vt:lpstr>
      <vt:lpstr>3. Моделирование поведения производителя </vt:lpstr>
      <vt:lpstr>3. Моделирование поведения производителя  Понятие производственной функции</vt:lpstr>
      <vt:lpstr>3. Моделирование поведения производителя Понятие производственной функции</vt:lpstr>
      <vt:lpstr>3. Моделирование поведения производителя Предельная производительность ресурсов</vt:lpstr>
      <vt:lpstr>3. Моделирование поведения производителя  Эластичность выпуска</vt:lpstr>
      <vt:lpstr>3. Моделирование поведения производителя Ценовая эластичность ресурсов</vt:lpstr>
      <vt:lpstr>3. Моделирование поведения производителя.  Свойства ПФ</vt:lpstr>
      <vt:lpstr>3. Моделирование поведения производителя Свойства ПФ</vt:lpstr>
      <vt:lpstr>3. Моделирование поведения производителя Свойства ПФ</vt:lpstr>
      <vt:lpstr>3. Моделирование поведения производителя. Свойства ПФ</vt:lpstr>
      <vt:lpstr>3. Моделирование поведения производителя Свойства ПФ</vt:lpstr>
      <vt:lpstr>3. Моделирование поведения производителя Изокванты </vt:lpstr>
      <vt:lpstr>3. Моделирование поведения производителя. Свойства изокванты </vt:lpstr>
      <vt:lpstr>3. Моделирование поведения производителя Свойства изокванты </vt:lpstr>
      <vt:lpstr>3. Моделирование поведения производителя  Свойства изокванты </vt:lpstr>
      <vt:lpstr>3. Моделирование поведения производителя Предельная норма замещения ресурсов</vt:lpstr>
      <vt:lpstr>3. Моделирование поведения производителя Предельная норма замещения ресурсов</vt:lpstr>
      <vt:lpstr>3. Моделирование поведения производителя Предельная норма замещения ресурсов</vt:lpstr>
      <vt:lpstr>3. Моделирование поведения производителя Предельная норма замещения ресурсов</vt:lpstr>
      <vt:lpstr>3. Моделирование поведения производителя Эластичность замещения ресурсов</vt:lpstr>
      <vt:lpstr>3. Моделирование поведения производителя. Эластичность замещения ресурсов</vt:lpstr>
      <vt:lpstr>3. Моделирование поведения производителя Эластичность замещения ресурсов</vt:lpstr>
      <vt:lpstr>3. Моделирование поведения производителя Эластичность замещения ресурсов</vt:lpstr>
      <vt:lpstr>3. Моделирование поведения производителя Эластичность замещения ресурсов </vt:lpstr>
      <vt:lpstr>3. Моделирование поведения производителя  Эластичность замещения ресурсов </vt:lpstr>
      <vt:lpstr>3. Моделирование поведения производителя  Эластичность замещения ресурсов  </vt:lpstr>
      <vt:lpstr>3. Моделирование поведения производителя  Эластичность замещения ресурсов </vt:lpstr>
      <vt:lpstr>3. Моделирование поведения производителя   Эластичность замещения ресурсов </vt:lpstr>
      <vt:lpstr>3. Моделирование поведения производителя  Эластичность замещения ресурсов </vt:lpstr>
      <vt:lpstr>3. Моделирование поведения производителя Линия цен-издержек (изокоста)</vt:lpstr>
      <vt:lpstr>3. Модель поведения производителя Линия цен-издержек (изокоста)</vt:lpstr>
      <vt:lpstr>3. Моделирование поведения производителя Линия цен-издержек (изокоста)</vt:lpstr>
      <vt:lpstr>3. Моделирование поведения производителя  Линия цен-издержек (изокоста)</vt:lpstr>
      <vt:lpstr>3. Моделирование поведения производителя Линия цен-издержек (изокоста)</vt:lpstr>
      <vt:lpstr>3. Моделирование поведения производителя Задача о максимальном выборе производителя</vt:lpstr>
      <vt:lpstr>3. Моделирование поведения производителя Задача о максимальном выборе производителя</vt:lpstr>
      <vt:lpstr>3. Моделирование поведения производителя Задача о максимальном выборе производителя</vt:lpstr>
      <vt:lpstr>3. Моделирование поведения производителя Задача о максимальном выборе производителя</vt:lpstr>
      <vt:lpstr>3. Моделирование поведения производителя Задача о максимальном выборе производителя</vt:lpstr>
      <vt:lpstr>3. Моделирование поведения производителя. Задача о максимальном выборе производителя Условие максимизации  ПФ</vt:lpstr>
      <vt:lpstr>3. Моделирование поведения производителя  Задача о максимальном выборе производителя Условие максимизации  ПФ</vt:lpstr>
      <vt:lpstr>3. Моделирование поведения производителя Задача о максимальном выборе производителя и её геометрический смысл</vt:lpstr>
      <vt:lpstr>3. Моделирование поведения производителя  Геометрический смысл задачи о максимальном выборе производителя</vt:lpstr>
      <vt:lpstr>3. Моделирование поведения производителя Задача о максимальном выборе производителя Пример</vt:lpstr>
      <vt:lpstr>3. Моделирование поведения производителя Задача о максимальном выборе производителя Пример</vt:lpstr>
      <vt:lpstr>3. Моделирование поведения производителя  Задача о максимальном выборе производителя Пример</vt:lpstr>
      <vt:lpstr>3. Моделирование поведения производителя Задача о максимальном выборе производителя Пример</vt:lpstr>
      <vt:lpstr>3.Моделирование поведения производителя Задача о максимальном выборе производителя Пример</vt:lpstr>
      <vt:lpstr>3. Моделирование поведения производителя Задача о максимальном выборе производителя Функции оптимального спроса на ресурсы  </vt:lpstr>
      <vt:lpstr>4. Производственная функция Кобба-Дугласа</vt:lpstr>
      <vt:lpstr>4. Производственная функция Кобба-Дугласа</vt:lpstr>
      <vt:lpstr>4.  Производственная функция Кобба-Дугласа</vt:lpstr>
      <vt:lpstr>4. Производственная функция Кобба-Дугласа  Основные характеристики </vt:lpstr>
      <vt:lpstr>4. Производственная функция Кобба-Дугласа  Основные характеристики </vt:lpstr>
      <vt:lpstr>4. Производственная функция Кобба-Дугласа  Основные характеристики </vt:lpstr>
      <vt:lpstr>4. Производственная функция Кобба-Дугласа  Основные характеристики  Средние величины</vt:lpstr>
      <vt:lpstr>4. Производственная функция Кобба-Дугласа  Основные характеристики  Предельные величины </vt:lpstr>
      <vt:lpstr>4. Производственная функция Кобба-Дугласа  Основные характеристики   Предельные величины </vt:lpstr>
      <vt:lpstr>4. Производственная функция Кобба-Дугласа Основные характеристики  Предельные величины</vt:lpstr>
      <vt:lpstr>4. Производственная функция Кобба-Дугласа  Основные характеристики  Предельные величины</vt:lpstr>
      <vt:lpstr>4. Производственная функция Кобба-Дугласа  Основные характеристики  Эластичность выпуска по труду</vt:lpstr>
      <vt:lpstr>4. Производственная функция Кобба-Дугласа  Основные характеристики  Эластичность выпуска по капиталу</vt:lpstr>
      <vt:lpstr>4. Производственная функция Кобба-Дугласа  Основные характеристики  Эластичность замещения ресурсов </vt:lpstr>
      <vt:lpstr>4. Производственная функция Кобба-Дугласа  Основные характеристики  Эластичность замещения ресурсов </vt:lpstr>
      <vt:lpstr>4. Производственная функция Кобба-Дугласа  Основные характеристики  Закон убывающей эффективности</vt:lpstr>
      <vt:lpstr>4. Производственная функция Кобба-Дугласа  Основные характеристики  Закон убывающей эффективности</vt:lpstr>
      <vt:lpstr>4. Производственная функция Кобба-Дугласа  Основные характеристики   Отдача от расширения масштаба производства</vt:lpstr>
      <vt:lpstr>4. Производственная функция Кобба-Дугласа  Основные характеристики   Отдача от расширения масштаба производства</vt:lpstr>
      <vt:lpstr>4. Производственная функция Кобба-Дугласа  Основные характеристики   Отдача от расширения масштаба производства</vt:lpstr>
      <vt:lpstr>4. Производственная функция Кобба-Дугласа  Основные характеристики   Отдача от расширения масштаба производства</vt:lpstr>
      <vt:lpstr>4. Производственная функция Кобба-Дугласа  Основные характеристики   Отдача от расширения масштаба производства</vt:lpstr>
      <vt:lpstr>5. Моделирование предложения</vt:lpstr>
      <vt:lpstr>5. Моделирование предложения</vt:lpstr>
      <vt:lpstr>5. Моделирование предложения</vt:lpstr>
      <vt:lpstr>5. Моделирование предложения</vt:lpstr>
      <vt:lpstr>5. Моделирование предложения</vt:lpstr>
      <vt:lpstr>6. Максимизация прибыли производителя  в условиях монопольного рынка</vt:lpstr>
      <vt:lpstr>6. Максимизация прибыли производителя в условиях монопольного рынка</vt:lpstr>
      <vt:lpstr>6. Максимизация прибыли производителя в условиях монопольного рынка</vt:lpstr>
      <vt:lpstr>6.Максимизация прибыли производителя в условиях монопольного рынка</vt:lpstr>
      <vt:lpstr>6. Максимизация прибыли производителя в условиях конкурентного рынка</vt:lpstr>
      <vt:lpstr>6. Максимизация прибыли производителя в условиях конкурентного рынка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706</cp:revision>
  <dcterms:created xsi:type="dcterms:W3CDTF">2014-02-20T14:07:10Z</dcterms:created>
  <dcterms:modified xsi:type="dcterms:W3CDTF">2014-10-07T14:32:09Z</dcterms:modified>
</cp:coreProperties>
</file>