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1" r:id="rId24"/>
    <p:sldId id="282" r:id="rId25"/>
    <p:sldId id="278" r:id="rId26"/>
    <p:sldId id="279" r:id="rId27"/>
    <p:sldId id="283"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4C71EC6-210F-42DE-9C53-41977AD35B3D}" type="datetimeFigureOut">
              <a:rPr lang="ru-RU" smtClean="0"/>
              <a:t>10.05.2018</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10.05.2018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10.05.2018</a:t>
            </a:fld>
            <a:endParaRPr lang="ru-RU"/>
          </a:p>
        </p:txBody>
      </p:sp>
      <p:sp>
        <p:nvSpPr>
          <p:cNvPr id="8" name="Номер слайда 7"/>
          <p:cNvSpPr>
            <a:spLocks noGrp="1"/>
          </p:cNvSpPr>
          <p:nvPr>
            <p:ph type="sldNum" sz="quarter" idx="11"/>
          </p:nvPr>
        </p:nvSpPr>
        <p:spPr/>
        <p:txBody>
          <a:bodyPr/>
          <a:lstStyle/>
          <a:p>
            <a:fld id="{B19B0651-EE4F-4900-A07F-96A6BFA9D0F0}" type="slidenum">
              <a:rPr lang="ru-RU" smtClean="0"/>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10.05.2018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B4C71EC6-210F-42DE-9C53-41977AD35B3D}" type="datetimeFigureOut">
              <a:rPr lang="ru-RU" smtClean="0"/>
              <a:t>10.05.2018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4C71EC6-210F-42DE-9C53-41977AD35B3D}" type="datetimeFigureOut">
              <a:rPr lang="ru-RU" smtClean="0"/>
              <a:t>10.05.2018</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ru.wikipedia.org/wiki/%D0%90%D0%BB%D0%B6%D0%B8%D1%80" TargetMode="External"/><Relationship Id="rId13" Type="http://schemas.openxmlformats.org/officeDocument/2006/relationships/image" Target="../media/image2.emf"/><Relationship Id="rId3" Type="http://schemas.openxmlformats.org/officeDocument/2006/relationships/hyperlink" Target="https://ru.wikipedia.org/wiki/%D0%A0%D0%BE%D1%81%D1%81%D0%B8%D1%8F" TargetMode="External"/><Relationship Id="rId7" Type="http://schemas.openxmlformats.org/officeDocument/2006/relationships/hyperlink" Target="https://ru.wikipedia.org/wiki/%D0%98%D1%80%D0%B0%D0%BA" TargetMode="External"/><Relationship Id="rId12" Type="http://schemas.openxmlformats.org/officeDocument/2006/relationships/image" Target="../media/image1.png"/><Relationship Id="rId2" Type="http://schemas.openxmlformats.org/officeDocument/2006/relationships/hyperlink" Target="https://ru.wikipedia.org/wiki/%D0%A1%D0%A8%D0%90" TargetMode="External"/><Relationship Id="rId1" Type="http://schemas.openxmlformats.org/officeDocument/2006/relationships/slideLayout" Target="../slideLayouts/slideLayout1.xml"/><Relationship Id="rId6" Type="http://schemas.openxmlformats.org/officeDocument/2006/relationships/hyperlink" Target="https://ru.wikipedia.org/wiki/%D0%9A%D0%BE%D0%BB%D1%83%D0%BC%D0%B1%D0%B8%D1%8F" TargetMode="External"/><Relationship Id="rId11" Type="http://schemas.openxmlformats.org/officeDocument/2006/relationships/hyperlink" Target="https://ru.wikipedia.org/wiki/%D0%A8%D1%80%D0%B8-%D0%9B%D0%B0%D0%BD%D0%BA%D0%B0" TargetMode="External"/><Relationship Id="rId5" Type="http://schemas.openxmlformats.org/officeDocument/2006/relationships/hyperlink" Target="https://ru.wikipedia.org/wiki/%D0%98%D0%B7%D1%80%D0%B0%D0%B8%D0%BB%D1%8C" TargetMode="External"/><Relationship Id="rId10" Type="http://schemas.openxmlformats.org/officeDocument/2006/relationships/hyperlink" Target="https://ru.wikipedia.org/wiki/%D0%A3%D0%B3%D0%B0%D0%BD%D0%B4%D0%B0" TargetMode="External"/><Relationship Id="rId4" Type="http://schemas.openxmlformats.org/officeDocument/2006/relationships/hyperlink" Target="https://ru.wikipedia.org/wiki/%D0%98%D0%BD%D0%B4%D0%B8%D1%8F" TargetMode="External"/><Relationship Id="rId9" Type="http://schemas.openxmlformats.org/officeDocument/2006/relationships/hyperlink" Target="https://ru.wikipedia.org/wiki/%D0%9F%D0%B0%D0%BA%D0%B8%D1%81%D1%82%D0%B0%D0%B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04664"/>
            <a:ext cx="7772400" cy="2763739"/>
          </a:xfrm>
        </p:spPr>
        <p:txBody>
          <a:bodyPr>
            <a:normAutofit fontScale="90000"/>
          </a:bodyPr>
          <a:lstStyle/>
          <a:p>
            <a:r>
              <a:rPr lang="ru-RU" b="1" dirty="0"/>
              <a:t>Лекция 7 </a:t>
            </a:r>
            <a:r>
              <a:rPr lang="ru-RU" b="1" dirty="0" smtClean="0"/>
              <a:t/>
            </a:r>
            <a:br>
              <a:rPr lang="ru-RU" b="1" dirty="0" smtClean="0"/>
            </a:br>
            <a:r>
              <a:rPr lang="ru-RU" b="1" dirty="0" smtClean="0"/>
              <a:t>Виды </a:t>
            </a:r>
            <a:r>
              <a:rPr lang="ru-RU" b="1" dirty="0"/>
              <a:t>терроризма. Профилактика экстремизма и терроризма в молодежной среде.</a:t>
            </a:r>
            <a:r>
              <a:rPr lang="ru-RU" dirty="0"/>
              <a:t/>
            </a:r>
            <a:br>
              <a:rPr lang="ru-RU" dirty="0"/>
            </a:br>
            <a:endParaRPr lang="ru-RU" dirty="0"/>
          </a:p>
        </p:txBody>
      </p:sp>
      <p:sp>
        <p:nvSpPr>
          <p:cNvPr id="3" name="Подзаголовок 2"/>
          <p:cNvSpPr>
            <a:spLocks noGrp="1"/>
          </p:cNvSpPr>
          <p:nvPr>
            <p:ph type="subTitle" idx="1"/>
          </p:nvPr>
        </p:nvSpPr>
        <p:spPr>
          <a:xfrm>
            <a:off x="1371600" y="3886200"/>
            <a:ext cx="6944816" cy="2063080"/>
          </a:xfrm>
        </p:spPr>
        <p:txBody>
          <a:bodyPr>
            <a:normAutofit fontScale="92500" lnSpcReduction="20000"/>
          </a:bodyPr>
          <a:lstStyle/>
          <a:p>
            <a:pPr algn="l"/>
            <a:r>
              <a:rPr lang="ru-RU" dirty="0">
                <a:solidFill>
                  <a:schemeClr val="tx1"/>
                </a:solidFill>
                <a:latin typeface="Times New Roman" panose="02020603050405020304" pitchFamily="18" charset="0"/>
                <a:cs typeface="Times New Roman" panose="02020603050405020304" pitchFamily="18" charset="0"/>
              </a:rPr>
              <a:t>Кандидат политических наук</a:t>
            </a:r>
          </a:p>
          <a:p>
            <a:pPr algn="l"/>
            <a:r>
              <a:rPr lang="ru-RU" dirty="0">
                <a:solidFill>
                  <a:schemeClr val="tx1"/>
                </a:solidFill>
                <a:latin typeface="Times New Roman" panose="02020603050405020304" pitchFamily="18" charset="0"/>
                <a:cs typeface="Times New Roman" panose="02020603050405020304" pitchFamily="18" charset="0"/>
              </a:rPr>
              <a:t>Кошевая Елена Сергеевна</a:t>
            </a:r>
          </a:p>
          <a:p>
            <a:pPr algn="l"/>
            <a:r>
              <a:rPr lang="ru-RU" dirty="0">
                <a:solidFill>
                  <a:schemeClr val="tx1"/>
                </a:solidFill>
                <a:latin typeface="Times New Roman" panose="02020603050405020304" pitchFamily="18" charset="0"/>
                <a:cs typeface="Times New Roman" panose="02020603050405020304" pitchFamily="18" charset="0"/>
              </a:rPr>
              <a:t>Кафедра Управления</a:t>
            </a:r>
          </a:p>
          <a:p>
            <a:pPr algn="l"/>
            <a:endParaRPr lang="ru-RU" dirty="0">
              <a:solidFill>
                <a:schemeClr val="tx1"/>
              </a:solidFill>
              <a:latin typeface="Times New Roman" panose="02020603050405020304" pitchFamily="18" charset="0"/>
              <a:cs typeface="Times New Roman" panose="02020603050405020304" pitchFamily="18" charset="0"/>
            </a:endParaRPr>
          </a:p>
          <a:p>
            <a:pPr algn="l"/>
            <a:endParaRPr lang="ru-RU" dirty="0">
              <a:solidFill>
                <a:schemeClr val="tx1"/>
              </a:solidFill>
              <a:latin typeface="Times New Roman" panose="02020603050405020304" pitchFamily="18" charset="0"/>
              <a:cs typeface="Times New Roman" panose="02020603050405020304" pitchFamily="18" charset="0"/>
            </a:endParaRPr>
          </a:p>
          <a:p>
            <a:pPr algn="l"/>
            <a:r>
              <a:rPr lang="ru-RU" dirty="0">
                <a:solidFill>
                  <a:schemeClr val="tx1"/>
                </a:solidFill>
                <a:latin typeface="Times New Roman" panose="02020603050405020304" pitchFamily="18" charset="0"/>
                <a:cs typeface="Times New Roman" panose="02020603050405020304" pitchFamily="18" charset="0"/>
              </a:rPr>
              <a:t>Презентация по курсу «Социально-политический и религиозный экстремизм в молодежных организациях»</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12360"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53845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88641"/>
            <a:ext cx="8064896" cy="1800199"/>
          </a:xfrm>
        </p:spPr>
        <p:txBody>
          <a:bodyPr>
            <a:normAutofit/>
          </a:bodyPr>
          <a:lstStyle/>
          <a:p>
            <a:r>
              <a:rPr lang="ru-RU" sz="2800" b="1" dirty="0"/>
              <a:t>Лекция 7 </a:t>
            </a:r>
            <a:br>
              <a:rPr lang="ru-RU" sz="2800" b="1" dirty="0"/>
            </a:br>
            <a:r>
              <a:rPr lang="ru-RU" sz="2800" b="1" dirty="0"/>
              <a:t>Виды терроризма. Профилактика экстремизма и терроризма в молодежной среде</a:t>
            </a:r>
            <a:r>
              <a:rPr lang="ru-RU" sz="2800" b="1" dirty="0" smtClean="0"/>
              <a:t>.</a:t>
            </a:r>
            <a:endParaRPr lang="ru-RU" sz="2800" dirty="0"/>
          </a:p>
        </p:txBody>
      </p:sp>
      <p:sp>
        <p:nvSpPr>
          <p:cNvPr id="3" name="Подзаголовок 2"/>
          <p:cNvSpPr>
            <a:spLocks noGrp="1"/>
          </p:cNvSpPr>
          <p:nvPr>
            <p:ph type="subTitle" idx="1"/>
          </p:nvPr>
        </p:nvSpPr>
        <p:spPr>
          <a:xfrm>
            <a:off x="1371600" y="2636912"/>
            <a:ext cx="6400800" cy="3001888"/>
          </a:xfrm>
        </p:spPr>
        <p:txBody>
          <a:bodyPr/>
          <a:lstStyle/>
          <a:p>
            <a:pPr algn="l"/>
            <a:r>
              <a:rPr lang="ru-RU" sz="2000" dirty="0">
                <a:solidFill>
                  <a:schemeClr val="tx1"/>
                </a:solidFill>
                <a:latin typeface="Times New Roman" panose="02020603050405020304" pitchFamily="18" charset="0"/>
                <a:cs typeface="Times New Roman" panose="02020603050405020304" pitchFamily="18" charset="0"/>
              </a:rPr>
              <a:t>План лекции:</a:t>
            </a:r>
          </a:p>
          <a:p>
            <a:pPr lvl="0" indent="360000" algn="l">
              <a:spcBef>
                <a:spcPts val="0"/>
              </a:spcBef>
              <a:buFont typeface="+mj-lt"/>
              <a:buAutoNum type="arabicPeriod"/>
            </a:pPr>
            <a:r>
              <a:rPr lang="ru-RU" sz="2000" dirty="0">
                <a:solidFill>
                  <a:schemeClr val="tx1"/>
                </a:solidFill>
                <a:latin typeface="Times New Roman" panose="02020603050405020304" pitchFamily="18" charset="0"/>
                <a:cs typeface="Times New Roman" panose="02020603050405020304" pitchFamily="18" charset="0"/>
              </a:rPr>
              <a:t>Виды терроризма</a:t>
            </a:r>
          </a:p>
          <a:p>
            <a:pPr lvl="0" indent="360000" algn="l">
              <a:spcBef>
                <a:spcPts val="0"/>
              </a:spcBef>
              <a:buFont typeface="+mj-lt"/>
              <a:buAutoNum type="arabicPeriod"/>
            </a:pPr>
            <a:r>
              <a:rPr lang="ru-RU" sz="2000" dirty="0">
                <a:solidFill>
                  <a:schemeClr val="tx1"/>
                </a:solidFill>
                <a:latin typeface="Times New Roman" panose="02020603050405020304" pitchFamily="18" charset="0"/>
                <a:cs typeface="Times New Roman" panose="02020603050405020304" pitchFamily="18" charset="0"/>
              </a:rPr>
              <a:t>Профилактика терроризма в молодежной среде.</a:t>
            </a:r>
          </a:p>
          <a:p>
            <a:endParaRPr lang="ru-RU" dirty="0"/>
          </a:p>
        </p:txBody>
      </p:sp>
      <p:grpSp>
        <p:nvGrpSpPr>
          <p:cNvPr id="4" name="Group 6"/>
          <p:cNvGrpSpPr>
            <a:grpSpLocks/>
          </p:cNvGrpSpPr>
          <p:nvPr/>
        </p:nvGrpSpPr>
        <p:grpSpPr bwMode="auto">
          <a:xfrm>
            <a:off x="7956376"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24238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260648"/>
            <a:ext cx="6480048" cy="576064"/>
          </a:xfrm>
        </p:spPr>
        <p:txBody>
          <a:bodyPr>
            <a:normAutofit/>
          </a:bodyPr>
          <a:lstStyle/>
          <a:p>
            <a:r>
              <a:rPr lang="ru-RU" sz="2400" dirty="0" smtClean="0"/>
              <a:t>Виды терроризма</a:t>
            </a:r>
            <a:endParaRPr lang="ru-RU" sz="2400" dirty="0"/>
          </a:p>
        </p:txBody>
      </p:sp>
      <p:sp>
        <p:nvSpPr>
          <p:cNvPr id="3" name="Подзаголовок 2"/>
          <p:cNvSpPr>
            <a:spLocks noGrp="1"/>
          </p:cNvSpPr>
          <p:nvPr>
            <p:ph type="subTitle" idx="1"/>
          </p:nvPr>
        </p:nvSpPr>
        <p:spPr>
          <a:xfrm>
            <a:off x="433050" y="836712"/>
            <a:ext cx="8387422" cy="5904656"/>
          </a:xfrm>
        </p:spPr>
        <p:txBody>
          <a:bodyPr>
            <a:normAutofit fontScale="92500" lnSpcReduction="10000"/>
          </a:bodyPr>
          <a:lstStyle/>
          <a:p>
            <a:pPr indent="360000" algn="l">
              <a:lnSpc>
                <a:spcPct val="110000"/>
              </a:lnSpc>
              <a:spcBef>
                <a:spcPts val="0"/>
              </a:spcBef>
            </a:pPr>
            <a:r>
              <a:rPr lang="ru-RU" dirty="0"/>
              <a:t>В последние годы одной из актуальных задач политической </a:t>
            </a:r>
            <a:r>
              <a:rPr lang="ru-RU" dirty="0" smtClean="0"/>
              <a:t>науки </a:t>
            </a:r>
            <a:r>
              <a:rPr lang="ru-RU" dirty="0"/>
              <a:t>стала задача изучения феномена современного терроризма для выработки практических рекомендаций по противостоянию террористической угрозе и ее предотвращению в основных </a:t>
            </a:r>
            <a:r>
              <a:rPr lang="ru-RU" dirty="0" err="1"/>
              <a:t>конфликтогенных</a:t>
            </a:r>
            <a:r>
              <a:rPr lang="ru-RU" dirty="0"/>
              <a:t> зонах. Ключевое понятие для понимания этого феномена — понятие </a:t>
            </a:r>
            <a:r>
              <a:rPr lang="ru-RU" b="1" i="1" dirty="0"/>
              <a:t>террора.</a:t>
            </a:r>
            <a:endParaRPr lang="ru-RU" dirty="0"/>
          </a:p>
          <a:p>
            <a:pPr indent="360000" algn="l">
              <a:lnSpc>
                <a:spcPct val="110000"/>
              </a:lnSpc>
              <a:spcBef>
                <a:spcPts val="0"/>
              </a:spcBef>
            </a:pPr>
            <a:r>
              <a:rPr lang="ru-RU" dirty="0"/>
              <a:t>В самом общем смысле </a:t>
            </a:r>
            <a:r>
              <a:rPr lang="ru-RU" b="1" i="1" dirty="0">
                <a:solidFill>
                  <a:schemeClr val="accent2">
                    <a:lumMod val="40000"/>
                    <a:lumOff val="60000"/>
                  </a:schemeClr>
                </a:solidFill>
              </a:rPr>
              <a:t>террор</a:t>
            </a:r>
            <a:r>
              <a:rPr lang="ru-RU" i="1" dirty="0">
                <a:solidFill>
                  <a:schemeClr val="accent2">
                    <a:lumMod val="40000"/>
                    <a:lumOff val="60000"/>
                  </a:schemeClr>
                </a:solidFill>
              </a:rPr>
              <a:t> </a:t>
            </a:r>
            <a:r>
              <a:rPr lang="ru-RU" b="1" i="1" dirty="0">
                <a:solidFill>
                  <a:schemeClr val="accent2">
                    <a:lumMod val="40000"/>
                    <a:lumOff val="60000"/>
                  </a:schemeClr>
                </a:solidFill>
              </a:rPr>
              <a:t>означает применение насилия для того, чтобы вызвать чувство страха у отдельных людей и групп, против которых такое насилие направлено</a:t>
            </a:r>
            <a:r>
              <a:rPr lang="ru-RU" b="1" i="1" dirty="0"/>
              <a:t>.</a:t>
            </a:r>
            <a:r>
              <a:rPr lang="ru-RU" dirty="0"/>
              <a:t> </a:t>
            </a:r>
          </a:p>
          <a:p>
            <a:pPr indent="360000" algn="l">
              <a:lnSpc>
                <a:spcPct val="110000"/>
              </a:lnSpc>
              <a:spcBef>
                <a:spcPts val="0"/>
              </a:spcBef>
            </a:pPr>
            <a:r>
              <a:rPr lang="ru-RU" dirty="0"/>
              <a:t>Террор может быть</a:t>
            </a:r>
            <a:r>
              <a:rPr lang="ru-RU" b="1" dirty="0"/>
              <a:t> </a:t>
            </a:r>
            <a:r>
              <a:rPr lang="ru-RU" b="1" i="1" dirty="0">
                <a:solidFill>
                  <a:schemeClr val="accent2">
                    <a:lumMod val="40000"/>
                    <a:lumOff val="60000"/>
                  </a:schemeClr>
                </a:solidFill>
              </a:rPr>
              <a:t>индивидуальным</a:t>
            </a:r>
            <a:r>
              <a:rPr lang="ru-RU" b="1" dirty="0"/>
              <a:t>, </a:t>
            </a:r>
            <a:r>
              <a:rPr lang="ru-RU" dirty="0"/>
              <a:t>но может быть </a:t>
            </a:r>
            <a:r>
              <a:rPr lang="ru-RU" dirty="0">
                <a:solidFill>
                  <a:schemeClr val="accent2">
                    <a:lumMod val="40000"/>
                    <a:lumOff val="60000"/>
                  </a:schemeClr>
                </a:solidFill>
              </a:rPr>
              <a:t>и</a:t>
            </a:r>
            <a:r>
              <a:rPr lang="ru-RU" b="1" dirty="0">
                <a:solidFill>
                  <a:schemeClr val="accent2">
                    <a:lumMod val="40000"/>
                    <a:lumOff val="60000"/>
                  </a:schemeClr>
                </a:solidFill>
              </a:rPr>
              <a:t> </a:t>
            </a:r>
            <a:r>
              <a:rPr lang="ru-RU" b="1" i="1" dirty="0">
                <a:solidFill>
                  <a:schemeClr val="accent2">
                    <a:lumMod val="40000"/>
                    <a:lumOff val="60000"/>
                  </a:schemeClr>
                </a:solidFill>
              </a:rPr>
              <a:t>массовым</a:t>
            </a:r>
            <a:r>
              <a:rPr lang="ru-RU" b="1" dirty="0">
                <a:solidFill>
                  <a:schemeClr val="accent2">
                    <a:lumMod val="40000"/>
                    <a:lumOff val="60000"/>
                  </a:schemeClr>
                </a:solidFill>
              </a:rPr>
              <a:t> </a:t>
            </a:r>
            <a:r>
              <a:rPr lang="ru-RU" dirty="0"/>
              <a:t>как по числу жертв, так и по числу исполнителей. </a:t>
            </a:r>
          </a:p>
          <a:p>
            <a:pPr indent="360000" algn="l">
              <a:lnSpc>
                <a:spcPct val="110000"/>
              </a:lnSpc>
              <a:spcBef>
                <a:spcPts val="0"/>
              </a:spcBef>
            </a:pPr>
            <a:r>
              <a:rPr lang="ru-RU" dirty="0"/>
              <a:t>Террор может быть </a:t>
            </a:r>
            <a:r>
              <a:rPr lang="ru-RU" b="1" i="1" dirty="0">
                <a:solidFill>
                  <a:schemeClr val="accent2">
                    <a:lumMod val="40000"/>
                    <a:lumOff val="60000"/>
                  </a:schemeClr>
                </a:solidFill>
              </a:rPr>
              <a:t>организованным</a:t>
            </a:r>
            <a:r>
              <a:rPr lang="ru-RU" b="1" dirty="0"/>
              <a:t>,</a:t>
            </a:r>
            <a:r>
              <a:rPr lang="ru-RU" dirty="0"/>
              <a:t> когда его осуществляет террористическая организация, партия или государство, но может быть </a:t>
            </a:r>
            <a:r>
              <a:rPr lang="ru-RU" b="1" i="1" dirty="0">
                <a:solidFill>
                  <a:schemeClr val="accent2">
                    <a:lumMod val="40000"/>
                    <a:lumOff val="60000"/>
                  </a:schemeClr>
                </a:solidFill>
              </a:rPr>
              <a:t>стихийным, спонтанным</a:t>
            </a:r>
            <a:r>
              <a:rPr lang="ru-RU" b="1" dirty="0"/>
              <a:t>,</a:t>
            </a:r>
            <a:r>
              <a:rPr lang="ru-RU" dirty="0"/>
              <a:t> например, спровоцированное каким-либо инцидентом массовое уничтожение в условиях внутриполитических конфликтов представителей той или иной этнической, религиозной группы или сторонников определенной политической партии, общественного движения. Использование методов террора порождает такое социально-политическое явление, как </a:t>
            </a:r>
            <a:r>
              <a:rPr lang="ru-RU" b="1" i="1" dirty="0">
                <a:solidFill>
                  <a:schemeClr val="accent2">
                    <a:lumMod val="40000"/>
                    <a:lumOff val="60000"/>
                  </a:schemeClr>
                </a:solidFill>
              </a:rPr>
              <a:t>терроризм</a:t>
            </a:r>
            <a:r>
              <a:rPr lang="ru-RU" i="1" dirty="0"/>
              <a:t>. </a:t>
            </a:r>
            <a:endParaRPr lang="ru-RU" dirty="0"/>
          </a:p>
          <a:p>
            <a:endParaRPr lang="ru-RU" dirty="0"/>
          </a:p>
        </p:txBody>
      </p:sp>
      <p:grpSp>
        <p:nvGrpSpPr>
          <p:cNvPr id="6" name="Group 6"/>
          <p:cNvGrpSpPr>
            <a:grpSpLocks/>
          </p:cNvGrpSpPr>
          <p:nvPr/>
        </p:nvGrpSpPr>
        <p:grpSpPr bwMode="auto">
          <a:xfrm>
            <a:off x="7956376" y="6282779"/>
            <a:ext cx="1033463" cy="409575"/>
            <a:chOff x="4876" y="4062"/>
            <a:chExt cx="651" cy="258"/>
          </a:xfrm>
        </p:grpSpPr>
        <p:pic>
          <p:nvPicPr>
            <p:cNvPr id="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409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88640"/>
            <a:ext cx="6480048" cy="576064"/>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323528" y="836712"/>
            <a:ext cx="8640960" cy="5760640"/>
          </a:xfrm>
        </p:spPr>
        <p:txBody>
          <a:bodyPr>
            <a:normAutofit/>
          </a:bodyPr>
          <a:lstStyle/>
          <a:p>
            <a:pPr indent="360000" algn="l">
              <a:spcBef>
                <a:spcPts val="0"/>
              </a:spcBef>
            </a:pPr>
            <a:r>
              <a:rPr lang="ru-RU" dirty="0">
                <a:latin typeface="Times New Roman" panose="02020603050405020304" pitchFamily="18" charset="0"/>
                <a:cs typeface="Times New Roman" panose="02020603050405020304" pitchFamily="18" charset="0"/>
              </a:rPr>
              <a:t>Современная политическая наука видит в терроризме одну из крайних форм политического экстремизма.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Терроризм представляет собой систематическое применение насилия для достижения определенных целей, в том числе и политических.</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a:t>
            </a:r>
          </a:p>
          <a:p>
            <a:pPr indent="360000" algn="l">
              <a:spcBef>
                <a:spcPts val="0"/>
              </a:spcBef>
            </a:pPr>
            <a:r>
              <a:rPr lang="ru-RU" b="1" dirty="0">
                <a:latin typeface="Times New Roman" panose="02020603050405020304" pitchFamily="18" charset="0"/>
                <a:cs typeface="Times New Roman" panose="02020603050405020304" pitchFamily="18" charset="0"/>
              </a:rPr>
              <a:t>Путь к достижению этих целей включает два этапа:</a:t>
            </a:r>
            <a:r>
              <a:rPr lang="ru-RU" dirty="0">
                <a:latin typeface="Times New Roman" panose="02020603050405020304" pitchFamily="18" charset="0"/>
                <a:cs typeface="Times New Roman" panose="02020603050405020304" pitchFamily="18" charset="0"/>
              </a:rPr>
              <a:t>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на первом</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осуществляется акт устрашения, а на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втором этапе </a:t>
            </a:r>
            <a:r>
              <a:rPr lang="ru-RU" dirty="0">
                <a:latin typeface="Times New Roman" panose="02020603050405020304" pitchFamily="18" charset="0"/>
                <a:cs typeface="Times New Roman" panose="02020603050405020304" pitchFamily="18" charset="0"/>
              </a:rPr>
              <a:t>террористы управляют поведением людей в нужном для них направлении</a:t>
            </a:r>
            <a:r>
              <a:rPr lang="ru-RU" dirty="0" smtClean="0">
                <a:latin typeface="Times New Roman" panose="02020603050405020304" pitchFamily="18" charset="0"/>
                <a:cs typeface="Times New Roman" panose="02020603050405020304" pitchFamily="18" charset="0"/>
              </a:rPr>
              <a:t>.</a:t>
            </a:r>
          </a:p>
          <a:p>
            <a:pPr indent="360000" algn="l">
              <a:spcBef>
                <a:spcPts val="0"/>
              </a:spcBef>
            </a:pPr>
            <a:r>
              <a:rPr lang="ru-RU" dirty="0" smtClean="0">
                <a:latin typeface="Times New Roman" panose="02020603050405020304" pitchFamily="18" charset="0"/>
                <a:cs typeface="Times New Roman" panose="02020603050405020304" pitchFamily="18" charset="0"/>
              </a:rPr>
              <a:t> </a:t>
            </a:r>
            <a:r>
              <a:rPr lang="ru-RU" u="sng" dirty="0">
                <a:latin typeface="Times New Roman" panose="02020603050405020304" pitchFamily="18" charset="0"/>
                <a:cs typeface="Times New Roman" panose="02020603050405020304" pitchFamily="18" charset="0"/>
              </a:rPr>
              <a:t>Любая террористическая акция представляет собой сложное по структуре явление, имеющее </a:t>
            </a:r>
            <a:r>
              <a:rPr lang="ru-RU" u="sng" dirty="0">
                <a:solidFill>
                  <a:schemeClr val="accent2">
                    <a:lumMod val="40000"/>
                    <a:lumOff val="60000"/>
                  </a:schemeClr>
                </a:solidFill>
                <a:latin typeface="Times New Roman" panose="02020603050405020304" pitchFamily="18" charset="0"/>
                <a:cs typeface="Times New Roman" panose="02020603050405020304" pitchFamily="18" charset="0"/>
              </a:rPr>
              <a:t>два объекта преступных посягательств</a:t>
            </a:r>
            <a:r>
              <a:rPr lang="ru-RU" u="sng"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indent="360000" algn="l">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Первичным объектом </a:t>
            </a:r>
            <a:r>
              <a:rPr lang="ru-RU" dirty="0">
                <a:latin typeface="Times New Roman" panose="02020603050405020304" pitchFamily="18" charset="0"/>
                <a:cs typeface="Times New Roman" panose="02020603050405020304" pitchFamily="18" charset="0"/>
              </a:rPr>
              <a:t>могут быть отдельное физическое лицо, группа лиц или материальный объект, </a:t>
            </a:r>
            <a:r>
              <a:rPr lang="ru-RU" b="1" dirty="0">
                <a:latin typeface="Times New Roman" panose="02020603050405020304" pitchFamily="18" charset="0"/>
                <a:cs typeface="Times New Roman" panose="02020603050405020304" pitchFamily="18" charset="0"/>
              </a:rPr>
              <a:t>а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вторичным объектом </a:t>
            </a:r>
            <a:r>
              <a:rPr lang="ru-RU" dirty="0">
                <a:latin typeface="Times New Roman" panose="02020603050405020304" pitchFamily="18" charset="0"/>
                <a:cs typeface="Times New Roman" panose="02020603050405020304" pitchFamily="18" charset="0"/>
              </a:rPr>
              <a:t>— объект управления, которым можно считать общественные отношения в широком смысле, например, деятельность органов государственной власти, общественный порядок, социально-политический и экономический строй. </a:t>
            </a:r>
          </a:p>
          <a:p>
            <a:pPr indent="360000" algn="l">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Субъекты терроризма </a:t>
            </a:r>
            <a:r>
              <a:rPr lang="ru-RU" dirty="0">
                <a:latin typeface="Times New Roman" panose="02020603050405020304" pitchFamily="18" charset="0"/>
                <a:cs typeface="Times New Roman" panose="02020603050405020304" pitchFamily="18" charset="0"/>
              </a:rPr>
              <a:t>— различные международные и национальные террористические организации, а также отдельные террористы, выступающие исполнителями решений этих организаций, в некоторых случаях субъектами терроризма могут быть даже целые государства</a:t>
            </a:r>
            <a:r>
              <a:rPr lang="ru-RU" dirty="0" smtClean="0"/>
              <a:t>.</a:t>
            </a:r>
            <a:endParaRPr lang="ru-RU" dirty="0"/>
          </a:p>
        </p:txBody>
      </p:sp>
      <p:grpSp>
        <p:nvGrpSpPr>
          <p:cNvPr id="4" name="Group 6"/>
          <p:cNvGrpSpPr>
            <a:grpSpLocks/>
          </p:cNvGrpSpPr>
          <p:nvPr/>
        </p:nvGrpSpPr>
        <p:grpSpPr bwMode="auto">
          <a:xfrm>
            <a:off x="7962800" y="637009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42641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16632"/>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433050" y="692696"/>
            <a:ext cx="8027382" cy="5616624"/>
          </a:xfrm>
        </p:spPr>
        <p:txBody>
          <a:bodyPr>
            <a:normAutofit fontScale="92500" lnSpcReduction="20000"/>
          </a:bodyPr>
          <a:lstStyle/>
          <a:p>
            <a:pPr indent="360000" algn="l">
              <a:lnSpc>
                <a:spcPct val="110000"/>
              </a:lnSpc>
              <a:spcBef>
                <a:spcPts val="0"/>
              </a:spcBef>
            </a:pPr>
            <a:r>
              <a:rPr lang="ru-RU" b="1" dirty="0">
                <a:solidFill>
                  <a:schemeClr val="accent2">
                    <a:lumMod val="40000"/>
                    <a:lumOff val="60000"/>
                  </a:schemeClr>
                </a:solidFill>
                <a:latin typeface="Times New Roman" panose="02020603050405020304" pitchFamily="18" charset="0"/>
                <a:cs typeface="Times New Roman" panose="02020603050405020304" pitchFamily="18" charset="0"/>
              </a:rPr>
              <a:t>Основные методы террористической деятельности можно разделить на четыре группы</a:t>
            </a:r>
            <a:r>
              <a:rPr lang="ru-RU"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Первую группу</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составляют традиционные способы осуществления террористического насилия и устрашения: прямое физическое причинение ущерба жизни, здоровью и ограничение свободы людей с использованием огнестрельного и холодного оружия, взрывчатых и отравляющих веществ, ядов и т. д.</a:t>
            </a:r>
          </a:p>
          <a:p>
            <a:pPr indent="360000" algn="l">
              <a:lnSpc>
                <a:spcPct val="11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Вторая группа методов</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это разрушительное воздействие на мате­риальные объекты: промышленные предприятия, объекты жизнеобеспечения населения, объекты энергетики, коммуникации.</a:t>
            </a:r>
          </a:p>
          <a:p>
            <a:pPr indent="360000" algn="l">
              <a:lnSpc>
                <a:spcPct val="11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Третья группа методов</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это методы так называемого психологического террора. К ним относятся открытые или анонимные угрозы, обещания расправы или наступления других неблагоприятных последствий для объектов терроризма или их близких в случае невыполнения требований террористов.</a:t>
            </a:r>
          </a:p>
          <a:p>
            <a:pPr indent="360000" algn="l">
              <a:lnSpc>
                <a:spcPct val="11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Четвертую группу</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составляют методы организационного характера. Это вербовка участников террористических организаций, их обучение, организация снабжения террористов средствами террористической деятельности, финансирование, обеспечение документами и связью, предоставление убежища</a:t>
            </a:r>
            <a:r>
              <a:rPr lang="ru-RU" dirty="0" smtClean="0"/>
              <a:t>.</a:t>
            </a:r>
            <a:endParaRPr lang="ru-RU" dirty="0"/>
          </a:p>
        </p:txBody>
      </p:sp>
      <p:grpSp>
        <p:nvGrpSpPr>
          <p:cNvPr id="4" name="Group 6"/>
          <p:cNvGrpSpPr>
            <a:grpSpLocks/>
          </p:cNvGrpSpPr>
          <p:nvPr/>
        </p:nvGrpSpPr>
        <p:grpSpPr bwMode="auto">
          <a:xfrm>
            <a:off x="7956376" y="6350797"/>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263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433050" y="620688"/>
            <a:ext cx="7955374" cy="5904656"/>
          </a:xfrm>
        </p:spPr>
        <p:txBody>
          <a:bodyPr>
            <a:normAutofit fontScale="85000" lnSpcReduction="10000"/>
          </a:bodyPr>
          <a:lstStyle/>
          <a:p>
            <a:pPr indent="360000" algn="l">
              <a:lnSpc>
                <a:spcPct val="11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Основаниями для выделения типов терроризма могут быть различные факторы</a:t>
            </a:r>
            <a:r>
              <a:rPr lang="ru-RU" dirty="0">
                <a:latin typeface="Times New Roman" panose="02020603050405020304" pitchFamily="18" charset="0"/>
                <a:cs typeface="Times New Roman" panose="02020603050405020304" pitchFamily="18" charset="0"/>
              </a:rPr>
              <a:t>. </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С точки зрения пространства, в котором совершаются террористические акции, терроризм может быть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наземным, морским и воздушным</a:t>
            </a:r>
            <a:r>
              <a:rPr lang="ru-RU" dirty="0">
                <a:latin typeface="Times New Roman" panose="02020603050405020304" pitchFamily="18" charset="0"/>
                <a:cs typeface="Times New Roman" panose="02020603050405020304" pitchFamily="18" charset="0"/>
              </a:rPr>
              <a:t>. </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В зависимости от того, какие политические цели ставят террористы и чем они оправдывают собственную деятельность, терроризм делится на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левый (революционный) и правый, религиозный и этнический. </a:t>
            </a:r>
            <a:endParaRPr lang="ru-RU" dirty="0">
              <a:solidFill>
                <a:schemeClr val="accent2">
                  <a:lumMod val="40000"/>
                  <a:lumOff val="60000"/>
                </a:schemeClr>
              </a:solidFill>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В зависимости от того, на какой территории совершаются террористические акты, выделяют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внутригосударственный терроризм и международный</a:t>
            </a:r>
            <a:r>
              <a:rPr lang="ru-RU" dirty="0">
                <a:latin typeface="Times New Roman" panose="02020603050405020304" pitchFamily="18" charset="0"/>
                <a:cs typeface="Times New Roman" panose="02020603050405020304" pitchFamily="18" charset="0"/>
              </a:rPr>
              <a:t>. </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Если в качестве субъекта террористической деятельности выступает само государство, речь идет о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государственном терроризме</a:t>
            </a:r>
            <a:r>
              <a:rPr lang="ru-RU" b="1" i="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Относительно новое явление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уголовный терроризм</a:t>
            </a:r>
            <a:r>
              <a:rPr lang="ru-RU" dirty="0">
                <a:latin typeface="Times New Roman" panose="02020603050405020304" pitchFamily="18" charset="0"/>
                <a:cs typeface="Times New Roman" panose="02020603050405020304" pitchFamily="18" charset="0"/>
              </a:rPr>
              <a:t>, который сегодня демонстрирует тенденцию к политизации.</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Под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революционным терроризмом</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понимают терроризм, осуществляемый с целью революционного переустройства общества. В прошлом данный тип терроризма был преобладающим. Террористические методы в этом случае применяются для того, чтобы дезорганизовать старую общественную систему, запугать правящую элиту и обеспечить ее последующее свержение. Революционный терроризм возник в период Великой французской революции, когда использование террора как революционерами, так и контрреволюционерами стало массовым и оказало большое влияние на политический процесс во Франции и в других странах в послереволюционный </a:t>
            </a:r>
            <a:r>
              <a:rPr lang="ru-RU" dirty="0" smtClean="0">
                <a:latin typeface="Times New Roman" panose="02020603050405020304" pitchFamily="18" charset="0"/>
                <a:cs typeface="Times New Roman" panose="02020603050405020304" pitchFamily="18" charset="0"/>
              </a:rPr>
              <a:t>период.</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36111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6480048" cy="504056"/>
          </a:xfrm>
        </p:spPr>
        <p:txBody>
          <a:bodyPr>
            <a:normAutofit/>
          </a:bodyPr>
          <a:lstStyle/>
          <a:p>
            <a:r>
              <a:rPr lang="ru-RU" sz="2400" dirty="0"/>
              <a:t>Виды </a:t>
            </a:r>
            <a:r>
              <a:rPr lang="ru-RU" sz="2400" dirty="0" smtClean="0"/>
              <a:t>терроризма - примеры</a:t>
            </a:r>
            <a:endParaRPr lang="ru-RU" sz="2400" dirty="0"/>
          </a:p>
        </p:txBody>
      </p:sp>
      <p:sp>
        <p:nvSpPr>
          <p:cNvPr id="3" name="Подзаголовок 2"/>
          <p:cNvSpPr>
            <a:spLocks noGrp="1"/>
          </p:cNvSpPr>
          <p:nvPr>
            <p:ph type="subTitle" idx="1"/>
          </p:nvPr>
        </p:nvSpPr>
        <p:spPr>
          <a:xfrm>
            <a:off x="433050" y="692696"/>
            <a:ext cx="8027382" cy="5688632"/>
          </a:xfrm>
        </p:spPr>
        <p:txBody>
          <a:bodyPr>
            <a:normAutofit fontScale="92500" lnSpcReduction="20000"/>
          </a:bodyPr>
          <a:lstStyle/>
          <a:p>
            <a:pPr indent="360000" algn="l">
              <a:lnSpc>
                <a:spcPct val="110000"/>
              </a:lnSpc>
              <a:spcBef>
                <a:spcPts val="0"/>
              </a:spcBef>
            </a:pPr>
            <a:r>
              <a:rPr lang="ru-RU" u="sng" dirty="0">
                <a:latin typeface="Times New Roman" panose="02020603050405020304" pitchFamily="18" charset="0"/>
                <a:cs typeface="Times New Roman" panose="02020603050405020304" pitchFamily="18" charset="0"/>
              </a:rPr>
              <a:t>Главными субъектами революционного терроризма</a:t>
            </a:r>
            <a:r>
              <a:rPr lang="ru-RU" dirty="0">
                <a:latin typeface="Times New Roman" panose="02020603050405020304" pitchFamily="18" charset="0"/>
                <a:cs typeface="Times New Roman" panose="02020603050405020304" pitchFamily="18" charset="0"/>
              </a:rPr>
              <a:t> в Западной Европе и Северной Америке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во 2-й половине </a:t>
            </a:r>
            <a:r>
              <a:rPr lang="en-US" dirty="0">
                <a:solidFill>
                  <a:schemeClr val="accent2">
                    <a:lumMod val="40000"/>
                    <a:lumOff val="60000"/>
                  </a:schemeClr>
                </a:solidFill>
                <a:latin typeface="Times New Roman" panose="02020603050405020304" pitchFamily="18" charset="0"/>
                <a:cs typeface="Times New Roman" panose="02020603050405020304" pitchFamily="18" charset="0"/>
              </a:rPr>
              <a:t>XIX</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 начале </a:t>
            </a:r>
            <a:r>
              <a:rPr lang="en-US" dirty="0">
                <a:solidFill>
                  <a:schemeClr val="accent2">
                    <a:lumMod val="40000"/>
                    <a:lumOff val="60000"/>
                  </a:schemeClr>
                </a:solidFill>
                <a:latin typeface="Times New Roman" panose="02020603050405020304" pitchFamily="18" charset="0"/>
                <a:cs typeface="Times New Roman" panose="02020603050405020304" pitchFamily="18" charset="0"/>
              </a:rPr>
              <a:t>XX</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вв.</a:t>
            </a:r>
            <a:r>
              <a:rPr lang="ru-RU" dirty="0">
                <a:latin typeface="Times New Roman" panose="02020603050405020304" pitchFamily="18" charset="0"/>
                <a:cs typeface="Times New Roman" panose="02020603050405020304" pitchFamily="18" charset="0"/>
              </a:rPr>
              <a:t> были </a:t>
            </a:r>
            <a:r>
              <a:rPr lang="ru-RU" b="1" dirty="0">
                <a:solidFill>
                  <a:schemeClr val="accent2">
                    <a:lumMod val="40000"/>
                    <a:lumOff val="60000"/>
                  </a:schemeClr>
                </a:solidFill>
                <a:latin typeface="Times New Roman" panose="02020603050405020304" pitchFamily="18" charset="0"/>
                <a:cs typeface="Times New Roman" panose="02020603050405020304" pitchFamily="18" charset="0"/>
              </a:rPr>
              <a:t>анархисты</a:t>
            </a:r>
            <a:r>
              <a:rPr lang="ru-RU" dirty="0">
                <a:latin typeface="Times New Roman" panose="02020603050405020304" pitchFamily="18" charset="0"/>
                <a:cs typeface="Times New Roman" panose="02020603050405020304" pitchFamily="18" charset="0"/>
              </a:rPr>
              <a:t>, особенно сторонники идей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М. Бакунина</a:t>
            </a:r>
            <a:r>
              <a:rPr lang="ru-RU" dirty="0">
                <a:latin typeface="Times New Roman" panose="02020603050405020304" pitchFamily="18" charset="0"/>
                <a:cs typeface="Times New Roman" panose="02020603050405020304" pitchFamily="18" charset="0"/>
              </a:rPr>
              <a:t>. Наиболее заметным явлением в этот период был революционный терроризм в России, который оказал влияние на приверженцев терроризма во многих других странах, а также «обогатил» приемы и методы осуществления террористических актов.</a:t>
            </a:r>
          </a:p>
          <a:p>
            <a:pPr indent="360000" algn="l">
              <a:lnSpc>
                <a:spcPct val="110000"/>
              </a:lnSpc>
              <a:spcBef>
                <a:spcPts val="0"/>
              </a:spcBef>
            </a:pP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Во 2-й половине </a:t>
            </a:r>
            <a:r>
              <a:rPr lang="en-US" dirty="0">
                <a:solidFill>
                  <a:schemeClr val="accent2">
                    <a:lumMod val="40000"/>
                    <a:lumOff val="60000"/>
                  </a:schemeClr>
                </a:solidFill>
                <a:latin typeface="Times New Roman" panose="02020603050405020304" pitchFamily="18" charset="0"/>
                <a:cs typeface="Times New Roman" panose="02020603050405020304" pitchFamily="18" charset="0"/>
              </a:rPr>
              <a:t>XX</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столетия часть революционно настроенной молодежи развитых государств встала на путь террористической деятельности, что привело к созданию на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рубеже 1960-70-х гг. массы левоэкстремистских групп и организаций</a:t>
            </a:r>
            <a:r>
              <a:rPr lang="ru-RU" dirty="0">
                <a:latin typeface="Times New Roman" panose="02020603050405020304" pitchFamily="18" charset="0"/>
                <a:cs typeface="Times New Roman" panose="02020603050405020304" pitchFamily="18" charset="0"/>
              </a:rPr>
              <a:t>. Широкий международный резонанс получили террористические акции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французских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гошистов</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итальянских «Красных бригад», западногерманской «РАФ», японской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Рэнго</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сэкигун</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Широкое распространение революционный терроризм получил в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Латинской Америке </a:t>
            </a:r>
            <a:r>
              <a:rPr lang="ru-RU" dirty="0">
                <a:latin typeface="Times New Roman" panose="02020603050405020304" pitchFamily="18" charset="0"/>
                <a:cs typeface="Times New Roman" panose="02020603050405020304" pitchFamily="18" charset="0"/>
              </a:rPr>
              <a:t>под воздействием примера кубинской революции. В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1960-е гг</a:t>
            </a:r>
            <a:r>
              <a:rPr lang="ru-RU" dirty="0">
                <a:latin typeface="Times New Roman" panose="02020603050405020304" pitchFamily="18" charset="0"/>
                <a:cs typeface="Times New Roman" panose="02020603050405020304" pitchFamily="18" charset="0"/>
              </a:rPr>
              <a:t>. там появилось множество организаций, которые стремились сочетать терроризм с тактикой городской герильи (партизанской войны). Наиболее известными террористическими группировками были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уругвайские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Тупомаросы</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«Армия национального освобождения Колумбии», «Революционные вооруженные силы Колумбии»,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Сендеро</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Луминосо</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«Революционное движение имени Ту-пака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Амару</a:t>
            </a:r>
            <a:r>
              <a:rPr lang="ru-RU" b="1" i="1" dirty="0" smtClean="0">
                <a:solidFill>
                  <a:schemeClr val="accent2">
                    <a:lumMod val="40000"/>
                    <a:lumOff val="60000"/>
                  </a:schemeClr>
                </a:solidFill>
                <a:latin typeface="Times New Roman" panose="02020603050405020304" pitchFamily="18" charset="0"/>
                <a:cs typeface="Times New Roman" panose="02020603050405020304" pitchFamily="18" charset="0"/>
              </a:rPr>
              <a:t>».</a:t>
            </a:r>
            <a:endParaRPr lang="ru-RU" b="1" i="1" dirty="0">
              <a:solidFill>
                <a:schemeClr val="accent2">
                  <a:lumMod val="40000"/>
                  <a:lumOff val="60000"/>
                </a:schemeClr>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83622" y="635641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56142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188640"/>
            <a:ext cx="6480048" cy="504056"/>
          </a:xfrm>
        </p:spPr>
        <p:txBody>
          <a:bodyPr>
            <a:normAutofit/>
          </a:bodyPr>
          <a:lstStyle/>
          <a:p>
            <a:r>
              <a:rPr lang="ru-RU" sz="2400" dirty="0"/>
              <a:t>Виды терроризма - примеры</a:t>
            </a:r>
          </a:p>
        </p:txBody>
      </p:sp>
      <p:sp>
        <p:nvSpPr>
          <p:cNvPr id="3" name="Подзаголовок 2"/>
          <p:cNvSpPr>
            <a:spLocks noGrp="1"/>
          </p:cNvSpPr>
          <p:nvPr>
            <p:ph type="subTitle" idx="1"/>
          </p:nvPr>
        </p:nvSpPr>
        <p:spPr>
          <a:xfrm>
            <a:off x="433050" y="836712"/>
            <a:ext cx="8387422" cy="5400600"/>
          </a:xfrm>
        </p:spPr>
        <p:txBody>
          <a:bodyPr>
            <a:normAutofit fontScale="92500" lnSpcReduction="20000"/>
          </a:bodyPr>
          <a:lstStyle/>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Идейная противоположность левому революционному терроризму —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правый терроризм</a:t>
            </a:r>
            <a:r>
              <a:rPr lang="ru-RU" dirty="0">
                <a:latin typeface="Times New Roman" panose="02020603050405020304" pitchFamily="18" charset="0"/>
                <a:cs typeface="Times New Roman" panose="02020603050405020304" pitchFamily="18" charset="0"/>
              </a:rPr>
              <a:t>. Представители этого типа терроризма обосновывают свои акции националистическими, праворадикальными идеями. Примером правого терроризма может быть деятельность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черносотенцев в дореволюционной России, хорватских </a:t>
            </a:r>
            <a:r>
              <a:rPr lang="ru-RU" dirty="0" err="1">
                <a:solidFill>
                  <a:schemeClr val="accent2">
                    <a:lumMod val="40000"/>
                    <a:lumOff val="60000"/>
                  </a:schemeClr>
                </a:solidFill>
                <a:latin typeface="Times New Roman" panose="02020603050405020304" pitchFamily="18" charset="0"/>
                <a:cs typeface="Times New Roman" panose="02020603050405020304" pitchFamily="18" charset="0"/>
              </a:rPr>
              <a:t>усташей</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в довоенной Югославии, различных фашистских организаций и движений в западноевропейских странах</a:t>
            </a:r>
            <a:r>
              <a:rPr lang="ru-RU" dirty="0">
                <a:latin typeface="Times New Roman" panose="02020603050405020304" pitchFamily="18" charset="0"/>
                <a:cs typeface="Times New Roman" panose="02020603050405020304" pitchFamily="18" charset="0"/>
              </a:rPr>
              <a:t>. После Второй мировой войны идейной основой правого терроризма стал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неофашизм</a:t>
            </a:r>
            <a:r>
              <a:rPr lang="ru-RU" dirty="0">
                <a:latin typeface="Times New Roman" panose="02020603050405020304" pitchFamily="18" charset="0"/>
                <a:cs typeface="Times New Roman" panose="02020603050405020304" pitchFamily="18" charset="0"/>
              </a:rPr>
              <a:t>.</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Наиболее распространенный тип терроризма в современном мире —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религиозный терроризм</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его основе лежит религиозный фактор, хотя цели террористов чаще всего носят конкретно-политический характер. Мотивация террористов, непосредственно совершающих насильственные действия, также базируется на религиозной основе. Побудительным мотивом для террористической деятельности служит религиозный фанатизм. Пример тому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шахиды (смертники-самоубийцы</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готовность к самопожертвованию которых нередко используют исламские экстремистские группировки. Такие организации, как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«Аль-Каида»,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Хамас</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Хезболлах</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«Братья-мусульмане» </a:t>
            </a:r>
            <a:r>
              <a:rPr lang="ru-RU" dirty="0">
                <a:latin typeface="Times New Roman" panose="02020603050405020304" pitchFamily="18" charset="0"/>
                <a:cs typeface="Times New Roman" panose="02020603050405020304" pitchFamily="18" charset="0"/>
              </a:rPr>
              <a:t>и другие, приобрели печальную известность благодаря многочисленным террористическим акциям, совершенным их боевиками. Среди них и самая масштабная за всю историю терроризма —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11 сентября 2001 г. в Нью-Йорке и Вашингтоне</a:t>
            </a:r>
            <a:r>
              <a:rPr lang="ru-RU" dirty="0" smtClean="0">
                <a:solidFill>
                  <a:schemeClr val="accent2">
                    <a:lumMod val="40000"/>
                    <a:lumOff val="60000"/>
                  </a:schemeClr>
                </a:solidFill>
              </a:rPr>
              <a:t>.</a:t>
            </a:r>
            <a:endParaRPr lang="ru-RU" dirty="0">
              <a:solidFill>
                <a:schemeClr val="accent2">
                  <a:lumMod val="40000"/>
                  <a:lumOff val="60000"/>
                </a:schemeClr>
              </a:solidFill>
            </a:endParaRPr>
          </a:p>
        </p:txBody>
      </p:sp>
      <p:grpSp>
        <p:nvGrpSpPr>
          <p:cNvPr id="4" name="Group 6"/>
          <p:cNvGrpSpPr>
            <a:grpSpLocks/>
          </p:cNvGrpSpPr>
          <p:nvPr/>
        </p:nvGrpSpPr>
        <p:grpSpPr bwMode="auto">
          <a:xfrm>
            <a:off x="7938307" y="6350797"/>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12050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116632"/>
            <a:ext cx="6480048" cy="504056"/>
          </a:xfrm>
        </p:spPr>
        <p:txBody>
          <a:bodyPr>
            <a:normAutofit/>
          </a:bodyPr>
          <a:lstStyle/>
          <a:p>
            <a:r>
              <a:rPr lang="ru-RU" sz="2400" dirty="0"/>
              <a:t>Виды терроризма - примеры</a:t>
            </a:r>
          </a:p>
        </p:txBody>
      </p:sp>
      <p:sp>
        <p:nvSpPr>
          <p:cNvPr id="3" name="Подзаголовок 2"/>
          <p:cNvSpPr>
            <a:spLocks noGrp="1"/>
          </p:cNvSpPr>
          <p:nvPr>
            <p:ph type="subTitle" idx="1"/>
          </p:nvPr>
        </p:nvSpPr>
        <p:spPr>
          <a:xfrm>
            <a:off x="433050" y="836712"/>
            <a:ext cx="8387422" cy="5544616"/>
          </a:xfrm>
        </p:spPr>
        <p:txBody>
          <a:bodyPr>
            <a:normAutofit fontScale="92500" lnSpcReduction="20000"/>
          </a:bodyPr>
          <a:lstStyle/>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Среди современных течений религиозного терроризма можно отметить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сикхский терроризм</a:t>
            </a:r>
            <a:r>
              <a:rPr lang="ru-RU" dirty="0">
                <a:latin typeface="Times New Roman" panose="02020603050405020304" pitchFamily="18" charset="0"/>
                <a:cs typeface="Times New Roman" panose="02020603050405020304" pitchFamily="18" charset="0"/>
              </a:rPr>
              <a:t>.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Сикхи</a:t>
            </a:r>
            <a:r>
              <a:rPr lang="ru-RU" dirty="0">
                <a:latin typeface="Times New Roman" panose="02020603050405020304" pitchFamily="18" charset="0"/>
                <a:cs typeface="Times New Roman" panose="02020603050405020304" pitchFamily="18" charset="0"/>
              </a:rPr>
              <a:t> — одно из религиозных меньшинств Индии; на их долю приходится около 2 % от общего числа верующих этой страны. </a:t>
            </a:r>
            <a:endParaRPr lang="ru-RU" dirty="0" smtClean="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dirty="0" smtClean="0">
                <a:latin typeface="Times New Roman" panose="02020603050405020304" pitchFamily="18" charset="0"/>
                <a:cs typeface="Times New Roman" panose="02020603050405020304" pitchFamily="18" charset="0"/>
              </a:rPr>
              <a:t>В </a:t>
            </a:r>
            <a:r>
              <a:rPr lang="en-US" dirty="0">
                <a:latin typeface="Times New Roman" panose="02020603050405020304" pitchFamily="18" charset="0"/>
                <a:cs typeface="Times New Roman" panose="02020603050405020304" pitchFamily="18" charset="0"/>
              </a:rPr>
              <a:t>XVI</a:t>
            </a:r>
            <a:r>
              <a:rPr lang="ru-RU" dirty="0">
                <a:latin typeface="Times New Roman" panose="02020603050405020304" pitchFamily="18" charset="0"/>
                <a:cs typeface="Times New Roman" panose="02020603050405020304" pitchFamily="18" charset="0"/>
              </a:rPr>
              <a:t> в. на территории современного индийского штата Пенджаб существовало самостоятельное Сикхское государство, но оно было захвачено англичанами и включено в состав Британской Индии. После того как Индия и Пакистан обрели независимость, среди сикхов тоже усилилось стремление к восстановлению самостоятельности. Возникло несколько сикхских организаций сепаратистской на­правленности, целью которых стало создание на территории разделенного между Индией и Пакистаном Пенджаба независимого государства под названием </a:t>
            </a:r>
            <a:r>
              <a:rPr lang="ru-RU" dirty="0" err="1">
                <a:solidFill>
                  <a:schemeClr val="accent2">
                    <a:lumMod val="40000"/>
                    <a:lumOff val="60000"/>
                  </a:schemeClr>
                </a:solidFill>
                <a:latin typeface="Times New Roman" panose="02020603050405020304" pitchFamily="18" charset="0"/>
                <a:cs typeface="Times New Roman" panose="02020603050405020304" pitchFamily="18" charset="0"/>
              </a:rPr>
              <a:t>Халистан</a:t>
            </a:r>
            <a:r>
              <a:rPr lang="ru-RU" dirty="0">
                <a:latin typeface="Times New Roman" panose="02020603050405020304" pitchFamily="18" charset="0"/>
                <a:cs typeface="Times New Roman" panose="02020603050405020304" pitchFamily="18" charset="0"/>
              </a:rPr>
              <a:t>. </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Некоторые сикхские группировки избрали терроризм в качестве средства достижения поставленной цели. Сикхи-террористы чаще всего прибегают к убийству индийских политических и общественных деятелей, представителей центральных органов власти Республики Индия и органов власти штата Пенджаб. Наиболее громкий террористический акт, совершенный сикхами</a:t>
            </a:r>
            <a:r>
              <a:rPr lang="ru-RU" b="1" i="1" dirty="0">
                <a:latin typeface="Times New Roman" panose="02020603050405020304" pitchFamily="18" charset="0"/>
                <a:cs typeface="Times New Roman" panose="02020603050405020304" pitchFamily="18" charset="0"/>
              </a:rPr>
              <a:t>,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убийство премьер-министра Индии Индиры Ганди, дочери выдающегося индийского государственного деятеля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Джавахарлала</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Неру. В 1995 г. члены террористической группировки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Баббар</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халса</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взорвали главного министра штата Пенджаб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Беанта</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Сингха. </a:t>
            </a:r>
          </a:p>
        </p:txBody>
      </p:sp>
      <p:grpSp>
        <p:nvGrpSpPr>
          <p:cNvPr id="4" name="Group 6"/>
          <p:cNvGrpSpPr>
            <a:grpSpLocks/>
          </p:cNvGrpSpPr>
          <p:nvPr/>
        </p:nvGrpSpPr>
        <p:grpSpPr bwMode="auto">
          <a:xfrm>
            <a:off x="7956376" y="638041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4773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116632"/>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433050" y="764704"/>
            <a:ext cx="8387422" cy="5256584"/>
          </a:xfrm>
        </p:spPr>
        <p:txBody>
          <a:bodyPr>
            <a:normAutofit fontScale="85000" lnSpcReduction="10000"/>
          </a:bodyPr>
          <a:lstStyle/>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В современном мире </a:t>
            </a:r>
            <a:r>
              <a:rPr lang="ru-RU" dirty="0" smtClean="0">
                <a:latin typeface="Times New Roman" panose="02020603050405020304" pitchFamily="18" charset="0"/>
                <a:cs typeface="Times New Roman" panose="02020603050405020304" pitchFamily="18" charset="0"/>
              </a:rPr>
              <a:t>два </a:t>
            </a:r>
            <a:r>
              <a:rPr lang="ru-RU" dirty="0">
                <a:latin typeface="Times New Roman" panose="02020603050405020304" pitchFamily="18" charset="0"/>
                <a:cs typeface="Times New Roman" panose="02020603050405020304" pitchFamily="18" charset="0"/>
              </a:rPr>
              <a:t>типа </a:t>
            </a:r>
            <a:r>
              <a:rPr lang="ru-RU" dirty="0" smtClean="0">
                <a:latin typeface="Times New Roman" panose="02020603050405020304" pitchFamily="18" charset="0"/>
                <a:cs typeface="Times New Roman" panose="02020603050405020304" pitchFamily="18" charset="0"/>
              </a:rPr>
              <a:t>терроризма (религиозный и этнический) </a:t>
            </a:r>
            <a:r>
              <a:rPr lang="ru-RU" dirty="0">
                <a:latin typeface="Times New Roman" panose="02020603050405020304" pitchFamily="18" charset="0"/>
                <a:cs typeface="Times New Roman" panose="02020603050405020304" pitchFamily="18" charset="0"/>
              </a:rPr>
              <a:t>часто пересекаются. Так обстоит дело в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Северной Ирландии</a:t>
            </a:r>
            <a:r>
              <a:rPr lang="ru-RU" dirty="0">
                <a:latin typeface="Times New Roman" panose="02020603050405020304" pitchFamily="18" charset="0"/>
                <a:cs typeface="Times New Roman" panose="02020603050405020304" pitchFamily="18" charset="0"/>
              </a:rPr>
              <a:t>, где терроризм вдохновляется идеями ирландского национализма, но имеет и явно выраженную религиозную основу: главная особенность данного региона в том, что его население — приверженцы либо католицизма, либо протестантизма. Взаимопроникновение религиозного и этнического терроризма можно наблюдать и в других конфликтных зонах современного мира.</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Под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этническим терроризмом</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понимают неадекватную форму борьбы против действительного или мнимого ущемления прав и интересов отдельных наций и этнических групп. Идейно-политической основой этнического терроризма становится </a:t>
            </a:r>
            <a:r>
              <a:rPr lang="ru-RU" dirty="0" err="1">
                <a:solidFill>
                  <a:schemeClr val="accent2">
                    <a:lumMod val="40000"/>
                    <a:lumOff val="60000"/>
                  </a:schemeClr>
                </a:solidFill>
                <a:latin typeface="Times New Roman" panose="02020603050405020304" pitchFamily="18" charset="0"/>
                <a:cs typeface="Times New Roman" panose="02020603050405020304" pitchFamily="18" charset="0"/>
              </a:rPr>
              <a:t>этнонационализм</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u="sng" dirty="0" smtClean="0">
                <a:solidFill>
                  <a:schemeClr val="accent2">
                    <a:lumMod val="40000"/>
                    <a:lumOff val="60000"/>
                  </a:schemeClr>
                </a:solidFill>
                <a:latin typeface="Times New Roman" panose="02020603050405020304" pitchFamily="18" charset="0"/>
                <a:cs typeface="Times New Roman" panose="02020603050405020304" pitchFamily="18" charset="0"/>
              </a:rPr>
              <a:t>Цель </a:t>
            </a:r>
            <a:r>
              <a:rPr lang="ru-RU" u="sng" dirty="0">
                <a:solidFill>
                  <a:schemeClr val="accent2">
                    <a:lumMod val="40000"/>
                    <a:lumOff val="60000"/>
                  </a:schemeClr>
                </a:solidFill>
                <a:latin typeface="Times New Roman" panose="02020603050405020304" pitchFamily="18" charset="0"/>
                <a:cs typeface="Times New Roman" panose="02020603050405020304" pitchFamily="18" charset="0"/>
              </a:rPr>
              <a:t>этнического терроризма</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изменение государственного строя и административно-территориального устройства государства или правового статуса какого-либо входящего в данное государство территориального образования. Часто этнический терроризм имеет явные сепаратистские устремления к созданию новых государств за счет рас­членения уже существующих. </a:t>
            </a:r>
            <a:endParaRPr lang="ru-RU" dirty="0" smtClean="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современном мире этнический терроризм, наряду с религиозным терроризмом, — наиболее распространенный тип терроризма. Феномен этнического терроризма связан с деятельностью как широко известных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террористических организаций (ИРА, ЭТА, «Тигры освобождения Тамил </a:t>
            </a:r>
            <a:r>
              <a:rPr lang="ru-RU" dirty="0" err="1">
                <a:solidFill>
                  <a:schemeClr val="accent2">
                    <a:lumMod val="40000"/>
                    <a:lumOff val="60000"/>
                  </a:schemeClr>
                </a:solidFill>
                <a:latin typeface="Times New Roman" panose="02020603050405020304" pitchFamily="18" charset="0"/>
                <a:cs typeface="Times New Roman" panose="02020603050405020304" pitchFamily="18" charset="0"/>
              </a:rPr>
              <a:t>илама</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так и менее известных («Фронт национального освобождения Корсики», «Фронт освобождения Бретани</a:t>
            </a:r>
            <a:r>
              <a:rPr lang="ru-RU" dirty="0" smtClean="0">
                <a:solidFill>
                  <a:schemeClr val="accent2">
                    <a:lumMod val="40000"/>
                    <a:lumOff val="60000"/>
                  </a:schemeClr>
                </a:solidFill>
                <a:latin typeface="Times New Roman" panose="02020603050405020304" pitchFamily="18" charset="0"/>
                <a:cs typeface="Times New Roman" panose="02020603050405020304" pitchFamily="18" charset="0"/>
              </a:rPr>
              <a:t>»).</a:t>
            </a:r>
            <a:endParaRPr lang="ru-RU" dirty="0">
              <a:solidFill>
                <a:schemeClr val="accent2">
                  <a:lumMod val="40000"/>
                  <a:lumOff val="60000"/>
                </a:schemeClr>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2982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88212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16632"/>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433050" y="836712"/>
            <a:ext cx="8315414" cy="5688632"/>
          </a:xfrm>
        </p:spPr>
        <p:txBody>
          <a:bodyPr>
            <a:normAutofit fontScale="85000" lnSpcReduction="10000"/>
          </a:bodyPr>
          <a:lstStyle/>
          <a:p>
            <a:pPr indent="360000" algn="l">
              <a:lnSpc>
                <a:spcPct val="110000"/>
              </a:lnSpc>
              <a:spcBef>
                <a:spcPts val="0"/>
              </a:spcBef>
            </a:pPr>
            <a:r>
              <a:rPr lang="ru-RU" dirty="0"/>
              <a:t>У понятия </a:t>
            </a:r>
            <a:r>
              <a:rPr lang="ru-RU" b="1" i="1" dirty="0">
                <a:solidFill>
                  <a:schemeClr val="accent2">
                    <a:lumMod val="40000"/>
                    <a:lumOff val="60000"/>
                  </a:schemeClr>
                </a:solidFill>
              </a:rPr>
              <a:t>международного терроризма</a:t>
            </a:r>
            <a:r>
              <a:rPr lang="ru-RU" i="1" dirty="0">
                <a:solidFill>
                  <a:schemeClr val="accent2">
                    <a:lumMod val="40000"/>
                    <a:lumOff val="60000"/>
                  </a:schemeClr>
                </a:solidFill>
              </a:rPr>
              <a:t> </a:t>
            </a:r>
            <a:r>
              <a:rPr lang="ru-RU" dirty="0"/>
              <a:t>нет единой общепризнанной трактовки: часто его отождествляют с государственным терроризмом, а иногда и с любой террористической деятельностью. </a:t>
            </a:r>
            <a:endParaRPr lang="ru-RU" dirty="0" smtClean="0"/>
          </a:p>
          <a:p>
            <a:pPr indent="360000" algn="l">
              <a:lnSpc>
                <a:spcPct val="110000"/>
              </a:lnSpc>
              <a:spcBef>
                <a:spcPts val="0"/>
              </a:spcBef>
            </a:pPr>
            <a:r>
              <a:rPr lang="ru-RU" dirty="0" smtClean="0">
                <a:solidFill>
                  <a:schemeClr val="accent2">
                    <a:lumMod val="40000"/>
                    <a:lumOff val="60000"/>
                  </a:schemeClr>
                </a:solidFill>
              </a:rPr>
              <a:t>Международный </a:t>
            </a:r>
            <a:r>
              <a:rPr lang="ru-RU" dirty="0">
                <a:solidFill>
                  <a:schemeClr val="accent2">
                    <a:lumMod val="40000"/>
                    <a:lumOff val="60000"/>
                  </a:schemeClr>
                </a:solidFill>
              </a:rPr>
              <a:t>терроризм </a:t>
            </a:r>
            <a:r>
              <a:rPr lang="ru-RU" dirty="0"/>
              <a:t>использует те же методы и средства борьбы и проявляется в тех же видах, что и любая другая разновидность терроризма, но имеет свои специфические особенности.</a:t>
            </a:r>
          </a:p>
          <a:p>
            <a:pPr indent="360000" algn="l">
              <a:lnSpc>
                <a:spcPct val="110000"/>
              </a:lnSpc>
              <a:spcBef>
                <a:spcPts val="0"/>
              </a:spcBef>
            </a:pPr>
            <a:r>
              <a:rPr lang="ru-RU" b="1" dirty="0">
                <a:solidFill>
                  <a:schemeClr val="accent2">
                    <a:lumMod val="40000"/>
                    <a:lumOff val="60000"/>
                  </a:schemeClr>
                </a:solidFill>
              </a:rPr>
              <a:t>Во-первых</a:t>
            </a:r>
            <a:r>
              <a:rPr lang="ru-RU" b="1" dirty="0"/>
              <a:t>,</a:t>
            </a:r>
            <a:r>
              <a:rPr lang="ru-RU" dirty="0"/>
              <a:t> к международному терроризму причисляются такие террористические акции, которые затрагивают интересы двух и более государств. </a:t>
            </a:r>
          </a:p>
          <a:p>
            <a:pPr indent="360000" algn="l">
              <a:lnSpc>
                <a:spcPct val="110000"/>
              </a:lnSpc>
              <a:spcBef>
                <a:spcPts val="0"/>
              </a:spcBef>
            </a:pPr>
            <a:r>
              <a:rPr lang="ru-RU" b="1" dirty="0">
                <a:solidFill>
                  <a:schemeClr val="accent2">
                    <a:lumMod val="40000"/>
                    <a:lumOff val="60000"/>
                  </a:schemeClr>
                </a:solidFill>
              </a:rPr>
              <a:t>Во-вторых</a:t>
            </a:r>
            <a:r>
              <a:rPr lang="ru-RU" dirty="0"/>
              <a:t>, международным терроризмом считается террористическая деятельность, осуществляемая на территории нескольких государств. </a:t>
            </a:r>
          </a:p>
          <a:p>
            <a:pPr indent="360000" algn="l">
              <a:lnSpc>
                <a:spcPct val="110000"/>
              </a:lnSpc>
              <a:spcBef>
                <a:spcPts val="0"/>
              </a:spcBef>
            </a:pPr>
            <a:r>
              <a:rPr lang="ru-RU" b="1" dirty="0">
                <a:solidFill>
                  <a:schemeClr val="accent2">
                    <a:lumMod val="40000"/>
                    <a:lumOff val="60000"/>
                  </a:schemeClr>
                </a:solidFill>
              </a:rPr>
              <a:t>В-третьих</a:t>
            </a:r>
            <a:r>
              <a:rPr lang="ru-RU" b="1" dirty="0"/>
              <a:t>,</a:t>
            </a:r>
            <a:r>
              <a:rPr lang="ru-RU" dirty="0"/>
              <a:t> к международному терроризму относится скоординированная деятельность террористических организаций в разных странах, осуществление совместных террористических акций, материальная, финансовая помощь и моральная поддержка, оказываемая террористами одной страны террористам другой. </a:t>
            </a:r>
          </a:p>
          <a:p>
            <a:pPr indent="360000" algn="l">
              <a:lnSpc>
                <a:spcPct val="110000"/>
              </a:lnSpc>
              <a:spcBef>
                <a:spcPts val="0"/>
              </a:spcBef>
            </a:pPr>
            <a:r>
              <a:rPr lang="ru-RU" b="1" dirty="0">
                <a:solidFill>
                  <a:schemeClr val="accent2">
                    <a:lumMod val="40000"/>
                    <a:lumOff val="60000"/>
                  </a:schemeClr>
                </a:solidFill>
              </a:rPr>
              <a:t>В-четвертых</a:t>
            </a:r>
            <a:r>
              <a:rPr lang="ru-RU" b="1" dirty="0"/>
              <a:t>,</a:t>
            </a:r>
            <a:r>
              <a:rPr lang="ru-RU" dirty="0"/>
              <a:t> к международному терроризму относится создание и деятельность международных террористических организаций. Такие организации, в отличие от террористических группировок национального характера, представляют собой разветвленные структуры, не связанные с какой-либо отдельной страной</a:t>
            </a:r>
            <a:r>
              <a:rPr lang="ru-RU" dirty="0" smtClean="0"/>
              <a:t>.</a:t>
            </a:r>
            <a:endParaRPr lang="ru-RU" dirty="0"/>
          </a:p>
        </p:txBody>
      </p:sp>
      <p:grpSp>
        <p:nvGrpSpPr>
          <p:cNvPr id="4" name="Group 6"/>
          <p:cNvGrpSpPr>
            <a:grpSpLocks/>
          </p:cNvGrpSpPr>
          <p:nvPr/>
        </p:nvGrpSpPr>
        <p:grpSpPr bwMode="auto">
          <a:xfrm>
            <a:off x="7956376" y="637009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4271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16632"/>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179512" y="620688"/>
            <a:ext cx="8856984" cy="6048672"/>
          </a:xfrm>
        </p:spPr>
        <p:txBody>
          <a:bodyPr>
            <a:noAutofit/>
          </a:bodyPr>
          <a:lstStyle/>
          <a:p>
            <a:pPr indent="360000" algn="l">
              <a:lnSpc>
                <a:spcPct val="120000"/>
              </a:lnSpc>
              <a:spcBef>
                <a:spcPts val="0"/>
              </a:spcBef>
            </a:pPr>
            <a:r>
              <a:rPr lang="ru-RU" sz="1500" dirty="0">
                <a:latin typeface="Times New Roman" panose="02020603050405020304" pitchFamily="18" charset="0"/>
                <a:cs typeface="Times New Roman" panose="02020603050405020304" pitchFamily="18" charset="0"/>
              </a:rPr>
              <a:t>От международного терроризма отличают </a:t>
            </a:r>
            <a:r>
              <a:rPr lang="ru-RU" sz="1500" b="1" i="1" dirty="0">
                <a:solidFill>
                  <a:schemeClr val="accent2">
                    <a:lumMod val="40000"/>
                    <a:lumOff val="60000"/>
                  </a:schemeClr>
                </a:solidFill>
                <a:latin typeface="Times New Roman" panose="02020603050405020304" pitchFamily="18" charset="0"/>
                <a:cs typeface="Times New Roman" panose="02020603050405020304" pitchFamily="18" charset="0"/>
              </a:rPr>
              <a:t>государственный терроризм</a:t>
            </a:r>
            <a:r>
              <a:rPr lang="ru-RU" sz="1500" b="1" i="1" dirty="0">
                <a:latin typeface="Times New Roman" panose="02020603050405020304" pitchFamily="18" charset="0"/>
                <a:cs typeface="Times New Roman" panose="02020603050405020304" pitchFamily="18" charset="0"/>
              </a:rPr>
              <a:t>,</a:t>
            </a:r>
            <a:r>
              <a:rPr lang="ru-RU" sz="1500" i="1" dirty="0">
                <a:latin typeface="Times New Roman" panose="02020603050405020304" pitchFamily="18" charset="0"/>
                <a:cs typeface="Times New Roman" panose="02020603050405020304" pitchFamily="18" charset="0"/>
              </a:rPr>
              <a:t> </a:t>
            </a:r>
            <a:r>
              <a:rPr lang="ru-RU" sz="1500" dirty="0">
                <a:latin typeface="Times New Roman" panose="02020603050405020304" pitchFamily="18" charset="0"/>
                <a:cs typeface="Times New Roman" panose="02020603050405020304" pitchFamily="18" charset="0"/>
              </a:rPr>
              <a:t>который имеет два аспекта: внутриполитический и внешнеполитический. </a:t>
            </a:r>
            <a:endParaRPr lang="ru-RU" sz="1500" dirty="0" smtClean="0">
              <a:latin typeface="Times New Roman" panose="02020603050405020304" pitchFamily="18" charset="0"/>
              <a:cs typeface="Times New Roman" panose="02020603050405020304" pitchFamily="18" charset="0"/>
            </a:endParaRPr>
          </a:p>
          <a:p>
            <a:pPr indent="360000" algn="l">
              <a:lnSpc>
                <a:spcPct val="120000"/>
              </a:lnSpc>
              <a:spcBef>
                <a:spcPts val="0"/>
              </a:spcBef>
            </a:pPr>
            <a:r>
              <a:rPr lang="ru-RU" sz="1500" b="1" i="1" dirty="0" smtClean="0">
                <a:solidFill>
                  <a:schemeClr val="accent2">
                    <a:lumMod val="40000"/>
                    <a:lumOff val="60000"/>
                  </a:schemeClr>
                </a:solidFill>
                <a:latin typeface="Times New Roman" panose="02020603050405020304" pitchFamily="18" charset="0"/>
                <a:cs typeface="Times New Roman" panose="02020603050405020304" pitchFamily="18" charset="0"/>
              </a:rPr>
              <a:t>Внутриполитический </a:t>
            </a:r>
            <a:r>
              <a:rPr lang="ru-RU" sz="1500" b="1" i="1" dirty="0">
                <a:solidFill>
                  <a:schemeClr val="accent2">
                    <a:lumMod val="40000"/>
                    <a:lumOff val="60000"/>
                  </a:schemeClr>
                </a:solidFill>
                <a:latin typeface="Times New Roman" panose="02020603050405020304" pitchFamily="18" charset="0"/>
                <a:cs typeface="Times New Roman" panose="02020603050405020304" pitchFamily="18" charset="0"/>
              </a:rPr>
              <a:t>государственный терроризм </a:t>
            </a:r>
            <a:r>
              <a:rPr lang="ru-RU" sz="1500" dirty="0">
                <a:latin typeface="Times New Roman" panose="02020603050405020304" pitchFamily="18" charset="0"/>
                <a:cs typeface="Times New Roman" panose="02020603050405020304" pitchFamily="18" charset="0"/>
              </a:rPr>
              <a:t>представляет собой действия государственных органов правопорядка (полиции, контрразведки и т. д.) против собственного народа с целью подавления и запугивания оппозиции, например незаконные аресты, пытки, тайные похищения и убийства людей. Государственный терроризм как внешнеполитическое явление толкуется по-разному. </a:t>
            </a:r>
          </a:p>
          <a:p>
            <a:pPr indent="360000" algn="l">
              <a:lnSpc>
                <a:spcPct val="120000"/>
              </a:lnSpc>
              <a:spcBef>
                <a:spcPts val="0"/>
              </a:spcBef>
            </a:pPr>
            <a:r>
              <a:rPr lang="ru-RU" sz="1500" dirty="0">
                <a:latin typeface="Times New Roman" panose="02020603050405020304" pitchFamily="18" charset="0"/>
                <a:cs typeface="Times New Roman" panose="02020603050405020304" pitchFamily="18" charset="0"/>
              </a:rPr>
              <a:t>В принятой на 39-й сессии Генеральной Ассамблеи ООН резолюции «О недопустимости политики государственного терроризма и любых действий государств, направленных на подрыв общественно-политического строя в других суверенных государствах» он определяется как действия, направленные на насильственное изменение или подрыв общественно-политического строя других государств. В этом случае политика государственного терроризма выражается в использовании государственными органами (прежде всего разведывательными) террористических приемов и способов достижения внешнеполитических целей, например, изменения внешнеполитического или внутриполитического курса того или иного государства, ослабления потенциала и позиций государств-противников. Для достижения этих целей применяется физическое устранение зарубежных государственных и политических лидеров, деморализация и запугивание тех групп населения, которые поддерживают власти государств-противников, а также дезорганизация вооруженных сил и аппарата управления этих государств.</a:t>
            </a:r>
          </a:p>
          <a:p>
            <a:pPr indent="360000" algn="l">
              <a:lnSpc>
                <a:spcPct val="120000"/>
              </a:lnSpc>
              <a:spcBef>
                <a:spcPts val="0"/>
              </a:spcBef>
            </a:pPr>
            <a:r>
              <a:rPr lang="ru-RU" sz="1500" dirty="0">
                <a:latin typeface="Times New Roman" panose="02020603050405020304" pitchFamily="18" charset="0"/>
                <a:cs typeface="Times New Roman" panose="02020603050405020304" pitchFamily="18" charset="0"/>
              </a:rPr>
              <a:t>Сегодня к государственному терроризму причисляют и действия г</a:t>
            </a:r>
            <a:r>
              <a:rPr lang="ru-RU" sz="1500" dirty="0">
                <a:solidFill>
                  <a:schemeClr val="accent2">
                    <a:lumMod val="40000"/>
                    <a:lumOff val="60000"/>
                  </a:schemeClr>
                </a:solidFill>
                <a:latin typeface="Times New Roman" panose="02020603050405020304" pitchFamily="18" charset="0"/>
                <a:cs typeface="Times New Roman" panose="02020603050405020304" pitchFamily="18" charset="0"/>
              </a:rPr>
              <a:t>осударств-спонсоров </a:t>
            </a:r>
            <a:r>
              <a:rPr lang="ru-RU" sz="1500" dirty="0">
                <a:latin typeface="Times New Roman" panose="02020603050405020304" pitchFamily="18" charset="0"/>
                <a:cs typeface="Times New Roman" panose="02020603050405020304" pitchFamily="18" charset="0"/>
              </a:rPr>
              <a:t>международного терроризма, которые оказывают прямую или косвенную поддержку террористическим организациям. Такая поддержка включает предоставление </a:t>
            </a:r>
            <a:r>
              <a:rPr lang="ru-RU" sz="1500" dirty="0">
                <a:solidFill>
                  <a:schemeClr val="accent2">
                    <a:lumMod val="40000"/>
                    <a:lumOff val="60000"/>
                  </a:schemeClr>
                </a:solidFill>
                <a:latin typeface="Times New Roman" panose="02020603050405020304" pitchFamily="18" charset="0"/>
                <a:cs typeface="Times New Roman" panose="02020603050405020304" pitchFamily="18" charset="0"/>
              </a:rPr>
              <a:t>территории для создания баз и тренировочных лагерей террористов, убежища от преследования правоохранительных органов других государств, оказание финансовой и материальной помощи</a:t>
            </a:r>
            <a:r>
              <a:rPr lang="ru-RU" sz="1500" dirty="0" smtClean="0">
                <a:latin typeface="Times New Roman" panose="02020603050405020304" pitchFamily="18" charset="0"/>
                <a:cs typeface="Times New Roman" panose="02020603050405020304" pitchFamily="18" charset="0"/>
              </a:rPr>
              <a:t>.</a:t>
            </a:r>
            <a:endParaRPr lang="ru-RU" sz="15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37009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50354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88640"/>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433050" y="908720"/>
            <a:ext cx="8459430" cy="5688632"/>
          </a:xfrm>
        </p:spPr>
        <p:txBody>
          <a:bodyPr>
            <a:normAutofit fontScale="85000" lnSpcReduction="20000"/>
          </a:bodyPr>
          <a:lstStyle/>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Возникновение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воздушного терроризма </a:t>
            </a:r>
            <a:r>
              <a:rPr lang="ru-RU" dirty="0">
                <a:latin typeface="Times New Roman" panose="02020603050405020304" pitchFamily="18" charset="0"/>
                <a:cs typeface="Times New Roman" panose="02020603050405020304" pitchFamily="18" charset="0"/>
              </a:rPr>
              <a:t>обусловлено развитием гражданской авиации. Понятие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воздушного терроризма</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включает в себя захват воздушных судов и их угон; захват заложников, находящихся на борту воздушных судов; использование воздушных судов для удержания и транспортировки заложников, захваченных в других местах, и т. д. </a:t>
            </a:r>
            <a:endParaRPr lang="ru-RU" dirty="0" smtClean="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u="sng" dirty="0" smtClean="0">
                <a:solidFill>
                  <a:schemeClr val="accent2">
                    <a:lumMod val="40000"/>
                    <a:lumOff val="60000"/>
                  </a:schemeClr>
                </a:solidFill>
                <a:latin typeface="Times New Roman" panose="02020603050405020304" pitchFamily="18" charset="0"/>
                <a:cs typeface="Times New Roman" panose="02020603050405020304" pitchFamily="18" charset="0"/>
              </a:rPr>
              <a:t>Цель </a:t>
            </a:r>
            <a:r>
              <a:rPr lang="ru-RU" u="sng" dirty="0">
                <a:solidFill>
                  <a:schemeClr val="accent2">
                    <a:lumMod val="40000"/>
                    <a:lumOff val="60000"/>
                  </a:schemeClr>
                </a:solidFill>
                <a:latin typeface="Times New Roman" panose="02020603050405020304" pitchFamily="18" charset="0"/>
                <a:cs typeface="Times New Roman" panose="02020603050405020304" pitchFamily="18" charset="0"/>
              </a:rPr>
              <a:t>воздушного терроризма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принудить власти выполнить требования террористов об освобождении из заключения и свободном выезде из страны своих единомышленников, демонстрация несогласия или осуждения тех либо иных политических оппонентов, а также получение выкупа. </a:t>
            </a:r>
            <a:endParaRPr lang="ru-RU" dirty="0" smtClean="0">
              <a:latin typeface="Times New Roman" panose="02020603050405020304" pitchFamily="18" charset="0"/>
              <a:cs typeface="Times New Roman" panose="02020603050405020304" pitchFamily="18" charset="0"/>
            </a:endParaRPr>
          </a:p>
          <a:p>
            <a:pPr indent="360000" algn="l">
              <a:lnSpc>
                <a:spcPct val="110000"/>
              </a:lnSpc>
              <a:spcBef>
                <a:spcPts val="0"/>
              </a:spcBef>
            </a:pP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последние десятилетия воздушный терроризм был одним из самых распространенных видов терроризма: его использовали сторонники разных политических и религиозных течений, как правые, так и левые,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например японская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Рэнго</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b="1" i="1" dirty="0" err="1">
                <a:solidFill>
                  <a:schemeClr val="accent2">
                    <a:lumMod val="40000"/>
                    <a:lumOff val="60000"/>
                  </a:schemeClr>
                </a:solidFill>
                <a:latin typeface="Times New Roman" panose="02020603050405020304" pitchFamily="18" charset="0"/>
                <a:cs typeface="Times New Roman" panose="02020603050405020304" pitchFamily="18" charset="0"/>
              </a:rPr>
              <a:t>Сэкигун</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 и палестинская «Черный сентябрь», а также другие террористические организации.</a:t>
            </a:r>
          </a:p>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Поскольку силовые операции по освобождению воздушных судов и заложников связаны с большим риском, предпочтительнее использовать менее опасные способы борьбы с воздушным терроризмом, но для этого необходимо добросовестное сотрудничество между государствами. Долгое время такого сотрудничества не было. Террористы уходили от ответственности, получая укрытие на территории стран, где по тем или иным причинам к ним относились с сочувствием. Постепенно пришло понимание того, что безнаказанность воздушных террористов противоречит интересам всех государств, независимо от их политического и общественного строя. Это помогло принять более действенные меры по борьбе с воздушным терроризмом как на много­стороннем, так и на двустороннем уровнях</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44842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94902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88640"/>
            <a:ext cx="6480048" cy="504056"/>
          </a:xfrm>
        </p:spPr>
        <p:txBody>
          <a:bodyPr>
            <a:normAutofit/>
          </a:bodyPr>
          <a:lstStyle/>
          <a:p>
            <a:r>
              <a:rPr lang="ru-RU" sz="2400" dirty="0"/>
              <a:t>Виды </a:t>
            </a:r>
            <a:r>
              <a:rPr lang="ru-RU" sz="2400" dirty="0" smtClean="0"/>
              <a:t>терроризма - примеры</a:t>
            </a:r>
            <a:endParaRPr lang="ru-RU" sz="2400" dirty="0"/>
          </a:p>
        </p:txBody>
      </p:sp>
      <p:sp>
        <p:nvSpPr>
          <p:cNvPr id="3" name="Подзаголовок 2"/>
          <p:cNvSpPr>
            <a:spLocks noGrp="1"/>
          </p:cNvSpPr>
          <p:nvPr>
            <p:ph type="subTitle" idx="1"/>
          </p:nvPr>
        </p:nvSpPr>
        <p:spPr>
          <a:xfrm>
            <a:off x="467544" y="836712"/>
            <a:ext cx="8280920" cy="5700612"/>
          </a:xfrm>
        </p:spPr>
        <p:txBody>
          <a:bodyPr>
            <a:normAutofit lnSpcReduction="10000"/>
          </a:bodyPr>
          <a:lstStyle/>
          <a:p>
            <a:pPr indent="360000" algn="l">
              <a:spcBef>
                <a:spcPts val="0"/>
              </a:spcBef>
            </a:pPr>
            <a:r>
              <a:rPr lang="ru-RU" dirty="0">
                <a:latin typeface="Times New Roman" panose="02020603050405020304" pitchFamily="18" charset="0"/>
                <a:cs typeface="Times New Roman" panose="02020603050405020304" pitchFamily="18" charset="0"/>
              </a:rPr>
              <a:t>Истоком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морского терроризма</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было пиратство — нападения на морские суда с целью их захвата и разграбления. В современных условиях под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морским терроризмом </a:t>
            </a:r>
            <a:r>
              <a:rPr lang="ru-RU" dirty="0">
                <a:latin typeface="Times New Roman" panose="02020603050405020304" pitchFamily="18" charset="0"/>
                <a:cs typeface="Times New Roman" panose="02020603050405020304" pitchFamily="18" charset="0"/>
              </a:rPr>
              <a:t>понимают захват морских судов с целью насильственного изменения их курса, захват заложников из числа пассажиров и членов экипажа теплоходов, паромов, катеров, угон морских судов. </a:t>
            </a:r>
            <a:endParaRPr lang="ru-RU" dirty="0" smtClean="0">
              <a:latin typeface="Times New Roman" panose="02020603050405020304" pitchFamily="18" charset="0"/>
              <a:cs typeface="Times New Roman" panose="02020603050405020304" pitchFamily="18" charset="0"/>
            </a:endParaRPr>
          </a:p>
          <a:p>
            <a:pPr indent="360000" algn="l">
              <a:spcBef>
                <a:spcPts val="0"/>
              </a:spcBef>
            </a:pPr>
            <a:r>
              <a:rPr lang="ru-RU" u="sng" dirty="0" smtClean="0">
                <a:solidFill>
                  <a:schemeClr val="accent2">
                    <a:lumMod val="40000"/>
                    <a:lumOff val="60000"/>
                  </a:schemeClr>
                </a:solidFill>
                <a:latin typeface="Times New Roman" panose="02020603050405020304" pitchFamily="18" charset="0"/>
                <a:cs typeface="Times New Roman" panose="02020603050405020304" pitchFamily="18" charset="0"/>
              </a:rPr>
              <a:t>Цель </a:t>
            </a:r>
            <a:r>
              <a:rPr lang="ru-RU" u="sng" dirty="0">
                <a:solidFill>
                  <a:schemeClr val="accent2">
                    <a:lumMod val="40000"/>
                    <a:lumOff val="60000"/>
                  </a:schemeClr>
                </a:solidFill>
                <a:latin typeface="Times New Roman" panose="02020603050405020304" pitchFamily="18" charset="0"/>
                <a:cs typeface="Times New Roman" panose="02020603050405020304" pitchFamily="18" charset="0"/>
              </a:rPr>
              <a:t>подобных актов</a:t>
            </a:r>
            <a:r>
              <a:rPr lang="ru-RU" dirty="0">
                <a:latin typeface="Times New Roman" panose="02020603050405020304" pitchFamily="18" charset="0"/>
                <a:cs typeface="Times New Roman" panose="02020603050405020304" pitchFamily="18" charset="0"/>
              </a:rPr>
              <a:t>, как и при других видах терроризма, — выражение демонстративного протеста против действий властей какого-либо государства или предъявление им требований политического, а иногда и материального характера</a:t>
            </a:r>
            <a:r>
              <a:rPr lang="ru-RU" dirty="0" smtClean="0">
                <a:latin typeface="Times New Roman" panose="02020603050405020304" pitchFamily="18" charset="0"/>
                <a:cs typeface="Times New Roman" panose="02020603050405020304" pitchFamily="18" charset="0"/>
              </a:rPr>
              <a:t>.</a:t>
            </a:r>
          </a:p>
          <a:p>
            <a:pPr indent="360000" algn="l">
              <a:spcBef>
                <a:spcPts val="0"/>
              </a:spcBef>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Наиболее известный акт морского терроризма —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захват группой палестинских террористов итальянского круизного лайнера «</a:t>
            </a:r>
            <a:r>
              <a:rPr lang="ru-RU" dirty="0" err="1">
                <a:solidFill>
                  <a:schemeClr val="accent2">
                    <a:lumMod val="40000"/>
                    <a:lumOff val="60000"/>
                  </a:schemeClr>
                </a:solidFill>
                <a:latin typeface="Times New Roman" panose="02020603050405020304" pitchFamily="18" charset="0"/>
                <a:cs typeface="Times New Roman" panose="02020603050405020304" pitchFamily="18" charset="0"/>
              </a:rPr>
              <a:t>Акилле</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a:t>
            </a:r>
            <a:r>
              <a:rPr lang="ru-RU" dirty="0" err="1">
                <a:solidFill>
                  <a:schemeClr val="accent2">
                    <a:lumMod val="40000"/>
                    <a:lumOff val="60000"/>
                  </a:schemeClr>
                </a:solidFill>
                <a:latin typeface="Times New Roman" panose="02020603050405020304" pitchFamily="18" charset="0"/>
                <a:cs typeface="Times New Roman" panose="02020603050405020304" pitchFamily="18" charset="0"/>
              </a:rPr>
              <a:t>Лауро</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 с 750 пассажирами на борту в 1985 г. </a:t>
            </a:r>
            <a:r>
              <a:rPr lang="ru-RU" dirty="0">
                <a:latin typeface="Times New Roman" panose="02020603050405020304" pitchFamily="18" charset="0"/>
                <a:cs typeface="Times New Roman" panose="02020603050405020304" pitchFamily="18" charset="0"/>
              </a:rPr>
              <a:t>В ходе этой акции, осуществлявшейся в порядке возмездия за налет израильской авиации на штаб-квартиру ООП в Тунисе 1 октября 1985 г., один американский гражданин погиб.</a:t>
            </a:r>
          </a:p>
          <a:p>
            <a:pPr indent="360000" algn="l">
              <a:spcBef>
                <a:spcPts val="0"/>
              </a:spcBef>
            </a:pPr>
            <a:r>
              <a:rPr lang="ru-RU" dirty="0">
                <a:latin typeface="Times New Roman" panose="02020603050405020304" pitchFamily="18" charset="0"/>
                <a:cs typeface="Times New Roman" panose="02020603050405020304" pitchFamily="18" charset="0"/>
              </a:rPr>
              <a:t>В последнее время появляются новые объекты для террористической деятельности на море,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например стационарные платформы по добыче нефти и газа. Это создает потенциальную угрозу экологических катастроф</a:t>
            </a:r>
            <a:r>
              <a:rPr lang="ru-RU" dirty="0" smtClean="0">
                <a:solidFill>
                  <a:schemeClr val="accent2">
                    <a:lumMod val="40000"/>
                    <a:lumOff val="60000"/>
                  </a:schemeClr>
                </a:solidFill>
              </a:rPr>
              <a:t>.</a:t>
            </a:r>
            <a:endParaRPr lang="ru-RU" dirty="0">
              <a:solidFill>
                <a:schemeClr val="accent2">
                  <a:lumMod val="40000"/>
                  <a:lumOff val="60000"/>
                </a:schemeClr>
              </a:solidFill>
            </a:endParaRPr>
          </a:p>
        </p:txBody>
      </p:sp>
      <p:grpSp>
        <p:nvGrpSpPr>
          <p:cNvPr id="4" name="Group 6"/>
          <p:cNvGrpSpPr>
            <a:grpSpLocks/>
          </p:cNvGrpSpPr>
          <p:nvPr/>
        </p:nvGrpSpPr>
        <p:grpSpPr bwMode="auto">
          <a:xfrm>
            <a:off x="8026947" y="638882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55210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188640"/>
            <a:ext cx="6480048" cy="864096"/>
          </a:xfrm>
        </p:spPr>
        <p:txBody>
          <a:bodyPr>
            <a:normAutofit/>
          </a:bodyPr>
          <a:lstStyle/>
          <a:p>
            <a:r>
              <a:rPr lang="ru-RU" sz="2400" dirty="0"/>
              <a:t>Виды терроризма - примеры</a:t>
            </a:r>
          </a:p>
        </p:txBody>
      </p:sp>
      <p:sp>
        <p:nvSpPr>
          <p:cNvPr id="3" name="Подзаголовок 2"/>
          <p:cNvSpPr>
            <a:spLocks noGrp="1"/>
          </p:cNvSpPr>
          <p:nvPr>
            <p:ph type="subTitle" idx="1"/>
          </p:nvPr>
        </p:nvSpPr>
        <p:spPr>
          <a:xfrm>
            <a:off x="433050" y="1196752"/>
            <a:ext cx="8315414" cy="3888432"/>
          </a:xfrm>
        </p:spPr>
        <p:txBody>
          <a:bodyPr/>
          <a:lstStyle/>
          <a:p>
            <a:pPr indent="360000" algn="l">
              <a:spcBef>
                <a:spcPts val="0"/>
              </a:spcBef>
            </a:pPr>
            <a:r>
              <a:rPr lang="ru-RU" dirty="0">
                <a:latin typeface="Times New Roman" panose="02020603050405020304" pitchFamily="18" charset="0"/>
                <a:cs typeface="Times New Roman" panose="02020603050405020304" pitchFamily="18" charset="0"/>
              </a:rPr>
              <a:t>Особым феноменом можно </a:t>
            </a:r>
            <a:r>
              <a:rPr lang="ru-RU" b="1" i="1" dirty="0">
                <a:latin typeface="Times New Roman" panose="02020603050405020304" pitchFamily="18" charset="0"/>
                <a:cs typeface="Times New Roman" panose="02020603050405020304" pitchFamily="18" charset="0"/>
              </a:rPr>
              <a:t>считать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уголовный терроризм</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 е. устрашение и насилие, применяемое организованными преступными группировками в целях устранения или подавления конкурентов по незаконному бизнесу, закрепления или перераспределения сфер преступного экономического влияния, а также лоббирования своих интересов в государственных учреждениях. Это могут быть убийства предпринимателей, чиновников и политических деятелей, сотрудников правоохранительных учреждений, вооруженные столкновения между конкурирующими уголовными группировками, вымогательство. Все вышеперечисленное — уголовные преступления, однако в последние годы происходит политизация уголовного, терроризма</a:t>
            </a:r>
            <a:r>
              <a:rPr lang="ru-RU" dirty="0"/>
              <a:t>.</a:t>
            </a:r>
          </a:p>
          <a:p>
            <a:endParaRPr lang="ru-RU" dirty="0"/>
          </a:p>
        </p:txBody>
      </p:sp>
      <p:grpSp>
        <p:nvGrpSpPr>
          <p:cNvPr id="4" name="Group 6"/>
          <p:cNvGrpSpPr>
            <a:grpSpLocks/>
          </p:cNvGrpSpPr>
          <p:nvPr/>
        </p:nvGrpSpPr>
        <p:grpSpPr bwMode="auto">
          <a:xfrm>
            <a:off x="7938307" y="634255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92782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188640"/>
            <a:ext cx="6480048" cy="504056"/>
          </a:xfrm>
        </p:spPr>
        <p:txBody>
          <a:bodyPr>
            <a:normAutofit/>
          </a:bodyPr>
          <a:lstStyle/>
          <a:p>
            <a:r>
              <a:rPr lang="ru-RU" sz="2400" dirty="0"/>
              <a:t>Виды терроризма</a:t>
            </a:r>
          </a:p>
        </p:txBody>
      </p:sp>
      <p:sp>
        <p:nvSpPr>
          <p:cNvPr id="3" name="Подзаголовок 2"/>
          <p:cNvSpPr>
            <a:spLocks noGrp="1"/>
          </p:cNvSpPr>
          <p:nvPr>
            <p:ph type="subTitle" idx="1"/>
          </p:nvPr>
        </p:nvSpPr>
        <p:spPr>
          <a:xfrm>
            <a:off x="433050" y="620688"/>
            <a:ext cx="8171398" cy="6048672"/>
          </a:xfrm>
        </p:spPr>
        <p:txBody>
          <a:bodyPr>
            <a:normAutofit fontScale="70000" lnSpcReduction="20000"/>
          </a:bodyPr>
          <a:lstStyle/>
          <a:p>
            <a:pPr indent="360000" algn="l">
              <a:lnSpc>
                <a:spcPct val="120000"/>
              </a:lnSpc>
              <a:spcBef>
                <a:spcPts val="0"/>
              </a:spcBef>
            </a:pPr>
            <a:r>
              <a:rPr lang="ru-RU" sz="2100" b="1" dirty="0">
                <a:solidFill>
                  <a:schemeClr val="accent2">
                    <a:lumMod val="40000"/>
                    <a:lumOff val="60000"/>
                  </a:schemeClr>
                </a:solidFill>
                <a:latin typeface="Times New Roman" pitchFamily="18" charset="0"/>
                <a:cs typeface="Times New Roman" pitchFamily="18" charset="0"/>
              </a:rPr>
              <a:t>По характеру субъекта террористической деятельности, терроризм делится на</a:t>
            </a:r>
            <a:r>
              <a:rPr lang="ru-RU" sz="2100" b="1" dirty="0">
                <a:latin typeface="Times New Roman" pitchFamily="18" charset="0"/>
                <a:cs typeface="Times New Roman" pitchFamily="18" charset="0"/>
              </a:rPr>
              <a:t>:</a:t>
            </a:r>
          </a:p>
          <a:p>
            <a:pPr indent="360000" algn="l">
              <a:lnSpc>
                <a:spcPct val="120000"/>
              </a:lnSpc>
              <a:spcBef>
                <a:spcPts val="0"/>
              </a:spcBef>
              <a:buFont typeface="Wingdings" panose="05000000000000000000" pitchFamily="2" charset="2"/>
              <a:buChar char="v"/>
            </a:pPr>
            <a:r>
              <a:rPr lang="ru-RU" sz="2100" dirty="0" smtClean="0">
                <a:latin typeface="Times New Roman" pitchFamily="18" charset="0"/>
                <a:cs typeface="Times New Roman" pitchFamily="18" charset="0"/>
              </a:rPr>
              <a:t>Неорганизованный </a:t>
            </a:r>
            <a:r>
              <a:rPr lang="ru-RU" sz="2100" dirty="0">
                <a:latin typeface="Times New Roman" pitchFamily="18" charset="0"/>
                <a:cs typeface="Times New Roman" pitchFamily="18" charset="0"/>
              </a:rPr>
              <a:t>или индивидуальный (терроризм одиночек) — в этом случае теракт (реже, ряд терактов) совершает один-два человека, за которыми не стоит какая-либо организация;</a:t>
            </a:r>
          </a:p>
          <a:p>
            <a:pPr indent="360000" algn="l">
              <a:lnSpc>
                <a:spcPct val="120000"/>
              </a:lnSpc>
              <a:spcBef>
                <a:spcPts val="0"/>
              </a:spcBef>
              <a:buFont typeface="Wingdings" panose="05000000000000000000" pitchFamily="2" charset="2"/>
              <a:buChar char="v"/>
            </a:pPr>
            <a:r>
              <a:rPr lang="ru-RU" sz="2100" dirty="0" smtClean="0">
                <a:latin typeface="Times New Roman" pitchFamily="18" charset="0"/>
                <a:cs typeface="Times New Roman" pitchFamily="18" charset="0"/>
              </a:rPr>
              <a:t>Организованный</a:t>
            </a:r>
            <a:r>
              <a:rPr lang="ru-RU" sz="2100" dirty="0">
                <a:latin typeface="Times New Roman" pitchFamily="18" charset="0"/>
                <a:cs typeface="Times New Roman" pitchFamily="18" charset="0"/>
              </a:rPr>
              <a:t>, коллективный — террористическая деятельность планируется и реализуется некой организацией (Аль-Каида, ИГИЛ и др.) Организованный терроризм — наиболее распространённый в современном мире.</a:t>
            </a:r>
          </a:p>
          <a:p>
            <a:pPr indent="360000" algn="l">
              <a:lnSpc>
                <a:spcPct val="120000"/>
              </a:lnSpc>
              <a:spcBef>
                <a:spcPts val="0"/>
              </a:spcBef>
              <a:buFont typeface="Wingdings" panose="05000000000000000000" pitchFamily="2" charset="2"/>
              <a:buChar char="v"/>
            </a:pPr>
            <a:r>
              <a:rPr lang="ru-RU" sz="2100" dirty="0" smtClean="0">
                <a:latin typeface="Times New Roman" pitchFamily="18" charset="0"/>
                <a:cs typeface="Times New Roman" pitchFamily="18" charset="0"/>
              </a:rPr>
              <a:t>Государственный </a:t>
            </a:r>
            <a:r>
              <a:rPr lang="ru-RU" sz="2100" dirty="0">
                <a:latin typeface="Times New Roman" pitchFamily="18" charset="0"/>
                <a:cs typeface="Times New Roman" pitchFamily="18" charset="0"/>
              </a:rPr>
              <a:t>терроризм — термин, используемый для обозначения государственного насилия против гражданских лиц. Под актами </a:t>
            </a:r>
            <a:r>
              <a:rPr lang="ru-RU" sz="2100" dirty="0" err="1">
                <a:latin typeface="Times New Roman" pitchFamily="18" charset="0"/>
                <a:cs typeface="Times New Roman" pitchFamily="18" charset="0"/>
              </a:rPr>
              <a:t>государственноготерроризма</a:t>
            </a:r>
            <a:r>
              <a:rPr lang="ru-RU" sz="2100" dirty="0">
                <a:latin typeface="Times New Roman" pitchFamily="18" charset="0"/>
                <a:cs typeface="Times New Roman" pitchFamily="18" charset="0"/>
              </a:rPr>
              <a:t> обычно понимают незаконные задержания, убийства, похищения, пытки и казнь граждан без суда и следствия, выполняемые сотрудниками силовых структур (полицией и иными органами правопорядка). Государственным терроризмом также называют террористические акты, совершаемые сотрудниками специальных органов государства. Отличают также терроризм поддерживаемый государством — тот случай когда государство само не участвуя в терроризме финансирует и поддерживает террористические группировки.</a:t>
            </a:r>
          </a:p>
          <a:p>
            <a:pPr indent="360000" algn="l">
              <a:lnSpc>
                <a:spcPct val="120000"/>
              </a:lnSpc>
              <a:spcBef>
                <a:spcPts val="0"/>
              </a:spcBef>
            </a:pPr>
            <a:endParaRPr lang="ru-RU" sz="2100" b="1" dirty="0">
              <a:latin typeface="Times New Roman" pitchFamily="18" charset="0"/>
              <a:cs typeface="Times New Roman" pitchFamily="18" charset="0"/>
            </a:endParaRPr>
          </a:p>
          <a:p>
            <a:pPr indent="360000" algn="l">
              <a:lnSpc>
                <a:spcPct val="120000"/>
              </a:lnSpc>
              <a:spcBef>
                <a:spcPts val="0"/>
              </a:spcBef>
            </a:pPr>
            <a:r>
              <a:rPr lang="ru-RU" sz="2100" b="1" dirty="0">
                <a:solidFill>
                  <a:schemeClr val="accent2">
                    <a:lumMod val="40000"/>
                    <a:lumOff val="60000"/>
                  </a:schemeClr>
                </a:solidFill>
                <a:latin typeface="Times New Roman" pitchFamily="18" charset="0"/>
                <a:cs typeface="Times New Roman" pitchFamily="18" charset="0"/>
              </a:rPr>
              <a:t>По целенаправленности терроризм делится на:</a:t>
            </a:r>
          </a:p>
          <a:p>
            <a:pPr indent="360000" algn="l">
              <a:lnSpc>
                <a:spcPct val="120000"/>
              </a:lnSpc>
              <a:spcBef>
                <a:spcPts val="0"/>
              </a:spcBef>
              <a:buFont typeface="Wingdings" panose="05000000000000000000" pitchFamily="2" charset="2"/>
              <a:buChar char="v"/>
            </a:pPr>
            <a:r>
              <a:rPr lang="ru-RU" sz="2100" dirty="0" smtClean="0">
                <a:latin typeface="Times New Roman" pitchFamily="18" charset="0"/>
                <a:cs typeface="Times New Roman" pitchFamily="18" charset="0"/>
              </a:rPr>
              <a:t>Националистический </a:t>
            </a:r>
            <a:r>
              <a:rPr lang="ru-RU" sz="2100" dirty="0">
                <a:latin typeface="Times New Roman" pitchFamily="18" charset="0"/>
                <a:cs typeface="Times New Roman" pitchFamily="18" charset="0"/>
              </a:rPr>
              <a:t>— преследует сепаратистские или национально-освободительные цели;</a:t>
            </a:r>
          </a:p>
          <a:p>
            <a:pPr indent="360000" algn="l">
              <a:lnSpc>
                <a:spcPct val="120000"/>
              </a:lnSpc>
              <a:spcBef>
                <a:spcPts val="0"/>
              </a:spcBef>
              <a:buFont typeface="Wingdings" panose="05000000000000000000" pitchFamily="2" charset="2"/>
              <a:buChar char="v"/>
            </a:pPr>
            <a:r>
              <a:rPr lang="ru-RU" sz="2100" dirty="0" smtClean="0">
                <a:latin typeface="Times New Roman" pitchFamily="18" charset="0"/>
                <a:cs typeface="Times New Roman" pitchFamily="18" charset="0"/>
              </a:rPr>
              <a:t>Религиозный </a:t>
            </a:r>
            <a:r>
              <a:rPr lang="ru-RU" sz="2100" dirty="0">
                <a:latin typeface="Times New Roman" pitchFamily="18" charset="0"/>
                <a:cs typeface="Times New Roman" pitchFamily="18" charset="0"/>
              </a:rPr>
              <a:t>— может быть связан с борьбой приверженцев религии между собой (индуисты и мусульмане, мусульмане и иудеи) и внутри одной веры (католики-протестанты, сунниты-шииты), и преследует цель подорвать светскую власть и утвердить власть религиозную</a:t>
            </a:r>
          </a:p>
          <a:p>
            <a:pPr indent="360000" algn="l">
              <a:lnSpc>
                <a:spcPct val="120000"/>
              </a:lnSpc>
              <a:spcBef>
                <a:spcPts val="0"/>
              </a:spcBef>
              <a:buFont typeface="Wingdings" panose="05000000000000000000" pitchFamily="2" charset="2"/>
              <a:buChar char="v"/>
            </a:pPr>
            <a:r>
              <a:rPr lang="ru-RU" sz="2100" dirty="0" smtClean="0">
                <a:latin typeface="Times New Roman" pitchFamily="18" charset="0"/>
                <a:cs typeface="Times New Roman" pitchFamily="18" charset="0"/>
              </a:rPr>
              <a:t>Идеологически </a:t>
            </a:r>
            <a:r>
              <a:rPr lang="ru-RU" sz="2100" dirty="0">
                <a:latin typeface="Times New Roman" pitchFamily="18" charset="0"/>
                <a:cs typeface="Times New Roman" pitchFamily="18" charset="0"/>
              </a:rPr>
              <a:t>заданный, социальный — преследует цель коренного или частичного изменения экономической или политической системы страны, привлечения внимания общества к какой-либо острой проблеме. Иногда этот вид терроризма называют революционным. Примером идеологически заданного терроризма служат анархистский, эсеровский, фашистский, европейский «левый», экологический терроризм и др.</a:t>
            </a:r>
          </a:p>
          <a:p>
            <a:endParaRPr lang="ru-RU" dirty="0"/>
          </a:p>
        </p:txBody>
      </p:sp>
      <p:grpSp>
        <p:nvGrpSpPr>
          <p:cNvPr id="4" name="Group 6"/>
          <p:cNvGrpSpPr>
            <a:grpSpLocks/>
          </p:cNvGrpSpPr>
          <p:nvPr/>
        </p:nvGrpSpPr>
        <p:grpSpPr bwMode="auto">
          <a:xfrm>
            <a:off x="7956376" y="636111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30825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8424936" cy="432048"/>
          </a:xfrm>
        </p:spPr>
        <p:txBody>
          <a:bodyPr>
            <a:normAutofit/>
          </a:bodyPr>
          <a:lstStyle/>
          <a:p>
            <a:r>
              <a:rPr lang="ru-RU" sz="1800" dirty="0">
                <a:effectLst/>
                <a:latin typeface="Times New Roman" pitchFamily="18" charset="0"/>
                <a:cs typeface="Times New Roman" pitchFamily="18" charset="0"/>
              </a:rPr>
              <a:t>Страны, наиболее пострадавшие от терроризма в 1994—2004 гг.</a:t>
            </a:r>
            <a:endParaRPr lang="ru-RU" sz="1800" dirty="0"/>
          </a:p>
        </p:txBody>
      </p:sp>
      <p:sp>
        <p:nvSpPr>
          <p:cNvPr id="3" name="Подзаголовок 2"/>
          <p:cNvSpPr>
            <a:spLocks noGrp="1"/>
          </p:cNvSpPr>
          <p:nvPr>
            <p:ph type="subTitle" idx="1"/>
          </p:nvPr>
        </p:nvSpPr>
        <p:spPr>
          <a:xfrm>
            <a:off x="433050" y="1268760"/>
            <a:ext cx="8027382" cy="4968552"/>
          </a:xfrm>
        </p:spPr>
        <p:txBody>
          <a:bodyPr/>
          <a:lstStyle/>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544007588"/>
              </p:ext>
            </p:extLst>
          </p:nvPr>
        </p:nvGraphicFramePr>
        <p:xfrm>
          <a:off x="395536" y="692699"/>
          <a:ext cx="8568952" cy="6264696"/>
        </p:xfrm>
        <a:graphic>
          <a:graphicData uri="http://schemas.openxmlformats.org/drawingml/2006/table">
            <a:tbl>
              <a:tblPr/>
              <a:tblGrid>
                <a:gridCol w="2142238"/>
                <a:gridCol w="2142238"/>
                <a:gridCol w="2142238"/>
                <a:gridCol w="2142238"/>
              </a:tblGrid>
              <a:tr h="1791686">
                <a:tc>
                  <a:txBody>
                    <a:bodyPr/>
                    <a:lstStyle/>
                    <a:p>
                      <a:r>
                        <a:rPr lang="ru-RU" sz="1700" dirty="0">
                          <a:effectLst/>
                        </a:rPr>
                        <a:t>Место в</a:t>
                      </a:r>
                      <a:br>
                        <a:rPr lang="ru-RU" sz="1700" dirty="0">
                          <a:effectLst/>
                        </a:rPr>
                      </a:br>
                      <a:r>
                        <a:rPr lang="ru-RU" sz="1700" dirty="0">
                          <a:effectLst/>
                        </a:rPr>
                        <a:t>рейтинге</a:t>
                      </a:r>
                    </a:p>
                  </a:txBody>
                  <a:tcPr marL="85725" marR="85725" marT="42862" marB="42862" anchor="ctr">
                    <a:lnL>
                      <a:noFill/>
                    </a:lnL>
                    <a:lnR>
                      <a:noFill/>
                    </a:lnR>
                    <a:lnT>
                      <a:noFill/>
                    </a:lnT>
                    <a:lnB>
                      <a:noFill/>
                    </a:lnB>
                    <a:solidFill>
                      <a:srgbClr val="CCCCCC"/>
                    </a:solidFill>
                  </a:tcPr>
                </a:tc>
                <a:tc>
                  <a:txBody>
                    <a:bodyPr/>
                    <a:lstStyle/>
                    <a:p>
                      <a:r>
                        <a:rPr lang="ru-RU" sz="1700" dirty="0">
                          <a:effectLst/>
                        </a:rPr>
                        <a:t>Страна</a:t>
                      </a:r>
                    </a:p>
                  </a:txBody>
                  <a:tcPr marL="85725" marR="85725" marT="42862" marB="42862" anchor="ctr">
                    <a:lnL>
                      <a:noFill/>
                    </a:lnL>
                    <a:lnR>
                      <a:noFill/>
                    </a:lnR>
                    <a:lnT>
                      <a:noFill/>
                    </a:lnT>
                    <a:lnB>
                      <a:noFill/>
                    </a:lnB>
                    <a:solidFill>
                      <a:srgbClr val="CCCCCC"/>
                    </a:solidFill>
                  </a:tcPr>
                </a:tc>
                <a:tc>
                  <a:txBody>
                    <a:bodyPr/>
                    <a:lstStyle/>
                    <a:p>
                      <a:r>
                        <a:rPr lang="ru-RU" sz="1700" dirty="0">
                          <a:effectLst/>
                        </a:rPr>
                        <a:t>Число погибших в терактах на</a:t>
                      </a:r>
                      <a:br>
                        <a:rPr lang="ru-RU" sz="1700" dirty="0">
                          <a:effectLst/>
                        </a:rPr>
                      </a:br>
                      <a:r>
                        <a:rPr lang="ru-RU" sz="1700" dirty="0">
                          <a:effectLst/>
                        </a:rPr>
                        <a:t>территории страны в 1994—2004 годах</a:t>
                      </a:r>
                    </a:p>
                  </a:txBody>
                  <a:tcPr marL="85725" marR="85725" marT="42862" marB="42862" anchor="ctr">
                    <a:lnL>
                      <a:noFill/>
                    </a:lnL>
                    <a:lnR>
                      <a:noFill/>
                    </a:lnR>
                    <a:lnT>
                      <a:noFill/>
                    </a:lnT>
                    <a:lnB>
                      <a:noFill/>
                    </a:lnB>
                    <a:solidFill>
                      <a:srgbClr val="CCCCCC"/>
                    </a:solidFill>
                  </a:tcPr>
                </a:tc>
                <a:tc>
                  <a:txBody>
                    <a:bodyPr/>
                    <a:lstStyle/>
                    <a:p>
                      <a:r>
                        <a:rPr lang="ru-RU" sz="1700">
                          <a:effectLst/>
                        </a:rPr>
                        <a:t>Число погибших в терактах</a:t>
                      </a:r>
                      <a:br>
                        <a:rPr lang="ru-RU" sz="1700">
                          <a:effectLst/>
                        </a:rPr>
                      </a:br>
                      <a:r>
                        <a:rPr lang="ru-RU" sz="1700">
                          <a:effectLst/>
                        </a:rPr>
                        <a:t>(на 1 млн жителей страны)</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1</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outerShdw blurRad="38100" dist="38100" dir="2700000" algn="tl">
                              <a:srgbClr val="000000">
                                <a:alpha val="43137"/>
                              </a:srgbClr>
                            </a:outerShdw>
                          </a:effectLst>
                          <a:hlinkClick r:id="rId2" tooltip="США"/>
                        </a:rPr>
                        <a:t>США</a:t>
                      </a:r>
                      <a:endParaRPr lang="ru-RU" sz="1700" b="1" dirty="0">
                        <a:solidFill>
                          <a:schemeClr val="tx1"/>
                        </a:solidFill>
                        <a:effectLst>
                          <a:outerShdw blurRad="38100" dist="38100" dir="2700000" algn="tl">
                            <a:srgbClr val="000000">
                              <a:alpha val="43137"/>
                            </a:srgbClr>
                          </a:outerShdw>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3238</a:t>
                      </a:r>
                    </a:p>
                  </a:txBody>
                  <a:tcPr marL="85725" marR="85725" marT="42862" marB="42862" anchor="ctr">
                    <a:lnL>
                      <a:noFill/>
                    </a:lnL>
                    <a:lnR>
                      <a:noFill/>
                    </a:lnR>
                    <a:lnT>
                      <a:noFill/>
                    </a:lnT>
                    <a:lnB>
                      <a:noFill/>
                    </a:lnB>
                    <a:solidFill>
                      <a:srgbClr val="CCCCCC"/>
                    </a:solidFill>
                  </a:tcPr>
                </a:tc>
                <a:tc>
                  <a:txBody>
                    <a:bodyPr/>
                    <a:lstStyle/>
                    <a:p>
                      <a:pPr algn="ctr"/>
                      <a:r>
                        <a:rPr lang="ru-RU" sz="1700">
                          <a:effectLst/>
                        </a:rPr>
                        <a:t>11,05</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dirty="0">
                          <a:effectLst/>
                        </a:rPr>
                        <a:t>2</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3" tooltip="Россия"/>
                        </a:rPr>
                        <a:t>Россия</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2111</a:t>
                      </a:r>
                    </a:p>
                  </a:txBody>
                  <a:tcPr marL="85725" marR="85725" marT="42862" marB="42862" anchor="ctr">
                    <a:lnL>
                      <a:noFill/>
                    </a:lnL>
                    <a:lnR>
                      <a:noFill/>
                    </a:lnR>
                    <a:lnT>
                      <a:noFill/>
                    </a:lnT>
                    <a:lnB>
                      <a:noFill/>
                    </a:lnB>
                    <a:solidFill>
                      <a:srgbClr val="CCCCCC"/>
                    </a:solidFill>
                  </a:tcPr>
                </a:tc>
                <a:tc>
                  <a:txBody>
                    <a:bodyPr/>
                    <a:lstStyle/>
                    <a:p>
                      <a:pPr algn="ctr"/>
                      <a:r>
                        <a:rPr lang="ru-RU" sz="1700">
                          <a:effectLst/>
                        </a:rPr>
                        <a:t>14,54</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3</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4" tooltip="Индия"/>
                        </a:rPr>
                        <a:t>Индия</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1928</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1,81</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4</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5" tooltip="Израиль"/>
                        </a:rPr>
                        <a:t>Израиль</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1274</a:t>
                      </a:r>
                    </a:p>
                  </a:txBody>
                  <a:tcPr marL="85725" marR="85725" marT="42862" marB="42862" anchor="ctr">
                    <a:lnL>
                      <a:noFill/>
                    </a:lnL>
                    <a:lnR>
                      <a:noFill/>
                    </a:lnR>
                    <a:lnT>
                      <a:noFill/>
                    </a:lnT>
                    <a:lnB>
                      <a:noFill/>
                    </a:lnB>
                    <a:solidFill>
                      <a:srgbClr val="CCCCCC"/>
                    </a:solidFill>
                  </a:tcPr>
                </a:tc>
                <a:tc>
                  <a:txBody>
                    <a:bodyPr/>
                    <a:lstStyle/>
                    <a:p>
                      <a:pPr algn="ctr"/>
                      <a:r>
                        <a:rPr lang="ru-RU" sz="1700" dirty="0" smtClean="0">
                          <a:effectLst/>
                        </a:rPr>
                        <a:t>219,3</a:t>
                      </a:r>
                      <a:endParaRPr lang="ru-RU" sz="1700" dirty="0">
                        <a:effectLst/>
                      </a:endParaRP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5</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6" tooltip="Колумбия"/>
                        </a:rPr>
                        <a:t>Колумбия</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a:effectLst/>
                        </a:rPr>
                        <a:t>1135</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26,82</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6</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7" tooltip="Ирак"/>
                        </a:rPr>
                        <a:t>Ирак</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a:effectLst/>
                        </a:rPr>
                        <a:t>1122</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44,22</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7</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8" tooltip="Алжир"/>
                        </a:rPr>
                        <a:t>Алжир</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869</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27,05</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8</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9" tooltip="Пакистан"/>
                        </a:rPr>
                        <a:t>Пакистан</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a:effectLst/>
                        </a:rPr>
                        <a:t>783</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4,92</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a:effectLst/>
                        </a:rPr>
                        <a:t>9</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10" tooltip="Уганда"/>
                        </a:rPr>
                        <a:t>Уганда</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a:effectLst/>
                        </a:rPr>
                        <a:t>471</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17,84</a:t>
                      </a:r>
                    </a:p>
                  </a:txBody>
                  <a:tcPr marL="85725" marR="85725" marT="42862" marB="42862" anchor="ctr">
                    <a:lnL>
                      <a:noFill/>
                    </a:lnL>
                    <a:lnR>
                      <a:noFill/>
                    </a:lnR>
                    <a:lnT>
                      <a:noFill/>
                    </a:lnT>
                    <a:lnB>
                      <a:noFill/>
                    </a:lnB>
                    <a:solidFill>
                      <a:srgbClr val="CCCCCC"/>
                    </a:solidFill>
                  </a:tcPr>
                </a:tc>
              </a:tr>
              <a:tr h="447301">
                <a:tc>
                  <a:txBody>
                    <a:bodyPr/>
                    <a:lstStyle/>
                    <a:p>
                      <a:pPr algn="ctr"/>
                      <a:r>
                        <a:rPr lang="ru-RU" sz="1700" dirty="0">
                          <a:effectLst/>
                        </a:rPr>
                        <a:t>10</a:t>
                      </a:r>
                    </a:p>
                  </a:txBody>
                  <a:tcPr marL="85725" marR="85725" marT="42862" marB="42862" anchor="ctr">
                    <a:lnL>
                      <a:noFill/>
                    </a:lnL>
                    <a:lnR>
                      <a:noFill/>
                    </a:lnR>
                    <a:lnT>
                      <a:noFill/>
                    </a:lnT>
                    <a:lnB>
                      <a:noFill/>
                    </a:lnB>
                    <a:solidFill>
                      <a:srgbClr val="CCCCCC"/>
                    </a:solidFill>
                  </a:tcPr>
                </a:tc>
                <a:tc>
                  <a:txBody>
                    <a:bodyPr/>
                    <a:lstStyle/>
                    <a:p>
                      <a:pPr algn="ctr"/>
                      <a:r>
                        <a:rPr lang="ru-RU" sz="1700" b="1" dirty="0">
                          <a:solidFill>
                            <a:schemeClr val="tx1"/>
                          </a:solidFill>
                          <a:effectLst/>
                          <a:hlinkClick r:id="rId11" tooltip="Шри-Ланка"/>
                        </a:rPr>
                        <a:t>Шри-Ланка</a:t>
                      </a:r>
                      <a:endParaRPr lang="ru-RU" sz="1700" b="1" dirty="0">
                        <a:solidFill>
                          <a:schemeClr val="tx1"/>
                        </a:solidFill>
                        <a:effectLst/>
                      </a:endParaRP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409</a:t>
                      </a:r>
                    </a:p>
                  </a:txBody>
                  <a:tcPr marL="85725" marR="85725" marT="42862" marB="42862" anchor="ctr">
                    <a:lnL>
                      <a:noFill/>
                    </a:lnL>
                    <a:lnR>
                      <a:noFill/>
                    </a:lnR>
                    <a:lnT>
                      <a:noFill/>
                    </a:lnT>
                    <a:lnB>
                      <a:noFill/>
                    </a:lnB>
                    <a:solidFill>
                      <a:srgbClr val="CCCCCC"/>
                    </a:solidFill>
                  </a:tcPr>
                </a:tc>
                <a:tc>
                  <a:txBody>
                    <a:bodyPr/>
                    <a:lstStyle/>
                    <a:p>
                      <a:pPr algn="ctr"/>
                      <a:r>
                        <a:rPr lang="ru-RU" sz="1700" dirty="0">
                          <a:effectLst/>
                        </a:rPr>
                        <a:t>20,55</a:t>
                      </a:r>
                    </a:p>
                  </a:txBody>
                  <a:tcPr marL="85725" marR="85725" marT="42862" marB="42862" anchor="ctr">
                    <a:lnL>
                      <a:noFill/>
                    </a:lnL>
                    <a:lnR>
                      <a:noFill/>
                    </a:lnR>
                    <a:lnT>
                      <a:noFill/>
                    </a:lnT>
                    <a:lnB>
                      <a:noFill/>
                    </a:lnB>
                    <a:solidFill>
                      <a:srgbClr val="CCCCCC"/>
                    </a:solidFill>
                  </a:tcPr>
                </a:tc>
              </a:tr>
            </a:tbl>
          </a:graphicData>
        </a:graphic>
      </p:graphicFrame>
      <p:grpSp>
        <p:nvGrpSpPr>
          <p:cNvPr id="5" name="Group 6"/>
          <p:cNvGrpSpPr>
            <a:grpSpLocks/>
          </p:cNvGrpSpPr>
          <p:nvPr/>
        </p:nvGrpSpPr>
        <p:grpSpPr bwMode="auto">
          <a:xfrm>
            <a:off x="8270701" y="6574879"/>
            <a:ext cx="1033463" cy="409575"/>
            <a:chOff x="4876" y="4062"/>
            <a:chExt cx="651" cy="258"/>
          </a:xfrm>
        </p:grpSpPr>
        <p:pic>
          <p:nvPicPr>
            <p:cNvPr id="6" name="Picture 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12479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980728"/>
            <a:ext cx="6480048" cy="883528"/>
          </a:xfrm>
        </p:spPr>
        <p:txBody>
          <a:bodyPr>
            <a:normAutofit/>
          </a:bodyPr>
          <a:lstStyle/>
          <a:p>
            <a:r>
              <a:rPr lang="ru-RU" sz="3200" dirty="0" smtClean="0"/>
              <a:t>Статистика</a:t>
            </a:r>
            <a:endParaRPr lang="ru-RU" sz="3200" dirty="0"/>
          </a:p>
        </p:txBody>
      </p:sp>
      <p:sp>
        <p:nvSpPr>
          <p:cNvPr id="3" name="Подзаголовок 2"/>
          <p:cNvSpPr>
            <a:spLocks noGrp="1"/>
          </p:cNvSpPr>
          <p:nvPr>
            <p:ph type="subTitle" idx="1"/>
          </p:nvPr>
        </p:nvSpPr>
        <p:spPr>
          <a:xfrm>
            <a:off x="433050" y="1544812"/>
            <a:ext cx="7955374" cy="3828404"/>
          </a:xfrm>
        </p:spPr>
        <p:txBody>
          <a:bodyPr/>
          <a:lstStyle/>
          <a:p>
            <a:pPr indent="360000" algn="l">
              <a:spcBef>
                <a:spcPts val="0"/>
              </a:spcBef>
            </a:pPr>
            <a:r>
              <a:rPr lang="ru-RU" dirty="0">
                <a:latin typeface="Times New Roman" pitchFamily="18" charset="0"/>
                <a:cs typeface="Times New Roman" pitchFamily="18" charset="0"/>
              </a:rPr>
              <a:t>В докладе Национального консорциума по изучению терроризма (США) </a:t>
            </a:r>
            <a:r>
              <a:rPr lang="ru-RU" b="1" dirty="0">
                <a:solidFill>
                  <a:schemeClr val="accent2">
                    <a:lumMod val="40000"/>
                    <a:lumOff val="60000"/>
                  </a:schemeClr>
                </a:solidFill>
                <a:latin typeface="Times New Roman" pitchFamily="18" charset="0"/>
                <a:cs typeface="Times New Roman" pitchFamily="18" charset="0"/>
              </a:rPr>
              <a:t>в 2012 году </a:t>
            </a:r>
            <a:r>
              <a:rPr lang="ru-RU" dirty="0">
                <a:solidFill>
                  <a:schemeClr val="accent2">
                    <a:lumMod val="40000"/>
                    <a:lumOff val="60000"/>
                  </a:schemeClr>
                </a:solidFill>
                <a:latin typeface="Times New Roman" pitchFamily="18" charset="0"/>
                <a:cs typeface="Times New Roman" pitchFamily="18" charset="0"/>
              </a:rPr>
              <a:t>8500 терактов </a:t>
            </a:r>
            <a:r>
              <a:rPr lang="ru-RU" dirty="0">
                <a:latin typeface="Times New Roman" pitchFamily="18" charset="0"/>
                <a:cs typeface="Times New Roman" pitchFamily="18" charset="0"/>
              </a:rPr>
              <a:t>по всему миру унесли жизни почти </a:t>
            </a:r>
            <a:r>
              <a:rPr lang="ru-RU" dirty="0">
                <a:solidFill>
                  <a:schemeClr val="accent2">
                    <a:lumMod val="40000"/>
                    <a:lumOff val="60000"/>
                  </a:schemeClr>
                </a:solidFill>
                <a:latin typeface="Times New Roman" pitchFamily="18" charset="0"/>
                <a:cs typeface="Times New Roman" pitchFamily="18" charset="0"/>
              </a:rPr>
              <a:t>15,5 тысячи человек. 2012 год </a:t>
            </a:r>
            <a:r>
              <a:rPr lang="ru-RU" dirty="0">
                <a:latin typeface="Times New Roman" pitchFamily="18" charset="0"/>
                <a:cs typeface="Times New Roman" pitchFamily="18" charset="0"/>
              </a:rPr>
              <a:t>— рекордный по числу терактов и количеству жертв. </a:t>
            </a:r>
          </a:p>
          <a:p>
            <a:pPr indent="360000" algn="l">
              <a:spcBef>
                <a:spcPts val="0"/>
              </a:spcBef>
            </a:pPr>
            <a:endParaRPr lang="ru-RU" dirty="0">
              <a:latin typeface="Times New Roman" pitchFamily="18" charset="0"/>
              <a:cs typeface="Times New Roman" pitchFamily="18" charset="0"/>
            </a:endParaRPr>
          </a:p>
          <a:p>
            <a:pPr indent="360000" algn="l">
              <a:spcBef>
                <a:spcPts val="0"/>
              </a:spcBef>
            </a:pPr>
            <a:r>
              <a:rPr lang="ru-RU" dirty="0">
                <a:latin typeface="Times New Roman" pitchFamily="18" charset="0"/>
                <a:cs typeface="Times New Roman" pitchFamily="18" charset="0"/>
              </a:rPr>
              <a:t>Исследователи отмечают, что большая часть терактов совершалась в странах с преимущественно мусульманским населением. Шесть из семи наиболее опасных террористических группировок связаны с Аль-Каидой. </a:t>
            </a:r>
          </a:p>
          <a:p>
            <a:endParaRPr lang="ru-RU" dirty="0"/>
          </a:p>
        </p:txBody>
      </p:sp>
      <p:grpSp>
        <p:nvGrpSpPr>
          <p:cNvPr id="4" name="Group 6"/>
          <p:cNvGrpSpPr>
            <a:grpSpLocks/>
          </p:cNvGrpSpPr>
          <p:nvPr/>
        </p:nvGrpSpPr>
        <p:grpSpPr bwMode="auto">
          <a:xfrm>
            <a:off x="7956376"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2144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2"/>
            <a:ext cx="8496944" cy="504056"/>
          </a:xfrm>
        </p:spPr>
        <p:txBody>
          <a:bodyPr>
            <a:normAutofit/>
          </a:bodyPr>
          <a:lstStyle/>
          <a:p>
            <a:r>
              <a:rPr lang="ru-RU" sz="2400" dirty="0" smtClean="0"/>
              <a:t>Профилактика терроризма в молодежной среде</a:t>
            </a:r>
            <a:endParaRPr lang="ru-RU" sz="2400" dirty="0"/>
          </a:p>
        </p:txBody>
      </p:sp>
      <p:sp>
        <p:nvSpPr>
          <p:cNvPr id="3" name="Подзаголовок 2"/>
          <p:cNvSpPr>
            <a:spLocks noGrp="1"/>
          </p:cNvSpPr>
          <p:nvPr>
            <p:ph type="subTitle" idx="1"/>
          </p:nvPr>
        </p:nvSpPr>
        <p:spPr>
          <a:xfrm>
            <a:off x="433050" y="692696"/>
            <a:ext cx="8243406" cy="5760640"/>
          </a:xfrm>
        </p:spPr>
        <p:txBody>
          <a:bodyPr>
            <a:normAutofit fontScale="85000" lnSpcReduction="20000"/>
          </a:bodyPr>
          <a:lstStyle/>
          <a:p>
            <a:pPr indent="360000" algn="l">
              <a:lnSpc>
                <a:spcPct val="120000"/>
              </a:lnSpc>
              <a:spcBef>
                <a:spcPts val="0"/>
              </a:spcBef>
            </a:pPr>
            <a:r>
              <a:rPr lang="ru-RU" dirty="0">
                <a:latin typeface="Times New Roman" panose="02020603050405020304" pitchFamily="18" charset="0"/>
                <a:cs typeface="Times New Roman" panose="02020603050405020304" pitchFamily="18" charset="0"/>
              </a:rPr>
              <a:t>Одним из основных и </a:t>
            </a:r>
            <a:r>
              <a:rPr lang="ru-RU" b="1" dirty="0">
                <a:latin typeface="Times New Roman" panose="02020603050405020304" pitchFamily="18" charset="0"/>
                <a:cs typeface="Times New Roman" panose="02020603050405020304" pitchFamily="18" charset="0"/>
              </a:rPr>
              <a:t>важнейших направлений противодействия экстремизму</a:t>
            </a:r>
            <a:r>
              <a:rPr lang="ru-RU" dirty="0">
                <a:latin typeface="Times New Roman" panose="02020603050405020304" pitchFamily="18" charset="0"/>
                <a:cs typeface="Times New Roman" panose="02020603050405020304" pitchFamily="18" charset="0"/>
              </a:rPr>
              <a:t> в Российской Федерации является его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профилактика</a:t>
            </a:r>
            <a:r>
              <a:rPr lang="ru-RU" dirty="0">
                <a:latin typeface="Times New Roman" panose="02020603050405020304" pitchFamily="18" charset="0"/>
                <a:cs typeface="Times New Roman" panose="02020603050405020304" pitchFamily="18" charset="0"/>
              </a:rPr>
              <a:t>, т.е. предупредительная работа по противодействию экстремистским проявлениям. В соответствии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со ст. 3 Федерального закона от 25 июля 2002 г. № 114 –ФЗ «О противодействии экстремистской деятельности» основными направлениями </a:t>
            </a:r>
            <a:r>
              <a:rPr lang="ru-RU" dirty="0">
                <a:latin typeface="Times New Roman" panose="02020603050405020304" pitchFamily="18" charset="0"/>
                <a:cs typeface="Times New Roman" panose="02020603050405020304" pitchFamily="18" charset="0"/>
              </a:rPr>
              <a:t>противодействия этой деятельности являются: </a:t>
            </a:r>
          </a:p>
          <a:p>
            <a:pPr indent="360000" algn="l">
              <a:lnSpc>
                <a:spcPct val="120000"/>
              </a:lnSpc>
              <a:spcBef>
                <a:spcPts val="0"/>
              </a:spcBef>
            </a:pPr>
            <a:r>
              <a:rPr lang="ru-RU" dirty="0">
                <a:latin typeface="Times New Roman" panose="02020603050405020304" pitchFamily="18" charset="0"/>
                <a:cs typeface="Times New Roman" panose="02020603050405020304" pitchFamily="18" charset="0"/>
              </a:rPr>
              <a:t>1) принятие профилактических мер, направленных на предупреждение экстремистской деятельности; </a:t>
            </a:r>
          </a:p>
          <a:p>
            <a:pPr indent="360000" algn="l">
              <a:lnSpc>
                <a:spcPct val="120000"/>
              </a:lnSpc>
              <a:spcBef>
                <a:spcPts val="0"/>
              </a:spcBef>
            </a:pPr>
            <a:r>
              <a:rPr lang="ru-RU" dirty="0">
                <a:latin typeface="Times New Roman" panose="02020603050405020304" pitchFamily="18" charset="0"/>
                <a:cs typeface="Times New Roman" panose="02020603050405020304" pitchFamily="18" charset="0"/>
              </a:rPr>
              <a:t>2) выявление, предупреждение и пресечение экстремистской деятельности общественных и религиозных объединений, иных организаций, физических лиц</a:t>
            </a:r>
            <a:r>
              <a:rPr lang="ru-RU" dirty="0" smtClean="0">
                <a:latin typeface="Times New Roman" panose="02020603050405020304" pitchFamily="18" charset="0"/>
                <a:cs typeface="Times New Roman" panose="02020603050405020304" pitchFamily="18" charset="0"/>
              </a:rPr>
              <a:t>.</a:t>
            </a:r>
          </a:p>
          <a:p>
            <a:pPr indent="360000" algn="l">
              <a:lnSpc>
                <a:spcPct val="12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Под преступлениями экстремистской направленности </a:t>
            </a:r>
            <a:r>
              <a:rPr lang="ru-RU" dirty="0">
                <a:latin typeface="Times New Roman" panose="02020603050405020304" pitchFamily="18" charset="0"/>
                <a:cs typeface="Times New Roman" panose="02020603050405020304" pitchFamily="18" charset="0"/>
              </a:rPr>
              <a:t>понимаются преступления, совершенные по мотивам политической, идеологической, расовой, национальной или религиозной ненависти или вражды либо по мотивам ненависти или вражды в отношении какой-либо социальной группы. (Статья 282.1 Уголовного Кодекса РФ). </a:t>
            </a:r>
            <a:r>
              <a:rPr lang="ru-RU" dirty="0" smtClean="0">
                <a:latin typeface="Times New Roman" panose="02020603050405020304" pitchFamily="18" charset="0"/>
                <a:cs typeface="Times New Roman" panose="02020603050405020304" pitchFamily="18" charset="0"/>
              </a:rPr>
              <a:t>Уголовная </a:t>
            </a:r>
            <a:r>
              <a:rPr lang="ru-RU" dirty="0">
                <a:latin typeface="Times New Roman" panose="02020603050405020304" pitchFamily="18" charset="0"/>
                <a:cs typeface="Times New Roman" panose="02020603050405020304" pitchFamily="18" charset="0"/>
              </a:rPr>
              <a:t>ответственность за данные преступления возникает с 16 лет. К преступлениям экстремистской направленности относятся: </a:t>
            </a:r>
            <a:r>
              <a:rPr lang="ru-RU" i="1" dirty="0">
                <a:solidFill>
                  <a:schemeClr val="accent2">
                    <a:lumMod val="40000"/>
                    <a:lumOff val="60000"/>
                  </a:schemeClr>
                </a:solidFill>
                <a:latin typeface="Times New Roman" panose="02020603050405020304" pitchFamily="18" charset="0"/>
                <a:cs typeface="Times New Roman" panose="02020603050405020304" pitchFamily="18" charset="0"/>
              </a:rPr>
              <a:t>публичные призывы к осуществлению экстремистской деятельности; возбуждение ненависти или вражды, а равно унижение человеческого достоинства, организация экстремистского </a:t>
            </a:r>
            <a:r>
              <a:rPr lang="ru-RU" i="1" dirty="0" smtClean="0">
                <a:solidFill>
                  <a:schemeClr val="accent2">
                    <a:lumMod val="40000"/>
                    <a:lumOff val="60000"/>
                  </a:schemeClr>
                </a:solidFill>
                <a:latin typeface="Times New Roman" panose="02020603050405020304" pitchFamily="18" charset="0"/>
                <a:cs typeface="Times New Roman" panose="02020603050405020304" pitchFamily="18" charset="0"/>
              </a:rPr>
              <a:t>сообщества</a:t>
            </a:r>
            <a:r>
              <a:rPr lang="ru-RU" dirty="0" smtClean="0">
                <a:latin typeface="Times New Roman" panose="02020603050405020304" pitchFamily="18" charset="0"/>
                <a:cs typeface="Times New Roman" panose="02020603050405020304" pitchFamily="18" charset="0"/>
              </a:rPr>
              <a:t>. </a:t>
            </a:r>
          </a:p>
          <a:p>
            <a:pPr indent="360000" algn="l">
              <a:lnSpc>
                <a:spcPct val="120000"/>
              </a:lnSpc>
              <a:spcBef>
                <a:spcPts val="0"/>
              </a:spcBef>
            </a:pPr>
            <a:r>
              <a:rPr lang="ru-RU" dirty="0" smtClean="0">
                <a:latin typeface="Times New Roman" panose="02020603050405020304" pitchFamily="18" charset="0"/>
                <a:cs typeface="Times New Roman" panose="02020603050405020304" pitchFamily="18" charset="0"/>
              </a:rPr>
              <a:t>Степень </a:t>
            </a:r>
            <a:r>
              <a:rPr lang="ru-RU" dirty="0">
                <a:latin typeface="Times New Roman" panose="02020603050405020304" pitchFamily="18" charset="0"/>
                <a:cs typeface="Times New Roman" panose="02020603050405020304" pitchFamily="18" charset="0"/>
              </a:rPr>
              <a:t>уголовной ответственности зависит от степени тяжести преступления – штраф от ста тысяч рублей до лишения свободы (от шести месяцев до пожизненного заключения). </a:t>
            </a:r>
          </a:p>
          <a:p>
            <a:pPr indent="360000" algn="l">
              <a:spcBef>
                <a:spcPts val="0"/>
              </a:spcBef>
            </a:pP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28277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92825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116632"/>
            <a:ext cx="9036496" cy="504056"/>
          </a:xfrm>
        </p:spPr>
        <p:txBody>
          <a:bodyPr>
            <a:noAutofit/>
          </a:bodyPr>
          <a:lstStyle/>
          <a:p>
            <a:r>
              <a:rPr lang="ru-RU" sz="2400" dirty="0">
                <a:effectLst/>
              </a:rPr>
              <a:t>Профилактика экстремизма в педагогическом процессе</a:t>
            </a:r>
            <a:br>
              <a:rPr lang="ru-RU" sz="2400" dirty="0">
                <a:effectLst/>
              </a:rPr>
            </a:br>
            <a:endParaRPr lang="ru-RU" sz="2400" dirty="0"/>
          </a:p>
        </p:txBody>
      </p:sp>
      <p:sp>
        <p:nvSpPr>
          <p:cNvPr id="3" name="Подзаголовок 2"/>
          <p:cNvSpPr>
            <a:spLocks noGrp="1"/>
          </p:cNvSpPr>
          <p:nvPr>
            <p:ph type="subTitle" idx="1"/>
          </p:nvPr>
        </p:nvSpPr>
        <p:spPr>
          <a:xfrm>
            <a:off x="433050" y="692696"/>
            <a:ext cx="8387422" cy="5976664"/>
          </a:xfrm>
        </p:spPr>
        <p:txBody>
          <a:bodyPr>
            <a:normAutofit fontScale="85000" lnSpcReduction="20000"/>
          </a:bodyPr>
          <a:lstStyle/>
          <a:p>
            <a:pPr indent="360000" algn="l">
              <a:lnSpc>
                <a:spcPct val="120000"/>
              </a:lnSpc>
              <a:spcBef>
                <a:spcPts val="0"/>
              </a:spcBef>
            </a:pP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Развитие молодежного экстремизма </a:t>
            </a:r>
            <a:r>
              <a:rPr lang="ru-RU" dirty="0">
                <a:latin typeface="Times New Roman" panose="02020603050405020304" pitchFamily="18" charset="0"/>
                <a:cs typeface="Times New Roman" panose="02020603050405020304" pitchFamily="18" charset="0"/>
              </a:rPr>
              <a:t>– это свидетельство недостаточной социальной адаптации </a:t>
            </a:r>
            <a:r>
              <a:rPr lang="ru-RU" dirty="0" smtClean="0">
                <a:latin typeface="Times New Roman" panose="02020603050405020304" pitchFamily="18" charset="0"/>
                <a:cs typeface="Times New Roman" panose="02020603050405020304" pitchFamily="18" charset="0"/>
              </a:rPr>
              <a:t>молодежи - </a:t>
            </a:r>
            <a:r>
              <a:rPr lang="ru-RU" dirty="0">
                <a:solidFill>
                  <a:schemeClr val="accent2">
                    <a:lumMod val="40000"/>
                    <a:lumOff val="60000"/>
                  </a:schemeClr>
                </a:solidFill>
                <a:latin typeface="Times New Roman" panose="02020603050405020304" pitchFamily="18" charset="0"/>
                <a:cs typeface="Times New Roman" panose="02020603050405020304" pitchFamily="18" charset="0"/>
              </a:rPr>
              <a:t>направления в работе по профилактики экстремизма и терроризма в образовательном процессе</a:t>
            </a:r>
            <a:r>
              <a:rPr lang="ru-RU" dirty="0">
                <a:latin typeface="Times New Roman" panose="02020603050405020304" pitchFamily="18" charset="0"/>
                <a:cs typeface="Times New Roman" panose="02020603050405020304" pitchFamily="18" charset="0"/>
              </a:rPr>
              <a:t>:</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анализ философской, исторической, социокультурной стороны процессов, которые происходят в сфере молодежной культуры;</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необходимые государству и обществу научно-обоснованные практические рекомендации по профилактики экстремизма и терроризма;</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профилактическая работа по противодействию проявлениям экстремизма в молодежной среде;</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разработка системы профилактических мер, которая будет включать социально-культурные условия формирования толерантности в учебно-воспитательном процессе;</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совершенствование системы культурно-досуговой деятельности подрастающего поколения;</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увеличение доступных для значительной части молодежи культурных благ;</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создание авторитетных массовых общественных молодежных организаций, которые объединяют и воспитывают на положительных образцах подрастающие поколения;</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консолидация и творческая реализация личности в среде сверстников;</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усиление профессиональной подготовки молодёжи, способной к реализации жизненных перспектив;</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учет профессиональной подготовки молодежи в системе профилактических мер по противодействию экстремизму в молодёжной среде;</a:t>
            </a:r>
          </a:p>
          <a:p>
            <a:pPr lvl="0" indent="360000" algn="l">
              <a:lnSpc>
                <a:spcPct val="120000"/>
              </a:lnSpc>
              <a:spcBef>
                <a:spcPts val="0"/>
              </a:spcBef>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реализация потребности личности в самоопределении, культуре межнациональном </a:t>
            </a:r>
            <a:r>
              <a:rPr lang="ru-RU" dirty="0" smtClean="0">
                <a:latin typeface="Times New Roman" panose="02020603050405020304" pitchFamily="18" charset="0"/>
                <a:cs typeface="Times New Roman" panose="02020603050405020304" pitchFamily="18" charset="0"/>
              </a:rPr>
              <a:t>общении</a:t>
            </a:r>
            <a:r>
              <a:rPr lang="ru-RU" dirty="0">
                <a:latin typeface="Times New Roman" panose="02020603050405020304" pitchFamily="18" charset="0"/>
                <a:cs typeface="Times New Roman" panose="02020603050405020304" pitchFamily="18" charset="0"/>
              </a:rPr>
              <a:t>.</a:t>
            </a:r>
          </a:p>
        </p:txBody>
      </p:sp>
      <p:grpSp>
        <p:nvGrpSpPr>
          <p:cNvPr id="4" name="Group 6"/>
          <p:cNvGrpSpPr>
            <a:grpSpLocks/>
          </p:cNvGrpSpPr>
          <p:nvPr/>
        </p:nvGrpSpPr>
        <p:grpSpPr bwMode="auto">
          <a:xfrm>
            <a:off x="7956376" y="6350797"/>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95137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2"/>
            <a:ext cx="8784976" cy="504056"/>
          </a:xfrm>
        </p:spPr>
        <p:txBody>
          <a:bodyPr>
            <a:normAutofit/>
          </a:bodyPr>
          <a:lstStyle/>
          <a:p>
            <a:r>
              <a:rPr lang="ru-RU" sz="2400" dirty="0">
                <a:effectLst/>
              </a:rPr>
              <a:t>Профилактика экстремизма в педагогическом процессе</a:t>
            </a:r>
            <a:endParaRPr lang="ru-RU" sz="2400" dirty="0"/>
          </a:p>
        </p:txBody>
      </p:sp>
      <p:sp>
        <p:nvSpPr>
          <p:cNvPr id="3" name="Подзаголовок 2"/>
          <p:cNvSpPr>
            <a:spLocks noGrp="1"/>
          </p:cNvSpPr>
          <p:nvPr>
            <p:ph type="subTitle" idx="1"/>
          </p:nvPr>
        </p:nvSpPr>
        <p:spPr>
          <a:xfrm>
            <a:off x="433050" y="620688"/>
            <a:ext cx="8387422" cy="5976664"/>
          </a:xfrm>
        </p:spPr>
        <p:txBody>
          <a:bodyPr>
            <a:normAutofit/>
          </a:bodyPr>
          <a:lstStyle/>
          <a:p>
            <a:pPr indent="360000" algn="l">
              <a:spcBef>
                <a:spcPts val="0"/>
              </a:spcBef>
            </a:pPr>
            <a:r>
              <a:rPr lang="ru-RU" dirty="0">
                <a:latin typeface="Times New Roman" panose="02020603050405020304" pitchFamily="18" charset="0"/>
                <a:cs typeface="Times New Roman" panose="02020603050405020304" pitchFamily="18" charset="0"/>
              </a:rPr>
              <a:t>Профилактическую деятельность по предотвращению появления экстремистских настроений можно классифицировать на два типа:</a:t>
            </a:r>
          </a:p>
          <a:p>
            <a:pPr lvl="0" indent="360000" algn="l">
              <a:spcBef>
                <a:spcPts val="0"/>
              </a:spcBef>
            </a:pPr>
            <a:r>
              <a:rPr lang="ru-RU" dirty="0">
                <a:latin typeface="Times New Roman" panose="02020603050405020304" pitchFamily="18" charset="0"/>
                <a:cs typeface="Times New Roman" panose="02020603050405020304" pitchFamily="18" charset="0"/>
              </a:rPr>
              <a:t>работа с подростками и молодежью, у которых еще не появились экстремистские наклонности;</a:t>
            </a:r>
          </a:p>
          <a:p>
            <a:pPr lvl="0" indent="360000" algn="l">
              <a:spcBef>
                <a:spcPts val="0"/>
              </a:spcBef>
            </a:pPr>
            <a:r>
              <a:rPr lang="ru-RU" dirty="0">
                <a:latin typeface="Times New Roman" panose="02020603050405020304" pitchFamily="18" charset="0"/>
                <a:cs typeface="Times New Roman" panose="02020603050405020304" pitchFamily="18" charset="0"/>
              </a:rPr>
              <a:t>работа с подростками и молодежью, у которых уже сформировалось экстремистское мировоззрение.</a:t>
            </a:r>
          </a:p>
          <a:p>
            <a:pPr indent="360000" algn="l">
              <a:spcBef>
                <a:spcPts val="0"/>
              </a:spcBef>
            </a:pPr>
            <a:r>
              <a:rPr lang="ru-RU" dirty="0" smtClean="0">
                <a:latin typeface="Times New Roman" panose="02020603050405020304" pitchFamily="18" charset="0"/>
                <a:cs typeface="Times New Roman" panose="02020603050405020304" pitchFamily="18" charset="0"/>
              </a:rPr>
              <a:t>Существует </a:t>
            </a:r>
            <a:r>
              <a:rPr lang="ru-RU" dirty="0">
                <a:latin typeface="Times New Roman" panose="02020603050405020304" pitchFamily="18" charset="0"/>
                <a:cs typeface="Times New Roman" panose="02020603050405020304" pitchFamily="18" charset="0"/>
              </a:rPr>
              <a:t>пять основных </a:t>
            </a:r>
            <a:r>
              <a:rPr lang="ru-RU" b="1" i="1" dirty="0">
                <a:solidFill>
                  <a:schemeClr val="accent2">
                    <a:lumMod val="40000"/>
                    <a:lumOff val="60000"/>
                  </a:schemeClr>
                </a:solidFill>
                <a:latin typeface="Times New Roman" panose="02020603050405020304" pitchFamily="18" charset="0"/>
                <a:cs typeface="Times New Roman" panose="02020603050405020304" pitchFamily="18" charset="0"/>
              </a:rPr>
              <a:t>психопрофилактических подходов к предупреждению проявлений экстремизма</a:t>
            </a:r>
            <a:r>
              <a:rPr lang="ru-RU" dirty="0">
                <a:latin typeface="Times New Roman" panose="02020603050405020304" pitchFamily="18" charset="0"/>
                <a:cs typeface="Times New Roman" panose="02020603050405020304" pitchFamily="18" charset="0"/>
              </a:rPr>
              <a:t>:</a:t>
            </a:r>
          </a:p>
          <a:p>
            <a:pPr lvl="0" indent="360000" algn="l">
              <a:spcBef>
                <a:spcPts val="0"/>
              </a:spcBef>
            </a:pPr>
            <a:r>
              <a:rPr lang="ru-RU" b="1" dirty="0">
                <a:latin typeface="Times New Roman" panose="02020603050405020304" pitchFamily="18" charset="0"/>
                <a:cs typeface="Times New Roman" panose="02020603050405020304" pitchFamily="18" charset="0"/>
              </a:rPr>
              <a:t>Подход, основанный на распространении информации об экстремизме и организациях экстремистского </a:t>
            </a:r>
            <a:r>
              <a:rPr lang="ru-RU" b="1" dirty="0" smtClean="0">
                <a:latin typeface="Times New Roman" panose="02020603050405020304" pitchFamily="18" charset="0"/>
                <a:cs typeface="Times New Roman" panose="02020603050405020304" pitchFamily="18" charset="0"/>
              </a:rPr>
              <a:t>толка</a:t>
            </a:r>
            <a:r>
              <a:rPr lang="ru-RU" b="1" dirty="0">
                <a:latin typeface="Times New Roman" panose="02020603050405020304" pitchFamily="18" charset="0"/>
                <a:cs typeface="Times New Roman" panose="02020603050405020304" pitchFamily="18" charset="0"/>
              </a:rPr>
              <a:t>;</a:t>
            </a:r>
            <a:endParaRPr lang="ru-RU" b="1" dirty="0" smtClean="0">
              <a:latin typeface="Times New Roman" panose="02020603050405020304" pitchFamily="18" charset="0"/>
              <a:cs typeface="Times New Roman" panose="02020603050405020304" pitchFamily="18" charset="0"/>
            </a:endParaRPr>
          </a:p>
          <a:p>
            <a:pPr lvl="0" indent="360000" algn="l">
              <a:spcBef>
                <a:spcPts val="0"/>
              </a:spcBef>
            </a:pPr>
            <a:r>
              <a:rPr lang="ru-RU" b="1" dirty="0">
                <a:latin typeface="Times New Roman" panose="02020603050405020304" pitchFamily="18" charset="0"/>
                <a:cs typeface="Times New Roman" panose="02020603050405020304" pitchFamily="18" charset="0"/>
              </a:rPr>
              <a:t>Подход, основанный на аффективном </a:t>
            </a:r>
            <a:r>
              <a:rPr lang="ru-RU" b="1" dirty="0" smtClean="0">
                <a:latin typeface="Times New Roman" panose="02020603050405020304" pitchFamily="18" charset="0"/>
                <a:cs typeface="Times New Roman" panose="02020603050405020304" pitchFamily="18" charset="0"/>
              </a:rPr>
              <a:t>обучении;</a:t>
            </a:r>
          </a:p>
          <a:p>
            <a:pPr lvl="0" indent="360000" algn="l">
              <a:spcBef>
                <a:spcPts val="0"/>
              </a:spcBef>
            </a:pPr>
            <a:r>
              <a:rPr lang="ru-RU" b="1" dirty="0">
                <a:latin typeface="Times New Roman" panose="02020603050405020304" pitchFamily="18" charset="0"/>
                <a:cs typeface="Times New Roman" panose="02020603050405020304" pitchFamily="18" charset="0"/>
              </a:rPr>
              <a:t>Подход, основанный на влиянии социальных </a:t>
            </a:r>
            <a:r>
              <a:rPr lang="ru-RU" b="1" dirty="0" smtClean="0">
                <a:latin typeface="Times New Roman" panose="02020603050405020304" pitchFamily="18" charset="0"/>
                <a:cs typeface="Times New Roman" panose="02020603050405020304" pitchFamily="18" charset="0"/>
              </a:rPr>
              <a:t>факторов;</a:t>
            </a:r>
          </a:p>
          <a:p>
            <a:pPr indent="360000" algn="l">
              <a:spcBef>
                <a:spcPts val="0"/>
              </a:spcBef>
            </a:pPr>
            <a:r>
              <a:rPr lang="ru-RU" b="1" dirty="0">
                <a:latin typeface="Times New Roman" panose="02020603050405020304" pitchFamily="18" charset="0"/>
                <a:cs typeface="Times New Roman" panose="02020603050405020304" pitchFamily="18" charset="0"/>
              </a:rPr>
              <a:t>Подход, основанный на формировании жизненных </a:t>
            </a:r>
            <a:r>
              <a:rPr lang="ru-RU" b="1" dirty="0" smtClean="0">
                <a:latin typeface="Times New Roman" panose="02020603050405020304" pitchFamily="18" charset="0"/>
                <a:cs typeface="Times New Roman" panose="02020603050405020304" pitchFamily="18" charset="0"/>
              </a:rPr>
              <a:t>навыков;</a:t>
            </a:r>
          </a:p>
          <a:p>
            <a:pPr lvl="0" indent="360000" algn="l">
              <a:spcBef>
                <a:spcPts val="0"/>
              </a:spcBef>
            </a:pPr>
            <a:r>
              <a:rPr lang="ru-RU" b="1" dirty="0">
                <a:latin typeface="Times New Roman" panose="02020603050405020304" pitchFamily="18" charset="0"/>
                <a:cs typeface="Times New Roman" panose="02020603050405020304" pitchFamily="18" charset="0"/>
              </a:rPr>
              <a:t>Подход, основанный на развитии деятельности, альтернативной </a:t>
            </a:r>
            <a:r>
              <a:rPr lang="ru-RU" b="1" dirty="0" smtClean="0">
                <a:latin typeface="Times New Roman" panose="02020603050405020304" pitchFamily="18" charset="0"/>
                <a:cs typeface="Times New Roman" panose="02020603050405020304" pitchFamily="18" charset="0"/>
              </a:rPr>
              <a:t>экстремистской</a:t>
            </a:r>
          </a:p>
          <a:p>
            <a:pPr indent="360000" algn="l">
              <a:spcBef>
                <a:spcPts val="0"/>
              </a:spcBef>
            </a:pPr>
            <a:endParaRPr lang="ru-RU" dirty="0"/>
          </a:p>
          <a:p>
            <a:pPr lvl="0" indent="360000" algn="l">
              <a:spcBef>
                <a:spcPts val="0"/>
              </a:spcBef>
            </a:pPr>
            <a:endParaRPr lang="ru-RU" dirty="0">
              <a:latin typeface="Times New Roman" panose="02020603050405020304" pitchFamily="18" charset="0"/>
              <a:cs typeface="Times New Roman" panose="02020603050405020304" pitchFamily="18" charset="0"/>
            </a:endParaRPr>
          </a:p>
          <a:p>
            <a:endParaRPr lang="ru-RU" dirty="0"/>
          </a:p>
        </p:txBody>
      </p:sp>
      <p:grpSp>
        <p:nvGrpSpPr>
          <p:cNvPr id="4" name="Group 6"/>
          <p:cNvGrpSpPr>
            <a:grpSpLocks/>
          </p:cNvGrpSpPr>
          <p:nvPr/>
        </p:nvGrpSpPr>
        <p:grpSpPr bwMode="auto">
          <a:xfrm>
            <a:off x="7956376"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91753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188640"/>
            <a:ext cx="8928992" cy="648072"/>
          </a:xfrm>
        </p:spPr>
        <p:txBody>
          <a:bodyPr>
            <a:normAutofit/>
          </a:bodyPr>
          <a:lstStyle/>
          <a:p>
            <a:r>
              <a:rPr lang="ru-RU" sz="2400" dirty="0">
                <a:effectLst/>
              </a:rPr>
              <a:t>Профилактика экстремизма в педагогическом процессе</a:t>
            </a:r>
            <a:endParaRPr lang="ru-RU" sz="2400" dirty="0"/>
          </a:p>
        </p:txBody>
      </p:sp>
      <p:sp>
        <p:nvSpPr>
          <p:cNvPr id="3" name="Подзаголовок 2"/>
          <p:cNvSpPr>
            <a:spLocks noGrp="1"/>
          </p:cNvSpPr>
          <p:nvPr>
            <p:ph type="subTitle" idx="1"/>
          </p:nvPr>
        </p:nvSpPr>
        <p:spPr>
          <a:xfrm>
            <a:off x="433050" y="1052736"/>
            <a:ext cx="8531438" cy="5400600"/>
          </a:xfrm>
        </p:spPr>
        <p:txBody>
          <a:bodyPr>
            <a:normAutofit/>
          </a:bodyPr>
          <a:lstStyle/>
          <a:p>
            <a:pPr indent="360000" algn="l">
              <a:spcBef>
                <a:spcPts val="0"/>
              </a:spcBef>
            </a:pPr>
            <a:r>
              <a:rPr lang="ru-RU" sz="2200" i="1" dirty="0">
                <a:solidFill>
                  <a:schemeClr val="accent2">
                    <a:lumMod val="40000"/>
                    <a:lumOff val="60000"/>
                  </a:schemeClr>
                </a:solidFill>
                <a:latin typeface="Times New Roman" panose="02020603050405020304" pitchFamily="18" charset="0"/>
                <a:cs typeface="Times New Roman" panose="02020603050405020304" pitchFamily="18" charset="0"/>
              </a:rPr>
              <a:t>А. </a:t>
            </a:r>
            <a:r>
              <a:rPr lang="ru-RU" sz="2200" i="1" dirty="0" err="1">
                <a:solidFill>
                  <a:schemeClr val="accent2">
                    <a:lumMod val="40000"/>
                    <a:lumOff val="60000"/>
                  </a:schemeClr>
                </a:solidFill>
                <a:latin typeface="Times New Roman" panose="02020603050405020304" pitchFamily="18" charset="0"/>
                <a:cs typeface="Times New Roman" panose="02020603050405020304" pitchFamily="18" charset="0"/>
              </a:rPr>
              <a:t>Кромин</a:t>
            </a:r>
            <a:r>
              <a:rPr lang="ru-RU" sz="2200" i="1" dirty="0">
                <a:solidFill>
                  <a:schemeClr val="accent2">
                    <a:lumMod val="40000"/>
                    <a:lumOff val="60000"/>
                  </a:schemeClr>
                </a:solidFill>
                <a:latin typeface="Times New Roman" panose="02020603050405020304" pitchFamily="18" charset="0"/>
                <a:cs typeface="Times New Roman" panose="02020603050405020304" pitchFamily="18" charset="0"/>
              </a:rPr>
              <a:t> выделяет четыре варианта программ</a:t>
            </a:r>
            <a:r>
              <a:rPr lang="ru-RU" sz="2200" dirty="0">
                <a:latin typeface="Times New Roman" panose="02020603050405020304" pitchFamily="18" charset="0"/>
                <a:cs typeface="Times New Roman" panose="02020603050405020304" pitchFamily="18" charset="0"/>
              </a:rPr>
              <a:t>, основанных на деятельности, альтернативной экстремистской:</a:t>
            </a:r>
          </a:p>
          <a:p>
            <a:pPr lvl="0" indent="360000" algn="l">
              <a:spcBef>
                <a:spcPts val="0"/>
              </a:spcBef>
              <a:buFont typeface="Wingdings" panose="05000000000000000000" pitchFamily="2" charset="2"/>
              <a:buChar char="v"/>
            </a:pPr>
            <a:r>
              <a:rPr lang="ru-RU" sz="2200" dirty="0">
                <a:latin typeface="Times New Roman" panose="02020603050405020304" pitchFamily="18" charset="0"/>
                <a:cs typeface="Times New Roman" panose="02020603050405020304" pitchFamily="18" charset="0"/>
              </a:rPr>
              <a:t>Предложение специфической активности (например, путешествия с приключениями), которое вызывает волнение и предполагает преодоление различных препятствий.</a:t>
            </a:r>
          </a:p>
          <a:p>
            <a:pPr lvl="0" indent="360000" algn="l">
              <a:spcBef>
                <a:spcPts val="0"/>
              </a:spcBef>
              <a:buFont typeface="Wingdings" panose="05000000000000000000" pitchFamily="2" charset="2"/>
              <a:buChar char="v"/>
            </a:pPr>
            <a:r>
              <a:rPr lang="ru-RU" sz="2200" dirty="0">
                <a:latin typeface="Times New Roman" panose="02020603050405020304" pitchFamily="18" charset="0"/>
                <a:cs typeface="Times New Roman" panose="02020603050405020304" pitchFamily="18" charset="0"/>
              </a:rPr>
              <a:t>Комбинация возможности удовлетворения специфических для подростков потребностей (например, потребности в самореализации) со специфической активностью (например, занятия творчеством или спортом).</a:t>
            </a:r>
          </a:p>
          <a:p>
            <a:pPr lvl="0" indent="360000" algn="l">
              <a:spcBef>
                <a:spcPts val="0"/>
              </a:spcBef>
              <a:buFont typeface="Wingdings" panose="05000000000000000000" pitchFamily="2" charset="2"/>
              <a:buChar char="v"/>
            </a:pPr>
            <a:r>
              <a:rPr lang="ru-RU" sz="2200" dirty="0">
                <a:latin typeface="Times New Roman" panose="02020603050405020304" pitchFamily="18" charset="0"/>
                <a:cs typeface="Times New Roman" panose="02020603050405020304" pitchFamily="18" charset="0"/>
              </a:rPr>
              <a:t>Поощрение участия подростков во всех видах специфической активности (разнообразные хобби, клубы и т. д.).</a:t>
            </a:r>
          </a:p>
          <a:p>
            <a:pPr lvl="0" indent="360000" algn="l">
              <a:spcBef>
                <a:spcPts val="0"/>
              </a:spcBef>
              <a:buFont typeface="Wingdings" panose="05000000000000000000" pitchFamily="2" charset="2"/>
              <a:buChar char="v"/>
            </a:pPr>
            <a:r>
              <a:rPr lang="ru-RU" sz="2200" dirty="0">
                <a:latin typeface="Times New Roman" panose="02020603050405020304" pitchFamily="18" charset="0"/>
                <a:cs typeface="Times New Roman" panose="02020603050405020304" pitchFamily="18" charset="0"/>
              </a:rPr>
              <a:t>Создание групп молодых людей, заботящихся об активном выборе своей жизненной позиции. Результаты этих программ не свидетельствуют о явных успехах или неудачах, однако они особенно эффективны в группах высокого риска отклоняющегося поведения.</a:t>
            </a:r>
          </a:p>
          <a:p>
            <a:pPr lvl="0" indent="360000" algn="l">
              <a:spcBef>
                <a:spcPts val="0"/>
              </a:spcBef>
            </a:pPr>
            <a:endParaRPr lang="ru-RU" dirty="0"/>
          </a:p>
          <a:p>
            <a:pPr indent="360000" algn="l">
              <a:spcBef>
                <a:spcPts val="0"/>
              </a:spcBef>
            </a:pPr>
            <a:endParaRPr lang="ru-RU" dirty="0"/>
          </a:p>
        </p:txBody>
      </p:sp>
      <p:grpSp>
        <p:nvGrpSpPr>
          <p:cNvPr id="4" name="Group 6"/>
          <p:cNvGrpSpPr>
            <a:grpSpLocks/>
          </p:cNvGrpSpPr>
          <p:nvPr/>
        </p:nvGrpSpPr>
        <p:grpSpPr bwMode="auto">
          <a:xfrm>
            <a:off x="7956376"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14552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88640"/>
            <a:ext cx="8784976" cy="504056"/>
          </a:xfrm>
        </p:spPr>
        <p:txBody>
          <a:bodyPr>
            <a:normAutofit/>
          </a:bodyPr>
          <a:lstStyle/>
          <a:p>
            <a:r>
              <a:rPr lang="ru-RU" sz="2400" dirty="0">
                <a:effectLst/>
              </a:rPr>
              <a:t>Профилактика экстремизма в педагогическом процессе</a:t>
            </a:r>
            <a:endParaRPr lang="ru-RU" sz="2400" dirty="0"/>
          </a:p>
        </p:txBody>
      </p:sp>
      <p:sp>
        <p:nvSpPr>
          <p:cNvPr id="3" name="Подзаголовок 2"/>
          <p:cNvSpPr>
            <a:spLocks noGrp="1"/>
          </p:cNvSpPr>
          <p:nvPr>
            <p:ph type="subTitle" idx="1"/>
          </p:nvPr>
        </p:nvSpPr>
        <p:spPr>
          <a:xfrm>
            <a:off x="433050" y="1124744"/>
            <a:ext cx="8459430" cy="5256584"/>
          </a:xfrm>
        </p:spPr>
        <p:txBody>
          <a:bodyPr/>
          <a:lstStyle/>
          <a:p>
            <a:pPr indent="360000" algn="l">
              <a:spcBef>
                <a:spcPts val="0"/>
              </a:spcBef>
            </a:pPr>
            <a:r>
              <a:rPr lang="ru-RU" dirty="0">
                <a:latin typeface="Times New Roman" pitchFamily="18" charset="0"/>
                <a:cs typeface="Times New Roman" pitchFamily="18" charset="0"/>
              </a:rPr>
              <a:t>обусловлена тем, что, по данным МВД России, в среднем до </a:t>
            </a:r>
            <a:r>
              <a:rPr lang="ru-RU" b="1" dirty="0">
                <a:latin typeface="Times New Roman" pitchFamily="18" charset="0"/>
                <a:cs typeface="Times New Roman" pitchFamily="18" charset="0"/>
              </a:rPr>
              <a:t>80 % участников </a:t>
            </a:r>
            <a:r>
              <a:rPr lang="ru-RU" dirty="0">
                <a:latin typeface="Times New Roman" pitchFamily="18" charset="0"/>
                <a:cs typeface="Times New Roman" pitchFamily="18" charset="0"/>
              </a:rPr>
              <a:t>группировок экстремистской направленности составляют лица </a:t>
            </a:r>
            <a:r>
              <a:rPr lang="ru-RU" b="1" dirty="0">
                <a:latin typeface="Times New Roman" pitchFamily="18" charset="0"/>
                <a:cs typeface="Times New Roman" pitchFamily="18" charset="0"/>
              </a:rPr>
              <a:t>в возрасте до 30 лет.</a:t>
            </a:r>
          </a:p>
          <a:p>
            <a:pPr indent="360000" algn="l">
              <a:spcBef>
                <a:spcPts val="0"/>
              </a:spcBef>
            </a:pPr>
            <a:endParaRPr lang="ru-RU" dirty="0">
              <a:latin typeface="Times New Roman" pitchFamily="18" charset="0"/>
              <a:cs typeface="Times New Roman" pitchFamily="18" charset="0"/>
            </a:endParaRP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анализ философской, исторической, социокультурной стороны процессов, которые происходят в сфере молодежной культуры;</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разработка системы профилактических мер, которая будет включать социально-культурные условия формирования толерантности в учебно-воспитательном процессе;</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совершенствование системы культурно-досуговой деятельности подрастающего поколения;</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увеличение доступных для значительной части молодежи культурных благ;</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создание авторитетных массовых общественных молодежных организаций, которые объединяют и воспитывают на положительных образцах подрастающие поколения;</a:t>
            </a:r>
          </a:p>
          <a:p>
            <a:endParaRPr lang="ru-RU" dirty="0"/>
          </a:p>
        </p:txBody>
      </p:sp>
      <p:grpSp>
        <p:nvGrpSpPr>
          <p:cNvPr id="4" name="Group 6"/>
          <p:cNvGrpSpPr>
            <a:grpSpLocks/>
          </p:cNvGrpSpPr>
          <p:nvPr/>
        </p:nvGrpSpPr>
        <p:grpSpPr bwMode="auto">
          <a:xfrm>
            <a:off x="7956376"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3338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293" y="404664"/>
            <a:ext cx="8856984" cy="432048"/>
          </a:xfrm>
        </p:spPr>
        <p:txBody>
          <a:bodyPr>
            <a:normAutofit fontScale="90000"/>
          </a:bodyPr>
          <a:lstStyle/>
          <a:p>
            <a:r>
              <a:rPr lang="ru-RU" sz="2400" dirty="0">
                <a:effectLst/>
              </a:rPr>
              <a:t>Профилактика экстремизма в педагогическом процессе</a:t>
            </a:r>
            <a:endParaRPr lang="ru-RU" sz="2400" dirty="0"/>
          </a:p>
        </p:txBody>
      </p:sp>
      <p:sp>
        <p:nvSpPr>
          <p:cNvPr id="3" name="Подзаголовок 2"/>
          <p:cNvSpPr>
            <a:spLocks noGrp="1"/>
          </p:cNvSpPr>
          <p:nvPr>
            <p:ph type="subTitle" idx="1"/>
          </p:nvPr>
        </p:nvSpPr>
        <p:spPr>
          <a:xfrm>
            <a:off x="611560" y="1052736"/>
            <a:ext cx="7992888" cy="4464496"/>
          </a:xfrm>
        </p:spPr>
        <p:txBody>
          <a:bodyPr>
            <a:normAutofit/>
          </a:bodyPr>
          <a:lstStyle/>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консолидация и творческая реализация личности в среде сверстников;</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усиление профессиональной подготовки молодёжи, способной к реализации жизненных перспектив;</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учет профессиональной подготовки молодежи в системе профилактических мер по противодействию экстремизму в молодёжной среде;</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реализация потребности личности в самоопределении, культуре межнациональном общении;</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социальная реклама и другие аудио-визуальные средства предупреждения населения об угрозе терактов и опасности экстремизма. </a:t>
            </a:r>
          </a:p>
          <a:p>
            <a:pPr indent="360000" algn="l">
              <a:spcBef>
                <a:spcPts val="0"/>
              </a:spcBef>
              <a:buFont typeface="Wingdings" panose="05000000000000000000" pitchFamily="2" charset="2"/>
              <a:buChar char="v"/>
            </a:pPr>
            <a:r>
              <a:rPr lang="ru-RU" dirty="0">
                <a:latin typeface="Times New Roman" pitchFamily="18" charset="0"/>
                <a:cs typeface="Times New Roman" pitchFamily="18" charset="0"/>
              </a:rPr>
              <a:t>взаимодействие правоохранительных органов и населения по предупреждению экстремизма и терроризма.</a:t>
            </a:r>
            <a:endParaRPr lang="ru-RU" dirty="0"/>
          </a:p>
        </p:txBody>
      </p:sp>
      <p:grpSp>
        <p:nvGrpSpPr>
          <p:cNvPr id="4" name="Group 6"/>
          <p:cNvGrpSpPr>
            <a:grpSpLocks/>
          </p:cNvGrpSpPr>
          <p:nvPr/>
        </p:nvGrpSpPr>
        <p:grpSpPr bwMode="auto">
          <a:xfrm>
            <a:off x="7956376"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39025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0"/>
            <a:ext cx="8568952" cy="980728"/>
          </a:xfrm>
        </p:spPr>
        <p:txBody>
          <a:bodyPr>
            <a:normAutofit/>
          </a:bodyPr>
          <a:lstStyle/>
          <a:p>
            <a:pPr algn="ctr"/>
            <a:r>
              <a:rPr lang="ru-RU" sz="2400" dirty="0">
                <a:effectLst/>
              </a:rPr>
              <a:t>Памятка </a:t>
            </a:r>
            <a:r>
              <a:rPr lang="ru-RU" sz="2400" dirty="0" smtClean="0">
                <a:effectLst/>
              </a:rPr>
              <a:t>безопасности:    </a:t>
            </a:r>
            <a:br>
              <a:rPr lang="ru-RU" sz="2400" dirty="0" smtClean="0">
                <a:effectLst/>
              </a:rPr>
            </a:br>
            <a:r>
              <a:rPr lang="ru-RU" sz="2400" dirty="0" smtClean="0">
                <a:effectLst/>
              </a:rPr>
              <a:t>1</a:t>
            </a:r>
            <a:r>
              <a:rPr lang="ru-RU" sz="2400" dirty="0">
                <a:effectLst/>
              </a:rPr>
              <a:t>. Если ты на улице.</a:t>
            </a:r>
          </a:p>
        </p:txBody>
      </p:sp>
      <p:sp>
        <p:nvSpPr>
          <p:cNvPr id="3" name="Подзаголовок 2"/>
          <p:cNvSpPr>
            <a:spLocks noGrp="1"/>
          </p:cNvSpPr>
          <p:nvPr>
            <p:ph type="subTitle" idx="1"/>
          </p:nvPr>
        </p:nvSpPr>
        <p:spPr>
          <a:xfrm>
            <a:off x="251520" y="908720"/>
            <a:ext cx="8712968" cy="5760640"/>
          </a:xfrm>
        </p:spPr>
        <p:txBody>
          <a:bodyPr>
            <a:normAutofit fontScale="70000" lnSpcReduction="20000"/>
          </a:bodyPr>
          <a:lstStyle/>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ты хочешь куда-либо пойти, обязательно предупреди родителей, куда, с кем ты идешь и когда вернешься, а также расскажи свой маршрут движения. Во время игр не залезай в стоящие бесхозные машины, подвалы и другие подобные места.</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Постарайся, чтобы твой маршрут не пролегал по лесу, парку, безлюдным и неосвещенным местам.</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тебе показалось, что тебя кто-то преследует, перейди на другую сторону дороги, зайди в магазин, на автобусную остановку, обратись к любому взрослому человеку.</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ты где-то задержался, попроси родителей встретить тебя у остановки.</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твой маршрут проходит по автомагистрали, иди навстречу транспорту.</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машина тормозит возле тебя, отойди от нее подальше.</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тебя остановили и попросили показать дорогу, постарайся объяснить все на словах, не садясь в машину.</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незнакомый человек представился другом твоих родственников или родителей, не спеши приглашать его домой, попроси дождаться прихода взрослых на улице.</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тебе навстречу идет шумная компания, перейди на другую сторону дороги, не вступай ни с кем в конфликт.</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к тебе пристали незнакомые люди, угрожает насилие, громко кричи, привлекай внимание прохожих, сопротивляйся. Твой крик - твоя форма защиты! Твоя безопасность на улице во многом зависит от тебя!</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при входе в подъезд ты заметил посторонних, подожди пока кто-нибудь из знакомых не войдет в подъезд вместе с тобой.</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Не входи в лифт с незнакомым человеком.</a:t>
            </a:r>
          </a:p>
          <a:p>
            <a:pPr indent="360000" algn="l">
              <a:lnSpc>
                <a:spcPct val="120000"/>
              </a:lnSpc>
              <a:spcBef>
                <a:spcPts val="0"/>
              </a:spcBef>
              <a:buFont typeface="Wingdings" panose="05000000000000000000" pitchFamily="2" charset="2"/>
              <a:buChar char="v"/>
            </a:pPr>
            <a:r>
              <a:rPr lang="ru-RU" sz="2100" dirty="0">
                <a:latin typeface="Times New Roman" panose="02020603050405020304" pitchFamily="18" charset="0"/>
                <a:cs typeface="Times New Roman" panose="02020603050405020304" pitchFamily="18" charset="0"/>
              </a:rPr>
              <a:t>Если ты обнаружил, что дверь в твою квартиру открыта, не спеши входить, зайди к соседям и позвони домой</a:t>
            </a:r>
          </a:p>
          <a:p>
            <a:pPr indent="360000" algn="l">
              <a:lnSpc>
                <a:spcPct val="120000"/>
              </a:lnSpc>
              <a:spcBef>
                <a:spcPts val="0"/>
              </a:spcBef>
            </a:pP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34614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84405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0"/>
            <a:ext cx="6480048" cy="692696"/>
          </a:xfrm>
        </p:spPr>
        <p:txBody>
          <a:bodyPr>
            <a:noAutofit/>
          </a:bodyPr>
          <a:lstStyle/>
          <a:p>
            <a:pPr algn="ctr"/>
            <a:r>
              <a:rPr lang="ru-RU" sz="2200" dirty="0">
                <a:effectLst/>
              </a:rPr>
              <a:t>Памятка безопасности:    </a:t>
            </a:r>
            <a:br>
              <a:rPr lang="ru-RU" sz="2200" dirty="0">
                <a:effectLst/>
              </a:rPr>
            </a:br>
            <a:r>
              <a:rPr lang="ru-RU" sz="2200" dirty="0">
                <a:effectLst/>
              </a:rPr>
              <a:t>2. Если ты дома один</a:t>
            </a:r>
            <a:r>
              <a:rPr lang="ru-RU" sz="2200" dirty="0" smtClean="0">
                <a:effectLst/>
              </a:rPr>
              <a:t>.</a:t>
            </a:r>
            <a:endParaRPr lang="ru-RU" sz="2200" dirty="0"/>
          </a:p>
        </p:txBody>
      </p:sp>
      <p:sp>
        <p:nvSpPr>
          <p:cNvPr id="3" name="Подзаголовок 2"/>
          <p:cNvSpPr>
            <a:spLocks noGrp="1"/>
          </p:cNvSpPr>
          <p:nvPr>
            <p:ph type="subTitle" idx="1"/>
          </p:nvPr>
        </p:nvSpPr>
        <p:spPr>
          <a:xfrm>
            <a:off x="251520" y="764704"/>
            <a:ext cx="8784976" cy="5976664"/>
          </a:xfrm>
        </p:spPr>
        <p:txBody>
          <a:bodyPr>
            <a:normAutofit fontScale="70000" lnSpcReduction="20000"/>
          </a:bodyPr>
          <a:lstStyle/>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Попроси своих друзей и знакомых, чтобы они предупреждали тебя о своем визите по телефону.</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звонят в вашу квартиру, не спеши открывать дверь, сначала посмотри в глазок и спроси, кто это (независимо от того, один ты дома или с близкими).</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На ответ "Я" дверь не открывай, попроси человека назваться.</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он представляется знакомым твоих родных, которых в данный момент нет дома, не открывая двери, попроси его прийти в другой раз и позвони родителям.</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человек называет незнакомую тебе фамилию, говоря, что ему дали этот адрес, не открывая двери, объясни ему, что неправильно записал нужный ему адрес и позвони родителям.</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незнакомец представился работником </a:t>
            </a:r>
            <a:r>
              <a:rPr lang="ru-RU" sz="2300" dirty="0" err="1" smtClean="0">
                <a:latin typeface="Times New Roman" panose="02020603050405020304" pitchFamily="18" charset="0"/>
                <a:cs typeface="Times New Roman" panose="02020603050405020304" pitchFamily="18" charset="0"/>
              </a:rPr>
              <a:t>ДЭЗа</a:t>
            </a:r>
            <a:r>
              <a:rPr lang="ru-RU" sz="2300" dirty="0" smtClean="0">
                <a:latin typeface="Times New Roman" panose="02020603050405020304" pitchFamily="18" charset="0"/>
                <a:cs typeface="Times New Roman" panose="02020603050405020304" pitchFamily="18" charset="0"/>
              </a:rPr>
              <a:t>, почты или другого учреждения сферы коммунальных услуг, попроси его назвать фамилию и причину прихода, затем позвони родителям и выполни их указания.</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пришедший представился сотрудником отдела внутренних дел (милиции), не открывая двери, попроси прийти его в другое время, когда родители будут дома, и сообщи им.</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незнакомец попросил воспользоваться телефоном для вызова милиции или "скорой помощи", не спеши открывать дверь; уточнив, что необходимо сделать, сам вызови нужную службу.</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Если на лестничной площадке собралась компания, распивающая спиртные напитки и мешающая твоему отдыху, не вступай с ней в конфликт, а вызови милицию.</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Вынося мусорное ведро или отправляясь за газетой, посмотри сначала в глазок, нет ли посторонних лиц вблизи твоей квартиры; выходя, запри дверь.</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В дверях квартиры не оставляй записки о том, куда и на сколько ты ушел.</a:t>
            </a:r>
          </a:p>
          <a:p>
            <a:pPr indent="360000" algn="l">
              <a:lnSpc>
                <a:spcPct val="120000"/>
              </a:lnSpc>
              <a:spcBef>
                <a:spcPts val="0"/>
              </a:spcBef>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Дом будет твоей крепостью, если ты сам будешь заботиться о своей безопасности</a:t>
            </a:r>
            <a:r>
              <a:rPr lang="ru-RU" dirty="0" smtClean="0"/>
              <a:t>.</a:t>
            </a:r>
            <a:endParaRPr lang="ru-RU" dirty="0"/>
          </a:p>
          <a:p>
            <a:endParaRPr lang="ru-RU" dirty="0"/>
          </a:p>
        </p:txBody>
      </p:sp>
      <p:grpSp>
        <p:nvGrpSpPr>
          <p:cNvPr id="4" name="Group 6"/>
          <p:cNvGrpSpPr>
            <a:grpSpLocks/>
          </p:cNvGrpSpPr>
          <p:nvPr/>
        </p:nvGrpSpPr>
        <p:grpSpPr bwMode="auto">
          <a:xfrm>
            <a:off x="8021434" y="637009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986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708920"/>
            <a:ext cx="7470648" cy="1143000"/>
          </a:xfrm>
        </p:spPr>
        <p:txBody>
          <a:bodyPr/>
          <a:lstStyle/>
          <a:p>
            <a:pPr algn="ctr"/>
            <a:r>
              <a:rPr lang="ru-RU" dirty="0" smtClean="0"/>
              <a:t>Спасибо за внимание!</a:t>
            </a:r>
            <a:endParaRPr lang="ru-RU" dirty="0"/>
          </a:p>
        </p:txBody>
      </p:sp>
      <p:grpSp>
        <p:nvGrpSpPr>
          <p:cNvPr id="3" name="Group 6"/>
          <p:cNvGrpSpPr>
            <a:grpSpLocks/>
          </p:cNvGrpSpPr>
          <p:nvPr/>
        </p:nvGrpSpPr>
        <p:grpSpPr bwMode="auto">
          <a:xfrm>
            <a:off x="7956376" y="6273254"/>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13751040"/>
      </p:ext>
    </p:extLst>
  </p:cSld>
  <p:clrMapOvr>
    <a:masterClrMapping/>
  </p:clrMapOvr>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TotalTime>
  <Words>4022</Words>
  <Application>Microsoft Office PowerPoint</Application>
  <PresentationFormat>Экран (4:3)</PresentationFormat>
  <Paragraphs>214</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Техническая</vt:lpstr>
      <vt:lpstr>Лекция 7  Виды терроризма. Профилактика экстремизма и терроризма в молодежной среде. </vt:lpstr>
      <vt:lpstr>Лекция 7  Виды терроризма. Профилактика экстремизма и терроризма в молодежной среде.</vt:lpstr>
      <vt:lpstr>Виды терроризма</vt:lpstr>
      <vt:lpstr>Виды терроризма</vt:lpstr>
      <vt:lpstr>Виды терроризма</vt:lpstr>
      <vt:lpstr>Виды терроризма</vt:lpstr>
      <vt:lpstr>Виды терроризма - примеры</vt:lpstr>
      <vt:lpstr>Виды терроризма - примеры</vt:lpstr>
      <vt:lpstr>Виды терроризма - примеры</vt:lpstr>
      <vt:lpstr>Виды терроризма</vt:lpstr>
      <vt:lpstr>Виды терроризма</vt:lpstr>
      <vt:lpstr>Виды терроризма</vt:lpstr>
      <vt:lpstr>Виды терроризма</vt:lpstr>
      <vt:lpstr>Виды терроризма - примеры</vt:lpstr>
      <vt:lpstr>Виды терроризма - примеры</vt:lpstr>
      <vt:lpstr>Виды терроризма</vt:lpstr>
      <vt:lpstr>Страны, наиболее пострадавшие от терроризма в 1994—2004 гг.</vt:lpstr>
      <vt:lpstr>Статистика</vt:lpstr>
      <vt:lpstr>Профилактика терроризма в молодежной среде</vt:lpstr>
      <vt:lpstr>Профилактика экстремизма в педагогическом процессе </vt:lpstr>
      <vt:lpstr>Профилактика экстремизма в педагогическом процессе</vt:lpstr>
      <vt:lpstr>Профилактика экстремизма в педагогическом процессе</vt:lpstr>
      <vt:lpstr>Профилактика экстремизма в педагогическом процессе</vt:lpstr>
      <vt:lpstr>Профилактика экстремизма в педагогическом процессе</vt:lpstr>
      <vt:lpstr>Памятка безопасности:     1. Если ты на улице.</vt:lpstr>
      <vt:lpstr>Памятка безопасности:     2. Если ты дома один.</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7  Виды терроризма. Профилактика экстремизма и терроризма в молодежной среде. </dc:title>
  <dc:creator>Елена</dc:creator>
  <cp:lastModifiedBy>Харчевникова Елена</cp:lastModifiedBy>
  <cp:revision>33</cp:revision>
  <dcterms:created xsi:type="dcterms:W3CDTF">2017-12-04T11:37:45Z</dcterms:created>
  <dcterms:modified xsi:type="dcterms:W3CDTF">2018-05-10T06:16:41Z</dcterms:modified>
</cp:coreProperties>
</file>