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5" r:id="rId10"/>
    <p:sldId id="266"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6" r:id="rId29"/>
    <p:sldId id="284" r:id="rId30"/>
    <p:sldId id="287" r:id="rId31"/>
    <p:sldId id="288" r:id="rId32"/>
    <p:sldId id="289" r:id="rId33"/>
    <p:sldId id="290" r:id="rId34"/>
    <p:sldId id="291" r:id="rId35"/>
    <p:sldId id="296" r:id="rId36"/>
    <p:sldId id="293" r:id="rId37"/>
    <p:sldId id="294" r:id="rId38"/>
    <p:sldId id="295" r:id="rId39"/>
    <p:sldId id="297" r:id="rId40"/>
    <p:sldId id="298" r:id="rId41"/>
    <p:sldId id="299" r:id="rId42"/>
    <p:sldId id="300" r:id="rId43"/>
    <p:sldId id="301" r:id="rId44"/>
    <p:sldId id="302" r:id="rId4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74" d="100"/>
          <a:sy n="74" d="100"/>
        </p:scale>
        <p:origin x="-3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7C6E0B-4230-49BB-8E5D-9A02E7032D4F}" type="datetimeFigureOut">
              <a:rPr lang="ru-RU" smtClean="0"/>
              <a:pPr/>
              <a:t>28.06.2010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29C1EA-2FCF-498A-B636-DF9E3D58A34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29C1EA-2FCF-498A-B636-DF9E3D58A347}"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F101B3-C944-437D-838A-EBA3BBEF74DE}" type="datetime1">
              <a:rPr lang="en-US" smtClean="0"/>
              <a:pPr/>
              <a:t>6/28/2010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FF5BFC-C1BC-4FA2-B421-AD460D873CD5}" type="datetime1">
              <a:rPr lang="en-US" smtClean="0"/>
              <a:pPr/>
              <a:t>6/28/2010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DA4DB8-E8E8-40FA-AAF8-A9D952C3E1B3}" type="datetime1">
              <a:rPr lang="en-US" smtClean="0"/>
              <a:pPr/>
              <a:t>6/28/2010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66EEA6-D72D-4FEF-B85A-531561C339D0}" type="datetime1">
              <a:rPr lang="en-US" smtClean="0"/>
              <a:pPr/>
              <a:t>6/28/2010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74B90F-FC39-4383-B488-C4BEC48517D6}" type="datetime1">
              <a:rPr lang="en-US" smtClean="0"/>
              <a:pPr/>
              <a:t>6/28/2010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6ADFCC-E7A2-4CA5-91F9-72411745E449}" type="datetime1">
              <a:rPr lang="en-US" smtClean="0"/>
              <a:pPr/>
              <a:t>6/28/2010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14F69-EF09-4A72-9475-B6CDB19D2947}" type="datetime1">
              <a:rPr lang="en-US" smtClean="0"/>
              <a:pPr/>
              <a:t>6/28/2010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01679B-914D-4C2A-8006-4D89BC8312F8}" type="datetime1">
              <a:rPr lang="en-US" smtClean="0"/>
              <a:pPr/>
              <a:t>6/28/2010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D18838-E9A4-40A1-8829-14F596194649}" type="datetime1">
              <a:rPr lang="en-US" smtClean="0"/>
              <a:pPr/>
              <a:t>6/28/2010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B51FFF-7D74-4245-8250-90183DD1C81C}" type="datetime1">
              <a:rPr lang="en-US" smtClean="0"/>
              <a:pPr/>
              <a:t>6/28/2010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FDA96E-FC20-4F29-A9D5-E0ABABEF0FE6}" type="datetime1">
              <a:rPr lang="en-US" smtClean="0"/>
              <a:pPr/>
              <a:t>6/28/2010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EFBBB2-4F93-45F5-845E-75C7163CA3EE}" type="datetime1">
              <a:rPr lang="en-US" smtClean="0"/>
              <a:pPr/>
              <a:t>6/28/2010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_________Microsoft_Office_Word_97_-_20031.doc"/><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emf"/><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emf"/><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_________Microsoft_Office_Word_97_-_20032.doc"/><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emf"/><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emf"/></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emf"/></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pn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36.xml.rels><?xml version="1.0" encoding="UTF-8" standalone="yes"?>
<Relationships xmlns="http://schemas.openxmlformats.org/package/2006/relationships"><Relationship Id="rId3" Type="http://schemas.openxmlformats.org/officeDocument/2006/relationships/image" Target="../media/image32.wmf"/><Relationship Id="rId7" Type="http://schemas.openxmlformats.org/officeDocument/2006/relationships/image" Target="../media/image2.emf"/><Relationship Id="rId2" Type="http://schemas.openxmlformats.org/officeDocument/2006/relationships/image" Target="../media/image31.wmf"/><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4.wmf"/><Relationship Id="rId4" Type="http://schemas.openxmlformats.org/officeDocument/2006/relationships/image" Target="../media/image33.wmf"/></Relationships>
</file>

<file path=ppt/slides/_rels/slide37.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37.wmf"/></Relationships>
</file>

<file path=ppt/slides/_rels/slide38.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40.wmf"/></Relationships>
</file>

<file path=ppt/slides/_rels/slide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4000" b="1" dirty="0" smtClean="0">
                <a:solidFill>
                  <a:srgbClr val="FF0000"/>
                </a:solidFill>
                <a:latin typeface="Arial" pitchFamily="34" charset="0"/>
                <a:cs typeface="Arial" pitchFamily="34" charset="0"/>
              </a:rPr>
              <a:t>Тема 7</a:t>
            </a:r>
            <a:endParaRPr lang="ru-RU" sz="4000" b="1" dirty="0">
              <a:solidFill>
                <a:srgbClr val="FF0000"/>
              </a:solidFill>
              <a:latin typeface="Arial" pitchFamily="34" charset="0"/>
              <a:cs typeface="Arial" pitchFamily="34" charset="0"/>
            </a:endParaRPr>
          </a:p>
        </p:txBody>
      </p:sp>
      <p:sp>
        <p:nvSpPr>
          <p:cNvPr id="3" name="Подзаголовок 2"/>
          <p:cNvSpPr>
            <a:spLocks noGrp="1"/>
          </p:cNvSpPr>
          <p:nvPr>
            <p:ph type="subTitle" idx="1"/>
          </p:nvPr>
        </p:nvSpPr>
        <p:spPr/>
        <p:txBody>
          <a:bodyPr>
            <a:normAutofit fontScale="92500" lnSpcReduction="20000"/>
          </a:bodyPr>
          <a:lstStyle/>
          <a:p>
            <a:r>
              <a:rPr lang="ru-RU" sz="2400" b="1" dirty="0" smtClean="0">
                <a:solidFill>
                  <a:srgbClr val="FF0000"/>
                </a:solidFill>
                <a:latin typeface="Arial" pitchFamily="34" charset="0"/>
                <a:cs typeface="Arial" pitchFamily="34" charset="0"/>
              </a:rPr>
              <a:t>Валы и оси.</a:t>
            </a:r>
          </a:p>
          <a:p>
            <a:r>
              <a:rPr lang="ru-RU" sz="2400" b="1" dirty="0" smtClean="0">
                <a:solidFill>
                  <a:srgbClr val="FF0000"/>
                </a:solidFill>
                <a:latin typeface="Arial" pitchFamily="34" charset="0"/>
                <a:cs typeface="Arial" pitchFamily="34" charset="0"/>
              </a:rPr>
              <a:t>Опоры  скольжения и качения.</a:t>
            </a:r>
          </a:p>
          <a:p>
            <a:r>
              <a:rPr lang="ru-RU" sz="2400" b="1" dirty="0" smtClean="0">
                <a:solidFill>
                  <a:srgbClr val="FF0000"/>
                </a:solidFill>
                <a:latin typeface="Arial" pitchFamily="34" charset="0"/>
                <a:cs typeface="Arial" pitchFamily="34" charset="0"/>
              </a:rPr>
              <a:t>Уплотнительные устройства.</a:t>
            </a:r>
          </a:p>
          <a:p>
            <a:r>
              <a:rPr lang="ru-RU" sz="2400" b="1" dirty="0" smtClean="0">
                <a:solidFill>
                  <a:srgbClr val="FF0000"/>
                </a:solidFill>
                <a:latin typeface="Arial" pitchFamily="34" charset="0"/>
                <a:cs typeface="Arial" pitchFamily="34" charset="0"/>
              </a:rPr>
              <a:t>Упругие элементы.</a:t>
            </a:r>
          </a:p>
          <a:p>
            <a:r>
              <a:rPr lang="ru-RU" sz="2400" b="1" dirty="0" smtClean="0">
                <a:solidFill>
                  <a:srgbClr val="FF0000"/>
                </a:solidFill>
                <a:latin typeface="Arial" pitchFamily="34" charset="0"/>
                <a:cs typeface="Arial" pitchFamily="34" charset="0"/>
              </a:rPr>
              <a:t>Муфты.</a:t>
            </a:r>
            <a:endParaRPr lang="ru-RU" sz="2400" b="1" dirty="0">
              <a:solidFill>
                <a:srgbClr val="FF0000"/>
              </a:solidFill>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solidFill>
                  <a:srgbClr val="FF0000"/>
                </a:solidFill>
                <a:latin typeface="Arial" pitchFamily="34" charset="0"/>
                <a:cs typeface="Arial" pitchFamily="34" charset="0"/>
              </a:rPr>
              <a:t>План лекции</a:t>
            </a:r>
            <a:endParaRPr lang="ru-RU" sz="40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a:xfrm>
            <a:off x="457200" y="1219200"/>
            <a:ext cx="8229600" cy="5105400"/>
          </a:xfrm>
        </p:spPr>
        <p:txBody>
          <a:bodyPr>
            <a:noAutofit/>
          </a:bodyPr>
          <a:lstStyle/>
          <a:p>
            <a:pPr algn="just"/>
            <a:r>
              <a:rPr lang="ru-RU" sz="2000" dirty="0" smtClean="0">
                <a:latin typeface="Arial" pitchFamily="34" charset="0"/>
                <a:cs typeface="Arial" pitchFamily="34" charset="0"/>
              </a:rPr>
              <a:t>Назначение, конструкции и материалы осей и валов. Критерии </a:t>
            </a:r>
            <a:r>
              <a:rPr lang="ru-RU" sz="1800" dirty="0" smtClean="0">
                <a:latin typeface="Arial" pitchFamily="34" charset="0"/>
                <a:cs typeface="Arial" pitchFamily="34" charset="0"/>
              </a:rPr>
              <a:t>работоспособности и расчета осей и валов. Расчет осей и валов на статическую прочность, выносливость, жесткость и колебания. Подшипники скольжения. Конструкции и материалы подшипников скольжения. Расчеты режимов полусухого, полужидкостного и жидкостного трения.</a:t>
            </a:r>
          </a:p>
          <a:p>
            <a:pPr algn="just"/>
            <a:r>
              <a:rPr lang="ru-RU" sz="1800" dirty="0" smtClean="0">
                <a:latin typeface="Arial" pitchFamily="34" charset="0"/>
                <a:cs typeface="Arial" pitchFamily="34" charset="0"/>
              </a:rPr>
              <a:t>Подшипники качения. Конструкции и назначение основных типов подшипников качения. Установка, смазка и уплотнение подшипников качения. Расчет подшипников качения и их подбор. Уплотнительные устройства. Классификация по принципу действия. Контактные, лабиринтные, щелевые, центробежные и комбинированные уплотнительные устройства.</a:t>
            </a:r>
          </a:p>
          <a:p>
            <a:pPr algn="just"/>
            <a:r>
              <a:rPr lang="ru-RU" sz="1800" dirty="0" smtClean="0">
                <a:latin typeface="Arial" pitchFamily="34" charset="0"/>
                <a:cs typeface="Arial" pitchFamily="34" charset="0"/>
              </a:rPr>
              <a:t>Упругие элементы механизмов. Пружины. Назначение. конструкции и материалы пружин. Расчет винтовых цилиндрических одножильных пружин круглого сечения.</a:t>
            </a:r>
          </a:p>
          <a:p>
            <a:pPr algn="just"/>
            <a:r>
              <a:rPr lang="ru-RU" sz="1800" dirty="0" smtClean="0">
                <a:latin typeface="Arial" pitchFamily="34" charset="0"/>
                <a:cs typeface="Arial" pitchFamily="34" charset="0"/>
              </a:rPr>
              <a:t>Муфты. Жесткие, компенсирующие самоуста</a:t>
            </a:r>
            <a:r>
              <a:rPr lang="ru-RU" sz="2000" dirty="0" smtClean="0">
                <a:latin typeface="Arial" pitchFamily="34" charset="0"/>
                <a:cs typeface="Arial" pitchFamily="34" charset="0"/>
              </a:rPr>
              <a:t>навливающиеся, упругие, фрикционные муфты.</a:t>
            </a:r>
          </a:p>
          <a:p>
            <a:endParaRPr lang="ru-RU" sz="20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a:t>
            </a:fld>
            <a:endParaRPr lang="en-US" dirty="0"/>
          </a:p>
        </p:txBody>
      </p:sp>
      <p:pic>
        <p:nvPicPr>
          <p:cNvPr id="5" name="Picture 14"/>
          <p:cNvPicPr>
            <a:picLocks noChangeAspect="1" noChangeArrowheads="1"/>
          </p:cNvPicPr>
          <p:nvPr/>
        </p:nvPicPr>
        <p:blipFill>
          <a:blip r:embed="rId2"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rgbClr val="00B0F0"/>
                </a:solidFill>
                <a:latin typeface="Arial" pitchFamily="34" charset="0"/>
                <a:cs typeface="Arial" pitchFamily="34" charset="0"/>
              </a:rPr>
              <a:t>Назначение, конструкция и материалы осей и валов</a:t>
            </a:r>
            <a:endParaRPr lang="ru-RU" sz="2400"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533400" y="1371600"/>
            <a:ext cx="8229600" cy="3886200"/>
          </a:xfrm>
        </p:spPr>
        <p:txBody>
          <a:bodyPr/>
          <a:lstStyle/>
          <a:p>
            <a:pPr algn="just"/>
            <a:endParaRPr lang="ru-RU" sz="2400" dirty="0" smtClean="0">
              <a:latin typeface="Arial" pitchFamily="34" charset="0"/>
              <a:cs typeface="Arial" pitchFamily="34" charset="0"/>
            </a:endParaRPr>
          </a:p>
          <a:p>
            <a:pPr algn="just"/>
            <a:r>
              <a:rPr lang="ru-RU" sz="2400" b="1" dirty="0" smtClean="0">
                <a:latin typeface="Arial" pitchFamily="34" charset="0"/>
                <a:cs typeface="Arial" pitchFamily="34" charset="0"/>
              </a:rPr>
              <a:t>Колёса передач установлены  на специальных продолговатых деталях круглого сечения. Среди таких деталей различают оси и валы.</a:t>
            </a:r>
          </a:p>
          <a:p>
            <a:pPr algn="just"/>
            <a:r>
              <a:rPr lang="ru-RU" sz="2400" b="1" dirty="0" smtClean="0">
                <a:latin typeface="Arial" pitchFamily="34" charset="0"/>
                <a:cs typeface="Arial" pitchFamily="34" charset="0"/>
              </a:rPr>
              <a:t>Ось – деталь, служащая для удержания колёс и центрирования их вращения. </a:t>
            </a:r>
          </a:p>
          <a:p>
            <a:pPr algn="just"/>
            <a:r>
              <a:rPr lang="ru-RU" sz="2400" b="1" dirty="0" smtClean="0">
                <a:latin typeface="Arial" pitchFamily="34" charset="0"/>
                <a:cs typeface="Arial" pitchFamily="34" charset="0"/>
              </a:rPr>
              <a:t> Вал – ось, передающая вращающий момент.</a:t>
            </a:r>
          </a:p>
          <a:p>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3</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Конструкции осей и валов</a:t>
            </a:r>
            <a:br>
              <a:rPr lang="ru-RU" sz="2400" b="1" dirty="0" smtClean="0">
                <a:solidFill>
                  <a:srgbClr val="00B0F0"/>
                </a:solidFill>
                <a:latin typeface="Arial" pitchFamily="34" charset="0"/>
                <a:cs typeface="Arial" pitchFamily="34" charset="0"/>
              </a:rPr>
            </a:br>
            <a:r>
              <a:rPr lang="ru-RU" sz="2400" b="1" dirty="0" smtClean="0">
                <a:solidFill>
                  <a:srgbClr val="00B0F0"/>
                </a:solidFill>
                <a:latin typeface="Arial" pitchFamily="34" charset="0"/>
                <a:cs typeface="Arial" pitchFamily="34" charset="0"/>
              </a:rPr>
              <a:t>( рисунок 1)</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p:txBody>
          <a:bodyPr>
            <a:normAutofit/>
          </a:bodyPr>
          <a:lstStyle/>
          <a:p>
            <a:pPr>
              <a:buNone/>
            </a:pPr>
            <a:r>
              <a:rPr lang="ru-RU" dirty="0" smtClean="0"/>
              <a:t>а)	</a:t>
            </a:r>
          </a:p>
          <a:p>
            <a:pPr>
              <a:buNone/>
            </a:pPr>
            <a:endParaRPr lang="ru-RU" dirty="0" smtClean="0"/>
          </a:p>
          <a:p>
            <a:pPr>
              <a:buNone/>
            </a:pPr>
            <a:r>
              <a:rPr lang="ru-RU" dirty="0" smtClean="0"/>
              <a:t>б)	</a:t>
            </a:r>
          </a:p>
          <a:p>
            <a:pPr>
              <a:buNone/>
            </a:pPr>
            <a:endParaRPr lang="ru-RU" dirty="0" smtClean="0"/>
          </a:p>
          <a:p>
            <a:pPr>
              <a:buNone/>
            </a:pPr>
            <a:r>
              <a:rPr lang="ru-RU" dirty="0" smtClean="0"/>
              <a:t>с)	</a:t>
            </a:r>
          </a:p>
          <a:p>
            <a:pPr>
              <a:buNone/>
            </a:pPr>
            <a:r>
              <a:rPr lang="ru-RU" dirty="0" err="1" smtClean="0"/>
              <a:t>д</a:t>
            </a:r>
            <a:r>
              <a:rPr lang="ru-RU" dirty="0" smtClean="0"/>
              <a:t>)					    												</a:t>
            </a:r>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grpSp>
        <p:nvGrpSpPr>
          <p:cNvPr id="1026" name="Group 2"/>
          <p:cNvGrpSpPr>
            <a:grpSpLocks/>
          </p:cNvGrpSpPr>
          <p:nvPr/>
        </p:nvGrpSpPr>
        <p:grpSpPr bwMode="auto">
          <a:xfrm>
            <a:off x="1143000" y="1752600"/>
            <a:ext cx="5867400" cy="3886200"/>
            <a:chOff x="1728" y="11088"/>
            <a:chExt cx="6048" cy="5421"/>
          </a:xfrm>
        </p:grpSpPr>
        <p:grpSp>
          <p:nvGrpSpPr>
            <p:cNvPr id="1027" name="Group 3"/>
            <p:cNvGrpSpPr>
              <a:grpSpLocks/>
            </p:cNvGrpSpPr>
            <p:nvPr/>
          </p:nvGrpSpPr>
          <p:grpSpPr bwMode="auto">
            <a:xfrm>
              <a:off x="1728" y="11088"/>
              <a:ext cx="6048" cy="1145"/>
              <a:chOff x="3888" y="1728"/>
              <a:chExt cx="5669" cy="1143"/>
            </a:xfrm>
          </p:grpSpPr>
          <p:sp>
            <p:nvSpPr>
              <p:cNvPr id="1028" name="Text Box 4"/>
              <p:cNvSpPr txBox="1">
                <a:spLocks noChangeArrowheads="1"/>
              </p:cNvSpPr>
              <p:nvPr/>
            </p:nvSpPr>
            <p:spPr bwMode="auto">
              <a:xfrm>
                <a:off x="3888" y="2622"/>
                <a:ext cx="5669" cy="24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029" name="Picture 5" descr="валы передач"/>
              <p:cNvPicPr>
                <a:picLocks noChangeAspect="1" noChangeArrowheads="1"/>
              </p:cNvPicPr>
              <p:nvPr/>
            </p:nvPicPr>
            <p:blipFill>
              <a:blip r:embed="rId2"/>
              <a:srcRect/>
              <a:stretch>
                <a:fillRect/>
              </a:stretch>
            </p:blipFill>
            <p:spPr bwMode="auto">
              <a:xfrm>
                <a:off x="3888" y="1728"/>
                <a:ext cx="5669" cy="918"/>
              </a:xfrm>
              <a:prstGeom prst="rect">
                <a:avLst/>
              </a:prstGeom>
              <a:noFill/>
            </p:spPr>
          </p:pic>
        </p:grpSp>
        <p:grpSp>
          <p:nvGrpSpPr>
            <p:cNvPr id="1030" name="Group 6"/>
            <p:cNvGrpSpPr>
              <a:grpSpLocks/>
            </p:cNvGrpSpPr>
            <p:nvPr/>
          </p:nvGrpSpPr>
          <p:grpSpPr bwMode="auto">
            <a:xfrm>
              <a:off x="1728" y="14009"/>
              <a:ext cx="6048" cy="1255"/>
              <a:chOff x="3888" y="4752"/>
              <a:chExt cx="5669" cy="1253"/>
            </a:xfrm>
          </p:grpSpPr>
          <p:pic>
            <p:nvPicPr>
              <p:cNvPr id="1031" name="Picture 7" descr="коленчатые валы"/>
              <p:cNvPicPr>
                <a:picLocks noChangeAspect="1" noChangeArrowheads="1"/>
              </p:cNvPicPr>
              <p:nvPr/>
            </p:nvPicPr>
            <p:blipFill>
              <a:blip r:embed="rId3"/>
              <a:srcRect/>
              <a:stretch>
                <a:fillRect/>
              </a:stretch>
            </p:blipFill>
            <p:spPr bwMode="auto">
              <a:xfrm>
                <a:off x="3888" y="4752"/>
                <a:ext cx="5616" cy="1080"/>
              </a:xfrm>
              <a:prstGeom prst="rect">
                <a:avLst/>
              </a:prstGeom>
              <a:noFill/>
            </p:spPr>
          </p:pic>
          <p:sp>
            <p:nvSpPr>
              <p:cNvPr id="1032" name="Text Box 8"/>
              <p:cNvSpPr txBox="1">
                <a:spLocks noChangeArrowheads="1"/>
              </p:cNvSpPr>
              <p:nvPr/>
            </p:nvSpPr>
            <p:spPr bwMode="auto">
              <a:xfrm>
                <a:off x="3891" y="5756"/>
                <a:ext cx="5666" cy="24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grpSp>
        <p:grpSp>
          <p:nvGrpSpPr>
            <p:cNvPr id="1033" name="Group 9"/>
            <p:cNvGrpSpPr>
              <a:grpSpLocks/>
            </p:cNvGrpSpPr>
            <p:nvPr/>
          </p:nvGrpSpPr>
          <p:grpSpPr bwMode="auto">
            <a:xfrm>
              <a:off x="1728" y="15408"/>
              <a:ext cx="6048" cy="1101"/>
              <a:chOff x="3888" y="6323"/>
              <a:chExt cx="5669" cy="1099"/>
            </a:xfrm>
          </p:grpSpPr>
          <p:pic>
            <p:nvPicPr>
              <p:cNvPr id="1034" name="Picture 10" descr="оси"/>
              <p:cNvPicPr>
                <a:picLocks noChangeAspect="1" noChangeArrowheads="1"/>
              </p:cNvPicPr>
              <p:nvPr/>
            </p:nvPicPr>
            <p:blipFill>
              <a:blip r:embed="rId4"/>
              <a:srcRect/>
              <a:stretch>
                <a:fillRect/>
              </a:stretch>
            </p:blipFill>
            <p:spPr bwMode="auto">
              <a:xfrm>
                <a:off x="3888" y="6323"/>
                <a:ext cx="5669" cy="900"/>
              </a:xfrm>
              <a:prstGeom prst="rect">
                <a:avLst/>
              </a:prstGeom>
              <a:noFill/>
            </p:spPr>
          </p:pic>
          <p:sp>
            <p:nvSpPr>
              <p:cNvPr id="1035" name="Text Box 11"/>
              <p:cNvSpPr txBox="1">
                <a:spLocks noChangeArrowheads="1"/>
              </p:cNvSpPr>
              <p:nvPr/>
            </p:nvSpPr>
            <p:spPr bwMode="auto">
              <a:xfrm>
                <a:off x="3888" y="7173"/>
                <a:ext cx="5669" cy="24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grpSp>
        <p:grpSp>
          <p:nvGrpSpPr>
            <p:cNvPr id="1036" name="Group 12"/>
            <p:cNvGrpSpPr>
              <a:grpSpLocks/>
            </p:cNvGrpSpPr>
            <p:nvPr/>
          </p:nvGrpSpPr>
          <p:grpSpPr bwMode="auto">
            <a:xfrm>
              <a:off x="1728" y="12384"/>
              <a:ext cx="6048" cy="1584"/>
              <a:chOff x="1728" y="12384"/>
              <a:chExt cx="6048" cy="1584"/>
            </a:xfrm>
          </p:grpSpPr>
          <p:pic>
            <p:nvPicPr>
              <p:cNvPr id="1037" name="Picture 13" descr="коренные валы"/>
              <p:cNvPicPr>
                <a:picLocks noChangeAspect="1" noChangeArrowheads="1"/>
              </p:cNvPicPr>
              <p:nvPr/>
            </p:nvPicPr>
            <p:blipFill>
              <a:blip r:embed="rId5"/>
              <a:srcRect/>
              <a:stretch>
                <a:fillRect/>
              </a:stretch>
            </p:blipFill>
            <p:spPr bwMode="auto">
              <a:xfrm>
                <a:off x="1728" y="12384"/>
                <a:ext cx="6048" cy="1047"/>
              </a:xfrm>
              <a:prstGeom prst="rect">
                <a:avLst/>
              </a:prstGeom>
              <a:noFill/>
            </p:spPr>
          </p:pic>
          <p:sp>
            <p:nvSpPr>
              <p:cNvPr id="1038" name="Text Box 14"/>
              <p:cNvSpPr txBox="1">
                <a:spLocks noChangeArrowheads="1"/>
              </p:cNvSpPr>
              <p:nvPr/>
            </p:nvSpPr>
            <p:spPr bwMode="auto">
              <a:xfrm>
                <a:off x="1728" y="13388"/>
                <a:ext cx="6048" cy="5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grpSp>
      </p:grpSp>
      <p:sp>
        <p:nvSpPr>
          <p:cNvPr id="17" name="Номер слайда 16"/>
          <p:cNvSpPr>
            <a:spLocks noGrp="1"/>
          </p:cNvSpPr>
          <p:nvPr>
            <p:ph type="sldNum" sz="quarter" idx="12"/>
          </p:nvPr>
        </p:nvSpPr>
        <p:spPr/>
        <p:txBody>
          <a:bodyPr/>
          <a:lstStyle/>
          <a:p>
            <a:fld id="{A483448D-3A78-4528-A469-B745A65DA480}" type="slidenum">
              <a:rPr lang="en-US" smtClean="0"/>
              <a:pPr/>
              <a:t>4</a:t>
            </a:fld>
            <a:endParaRPr lang="en-US"/>
          </a:p>
        </p:txBody>
      </p:sp>
      <p:pic>
        <p:nvPicPr>
          <p:cNvPr id="18" name="Picture 14"/>
          <p:cNvPicPr>
            <a:picLocks noChangeAspect="1" noChangeArrowheads="1"/>
          </p:cNvPicPr>
          <p:nvPr/>
        </p:nvPicPr>
        <p:blipFill>
          <a:blip r:embed="rId6"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19" name="Picture 15"/>
          <p:cNvPicPr>
            <a:picLocks noChangeAspect="1" noChangeArrowheads="1"/>
          </p:cNvPicPr>
          <p:nvPr/>
        </p:nvPicPr>
        <p:blipFill>
          <a:blip r:embed="rId7"/>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Пояснения к рисунку 1</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p:txBody>
          <a:bodyPr/>
          <a:lstStyle/>
          <a:p>
            <a:pPr>
              <a:buNone/>
            </a:pPr>
            <a:endParaRPr lang="ru-RU" dirty="0" smtClean="0"/>
          </a:p>
          <a:p>
            <a:pPr>
              <a:buNone/>
            </a:pPr>
            <a:r>
              <a:rPr lang="ru-RU" dirty="0" smtClean="0"/>
              <a:t>а</a:t>
            </a:r>
            <a:r>
              <a:rPr lang="ru-RU" b="1" dirty="0" smtClean="0"/>
              <a:t>) </a:t>
            </a:r>
            <a:r>
              <a:rPr lang="ru-RU" sz="2400" b="1" dirty="0" smtClean="0">
                <a:latin typeface="Arial" pitchFamily="34" charset="0"/>
                <a:cs typeface="Arial" pitchFamily="34" charset="0"/>
              </a:rPr>
              <a:t>валы передач, несущих детали передач</a:t>
            </a:r>
            <a:r>
              <a:rPr lang="en-US" sz="2400" b="1" dirty="0" smtClean="0">
                <a:latin typeface="Arial" pitchFamily="34" charset="0"/>
                <a:cs typeface="Arial" pitchFamily="34" charset="0"/>
              </a:rPr>
              <a:t>;</a:t>
            </a:r>
            <a:endParaRPr lang="ru-RU" sz="2400" b="1" dirty="0" smtClean="0">
              <a:latin typeface="Arial" pitchFamily="34" charset="0"/>
              <a:cs typeface="Arial" pitchFamily="34" charset="0"/>
            </a:endParaRPr>
          </a:p>
          <a:p>
            <a:pPr>
              <a:buNone/>
            </a:pPr>
            <a:r>
              <a:rPr lang="ru-RU" sz="2400" b="1" dirty="0" smtClean="0">
                <a:latin typeface="Arial" pitchFamily="34" charset="0"/>
                <a:cs typeface="Arial" pitchFamily="34" charset="0"/>
              </a:rPr>
              <a:t>б)  коренные валы, несущие кроме деталей передач</a:t>
            </a:r>
          </a:p>
          <a:p>
            <a:pPr>
              <a:buNone/>
            </a:pPr>
            <a:r>
              <a:rPr lang="ru-RU" sz="2400" b="1" dirty="0" smtClean="0">
                <a:latin typeface="Arial" pitchFamily="34" charset="0"/>
                <a:cs typeface="Arial" pitchFamily="34" charset="0"/>
              </a:rPr>
              <a:t>     рабочие органы машин</a:t>
            </a:r>
            <a:r>
              <a:rPr lang="en-US" sz="2400" b="1" dirty="0" smtClean="0">
                <a:latin typeface="Arial" pitchFamily="34" charset="0"/>
                <a:cs typeface="Arial" pitchFamily="34" charset="0"/>
              </a:rPr>
              <a:t>: </a:t>
            </a:r>
            <a:r>
              <a:rPr lang="ru-RU" sz="2400" b="1" dirty="0" smtClean="0">
                <a:latin typeface="Arial" pitchFamily="34" charset="0"/>
                <a:cs typeface="Arial" pitchFamily="34" charset="0"/>
              </a:rPr>
              <a:t>колеса, диски и т.д.</a:t>
            </a:r>
            <a:r>
              <a:rPr lang="en-US" sz="2400" b="1" dirty="0" smtClean="0">
                <a:latin typeface="Arial" pitchFamily="34" charset="0"/>
                <a:cs typeface="Arial" pitchFamily="34" charset="0"/>
              </a:rPr>
              <a:t>;</a:t>
            </a:r>
            <a:endParaRPr lang="ru-RU" sz="2400" b="1" dirty="0" smtClean="0">
              <a:latin typeface="Arial" pitchFamily="34" charset="0"/>
              <a:cs typeface="Arial" pitchFamily="34" charset="0"/>
            </a:endParaRPr>
          </a:p>
          <a:p>
            <a:pPr>
              <a:buNone/>
            </a:pPr>
            <a:r>
              <a:rPr lang="ru-RU" sz="2400" b="1" dirty="0" smtClean="0">
                <a:latin typeface="Arial" pitchFamily="34" charset="0"/>
                <a:cs typeface="Arial" pitchFamily="34" charset="0"/>
              </a:rPr>
              <a:t>с)  коленчатые валы, несущие шатуны</a:t>
            </a:r>
            <a:r>
              <a:rPr lang="en-US" sz="2400" b="1" dirty="0" smtClean="0">
                <a:latin typeface="Arial" pitchFamily="34" charset="0"/>
                <a:cs typeface="Arial" pitchFamily="34" charset="0"/>
              </a:rPr>
              <a:t>;</a:t>
            </a:r>
          </a:p>
          <a:p>
            <a:pPr>
              <a:buNone/>
            </a:pPr>
            <a:r>
              <a:rPr lang="ru-RU" sz="2400" b="1" dirty="0" err="1" smtClean="0">
                <a:latin typeface="Arial" pitchFamily="34" charset="0"/>
                <a:cs typeface="Arial" pitchFamily="34" charset="0"/>
              </a:rPr>
              <a:t>д</a:t>
            </a:r>
            <a:r>
              <a:rPr lang="ru-RU" sz="2400" b="1" dirty="0" smtClean="0">
                <a:latin typeface="Arial" pitchFamily="34" charset="0"/>
                <a:cs typeface="Arial" pitchFamily="34" charset="0"/>
              </a:rPr>
              <a:t>)  оси вращающиеся и неподвижные</a:t>
            </a:r>
            <a:r>
              <a:rPr lang="ru-RU" sz="2400" dirty="0" smtClean="0">
                <a:latin typeface="Arial" pitchFamily="34" charset="0"/>
                <a:cs typeface="Arial" pitchFamily="34" charset="0"/>
              </a:rPr>
              <a:t>.</a:t>
            </a:r>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5</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Материалы осей и валов</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457200" y="1600201"/>
            <a:ext cx="8229600" cy="4114800"/>
          </a:xfrm>
        </p:spPr>
        <p:txBody>
          <a:bodyPr>
            <a:normAutofit/>
          </a:bodyPr>
          <a:lstStyle/>
          <a:p>
            <a:endParaRPr lang="ru-RU" sz="2400" dirty="0" smtClean="0">
              <a:latin typeface="Arial" pitchFamily="34" charset="0"/>
              <a:cs typeface="Arial" pitchFamily="34" charset="0"/>
            </a:endParaRPr>
          </a:p>
          <a:p>
            <a:pPr algn="just"/>
            <a:r>
              <a:rPr lang="ru-RU" sz="2400" b="1" dirty="0" smtClean="0">
                <a:latin typeface="Arial" pitchFamily="34" charset="0"/>
                <a:cs typeface="Arial" pitchFamily="34" charset="0"/>
              </a:rPr>
              <a:t>Основными материалами валов являются стали: качественные конструкционные углеродистые марок 20, 30, 40, 50. Инструментальные марок У8А, У10А, легированные марок 2Х13, 4Х13, 15Х, 20Х, 40ХН, 30ХГСА. С целью упрочнения валы подвергают термообработке, как правило: </a:t>
            </a:r>
            <a:r>
              <a:rPr lang="ru-RU" sz="2400" b="1" dirty="0" err="1" smtClean="0">
                <a:latin typeface="Arial" pitchFamily="34" charset="0"/>
                <a:cs typeface="Arial" pitchFamily="34" charset="0"/>
              </a:rPr>
              <a:t>термоулучшению</a:t>
            </a:r>
            <a:r>
              <a:rPr lang="ru-RU" sz="2400" b="1" dirty="0" smtClean="0">
                <a:latin typeface="Arial" pitchFamily="34" charset="0"/>
                <a:cs typeface="Arial" pitchFamily="34" charset="0"/>
              </a:rPr>
              <a:t>. Для повышения износостойкости отдельных мест вала применяют закалку поверхности ТВ4.</a:t>
            </a:r>
            <a:endParaRPr lang="ru-RU" sz="2400" b="1"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6</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Критерии работоспособности и расчета осей и валов</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p:txBody>
          <a:bodyPr>
            <a:normAutofit/>
          </a:bodyPr>
          <a:lstStyle/>
          <a:p>
            <a:r>
              <a:rPr lang="ru-RU" sz="2400" b="1" dirty="0" smtClean="0">
                <a:latin typeface="Arial" pitchFamily="34" charset="0"/>
                <a:cs typeface="Arial" pitchFamily="34" charset="0"/>
              </a:rPr>
              <a:t>Для работоспособности вала или оси необходимо обеспечить:</a:t>
            </a:r>
          </a:p>
          <a:p>
            <a:pPr lvl="0"/>
            <a:r>
              <a:rPr lang="ru-RU" sz="2400" b="1" dirty="0" smtClean="0">
                <a:latin typeface="Arial" pitchFamily="34" charset="0"/>
                <a:cs typeface="Arial" pitchFamily="34" charset="0"/>
              </a:rPr>
              <a:t>объёмную прочность (способность сопротивляться </a:t>
            </a:r>
            <a:r>
              <a:rPr lang="en-US" sz="2400" b="1" i="1" dirty="0" smtClean="0">
                <a:latin typeface="Arial" pitchFamily="34" charset="0"/>
                <a:cs typeface="Arial" pitchFamily="34" charset="0"/>
              </a:rPr>
              <a:t>M</a:t>
            </a:r>
            <a:r>
              <a:rPr lang="ru-RU" sz="2400" b="1" i="1" baseline="-25000" dirty="0" err="1" smtClean="0">
                <a:latin typeface="Arial" pitchFamily="34" charset="0"/>
                <a:cs typeface="Arial" pitchFamily="34" charset="0"/>
              </a:rPr>
              <a:t>изг</a:t>
            </a:r>
            <a:r>
              <a:rPr lang="ru-RU" sz="2400" b="1" dirty="0" smtClean="0">
                <a:latin typeface="Arial" pitchFamily="34" charset="0"/>
                <a:cs typeface="Arial" pitchFamily="34" charset="0"/>
              </a:rPr>
              <a:t> и </a:t>
            </a:r>
            <a:r>
              <a:rPr lang="ru-RU" sz="2400" b="1" i="1" dirty="0" err="1" smtClean="0">
                <a:latin typeface="Arial" pitchFamily="34" charset="0"/>
                <a:cs typeface="Arial" pitchFamily="34" charset="0"/>
              </a:rPr>
              <a:t>М</a:t>
            </a:r>
            <a:r>
              <a:rPr lang="ru-RU" sz="2400" b="1" i="1" baseline="-25000" dirty="0" err="1" smtClean="0">
                <a:latin typeface="Arial" pitchFamily="34" charset="0"/>
                <a:cs typeface="Arial" pitchFamily="34" charset="0"/>
              </a:rPr>
              <a:t>крут</a:t>
            </a:r>
            <a:r>
              <a:rPr lang="ru-RU" sz="2400" b="1" dirty="0" smtClean="0">
                <a:latin typeface="Arial" pitchFamily="34" charset="0"/>
                <a:cs typeface="Arial" pitchFamily="34" charset="0"/>
              </a:rPr>
              <a:t>);</a:t>
            </a:r>
          </a:p>
          <a:p>
            <a:pPr lvl="0"/>
            <a:r>
              <a:rPr lang="ru-RU" sz="2400" b="1" dirty="0" smtClean="0">
                <a:latin typeface="Arial" pitchFamily="34" charset="0"/>
                <a:cs typeface="Arial" pitchFamily="34" charset="0"/>
              </a:rPr>
              <a:t>поверхностную прочность (особенно в местах соединения с другими деталями);</a:t>
            </a:r>
          </a:p>
          <a:p>
            <a:pPr lvl="0"/>
            <a:r>
              <a:rPr lang="ru-RU" sz="2400" b="1" dirty="0" smtClean="0">
                <a:latin typeface="Arial" pitchFamily="34" charset="0"/>
                <a:cs typeface="Arial" pitchFamily="34" charset="0"/>
              </a:rPr>
              <a:t>жёсткость на изгиб;</a:t>
            </a:r>
          </a:p>
          <a:p>
            <a:pPr lvl="0"/>
            <a:r>
              <a:rPr lang="ru-RU" sz="2400" b="1" dirty="0" smtClean="0">
                <a:latin typeface="Arial" pitchFamily="34" charset="0"/>
                <a:cs typeface="Arial" pitchFamily="34" charset="0"/>
              </a:rPr>
              <a:t>крутильную жёсткость (особенно для длинных валов).</a:t>
            </a:r>
          </a:p>
          <a:p>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7</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Расчет  осей и валов на прочность, выносливость, жесткость </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228600" y="1295400"/>
            <a:ext cx="8382000" cy="4754563"/>
          </a:xfrm>
        </p:spPr>
        <p:txBody>
          <a:bodyPr>
            <a:normAutofit fontScale="25000" lnSpcReduction="20000"/>
          </a:bodyPr>
          <a:lstStyle/>
          <a:p>
            <a:pPr hangingPunct="0">
              <a:buNone/>
            </a:pPr>
            <a:r>
              <a:rPr lang="ru-RU" sz="7400" b="1" dirty="0" smtClean="0">
                <a:latin typeface="Arial" pitchFamily="34" charset="0"/>
                <a:cs typeface="Arial" pitchFamily="34" charset="0"/>
              </a:rPr>
              <a:t>                   </a:t>
            </a:r>
            <a:r>
              <a:rPr lang="ru-RU" sz="9600" b="1" dirty="0" smtClean="0">
                <a:solidFill>
                  <a:srgbClr val="FF0000"/>
                </a:solidFill>
                <a:latin typeface="Arial" pitchFamily="34" charset="0"/>
                <a:cs typeface="Arial" pitchFamily="34" charset="0"/>
              </a:rPr>
              <a:t>Расчет валов и осей на прочность</a:t>
            </a:r>
            <a:r>
              <a:rPr lang="en-US" sz="9600" b="1" dirty="0" smtClean="0">
                <a:solidFill>
                  <a:srgbClr val="FF0000"/>
                </a:solidFill>
                <a:latin typeface="Arial" pitchFamily="34" charset="0"/>
                <a:cs typeface="Arial" pitchFamily="34" charset="0"/>
              </a:rPr>
              <a:t>:</a:t>
            </a:r>
            <a:endParaRPr lang="ru-RU" sz="9600" dirty="0" smtClean="0">
              <a:solidFill>
                <a:srgbClr val="FF0000"/>
              </a:solidFill>
              <a:latin typeface="Arial" pitchFamily="34" charset="0"/>
              <a:cs typeface="Arial" pitchFamily="34" charset="0"/>
            </a:endParaRPr>
          </a:p>
          <a:p>
            <a:pPr algn="just" hangingPunct="0">
              <a:buNone/>
            </a:pPr>
            <a:r>
              <a:rPr lang="ru-RU" sz="7400" dirty="0" smtClean="0">
                <a:latin typeface="Arial" pitchFamily="34" charset="0"/>
                <a:cs typeface="Arial" pitchFamily="34" charset="0"/>
              </a:rPr>
              <a:t>           </a:t>
            </a:r>
            <a:r>
              <a:rPr lang="ru-RU" sz="9600" dirty="0" smtClean="0">
                <a:latin typeface="Arial" pitchFamily="34" charset="0"/>
                <a:cs typeface="Arial" pitchFamily="34" charset="0"/>
              </a:rPr>
              <a:t>Минимальный диаметр вала при его работе только на кручение (изгиб исключается путем понижения допускаемых напряжений)</a:t>
            </a:r>
          </a:p>
          <a:p>
            <a:pPr algn="just" hangingPunct="0">
              <a:buNone/>
            </a:pPr>
            <a:r>
              <a:rPr lang="ru-RU" sz="9600" dirty="0" smtClean="0">
                <a:latin typeface="Arial" pitchFamily="34" charset="0"/>
                <a:cs typeface="Arial" pitchFamily="34" charset="0"/>
              </a:rPr>
              <a:t>                      </a:t>
            </a:r>
            <a:r>
              <a:rPr lang="ru-RU" sz="9600" i="1" dirty="0" smtClean="0">
                <a:latin typeface="Arial" pitchFamily="34" charset="0"/>
                <a:cs typeface="Arial" pitchFamily="34" charset="0"/>
              </a:rPr>
              <a:t> </a:t>
            </a:r>
            <a:r>
              <a:rPr lang="ru-RU" sz="9600" i="1" dirty="0" err="1" smtClean="0">
                <a:latin typeface="Arial" pitchFamily="34" charset="0"/>
                <a:cs typeface="Arial" pitchFamily="34" charset="0"/>
              </a:rPr>
              <a:t>d</a:t>
            </a: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a:t>
            </a:r>
            <a:r>
              <a:rPr lang="ru-RU" sz="9600" baseline="30000" dirty="0" smtClean="0">
                <a:latin typeface="Arial" pitchFamily="34" charset="0"/>
                <a:cs typeface="Arial" pitchFamily="34" charset="0"/>
              </a:rPr>
              <a:t>3</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a:t>
            </a:r>
            <a:r>
              <a:rPr lang="ru-RU" sz="9600" dirty="0" err="1" smtClean="0">
                <a:latin typeface="Arial" pitchFamily="34" charset="0"/>
                <a:cs typeface="Arial" pitchFamily="34" charset="0"/>
              </a:rPr>
              <a:t>T</a:t>
            </a:r>
            <a:r>
              <a:rPr lang="ru-RU" sz="9600" baseline="-25000" dirty="0" err="1" smtClean="0">
                <a:latin typeface="Arial" pitchFamily="34" charset="0"/>
                <a:cs typeface="Arial" pitchFamily="34" charset="0"/>
              </a:rPr>
              <a:t>к</a:t>
            </a:r>
            <a:r>
              <a:rPr lang="ru-RU" sz="9600" dirty="0" smtClean="0">
                <a:latin typeface="Arial" pitchFamily="34" charset="0"/>
                <a:cs typeface="Arial" pitchFamily="34" charset="0"/>
              </a:rPr>
              <a:t>)</a:t>
            </a:r>
            <a:r>
              <a:rPr lang="ru-RU" sz="9600" baseline="-25000" dirty="0" err="1" smtClean="0">
                <a:latin typeface="Arial" pitchFamily="34" charset="0"/>
                <a:cs typeface="Arial" pitchFamily="34" charset="0"/>
              </a:rPr>
              <a:t>р</a:t>
            </a:r>
            <a:r>
              <a:rPr lang="ru-RU" sz="9600" dirty="0" smtClean="0">
                <a:latin typeface="Arial" pitchFamily="34" charset="0"/>
                <a:cs typeface="Arial" pitchFamily="34" charset="0"/>
              </a:rPr>
              <a:t> / 0,2[</a:t>
            </a:r>
            <a:r>
              <a:rPr lang="ru-RU" sz="9600" dirty="0" smtClean="0">
                <a:latin typeface="Arial" pitchFamily="34" charset="0"/>
                <a:cs typeface="Arial" pitchFamily="34" charset="0"/>
                <a:sym typeface="Symbol"/>
              </a:rPr>
              <a:t></a:t>
            </a:r>
            <a:r>
              <a:rPr lang="ru-RU" sz="9600" baseline="-25000" dirty="0" smtClean="0">
                <a:latin typeface="Arial" pitchFamily="34" charset="0"/>
                <a:cs typeface="Arial" pitchFamily="34" charset="0"/>
              </a:rPr>
              <a:t>к</a:t>
            </a:r>
            <a:r>
              <a:rPr lang="ru-RU" sz="9600" dirty="0" smtClean="0">
                <a:latin typeface="Arial" pitchFamily="34" charset="0"/>
                <a:cs typeface="Arial" pitchFamily="34" charset="0"/>
              </a:rPr>
              <a:t>]), </a:t>
            </a:r>
          </a:p>
          <a:p>
            <a:pPr algn="just" hangingPunct="0">
              <a:buNone/>
            </a:pPr>
            <a:r>
              <a:rPr lang="ru-RU" sz="9600" dirty="0" smtClean="0">
                <a:latin typeface="Arial" pitchFamily="34" charset="0"/>
                <a:cs typeface="Arial" pitchFamily="34" charset="0"/>
              </a:rPr>
              <a:t>    где (</a:t>
            </a:r>
            <a:r>
              <a:rPr lang="ru-RU" sz="9600" dirty="0" err="1" smtClean="0">
                <a:latin typeface="Arial" pitchFamily="34" charset="0"/>
                <a:cs typeface="Arial" pitchFamily="34" charset="0"/>
              </a:rPr>
              <a:t>T</a:t>
            </a:r>
            <a:r>
              <a:rPr lang="ru-RU" sz="9600" baseline="-25000" dirty="0" err="1" smtClean="0">
                <a:latin typeface="Arial" pitchFamily="34" charset="0"/>
                <a:cs typeface="Arial" pitchFamily="34" charset="0"/>
              </a:rPr>
              <a:t>к</a:t>
            </a:r>
            <a:r>
              <a:rPr lang="ru-RU" sz="9600" dirty="0" smtClean="0">
                <a:latin typeface="Arial" pitchFamily="34" charset="0"/>
                <a:cs typeface="Arial" pitchFamily="34" charset="0"/>
              </a:rPr>
              <a:t>)</a:t>
            </a:r>
            <a:r>
              <a:rPr lang="ru-RU" sz="9600" baseline="-25000" dirty="0" err="1" smtClean="0">
                <a:latin typeface="Arial" pitchFamily="34" charset="0"/>
                <a:cs typeface="Arial" pitchFamily="34" charset="0"/>
              </a:rPr>
              <a:t>р</a:t>
            </a: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расчетное значение крутящего момента;</a:t>
            </a:r>
          </a:p>
          <a:p>
            <a:pPr algn="just" hangingPunct="0">
              <a:buNone/>
            </a:pP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baseline="-25000" dirty="0" smtClean="0">
                <a:latin typeface="Arial" pitchFamily="34" charset="0"/>
                <a:cs typeface="Arial" pitchFamily="34" charset="0"/>
              </a:rPr>
              <a:t>к</a:t>
            </a:r>
            <a:r>
              <a:rPr lang="ru-RU" sz="9600" dirty="0" smtClean="0">
                <a:latin typeface="Arial" pitchFamily="34" charset="0"/>
                <a:cs typeface="Arial" pitchFamily="34" charset="0"/>
              </a:rPr>
              <a:t>] = 30 ... 50 </a:t>
            </a:r>
            <a:r>
              <a:rPr lang="ru-RU" sz="9600" dirty="0" err="1" smtClean="0">
                <a:latin typeface="Arial" pitchFamily="34" charset="0"/>
                <a:cs typeface="Arial" pitchFamily="34" charset="0"/>
              </a:rPr>
              <a:t>Мпа</a:t>
            </a: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допускаемое напряжение на кручение, для среднеуглеродистых сталей пониженное за счет исключения изгиба;</a:t>
            </a:r>
          </a:p>
          <a:p>
            <a:pPr algn="just" hangingPunct="0">
              <a:buNone/>
            </a:pPr>
            <a:r>
              <a:rPr lang="ru-RU" sz="9600" dirty="0" smtClean="0">
                <a:latin typeface="Arial" pitchFamily="34" charset="0"/>
                <a:cs typeface="Arial" pitchFamily="34" charset="0"/>
              </a:rPr>
              <a:t>         Минимальный размер оси при ее работе на изгиб:</a:t>
            </a:r>
          </a:p>
          <a:p>
            <a:pPr algn="just" hangingPunct="0">
              <a:buNone/>
            </a:pPr>
            <a:r>
              <a:rPr lang="ru-RU" sz="9600" dirty="0" smtClean="0">
                <a:latin typeface="Arial" pitchFamily="34" charset="0"/>
                <a:cs typeface="Arial" pitchFamily="34" charset="0"/>
              </a:rPr>
              <a:t>                   </a:t>
            </a:r>
            <a:r>
              <a:rPr lang="ru-RU" sz="9600" i="1" dirty="0" smtClean="0">
                <a:latin typeface="Arial" pitchFamily="34" charset="0"/>
                <a:cs typeface="Arial" pitchFamily="34" charset="0"/>
              </a:rPr>
              <a:t> </a:t>
            </a:r>
            <a:r>
              <a:rPr lang="ru-RU" sz="9600" i="1" dirty="0" err="1" smtClean="0">
                <a:latin typeface="Arial" pitchFamily="34" charset="0"/>
                <a:cs typeface="Arial" pitchFamily="34" charset="0"/>
              </a:rPr>
              <a:t>d</a:t>
            </a: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a:t>
            </a:r>
            <a:r>
              <a:rPr lang="ru-RU" sz="9600" baseline="30000" dirty="0" smtClean="0">
                <a:latin typeface="Arial" pitchFamily="34" charset="0"/>
                <a:cs typeface="Arial" pitchFamily="34" charset="0"/>
              </a:rPr>
              <a:t>3</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a:t>
            </a:r>
            <a:r>
              <a:rPr lang="ru-RU" sz="9600" dirty="0" err="1" smtClean="0">
                <a:latin typeface="Arial" pitchFamily="34" charset="0"/>
                <a:cs typeface="Arial" pitchFamily="34" charset="0"/>
              </a:rPr>
              <a:t>M</a:t>
            </a:r>
            <a:r>
              <a:rPr lang="ru-RU" sz="9600" baseline="-25000" dirty="0" err="1" smtClean="0">
                <a:latin typeface="Arial" pitchFamily="34" charset="0"/>
                <a:cs typeface="Arial" pitchFamily="34" charset="0"/>
              </a:rPr>
              <a:t>к</a:t>
            </a:r>
            <a:r>
              <a:rPr lang="ru-RU" sz="9600" dirty="0" smtClean="0">
                <a:latin typeface="Arial" pitchFamily="34" charset="0"/>
                <a:cs typeface="Arial" pitchFamily="34" charset="0"/>
              </a:rPr>
              <a:t>)</a:t>
            </a:r>
            <a:r>
              <a:rPr lang="ru-RU" sz="9600" baseline="-25000" dirty="0" err="1" smtClean="0">
                <a:latin typeface="Arial" pitchFamily="34" charset="0"/>
                <a:cs typeface="Arial" pitchFamily="34" charset="0"/>
              </a:rPr>
              <a:t>р</a:t>
            </a:r>
            <a:r>
              <a:rPr lang="ru-RU" sz="9600" dirty="0" smtClean="0">
                <a:latin typeface="Arial" pitchFamily="34" charset="0"/>
                <a:cs typeface="Arial" pitchFamily="34" charset="0"/>
              </a:rPr>
              <a:t> / (0,1[</a:t>
            </a:r>
            <a:r>
              <a:rPr lang="ru-RU" sz="9600" dirty="0" smtClean="0">
                <a:latin typeface="Arial" pitchFamily="34" charset="0"/>
                <a:cs typeface="Arial" pitchFamily="34" charset="0"/>
                <a:sym typeface="Symbol"/>
              </a:rPr>
              <a:t></a:t>
            </a:r>
            <a:r>
              <a:rPr lang="ru-RU" sz="9600" baseline="-25000" dirty="0" smtClean="0">
                <a:latin typeface="Arial" pitchFamily="34" charset="0"/>
                <a:cs typeface="Arial" pitchFamily="34" charset="0"/>
              </a:rPr>
              <a:t>к</a:t>
            </a:r>
            <a:r>
              <a:rPr lang="ru-RU" sz="9600" dirty="0" smtClean="0">
                <a:latin typeface="Arial" pitchFamily="34" charset="0"/>
                <a:cs typeface="Arial" pitchFamily="34" charset="0"/>
              </a:rPr>
              <a:t>]</a:t>
            </a:r>
            <a:r>
              <a:rPr lang="ru-RU" sz="9600" baseline="-25000" dirty="0" err="1" smtClean="0">
                <a:latin typeface="Arial" pitchFamily="34" charset="0"/>
                <a:cs typeface="Arial" pitchFamily="34" charset="0"/>
              </a:rPr>
              <a:t>r</a:t>
            </a:r>
            <a:r>
              <a:rPr lang="ru-RU" sz="9600" dirty="0" smtClean="0">
                <a:latin typeface="Arial" pitchFamily="34" charset="0"/>
                <a:cs typeface="Arial" pitchFamily="34" charset="0"/>
              </a:rPr>
              <a:t>(1-c</a:t>
            </a:r>
            <a:r>
              <a:rPr lang="ru-RU" sz="9600" baseline="30000" dirty="0" smtClean="0">
                <a:latin typeface="Arial" pitchFamily="34" charset="0"/>
                <a:cs typeface="Arial" pitchFamily="34" charset="0"/>
              </a:rPr>
              <a:t>4</a:t>
            </a:r>
            <a:r>
              <a:rPr lang="ru-RU" sz="9600" dirty="0" smtClean="0">
                <a:latin typeface="Arial" pitchFamily="34" charset="0"/>
                <a:cs typeface="Arial" pitchFamily="34" charset="0"/>
              </a:rPr>
              <a:t>),</a:t>
            </a:r>
          </a:p>
          <a:p>
            <a:pPr algn="just" hangingPunct="0">
              <a:buNone/>
            </a:pPr>
            <a:r>
              <a:rPr lang="ru-RU" sz="9600" dirty="0" smtClean="0">
                <a:latin typeface="Arial" pitchFamily="34" charset="0"/>
                <a:cs typeface="Arial" pitchFamily="34" charset="0"/>
              </a:rPr>
              <a:t>    где (</a:t>
            </a:r>
            <a:r>
              <a:rPr lang="ru-RU" sz="9600" dirty="0" err="1" smtClean="0">
                <a:latin typeface="Arial" pitchFamily="34" charset="0"/>
                <a:cs typeface="Arial" pitchFamily="34" charset="0"/>
              </a:rPr>
              <a:t>M</a:t>
            </a:r>
            <a:r>
              <a:rPr lang="ru-RU" sz="9600" baseline="-25000" dirty="0" err="1" smtClean="0">
                <a:latin typeface="Arial" pitchFamily="34" charset="0"/>
                <a:cs typeface="Arial" pitchFamily="34" charset="0"/>
              </a:rPr>
              <a:t>к</a:t>
            </a:r>
            <a:r>
              <a:rPr lang="ru-RU" sz="9600" dirty="0" smtClean="0">
                <a:latin typeface="Arial" pitchFamily="34" charset="0"/>
                <a:cs typeface="Arial" pitchFamily="34" charset="0"/>
              </a:rPr>
              <a:t>)</a:t>
            </a:r>
            <a:r>
              <a:rPr lang="ru-RU" sz="9600" baseline="-25000" dirty="0" err="1" smtClean="0">
                <a:latin typeface="Arial" pitchFamily="34" charset="0"/>
                <a:cs typeface="Arial" pitchFamily="34" charset="0"/>
              </a:rPr>
              <a:t>р</a:t>
            </a: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расчетное значение изгибающего момента;</a:t>
            </a:r>
          </a:p>
          <a:p>
            <a:pPr algn="just" hangingPunct="0">
              <a:buNone/>
            </a:pP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baseline="-25000" dirty="0" smtClean="0">
                <a:latin typeface="Arial" pitchFamily="34" charset="0"/>
                <a:cs typeface="Arial" pitchFamily="34" charset="0"/>
              </a:rPr>
              <a:t>к</a:t>
            </a:r>
            <a:r>
              <a:rPr lang="ru-RU" sz="9600" dirty="0" smtClean="0">
                <a:latin typeface="Arial" pitchFamily="34" charset="0"/>
                <a:cs typeface="Arial" pitchFamily="34" charset="0"/>
              </a:rPr>
              <a:t>] </a:t>
            </a:r>
            <a:r>
              <a:rPr lang="ru-RU" sz="9600" dirty="0" smtClean="0">
                <a:latin typeface="Arial" pitchFamily="34" charset="0"/>
                <a:cs typeface="Arial" pitchFamily="34" charset="0"/>
                <a:sym typeface="Symbol"/>
              </a:rPr>
              <a:t></a:t>
            </a:r>
            <a:r>
              <a:rPr lang="ru-RU" sz="9600" dirty="0" smtClean="0">
                <a:latin typeface="Arial" pitchFamily="34" charset="0"/>
                <a:cs typeface="Arial" pitchFamily="34" charset="0"/>
              </a:rPr>
              <a:t> допускаемое напряжение на изгиб для цикла r=0 или r=-1</a:t>
            </a:r>
            <a:r>
              <a:rPr lang="ru-RU" sz="7400" dirty="0" smtClean="0">
                <a:latin typeface="Arial" pitchFamily="34" charset="0"/>
                <a:cs typeface="Arial" pitchFamily="34" charset="0"/>
              </a:rPr>
              <a:t>;</a:t>
            </a:r>
          </a:p>
          <a:p>
            <a:pPr algn="just" hangingPunct="0"/>
            <a:r>
              <a:rPr lang="ru-RU" sz="2400" dirty="0" smtClean="0"/>
              <a:t> </a:t>
            </a:r>
          </a:p>
          <a:p>
            <a:pPr hangingPunct="0">
              <a:buNone/>
            </a:pPr>
            <a:endParaRPr lang="ru-RU" sz="2400" dirty="0" smtClean="0">
              <a:latin typeface="Arial" pitchFamily="34" charset="0"/>
              <a:cs typeface="Arial" pitchFamily="34" charset="0"/>
            </a:endParaRPr>
          </a:p>
          <a:p>
            <a:pPr hangingPunct="0">
              <a:buNone/>
            </a:pPr>
            <a:r>
              <a:rPr lang="ru-RU" sz="9600" dirty="0" smtClean="0">
                <a:latin typeface="Arial" pitchFamily="34" charset="0"/>
                <a:cs typeface="Arial" pitchFamily="34" charset="0"/>
              </a:rPr>
              <a:t>    </a:t>
            </a:r>
          </a:p>
          <a:p>
            <a:endParaRPr lang="ru-RU" sz="24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8</a:t>
            </a:fld>
            <a:endParaRPr lang="en-US" dirty="0"/>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Расчет осей и валов на выносливость</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381000" y="1600200"/>
            <a:ext cx="8229600" cy="4525963"/>
          </a:xfrm>
        </p:spPr>
        <p:txBody>
          <a:bodyPr>
            <a:normAutofit/>
          </a:bodyPr>
          <a:lstStyle/>
          <a:p>
            <a:pPr algn="just"/>
            <a:r>
              <a:rPr lang="ru-RU" sz="2400" b="1" dirty="0" smtClean="0">
                <a:latin typeface="Arial" pitchFamily="34" charset="0"/>
                <a:cs typeface="Arial" pitchFamily="34" charset="0"/>
              </a:rPr>
              <a:t>Проверочный расчёт вала на выносливость по существу сводится к определению фактического коэффициента запаса прочности </a:t>
            </a:r>
            <a:r>
              <a:rPr lang="en-US" sz="2400" b="1" i="1" dirty="0" smtClean="0">
                <a:latin typeface="Arial" pitchFamily="34" charset="0"/>
                <a:cs typeface="Arial" pitchFamily="34" charset="0"/>
              </a:rPr>
              <a:t>n</a:t>
            </a:r>
            <a:r>
              <a:rPr lang="ru-RU" sz="2400" b="1" dirty="0" smtClean="0">
                <a:latin typeface="Arial" pitchFamily="34" charset="0"/>
                <a:cs typeface="Arial" pitchFamily="34" charset="0"/>
              </a:rPr>
              <a:t>, который сравнивается с допускаемым</a:t>
            </a:r>
          </a:p>
          <a:p>
            <a:endParaRPr lang="ru-RU" sz="2400" dirty="0">
              <a:latin typeface="Arial" pitchFamily="34" charset="0"/>
              <a:cs typeface="Arial" pitchFamily="34" charset="0"/>
            </a:endParaRPr>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049" name="Object 1"/>
          <p:cNvGraphicFramePr>
            <a:graphicFrameLocks noChangeAspect="1"/>
          </p:cNvGraphicFramePr>
          <p:nvPr/>
        </p:nvGraphicFramePr>
        <p:xfrm>
          <a:off x="914400" y="3352800"/>
          <a:ext cx="7905750" cy="1871663"/>
        </p:xfrm>
        <a:graphic>
          <a:graphicData uri="http://schemas.openxmlformats.org/presentationml/2006/ole">
            <p:oleObj spid="_x0000_s2049" name="Формула" r:id="rId3" imgW="1790700" imgH="495300" progId="Equation.3">
              <p:embed/>
            </p:oleObj>
          </a:graphicData>
        </a:graphic>
      </p:graphicFrame>
      <p:sp>
        <p:nvSpPr>
          <p:cNvPr id="6" name="Номер слайда 5"/>
          <p:cNvSpPr>
            <a:spLocks noGrp="1"/>
          </p:cNvSpPr>
          <p:nvPr>
            <p:ph type="sldNum" sz="quarter" idx="12"/>
          </p:nvPr>
        </p:nvSpPr>
        <p:spPr/>
        <p:txBody>
          <a:bodyPr/>
          <a:lstStyle/>
          <a:p>
            <a:fld id="{A483448D-3A78-4528-A469-B745A65DA480}" type="slidenum">
              <a:rPr lang="en-US" smtClean="0"/>
              <a:pPr/>
              <a:t>9</a:t>
            </a:fld>
            <a:endParaRPr lang="en-US"/>
          </a:p>
        </p:txBody>
      </p:sp>
      <p:pic>
        <p:nvPicPr>
          <p:cNvPr id="7" name="Picture 14"/>
          <p:cNvPicPr>
            <a:picLocks noChangeAspect="1" noChangeArrowheads="1"/>
          </p:cNvPicPr>
          <p:nvPr/>
        </p:nvPicPr>
        <p:blipFill>
          <a:blip r:embed="rId4"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8" name="Picture 15"/>
          <p:cNvPicPr>
            <a:picLocks noChangeAspect="1" noChangeArrowheads="1"/>
          </p:cNvPicPr>
          <p:nvPr/>
        </p:nvPicPr>
        <p:blipFill>
          <a:blip r:embed="rId5"/>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609600"/>
            <a:ext cx="8305800" cy="5516563"/>
          </a:xfrm>
        </p:spPr>
        <p:txBody>
          <a:bodyPr>
            <a:normAutofit lnSpcReduction="10000"/>
          </a:bodyPr>
          <a:lstStyle/>
          <a:p>
            <a:pPr algn="just"/>
            <a:r>
              <a:rPr lang="ru-RU" sz="2000" dirty="0" smtClean="0">
                <a:latin typeface="Arial" pitchFamily="34" charset="0"/>
                <a:cs typeface="Arial" pitchFamily="34" charset="0"/>
              </a:rPr>
              <a:t>Здесь</a:t>
            </a:r>
            <a:r>
              <a:rPr lang="ru-RU" sz="2000" i="1" dirty="0" smtClean="0">
                <a:latin typeface="Arial" pitchFamily="34" charset="0"/>
                <a:cs typeface="Arial" pitchFamily="34" charset="0"/>
              </a:rPr>
              <a:t> </a:t>
            </a:r>
            <a:r>
              <a:rPr lang="en-US" sz="2000" i="1" dirty="0" smtClean="0">
                <a:latin typeface="Arial" pitchFamily="34" charset="0"/>
                <a:cs typeface="Arial" pitchFamily="34" charset="0"/>
              </a:rPr>
              <a:t>n</a:t>
            </a:r>
            <a:r>
              <a:rPr lang="en-US" sz="2000" i="1" baseline="-25000" dirty="0" smtClean="0">
                <a:latin typeface="Arial" pitchFamily="34" charset="0"/>
                <a:cs typeface="Arial" pitchFamily="34" charset="0"/>
                <a:sym typeface="Symbol"/>
              </a:rPr>
              <a:t></a:t>
            </a:r>
            <a:r>
              <a:rPr lang="ru-RU" sz="2000" dirty="0" smtClean="0">
                <a:latin typeface="Arial" pitchFamily="34" charset="0"/>
                <a:cs typeface="Arial" pitchFamily="34" charset="0"/>
              </a:rPr>
              <a:t> и </a:t>
            </a:r>
            <a:r>
              <a:rPr lang="ru-RU" sz="2000" i="1" baseline="-25000" dirty="0" smtClean="0">
                <a:latin typeface="Arial" pitchFamily="34" charset="0"/>
                <a:cs typeface="Arial" pitchFamily="34" charset="0"/>
              </a:rPr>
              <a:t> </a:t>
            </a:r>
            <a:r>
              <a:rPr lang="en-US" sz="2000" i="1" dirty="0" smtClean="0">
                <a:latin typeface="Arial" pitchFamily="34" charset="0"/>
                <a:cs typeface="Arial" pitchFamily="34" charset="0"/>
              </a:rPr>
              <a:t>n</a:t>
            </a:r>
            <a:r>
              <a:rPr lang="en-US" sz="2000" i="1" baseline="-25000" dirty="0" smtClean="0">
                <a:latin typeface="Arial" pitchFamily="34" charset="0"/>
                <a:cs typeface="Arial" pitchFamily="34" charset="0"/>
                <a:sym typeface="Symbol"/>
              </a:rPr>
              <a:t></a:t>
            </a:r>
            <a:r>
              <a:rPr lang="ru-RU" sz="2000" i="1" baseline="-25000" dirty="0" smtClean="0">
                <a:latin typeface="Arial" pitchFamily="34" charset="0"/>
                <a:cs typeface="Arial" pitchFamily="34" charset="0"/>
              </a:rPr>
              <a:t>   </a:t>
            </a:r>
            <a:r>
              <a:rPr lang="ru-RU" sz="2000" dirty="0" smtClean="0">
                <a:latin typeface="Arial" pitchFamily="34" charset="0"/>
                <a:cs typeface="Arial" pitchFamily="34" charset="0"/>
              </a:rPr>
              <a:t>- коэффициенты запаса по нормальным и касательным напряжения</a:t>
            </a:r>
          </a:p>
          <a:p>
            <a:endParaRPr lang="ru-RU" sz="2400" b="1" dirty="0" smtClean="0">
              <a:latin typeface="Arial" pitchFamily="34" charset="0"/>
              <a:cs typeface="Arial" pitchFamily="34" charset="0"/>
            </a:endParaRPr>
          </a:p>
          <a:p>
            <a:endParaRPr lang="ru-RU" sz="2400" b="1" dirty="0" smtClean="0">
              <a:latin typeface="Arial" pitchFamily="34" charset="0"/>
              <a:cs typeface="Arial" pitchFamily="34" charset="0"/>
            </a:endParaRPr>
          </a:p>
          <a:p>
            <a:endParaRPr lang="ru-RU" sz="2400" b="1" dirty="0" smtClean="0">
              <a:latin typeface="Arial" pitchFamily="34" charset="0"/>
              <a:cs typeface="Arial" pitchFamily="34" charset="0"/>
            </a:endParaRPr>
          </a:p>
          <a:p>
            <a:pPr algn="just">
              <a:buNone/>
            </a:pPr>
            <a:r>
              <a:rPr lang="ru-RU" sz="2400" dirty="0" smtClean="0"/>
              <a:t>     где </a:t>
            </a:r>
            <a:r>
              <a:rPr lang="ru-RU" sz="2400" dirty="0" smtClean="0">
                <a:sym typeface="Symbol"/>
              </a:rPr>
              <a:t></a:t>
            </a:r>
            <a:r>
              <a:rPr lang="ru-RU" sz="2400" i="1" baseline="-25000" dirty="0" smtClean="0"/>
              <a:t>-1</a:t>
            </a:r>
            <a:r>
              <a:rPr lang="ru-RU" sz="2400" dirty="0" smtClean="0"/>
              <a:t> и </a:t>
            </a:r>
            <a:r>
              <a:rPr lang="ru-RU" sz="2400" i="1" dirty="0" smtClean="0"/>
              <a:t>τ</a:t>
            </a:r>
            <a:r>
              <a:rPr lang="ru-RU" sz="2400" i="1" baseline="-25000" dirty="0" smtClean="0"/>
              <a:t>-1</a:t>
            </a:r>
            <a:r>
              <a:rPr lang="ru-RU" sz="2400" dirty="0" smtClean="0"/>
              <a:t> – пределы выносливости материала вала при изгибе и кручении с симметричным циклом; </a:t>
            </a:r>
            <a:r>
              <a:rPr lang="en-US" sz="2400" i="1" dirty="0" err="1" smtClean="0"/>
              <a:t>k</a:t>
            </a:r>
            <a:r>
              <a:rPr lang="en-US" sz="2400" i="1" baseline="-25000" dirty="0" err="1" smtClean="0"/>
              <a:t>σ</a:t>
            </a:r>
            <a:r>
              <a:rPr lang="en-US" sz="2400" baseline="-25000" dirty="0" smtClean="0"/>
              <a:t> </a:t>
            </a:r>
            <a:r>
              <a:rPr lang="ru-RU" sz="2400" dirty="0" smtClean="0"/>
              <a:t>и </a:t>
            </a:r>
            <a:r>
              <a:rPr lang="en-US" sz="2400" i="1" dirty="0" err="1" smtClean="0"/>
              <a:t>k</a:t>
            </a:r>
            <a:r>
              <a:rPr lang="en-US" sz="2400" i="1" baseline="-25000" dirty="0" err="1" smtClean="0"/>
              <a:t>τ</a:t>
            </a:r>
            <a:r>
              <a:rPr lang="ru-RU" sz="2400" dirty="0" smtClean="0"/>
              <a:t> – эффективные коэффициенты концентрации напряжений при изгибе и кручении, учитывающие галтели, шпоночные канавки, прессовые посадки и резьбу; </a:t>
            </a:r>
            <a:r>
              <a:rPr lang="ru-RU" sz="2400" i="1" dirty="0" err="1" smtClean="0"/>
              <a:t>ε</a:t>
            </a:r>
            <a:r>
              <a:rPr lang="ru-RU" sz="2400" i="1" baseline="-25000" dirty="0" err="1" smtClean="0"/>
              <a:t>α</a:t>
            </a:r>
            <a:r>
              <a:rPr lang="ru-RU" sz="2400" dirty="0" err="1" smtClean="0"/>
              <a:t> </a:t>
            </a:r>
            <a:r>
              <a:rPr lang="ru-RU" sz="2400" dirty="0" smtClean="0"/>
              <a:t>и </a:t>
            </a:r>
            <a:r>
              <a:rPr lang="ru-RU" sz="2400" i="1" dirty="0" err="1" smtClean="0"/>
              <a:t>ε</a:t>
            </a:r>
            <a:r>
              <a:rPr lang="ru-RU" sz="2400" i="1" baseline="-25000" dirty="0" err="1" smtClean="0"/>
              <a:t>τ</a:t>
            </a:r>
            <a:r>
              <a:rPr lang="ru-RU" sz="2400" dirty="0" err="1" smtClean="0"/>
              <a:t>  </a:t>
            </a:r>
            <a:r>
              <a:rPr lang="ru-RU" sz="2400" dirty="0" smtClean="0"/>
              <a:t>– масштабные коэффициенты диаметра вала; </a:t>
            </a:r>
            <a:r>
              <a:rPr lang="ru-RU" sz="2400" dirty="0" smtClean="0">
                <a:sym typeface="Symbol"/>
              </a:rPr>
              <a:t></a:t>
            </a:r>
            <a:r>
              <a:rPr lang="en-US" sz="2400" i="1" baseline="-25000" dirty="0" smtClean="0"/>
              <a:t>a</a:t>
            </a:r>
            <a:r>
              <a:rPr lang="ru-RU" sz="2400" dirty="0" smtClean="0"/>
              <a:t> и </a:t>
            </a:r>
            <a:r>
              <a:rPr lang="ru-RU" sz="2400" i="1" dirty="0" err="1" smtClean="0"/>
              <a:t>τ</a:t>
            </a:r>
            <a:r>
              <a:rPr lang="ru-RU" sz="2400" i="1" baseline="-25000" dirty="0" err="1" smtClean="0"/>
              <a:t>a</a:t>
            </a:r>
            <a:r>
              <a:rPr lang="ru-RU" sz="2400" dirty="0" err="1" smtClean="0"/>
              <a:t> </a:t>
            </a:r>
            <a:r>
              <a:rPr lang="ru-RU" sz="2400" dirty="0" smtClean="0"/>
              <a:t>– амплитудные значения напряжений; </a:t>
            </a:r>
            <a:r>
              <a:rPr lang="ru-RU" sz="2400" dirty="0" smtClean="0">
                <a:sym typeface="Symbol"/>
              </a:rPr>
              <a:t></a:t>
            </a:r>
            <a:r>
              <a:rPr lang="en-US" sz="2400" i="1" baseline="-25000" dirty="0" smtClean="0"/>
              <a:t>m</a:t>
            </a:r>
            <a:r>
              <a:rPr lang="ru-RU" sz="2400" dirty="0" smtClean="0"/>
              <a:t> и </a:t>
            </a:r>
            <a:r>
              <a:rPr lang="ru-RU" sz="2400" i="1" dirty="0" err="1" smtClean="0"/>
              <a:t>τ</a:t>
            </a:r>
            <a:r>
              <a:rPr lang="ru-RU" sz="2400" i="1" baseline="-25000" dirty="0" err="1" smtClean="0"/>
              <a:t>m</a:t>
            </a:r>
            <a:r>
              <a:rPr lang="ru-RU" sz="2400" dirty="0" err="1" smtClean="0"/>
              <a:t> </a:t>
            </a:r>
            <a:r>
              <a:rPr lang="ru-RU" sz="2400" dirty="0" smtClean="0"/>
              <a:t>– средние напряжения цикла (</a:t>
            </a:r>
            <a:r>
              <a:rPr lang="ru-RU" sz="2400" dirty="0" smtClean="0">
                <a:sym typeface="Symbol"/>
              </a:rPr>
              <a:t></a:t>
            </a:r>
            <a:r>
              <a:rPr lang="en-US" sz="2400" i="1" baseline="-25000" dirty="0" smtClean="0"/>
              <a:t>m</a:t>
            </a:r>
            <a:r>
              <a:rPr lang="ru-RU" sz="2400" i="1" dirty="0" smtClean="0"/>
              <a:t>= 0</a:t>
            </a:r>
            <a:r>
              <a:rPr lang="ru-RU" sz="2400" dirty="0" smtClean="0"/>
              <a:t>,  </a:t>
            </a:r>
            <a:r>
              <a:rPr lang="ru-RU" sz="2400" i="1" dirty="0" err="1" smtClean="0"/>
              <a:t>τ</a:t>
            </a:r>
            <a:r>
              <a:rPr lang="ru-RU" sz="2400" i="1" baseline="-25000" dirty="0" err="1" smtClean="0"/>
              <a:t>m</a:t>
            </a:r>
            <a:r>
              <a:rPr lang="ru-RU" sz="2400" i="1" dirty="0" err="1" smtClean="0"/>
              <a:t>= τ</a:t>
            </a:r>
            <a:r>
              <a:rPr lang="ru-RU" sz="2400" i="1" baseline="-25000" dirty="0" err="1" smtClean="0"/>
              <a:t>a</a:t>
            </a:r>
            <a:r>
              <a:rPr lang="ru-RU" sz="2400" dirty="0" smtClean="0"/>
              <a:t>); </a:t>
            </a:r>
            <a:r>
              <a:rPr lang="ru-RU" sz="2400" i="1" dirty="0" err="1" smtClean="0"/>
              <a:t>ψ</a:t>
            </a:r>
            <a:r>
              <a:rPr lang="ru-RU" sz="2400" i="1" baseline="-25000" dirty="0" err="1" smtClean="0"/>
              <a:t>σ</a:t>
            </a:r>
            <a:r>
              <a:rPr lang="ru-RU" sz="2400" dirty="0" err="1" smtClean="0"/>
              <a:t> </a:t>
            </a:r>
            <a:r>
              <a:rPr lang="ru-RU" sz="2400" dirty="0" smtClean="0"/>
              <a:t>и  </a:t>
            </a:r>
            <a:r>
              <a:rPr lang="ru-RU" sz="2400" i="1" dirty="0" err="1" smtClean="0"/>
              <a:t>ψ</a:t>
            </a:r>
            <a:r>
              <a:rPr lang="ru-RU" sz="2400" i="1" baseline="-25000" dirty="0" err="1" smtClean="0"/>
              <a:t>τ</a:t>
            </a:r>
            <a:r>
              <a:rPr lang="ru-RU" sz="2400" baseline="-25000" dirty="0" err="1" smtClean="0"/>
              <a:t> </a:t>
            </a:r>
            <a:r>
              <a:rPr lang="ru-RU" sz="2400" dirty="0" err="1" smtClean="0"/>
              <a:t> </a:t>
            </a:r>
            <a:r>
              <a:rPr lang="ru-RU" sz="2400" dirty="0" smtClean="0"/>
              <a:t>– коэффициенты влияния среднего напряжения цикла на усталостную прочность зависят от типа стали.</a:t>
            </a:r>
            <a:endParaRPr lang="ru-RU" sz="2400" dirty="0" smtClean="0">
              <a:latin typeface="Arial" pitchFamily="34" charset="0"/>
              <a:cs typeface="Arial" pitchFamily="34" charset="0"/>
            </a:endParaRPr>
          </a:p>
          <a:p>
            <a:endParaRPr lang="ru-RU" sz="2400" b="1" dirty="0" smtClean="0">
              <a:latin typeface="Arial" pitchFamily="34" charset="0"/>
              <a:cs typeface="Arial" pitchFamily="34" charset="0"/>
            </a:endParaRPr>
          </a:p>
          <a:p>
            <a:endParaRPr lang="ru-RU" sz="2400" dirty="0" smtClean="0">
              <a:latin typeface="Arial" pitchFamily="34" charset="0"/>
              <a:cs typeface="Arial" pitchFamily="34" charset="0"/>
            </a:endParaRPr>
          </a:p>
        </p:txBody>
      </p:sp>
      <p:graphicFrame>
        <p:nvGraphicFramePr>
          <p:cNvPr id="25602" name="Object 2"/>
          <p:cNvGraphicFramePr>
            <a:graphicFrameLocks noChangeAspect="1"/>
          </p:cNvGraphicFramePr>
          <p:nvPr/>
        </p:nvGraphicFramePr>
        <p:xfrm>
          <a:off x="1524000" y="1295400"/>
          <a:ext cx="3213100" cy="917575"/>
        </p:xfrm>
        <a:graphic>
          <a:graphicData uri="http://schemas.openxmlformats.org/presentationml/2006/ole">
            <p:oleObj spid="_x0000_s25602" name="Формула" r:id="rId3" imgW="1823034" imgH="521333" progId="Equation.3">
              <p:embed/>
            </p:oleObj>
          </a:graphicData>
        </a:graphic>
      </p:graphicFrame>
      <p:graphicFrame>
        <p:nvGraphicFramePr>
          <p:cNvPr id="25603" name="Object 3"/>
          <p:cNvGraphicFramePr>
            <a:graphicFrameLocks noChangeAspect="1"/>
          </p:cNvGraphicFramePr>
          <p:nvPr/>
        </p:nvGraphicFramePr>
        <p:xfrm>
          <a:off x="4953000" y="1219200"/>
          <a:ext cx="3027363" cy="946150"/>
        </p:xfrm>
        <a:graphic>
          <a:graphicData uri="http://schemas.openxmlformats.org/presentationml/2006/ole">
            <p:oleObj spid="_x0000_s25603" name="Формула" r:id="rId4" imgW="1650064" imgH="515204" progId="Equation.3">
              <p:embed/>
            </p:oleObj>
          </a:graphicData>
        </a:graphic>
      </p:graphicFrame>
      <p:sp>
        <p:nvSpPr>
          <p:cNvPr id="5" name="Номер слайда 4"/>
          <p:cNvSpPr>
            <a:spLocks noGrp="1"/>
          </p:cNvSpPr>
          <p:nvPr>
            <p:ph type="sldNum" sz="quarter" idx="12"/>
          </p:nvPr>
        </p:nvSpPr>
        <p:spPr/>
        <p:txBody>
          <a:bodyPr/>
          <a:lstStyle/>
          <a:p>
            <a:fld id="{A483448D-3A78-4528-A469-B745A65DA480}" type="slidenum">
              <a:rPr lang="en-US" smtClean="0"/>
              <a:pPr/>
              <a:t>10</a:t>
            </a:fld>
            <a:endParaRPr lang="en-US"/>
          </a:p>
        </p:txBody>
      </p:sp>
      <p:pic>
        <p:nvPicPr>
          <p:cNvPr id="6" name="Picture 14"/>
          <p:cNvPicPr>
            <a:picLocks noChangeAspect="1" noChangeArrowheads="1"/>
          </p:cNvPicPr>
          <p:nvPr/>
        </p:nvPicPr>
        <p:blipFill>
          <a:blip r:embed="rId5" cstate="print"/>
          <a:srcRect/>
          <a:stretch>
            <a:fillRect/>
          </a:stretch>
        </p:blipFill>
        <p:spPr bwMode="auto">
          <a:xfrm>
            <a:off x="7848600" y="6172200"/>
            <a:ext cx="241300" cy="409575"/>
          </a:xfrm>
          <a:prstGeom prst="rect">
            <a:avLst/>
          </a:prstGeom>
          <a:noFill/>
          <a:ln w="9525">
            <a:noFill/>
            <a:miter lim="800000"/>
            <a:headEnd/>
            <a:tailEnd/>
          </a:ln>
          <a:effectLst/>
        </p:spPr>
      </p:pic>
      <p:pic>
        <p:nvPicPr>
          <p:cNvPr id="7" name="Picture 15"/>
          <p:cNvPicPr>
            <a:picLocks noChangeAspect="1" noChangeArrowheads="1"/>
          </p:cNvPicPr>
          <p:nvPr/>
        </p:nvPicPr>
        <p:blipFill>
          <a:blip r:embed="rId6"/>
          <a:srcRect/>
          <a:stretch>
            <a:fillRect/>
          </a:stretch>
        </p:blipFill>
        <p:spPr bwMode="auto">
          <a:xfrm>
            <a:off x="8162925" y="6280150"/>
            <a:ext cx="719138" cy="214313"/>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Расчет валов и осей на жесткость</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457200" y="1600201"/>
            <a:ext cx="8229600" cy="4343400"/>
          </a:xfrm>
        </p:spPr>
        <p:txBody>
          <a:bodyPr>
            <a:normAutofit fontScale="55000" lnSpcReduction="20000"/>
          </a:bodyPr>
          <a:lstStyle/>
          <a:p>
            <a:pPr algn="just" hangingPunct="0"/>
            <a:r>
              <a:rPr lang="ru-RU" sz="4400" b="1" dirty="0" smtClean="0">
                <a:latin typeface="Arial" pitchFamily="34" charset="0"/>
                <a:cs typeface="Arial" pitchFamily="34" charset="0"/>
              </a:rPr>
              <a:t>Жесткость вала при кручении оценивают углом закручивания на  единицу  длины вала</a:t>
            </a:r>
          </a:p>
          <a:p>
            <a:pPr algn="just" hangingPunct="0"/>
            <a:endParaRPr lang="ru-RU" sz="4400" b="1" dirty="0" smtClean="0">
              <a:latin typeface="Arial" pitchFamily="34" charset="0"/>
              <a:cs typeface="Arial" pitchFamily="34" charset="0"/>
            </a:endParaRPr>
          </a:p>
          <a:p>
            <a:pPr algn="just" hangingPunct="0">
              <a:buNone/>
            </a:pPr>
            <a:r>
              <a:rPr lang="ru-RU" sz="4400" b="1" dirty="0" smtClean="0">
                <a:latin typeface="Arial" pitchFamily="34" charset="0"/>
                <a:cs typeface="Arial" pitchFamily="34" charset="0"/>
                <a:sym typeface="Symbol"/>
              </a:rPr>
              <a:t>                               </a:t>
            </a:r>
            <a:r>
              <a:rPr lang="ru-RU" sz="4400" b="1" dirty="0" smtClean="0">
                <a:latin typeface="Arial" pitchFamily="34" charset="0"/>
                <a:cs typeface="Arial" pitchFamily="34" charset="0"/>
              </a:rPr>
              <a:t> = </a:t>
            </a:r>
            <a:r>
              <a:rPr lang="ru-RU" sz="4400" b="1" dirty="0" err="1" smtClean="0">
                <a:latin typeface="Arial" pitchFamily="34" charset="0"/>
                <a:cs typeface="Arial" pitchFamily="34" charset="0"/>
              </a:rPr>
              <a:t>T</a:t>
            </a:r>
            <a:r>
              <a:rPr lang="ru-RU" sz="4400" b="1" i="1" dirty="0" err="1" smtClean="0">
                <a:latin typeface="Arial" pitchFamily="34" charset="0"/>
                <a:cs typeface="Arial" pitchFamily="34" charset="0"/>
              </a:rPr>
              <a:t>l</a:t>
            </a:r>
            <a:r>
              <a:rPr lang="ru-RU" sz="4400" b="1" dirty="0" err="1" smtClean="0">
                <a:latin typeface="Arial" pitchFamily="34" charset="0"/>
                <a:cs typeface="Arial" pitchFamily="34" charset="0"/>
              </a:rPr>
              <a:t>GI</a:t>
            </a:r>
            <a:r>
              <a:rPr lang="ru-RU" sz="4400" b="1" baseline="-25000" dirty="0" err="1" smtClean="0">
                <a:latin typeface="Arial" pitchFamily="34" charset="0"/>
                <a:cs typeface="Arial" pitchFamily="34" charset="0"/>
              </a:rPr>
              <a:t>p</a:t>
            </a:r>
            <a:r>
              <a:rPr lang="ru-RU" sz="4400" b="1" dirty="0" smtClean="0">
                <a:latin typeface="Arial" pitchFamily="34" charset="0"/>
                <a:cs typeface="Arial" pitchFamily="34" charset="0"/>
              </a:rPr>
              <a:t>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a:t>
            </a:r>
          </a:p>
          <a:p>
            <a:pPr algn="just" hangingPunct="0">
              <a:buNone/>
            </a:pPr>
            <a:r>
              <a:rPr lang="ru-RU" sz="4400" b="1" dirty="0" smtClean="0">
                <a:latin typeface="Arial" pitchFamily="34" charset="0"/>
                <a:cs typeface="Arial" pitchFamily="34" charset="0"/>
              </a:rPr>
              <a:t> </a:t>
            </a:r>
          </a:p>
          <a:p>
            <a:pPr algn="just" hangingPunct="0">
              <a:buNone/>
            </a:pPr>
            <a:r>
              <a:rPr lang="ru-RU" sz="4400" b="1" dirty="0" smtClean="0">
                <a:latin typeface="Arial" pitchFamily="34" charset="0"/>
                <a:cs typeface="Arial" pitchFamily="34" charset="0"/>
              </a:rPr>
              <a:t>    где G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 модуль упругости материала при сдвиге (для стали G = 8*10</a:t>
            </a:r>
            <a:r>
              <a:rPr lang="ru-RU" sz="4400" b="1" baseline="30000" dirty="0" smtClean="0">
                <a:latin typeface="Arial" pitchFamily="34" charset="0"/>
                <a:cs typeface="Arial" pitchFamily="34" charset="0"/>
              </a:rPr>
              <a:t>4</a:t>
            </a:r>
            <a:r>
              <a:rPr lang="ru-RU" sz="4400" b="1" dirty="0" smtClean="0">
                <a:latin typeface="Arial" pitchFamily="34" charset="0"/>
                <a:cs typeface="Arial" pitchFamily="34" charset="0"/>
              </a:rPr>
              <a:t> </a:t>
            </a:r>
            <a:r>
              <a:rPr lang="ru-RU" sz="4400" b="1" dirty="0" err="1" smtClean="0">
                <a:latin typeface="Arial" pitchFamily="34" charset="0"/>
                <a:cs typeface="Arial" pitchFamily="34" charset="0"/>
              </a:rPr>
              <a:t>Мпа</a:t>
            </a:r>
            <a:r>
              <a:rPr lang="ru-RU" sz="4400" b="1" dirty="0" smtClean="0">
                <a:latin typeface="Arial" pitchFamily="34" charset="0"/>
                <a:cs typeface="Arial" pitchFamily="34" charset="0"/>
              </a:rPr>
              <a:t>)</a:t>
            </a:r>
          </a:p>
          <a:p>
            <a:pPr algn="just" hangingPunct="0"/>
            <a:r>
              <a:rPr lang="ru-RU" sz="4400" b="1" dirty="0" err="1" smtClean="0">
                <a:latin typeface="Arial" pitchFamily="34" charset="0"/>
                <a:cs typeface="Arial" pitchFamily="34" charset="0"/>
              </a:rPr>
              <a:t>I</a:t>
            </a:r>
            <a:r>
              <a:rPr lang="ru-RU" sz="4400" b="1" baseline="-25000" dirty="0" err="1" smtClean="0">
                <a:latin typeface="Arial" pitchFamily="34" charset="0"/>
                <a:cs typeface="Arial" pitchFamily="34" charset="0"/>
              </a:rPr>
              <a:t>p</a:t>
            </a:r>
            <a:r>
              <a:rPr lang="ru-RU" sz="4400" b="1" dirty="0" smtClean="0">
                <a:latin typeface="Arial" pitchFamily="34" charset="0"/>
                <a:cs typeface="Arial" pitchFamily="34" charset="0"/>
              </a:rPr>
              <a:t>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 полярный момент инерции сечения вала</a:t>
            </a:r>
          </a:p>
          <a:p>
            <a:pPr algn="just" hangingPunct="0">
              <a:buNone/>
            </a:pPr>
            <a:r>
              <a:rPr lang="ru-RU" sz="4400" b="1" dirty="0" smtClean="0">
                <a:latin typeface="Arial" pitchFamily="34" charset="0"/>
                <a:cs typeface="Arial" pitchFamily="34" charset="0"/>
              </a:rPr>
              <a:t>     (I = </a:t>
            </a:r>
            <a:r>
              <a:rPr lang="ru-RU" sz="4400" b="1" dirty="0" smtClean="0">
                <a:latin typeface="Arial" pitchFamily="34" charset="0"/>
                <a:cs typeface="Arial" pitchFamily="34" charset="0"/>
                <a:sym typeface="Symbol"/>
              </a:rPr>
              <a:t></a:t>
            </a:r>
            <a:r>
              <a:rPr lang="ru-RU" sz="4400" b="1" i="1" dirty="0" smtClean="0">
                <a:latin typeface="Arial" pitchFamily="34" charset="0"/>
                <a:cs typeface="Arial" pitchFamily="34" charset="0"/>
              </a:rPr>
              <a:t>d</a:t>
            </a:r>
            <a:r>
              <a:rPr lang="ru-RU" sz="4400" b="1" baseline="30000" dirty="0" smtClean="0">
                <a:latin typeface="Arial" pitchFamily="34" charset="0"/>
                <a:cs typeface="Arial" pitchFamily="34" charset="0"/>
              </a:rPr>
              <a:t>4</a:t>
            </a:r>
            <a:r>
              <a:rPr lang="ru-RU" sz="4400" b="1" dirty="0" smtClean="0">
                <a:latin typeface="Arial" pitchFamily="34" charset="0"/>
                <a:cs typeface="Arial" pitchFamily="34" charset="0"/>
              </a:rPr>
              <a:t>/32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 0,1</a:t>
            </a:r>
            <a:r>
              <a:rPr lang="ru-RU" sz="4400" b="1" i="1" dirty="0" smtClean="0">
                <a:latin typeface="Arial" pitchFamily="34" charset="0"/>
                <a:cs typeface="Arial" pitchFamily="34" charset="0"/>
              </a:rPr>
              <a:t>d</a:t>
            </a:r>
            <a:r>
              <a:rPr lang="ru-RU" sz="4400" b="1" baseline="30000" dirty="0" smtClean="0">
                <a:latin typeface="Arial" pitchFamily="34" charset="0"/>
                <a:cs typeface="Arial" pitchFamily="34" charset="0"/>
              </a:rPr>
              <a:t>4)</a:t>
            </a:r>
            <a:endParaRPr lang="ru-RU" sz="4400" b="1" dirty="0" smtClean="0">
              <a:latin typeface="Arial" pitchFamily="34" charset="0"/>
              <a:cs typeface="Arial" pitchFamily="34" charset="0"/>
            </a:endParaRPr>
          </a:p>
          <a:p>
            <a:pPr algn="just" hangingPunct="0">
              <a:buNone/>
            </a:pPr>
            <a:r>
              <a:rPr lang="ru-RU" sz="4400" b="1" dirty="0" smtClean="0">
                <a:latin typeface="Arial" pitchFamily="34" charset="0"/>
                <a:cs typeface="Arial" pitchFamily="34" charset="0"/>
              </a:rPr>
              <a:t>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 допускаемый угол закручивания</a:t>
            </a:r>
          </a:p>
          <a:p>
            <a:pPr algn="just" hangingPunct="0">
              <a:buNone/>
            </a:pPr>
            <a:r>
              <a:rPr lang="ru-RU" sz="4400" b="1" dirty="0" smtClean="0">
                <a:latin typeface="Arial" pitchFamily="34" charset="0"/>
                <a:cs typeface="Arial" pitchFamily="34" charset="0"/>
              </a:rPr>
              <a:t>     [</a:t>
            </a:r>
            <a:r>
              <a:rPr lang="ru-RU" sz="4400" b="1" dirty="0" smtClean="0">
                <a:latin typeface="Arial" pitchFamily="34" charset="0"/>
                <a:cs typeface="Arial" pitchFamily="34" charset="0"/>
                <a:sym typeface="Symbol"/>
              </a:rPr>
              <a:t></a:t>
            </a:r>
            <a:r>
              <a:rPr lang="ru-RU" sz="4400" b="1" dirty="0" smtClean="0">
                <a:latin typeface="Arial" pitchFamily="34" charset="0"/>
                <a:cs typeface="Arial" pitchFamily="34" charset="0"/>
              </a:rPr>
              <a:t>] = 5 ... 22*10</a:t>
            </a:r>
            <a:r>
              <a:rPr lang="ru-RU" sz="4400" b="1" baseline="30000" dirty="0" smtClean="0">
                <a:latin typeface="Arial" pitchFamily="34" charset="0"/>
                <a:cs typeface="Arial" pitchFamily="34" charset="0"/>
              </a:rPr>
              <a:t>-6</a:t>
            </a:r>
            <a:r>
              <a:rPr lang="ru-RU" sz="4400" b="1" dirty="0" smtClean="0">
                <a:latin typeface="Arial" pitchFamily="34" charset="0"/>
                <a:cs typeface="Arial" pitchFamily="34" charset="0"/>
              </a:rPr>
              <a:t> рад/мм</a:t>
            </a:r>
          </a:p>
          <a:p>
            <a:pPr hangingPunct="0">
              <a:buNone/>
            </a:pPr>
            <a:r>
              <a:rPr lang="ru-RU" sz="4400" b="1" dirty="0" smtClean="0">
                <a:latin typeface="Arial" pitchFamily="34" charset="0"/>
                <a:cs typeface="Arial" pitchFamily="34" charset="0"/>
              </a:rPr>
              <a:t> </a:t>
            </a:r>
          </a:p>
          <a:p>
            <a:endParaRPr lang="ru-RU" sz="2400" b="1"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11</a:t>
            </a:fld>
            <a:endParaRPr lang="en-US" dirty="0"/>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smtClean="0">
                <a:solidFill>
                  <a:srgbClr val="00B0F0"/>
                </a:solidFill>
                <a:latin typeface="Arial" pitchFamily="34" charset="0"/>
                <a:cs typeface="Arial" pitchFamily="34" charset="0"/>
              </a:rPr>
              <a:t>Подшипники скольжения.</a:t>
            </a:r>
            <a:br>
              <a:rPr lang="ru-RU" sz="2400" b="1" dirty="0" smtClean="0">
                <a:solidFill>
                  <a:srgbClr val="00B0F0"/>
                </a:solidFill>
                <a:latin typeface="Arial" pitchFamily="34" charset="0"/>
                <a:cs typeface="Arial" pitchFamily="34" charset="0"/>
              </a:rPr>
            </a:br>
            <a:r>
              <a:rPr lang="ru-RU" sz="2400" b="1" dirty="0" smtClean="0">
                <a:solidFill>
                  <a:srgbClr val="00B0F0"/>
                </a:solidFill>
                <a:latin typeface="Arial" pitchFamily="34" charset="0"/>
                <a:cs typeface="Arial" pitchFamily="34" charset="0"/>
              </a:rPr>
              <a:t>Конструкция и материалы.</a:t>
            </a:r>
            <a:br>
              <a:rPr lang="ru-RU" sz="2400" b="1" dirty="0" smtClean="0">
                <a:solidFill>
                  <a:srgbClr val="00B0F0"/>
                </a:solidFill>
                <a:latin typeface="Arial" pitchFamily="34" charset="0"/>
                <a:cs typeface="Arial" pitchFamily="34" charset="0"/>
              </a:rPr>
            </a:br>
            <a:r>
              <a:rPr lang="ru-RU" sz="2400" b="1" smtClean="0">
                <a:solidFill>
                  <a:srgbClr val="00B0F0"/>
                </a:solidFill>
                <a:latin typeface="Arial" pitchFamily="34" charset="0"/>
                <a:cs typeface="Arial" pitchFamily="34" charset="0"/>
              </a:rPr>
              <a:t>Расчеты.</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p:txBody>
          <a:bodyPr>
            <a:noAutofit/>
          </a:bodyPr>
          <a:lstStyle/>
          <a:p>
            <a:endParaRPr lang="ru-RU" sz="2000" b="1" dirty="0" smtClean="0">
              <a:latin typeface="Arial" pitchFamily="34" charset="0"/>
              <a:cs typeface="Arial" pitchFamily="34" charset="0"/>
            </a:endParaRPr>
          </a:p>
          <a:p>
            <a:pPr algn="just"/>
            <a:r>
              <a:rPr lang="ru-RU" sz="2000" dirty="0" smtClean="0">
                <a:latin typeface="Arial" pitchFamily="34" charset="0"/>
                <a:cs typeface="Arial" pitchFamily="34" charset="0"/>
              </a:rPr>
              <a:t>Основным элементом таких подшипников является вкладыш из антифрикционного материала или </a:t>
            </a:r>
            <a:r>
              <a:rPr lang="en-US" sz="2000" dirty="0" smtClean="0">
                <a:latin typeface="Arial" pitchFamily="34" charset="0"/>
                <a:cs typeface="Arial" pitchFamily="34" charset="0"/>
              </a:rPr>
              <a:t>c</a:t>
            </a:r>
            <a:r>
              <a:rPr lang="ru-RU" sz="2000" dirty="0" smtClean="0">
                <a:latin typeface="Arial" pitchFamily="34" charset="0"/>
                <a:cs typeface="Arial" pitchFamily="34" charset="0"/>
              </a:rPr>
              <a:t> антифрикционным покрытием.  Вкладыш устанавливают (вкладывают) между валом и корпусом подшипника .</a:t>
            </a:r>
          </a:p>
          <a:p>
            <a:pPr algn="just"/>
            <a:r>
              <a:rPr lang="ru-RU" sz="2000" dirty="0" smtClean="0">
                <a:latin typeface="Arial" pitchFamily="34" charset="0"/>
                <a:cs typeface="Arial" pitchFamily="34" charset="0"/>
              </a:rPr>
              <a:t>Трение скольжения безусловно больше трения качения, тем не менее, достоинства подшипников  скольжения заключаются в многообразных областях использования:</a:t>
            </a:r>
          </a:p>
          <a:p>
            <a:pPr lvl="0" algn="just">
              <a:buNone/>
            </a:pPr>
            <a:r>
              <a:rPr lang="ru-RU" sz="2000" dirty="0" smtClean="0">
                <a:latin typeface="Arial" pitchFamily="34" charset="0"/>
                <a:cs typeface="Arial" pitchFamily="34" charset="0"/>
              </a:rPr>
              <a:t>     1)в разъёмных  конструкциях ;</a:t>
            </a:r>
          </a:p>
          <a:p>
            <a:pPr lvl="0" algn="just">
              <a:buNone/>
            </a:pPr>
            <a:r>
              <a:rPr lang="ru-RU" sz="2000" dirty="0" smtClean="0">
                <a:latin typeface="Arial" pitchFamily="34" charset="0"/>
                <a:cs typeface="Arial" pitchFamily="34" charset="0"/>
              </a:rPr>
              <a:t>     2)при больших скоростях вращения ( при </a:t>
            </a:r>
            <a:r>
              <a:rPr lang="en-US" sz="2000" i="1" dirty="0" smtClean="0">
                <a:latin typeface="Arial" pitchFamily="34" charset="0"/>
                <a:cs typeface="Arial" pitchFamily="34" charset="0"/>
              </a:rPr>
              <a:t>n </a:t>
            </a:r>
            <a:r>
              <a:rPr lang="ru-RU" sz="2000" dirty="0" smtClean="0">
                <a:latin typeface="Arial" pitchFamily="34" charset="0"/>
                <a:cs typeface="Arial" pitchFamily="34" charset="0"/>
                <a:sym typeface="Symbol"/>
              </a:rPr>
              <a:t></a:t>
            </a:r>
            <a:r>
              <a:rPr lang="ru-RU" sz="2000" i="1" dirty="0" smtClean="0">
                <a:latin typeface="Arial" pitchFamily="34" charset="0"/>
                <a:cs typeface="Arial" pitchFamily="34" charset="0"/>
              </a:rPr>
              <a:t> 10 000 об/мин</a:t>
            </a:r>
            <a:r>
              <a:rPr lang="ru-RU" sz="2000" dirty="0" smtClean="0">
                <a:latin typeface="Arial" pitchFamily="34" charset="0"/>
                <a:cs typeface="Arial" pitchFamily="34" charset="0"/>
              </a:rPr>
              <a:t>);</a:t>
            </a:r>
          </a:p>
          <a:p>
            <a:pPr lvl="0" algn="just">
              <a:buNone/>
            </a:pPr>
            <a:r>
              <a:rPr lang="ru-RU" sz="2000" dirty="0" smtClean="0">
                <a:latin typeface="Arial" pitchFamily="34" charset="0"/>
                <a:cs typeface="Arial" pitchFamily="34" charset="0"/>
              </a:rPr>
              <a:t>     3)при необходимости точного центрирования осей;</a:t>
            </a:r>
          </a:p>
          <a:p>
            <a:pPr lvl="0" algn="just">
              <a:buNone/>
            </a:pPr>
            <a:r>
              <a:rPr lang="ru-RU" sz="2000" dirty="0" smtClean="0">
                <a:latin typeface="Arial" pitchFamily="34" charset="0"/>
                <a:cs typeface="Arial" pitchFamily="34" charset="0"/>
              </a:rPr>
              <a:t>     4)в воде и других агрессивных средах.</a:t>
            </a:r>
            <a:endParaRPr lang="ru-RU" sz="20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12</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3400" y="914400"/>
            <a:ext cx="8229600" cy="4525963"/>
          </a:xfrm>
        </p:spPr>
        <p:txBody>
          <a:bodyPr/>
          <a:lstStyle/>
          <a:p>
            <a:pPr>
              <a:buNone/>
            </a:pPr>
            <a:r>
              <a:rPr lang="ru-RU" dirty="0" smtClean="0"/>
              <a:t>         </a:t>
            </a:r>
            <a:r>
              <a:rPr lang="ru-RU" sz="2400" b="1" dirty="0" smtClean="0">
                <a:solidFill>
                  <a:srgbClr val="FF0000"/>
                </a:solidFill>
                <a:latin typeface="Arial" pitchFamily="34" charset="0"/>
                <a:cs typeface="Arial" pitchFamily="34" charset="0"/>
              </a:rPr>
              <a:t>Конструкция подшипников  скольжения</a:t>
            </a:r>
          </a:p>
          <a:p>
            <a:pPr>
              <a:buNone/>
            </a:pPr>
            <a:endParaRPr lang="ru-RU" b="1" dirty="0">
              <a:solidFill>
                <a:srgbClr val="FF0000"/>
              </a:solidFill>
            </a:endParaRPr>
          </a:p>
        </p:txBody>
      </p:sp>
      <p:grpSp>
        <p:nvGrpSpPr>
          <p:cNvPr id="26626" name="Group 2"/>
          <p:cNvGrpSpPr>
            <a:grpSpLocks/>
          </p:cNvGrpSpPr>
          <p:nvPr/>
        </p:nvGrpSpPr>
        <p:grpSpPr bwMode="auto">
          <a:xfrm>
            <a:off x="1447800" y="2133600"/>
            <a:ext cx="6096000" cy="3429000"/>
            <a:chOff x="3127" y="2076"/>
            <a:chExt cx="7340" cy="3604"/>
          </a:xfrm>
        </p:grpSpPr>
        <p:graphicFrame>
          <p:nvGraphicFramePr>
            <p:cNvPr id="26627" name="Object 3"/>
            <p:cNvGraphicFramePr>
              <a:graphicFrameLocks noChangeAspect="1"/>
            </p:cNvGraphicFramePr>
            <p:nvPr/>
          </p:nvGraphicFramePr>
          <p:xfrm>
            <a:off x="3659" y="2076"/>
            <a:ext cx="6808" cy="3576"/>
          </p:xfrm>
          <a:graphic>
            <a:graphicData uri="http://schemas.openxmlformats.org/presentationml/2006/ole">
              <p:oleObj spid="_x0000_s26627" name="Document" r:id="rId3" imgW="3881020" imgH="2192412" progId="Word.Document.8">
                <p:embed/>
              </p:oleObj>
            </a:graphicData>
          </a:graphic>
        </p:graphicFrame>
        <p:sp>
          <p:nvSpPr>
            <p:cNvPr id="26628" name="Text Box 4"/>
            <p:cNvSpPr txBox="1">
              <a:spLocks noChangeArrowheads="1"/>
            </p:cNvSpPr>
            <p:nvPr/>
          </p:nvSpPr>
          <p:spPr bwMode="auto">
            <a:xfrm>
              <a:off x="6106" y="2556"/>
              <a:ext cx="1260" cy="2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100" b="1" i="1" u="none" strike="noStrike" cap="none" normalizeH="0" baseline="0" smtClean="0">
                  <a:ln>
                    <a:noFill/>
                  </a:ln>
                  <a:solidFill>
                    <a:srgbClr val="000000"/>
                  </a:solidFill>
                  <a:effectLst/>
                  <a:latin typeface="Calibri" pitchFamily="34" charset="0"/>
                </a:rPr>
                <a:t>ВКЛАДЫШ</a:t>
              </a:r>
              <a:endParaRPr kumimoji="0" lang="ru-RU" sz="1800" b="0" i="0" u="none" strike="noStrike" cap="none" normalizeH="0" baseline="0" smtClean="0">
                <a:ln>
                  <a:noFill/>
                </a:ln>
                <a:solidFill>
                  <a:schemeClr val="tx1"/>
                </a:solidFill>
                <a:effectLst/>
                <a:latin typeface="Arial" pitchFamily="34" charset="0"/>
              </a:endParaRPr>
            </a:p>
          </p:txBody>
        </p:sp>
        <p:sp>
          <p:nvSpPr>
            <p:cNvPr id="26629" name="Freeform 5"/>
            <p:cNvSpPr>
              <a:spLocks/>
            </p:cNvSpPr>
            <p:nvPr/>
          </p:nvSpPr>
          <p:spPr bwMode="auto">
            <a:xfrm>
              <a:off x="5538" y="2840"/>
              <a:ext cx="1033" cy="815"/>
            </a:xfrm>
            <a:custGeom>
              <a:avLst/>
              <a:gdLst/>
              <a:ahLst/>
              <a:cxnLst>
                <a:cxn ang="0">
                  <a:pos x="0" y="326"/>
                </a:cxn>
                <a:cxn ang="0">
                  <a:pos x="413" y="0"/>
                </a:cxn>
              </a:cxnLst>
              <a:rect l="0" t="0" r="r" b="b"/>
              <a:pathLst>
                <a:path w="413" h="326">
                  <a:moveTo>
                    <a:pt x="0" y="326"/>
                  </a:moveTo>
                  <a:lnTo>
                    <a:pt x="413" y="0"/>
                  </a:lnTo>
                </a:path>
              </a:pathLst>
            </a:custGeom>
            <a:noFill/>
            <a:ln w="19050" cmpd="sng">
              <a:solidFill>
                <a:srgbClr val="000000"/>
              </a:solidFill>
              <a:round/>
              <a:headEnd type="triangle" w="med" len="med"/>
              <a:tailEnd type="none" w="med" len="med"/>
            </a:ln>
            <a:effectLst/>
          </p:spPr>
          <p:txBody>
            <a:bodyPr vert="horz" wrap="square" lIns="91440" tIns="45720" rIns="91440" bIns="45720" numCol="1" anchor="t" anchorCtr="0" compatLnSpc="1">
              <a:prstTxWarp prst="textNoShape">
                <a:avLst/>
              </a:prstTxWarp>
            </a:bodyPr>
            <a:lstStyle/>
            <a:p>
              <a:endParaRPr lang="ru-RU"/>
            </a:p>
          </p:txBody>
        </p:sp>
        <p:sp>
          <p:nvSpPr>
            <p:cNvPr id="26630" name="Freeform 6"/>
            <p:cNvSpPr>
              <a:spLocks/>
            </p:cNvSpPr>
            <p:nvPr/>
          </p:nvSpPr>
          <p:spPr bwMode="auto">
            <a:xfrm>
              <a:off x="6217" y="3117"/>
              <a:ext cx="1910" cy="492"/>
            </a:xfrm>
            <a:custGeom>
              <a:avLst/>
              <a:gdLst/>
              <a:ahLst/>
              <a:cxnLst>
                <a:cxn ang="0">
                  <a:pos x="764" y="197"/>
                </a:cxn>
                <a:cxn ang="0">
                  <a:pos x="0" y="0"/>
                </a:cxn>
              </a:cxnLst>
              <a:rect l="0" t="0" r="r" b="b"/>
              <a:pathLst>
                <a:path w="764" h="197">
                  <a:moveTo>
                    <a:pt x="764" y="197"/>
                  </a:moveTo>
                  <a:lnTo>
                    <a:pt x="0" y="0"/>
                  </a:lnTo>
                </a:path>
              </a:pathLst>
            </a:custGeom>
            <a:noFill/>
            <a:ln w="19050" cmpd="sng">
              <a:solidFill>
                <a:srgbClr val="000000"/>
              </a:solidFill>
              <a:round/>
              <a:headEnd type="triangle" w="med" len="med"/>
              <a:tailEnd type="none" w="med" len="med"/>
            </a:ln>
            <a:effectLst/>
          </p:spPr>
          <p:txBody>
            <a:bodyPr vert="horz" wrap="square" lIns="91440" tIns="45720" rIns="91440" bIns="45720" numCol="1" anchor="t" anchorCtr="0" compatLnSpc="1">
              <a:prstTxWarp prst="textNoShape">
                <a:avLst/>
              </a:prstTxWarp>
            </a:bodyPr>
            <a:lstStyle/>
            <a:p>
              <a:endParaRPr lang="ru-RU"/>
            </a:p>
          </p:txBody>
        </p:sp>
        <p:sp>
          <p:nvSpPr>
            <p:cNvPr id="26631" name="Text Box 7"/>
            <p:cNvSpPr txBox="1">
              <a:spLocks noChangeArrowheads="1"/>
            </p:cNvSpPr>
            <p:nvPr/>
          </p:nvSpPr>
          <p:spPr bwMode="auto">
            <a:xfrm>
              <a:off x="4544" y="3692"/>
              <a:ext cx="568" cy="2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100" b="1" i="1" u="none" strike="noStrike" cap="none" normalizeH="0" baseline="0" smtClean="0">
                  <a:ln>
                    <a:noFill/>
                  </a:ln>
                  <a:solidFill>
                    <a:srgbClr val="000000"/>
                  </a:solidFill>
                  <a:effectLst/>
                  <a:latin typeface="Calibri" pitchFamily="34" charset="0"/>
                </a:rPr>
                <a:t>ВАЛ</a:t>
              </a:r>
              <a:endParaRPr kumimoji="0" lang="ru-RU" sz="1800" b="0" i="0" u="none" strike="noStrike" cap="none" normalizeH="0" baseline="0" smtClean="0">
                <a:ln>
                  <a:noFill/>
                </a:ln>
                <a:solidFill>
                  <a:schemeClr val="tx1"/>
                </a:solidFill>
                <a:effectLst/>
                <a:latin typeface="Arial" pitchFamily="34" charset="0"/>
              </a:endParaRPr>
            </a:p>
          </p:txBody>
        </p:sp>
        <p:sp>
          <p:nvSpPr>
            <p:cNvPr id="26632" name="Text Box 8"/>
            <p:cNvSpPr txBox="1">
              <a:spLocks noChangeArrowheads="1"/>
            </p:cNvSpPr>
            <p:nvPr/>
          </p:nvSpPr>
          <p:spPr bwMode="auto">
            <a:xfrm>
              <a:off x="8236" y="3692"/>
              <a:ext cx="568" cy="2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100" b="1" i="1" u="none" strike="noStrike" cap="none" normalizeH="0" baseline="0" smtClean="0">
                  <a:ln>
                    <a:noFill/>
                  </a:ln>
                  <a:solidFill>
                    <a:srgbClr val="000000"/>
                  </a:solidFill>
                  <a:effectLst/>
                  <a:latin typeface="Calibri" pitchFamily="34" charset="0"/>
                </a:rPr>
                <a:t>ВАЛ</a:t>
              </a:r>
              <a:endParaRPr kumimoji="0" lang="ru-RU" sz="1800" b="0" i="0" u="none" strike="noStrike" cap="none" normalizeH="0" baseline="0" smtClean="0">
                <a:ln>
                  <a:noFill/>
                </a:ln>
                <a:solidFill>
                  <a:schemeClr val="tx1"/>
                </a:solidFill>
                <a:effectLst/>
                <a:latin typeface="Arial" pitchFamily="34" charset="0"/>
              </a:endParaRPr>
            </a:p>
          </p:txBody>
        </p:sp>
        <p:sp>
          <p:nvSpPr>
            <p:cNvPr id="26633" name="Text Box 9"/>
            <p:cNvSpPr txBox="1">
              <a:spLocks noChangeArrowheads="1"/>
            </p:cNvSpPr>
            <p:nvPr/>
          </p:nvSpPr>
          <p:spPr bwMode="auto">
            <a:xfrm>
              <a:off x="3550" y="4828"/>
              <a:ext cx="994" cy="284"/>
            </a:xfrm>
            <a:prstGeom prst="rect">
              <a:avLst/>
            </a:prstGeom>
            <a:solidFill>
              <a:srgbClr val="FFFFFF">
                <a:alpha val="50000"/>
              </a:srgbClr>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100" b="1" i="1" u="none" strike="noStrike" cap="none" normalizeH="0" baseline="0" smtClean="0">
                  <a:ln>
                    <a:noFill/>
                  </a:ln>
                  <a:solidFill>
                    <a:srgbClr val="000000"/>
                  </a:solidFill>
                  <a:effectLst/>
                  <a:latin typeface="Calibri" pitchFamily="34" charset="0"/>
                </a:rPr>
                <a:t>КОРПУС</a:t>
              </a:r>
              <a:endParaRPr kumimoji="0" lang="ru-RU" sz="1800" b="0" i="0" u="none" strike="noStrike" cap="none" normalizeH="0" baseline="0" smtClean="0">
                <a:ln>
                  <a:noFill/>
                </a:ln>
                <a:solidFill>
                  <a:schemeClr val="tx1"/>
                </a:solidFill>
                <a:effectLst/>
                <a:latin typeface="Arial" pitchFamily="34" charset="0"/>
              </a:endParaRPr>
            </a:p>
          </p:txBody>
        </p:sp>
        <p:sp>
          <p:nvSpPr>
            <p:cNvPr id="26634" name="Text Box 10"/>
            <p:cNvSpPr txBox="1">
              <a:spLocks noChangeArrowheads="1"/>
            </p:cNvSpPr>
            <p:nvPr/>
          </p:nvSpPr>
          <p:spPr bwMode="auto">
            <a:xfrm>
              <a:off x="3127" y="5396"/>
              <a:ext cx="5822" cy="284"/>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1" i="1" u="none" strike="noStrike" cap="none" normalizeH="0" baseline="0" dirty="0" smtClean="0">
                  <a:ln>
                    <a:noFill/>
                  </a:ln>
                  <a:solidFill>
                    <a:srgbClr val="000000"/>
                  </a:solidFill>
                  <a:effectLst/>
                  <a:latin typeface="Calibri" pitchFamily="34" charset="0"/>
                </a:rPr>
                <a:t>КОНСТРУКЦИЯ ПОДШИПНИКА СКОЛЬЖЕНИЯ</a:t>
              </a:r>
              <a:endParaRPr kumimoji="0" lang="ru-RU" sz="1800" b="0" i="0" u="none" strike="noStrike" cap="none" normalizeH="0" baseline="0" dirty="0" smtClean="0">
                <a:ln>
                  <a:noFill/>
                </a:ln>
                <a:solidFill>
                  <a:schemeClr val="tx1"/>
                </a:solidFill>
                <a:effectLst/>
                <a:latin typeface="Arial" pitchFamily="34" charset="0"/>
              </a:endParaRPr>
            </a:p>
          </p:txBody>
        </p:sp>
      </p:grpSp>
      <p:sp>
        <p:nvSpPr>
          <p:cNvPr id="13" name="Номер слайда 12"/>
          <p:cNvSpPr>
            <a:spLocks noGrp="1"/>
          </p:cNvSpPr>
          <p:nvPr>
            <p:ph type="sldNum" sz="quarter" idx="12"/>
          </p:nvPr>
        </p:nvSpPr>
        <p:spPr/>
        <p:txBody>
          <a:bodyPr/>
          <a:lstStyle/>
          <a:p>
            <a:fld id="{A483448D-3A78-4528-A469-B745A65DA480}" type="slidenum">
              <a:rPr lang="en-US" smtClean="0"/>
              <a:pPr/>
              <a:t>13</a:t>
            </a:fld>
            <a:endParaRPr lang="en-US"/>
          </a:p>
        </p:txBody>
      </p:sp>
      <p:pic>
        <p:nvPicPr>
          <p:cNvPr id="14" name="Picture 14"/>
          <p:cNvPicPr>
            <a:picLocks noChangeAspect="1" noChangeArrowheads="1"/>
          </p:cNvPicPr>
          <p:nvPr/>
        </p:nvPicPr>
        <p:blipFill>
          <a:blip r:embed="rId4"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5" name="Picture 15"/>
          <p:cNvPicPr>
            <a:picLocks noChangeAspect="1" noChangeArrowheads="1"/>
          </p:cNvPicPr>
          <p:nvPr/>
        </p:nvPicPr>
        <p:blipFill>
          <a:blip r:embed="rId5"/>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3400" y="762000"/>
            <a:ext cx="8229600" cy="4419600"/>
          </a:xfrm>
        </p:spPr>
        <p:txBody>
          <a:bodyPr>
            <a:normAutofit/>
          </a:bodyPr>
          <a:lstStyle/>
          <a:p>
            <a:pPr algn="just"/>
            <a:r>
              <a:rPr lang="ru-RU" sz="2400" b="1" dirty="0" smtClean="0">
                <a:latin typeface="Arial" pitchFamily="34" charset="0"/>
                <a:cs typeface="Arial" pitchFamily="34" charset="0"/>
              </a:rPr>
              <a:t>Большинство радиальных подшипников имеет цилиндрический вкладыш, который, однако, может воспринимать и осевые нагрузки за счёт галтелей на валу и закругления кромок вкладыша. Подшипники с коническим вкладышем применяются редко, их используют при небольших нагрузках, когда необходимо систематически устранять ("отслеживать") зазор от износа подшипника для сохранения точности механизма.</a:t>
            </a:r>
            <a:endParaRPr lang="ru-RU" sz="2400" b="1"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14</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382000" cy="5516563"/>
          </a:xfrm>
        </p:spPr>
        <p:txBody>
          <a:bodyPr>
            <a:normAutofit/>
          </a:bodyPr>
          <a:lstStyle/>
          <a:p>
            <a:pPr>
              <a:buNone/>
            </a:pPr>
            <a:r>
              <a:rPr lang="ru-RU" sz="2400" dirty="0" smtClean="0">
                <a:solidFill>
                  <a:srgbClr val="FF0000"/>
                </a:solidFill>
                <a:latin typeface="Arial" pitchFamily="34" charset="0"/>
                <a:cs typeface="Arial" pitchFamily="34" charset="0"/>
              </a:rPr>
              <a:t>            </a:t>
            </a:r>
            <a:r>
              <a:rPr lang="ru-RU" sz="2400" b="1" dirty="0" smtClean="0">
                <a:solidFill>
                  <a:srgbClr val="FF0000"/>
                </a:solidFill>
                <a:latin typeface="Arial" pitchFamily="34" charset="0"/>
                <a:cs typeface="Arial" pitchFamily="34" charset="0"/>
              </a:rPr>
              <a:t>   Смазка в подшипниках скольжения</a:t>
            </a:r>
          </a:p>
          <a:p>
            <a:pPr algn="just"/>
            <a:r>
              <a:rPr lang="ru-RU" sz="2400" dirty="0" smtClean="0">
                <a:latin typeface="Arial" pitchFamily="34" charset="0"/>
                <a:cs typeface="Arial" pitchFamily="34" charset="0"/>
              </a:rPr>
              <a:t>Для правильной работы подшипников без  износа поверхности цапфы и втулки должны быть разделены слоем смазки достаточной толщины</a:t>
            </a:r>
            <a:r>
              <a:rPr lang="ru-RU" sz="2400" dirty="0" smtClean="0"/>
              <a:t>.</a:t>
            </a:r>
            <a:endParaRPr lang="ru-RU" sz="2400" dirty="0">
              <a:solidFill>
                <a:srgbClr val="FF0000"/>
              </a:solidFill>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15</a:t>
            </a:fld>
            <a:endParaRPr lang="en-US"/>
          </a:p>
        </p:txBody>
      </p:sp>
      <p:grpSp>
        <p:nvGrpSpPr>
          <p:cNvPr id="29698" name="Group 2"/>
          <p:cNvGrpSpPr>
            <a:grpSpLocks/>
          </p:cNvGrpSpPr>
          <p:nvPr/>
        </p:nvGrpSpPr>
        <p:grpSpPr bwMode="auto">
          <a:xfrm>
            <a:off x="1447800" y="2514600"/>
            <a:ext cx="5181600" cy="3352800"/>
            <a:chOff x="1872" y="10800"/>
            <a:chExt cx="3960" cy="2592"/>
          </a:xfrm>
        </p:grpSpPr>
        <p:graphicFrame>
          <p:nvGraphicFramePr>
            <p:cNvPr id="29699" name="Object 3"/>
            <p:cNvGraphicFramePr>
              <a:graphicFrameLocks noChangeAspect="1"/>
            </p:cNvGraphicFramePr>
            <p:nvPr/>
          </p:nvGraphicFramePr>
          <p:xfrm>
            <a:off x="1872" y="11088"/>
            <a:ext cx="3960" cy="2304"/>
          </p:xfrm>
          <a:graphic>
            <a:graphicData uri="http://schemas.openxmlformats.org/presentationml/2006/ole">
              <p:oleObj spid="_x0000_s29699" r:id="rId3" imgW="5353797" imgH="3115110" progId="">
                <p:embed/>
              </p:oleObj>
            </a:graphicData>
          </a:graphic>
        </p:graphicFrame>
        <p:sp>
          <p:nvSpPr>
            <p:cNvPr id="29700" name="Text Box 4"/>
            <p:cNvSpPr txBox="1">
              <a:spLocks noChangeArrowheads="1"/>
            </p:cNvSpPr>
            <p:nvPr/>
          </p:nvSpPr>
          <p:spPr bwMode="auto">
            <a:xfrm>
              <a:off x="2016" y="10800"/>
              <a:ext cx="3744" cy="5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            </a:t>
              </a:r>
              <a:r>
                <a:rPr kumimoji="0" lang="ru-RU" sz="1200" b="1" i="1" u="none" strike="noStrike" cap="none" normalizeH="0" baseline="0" dirty="0" smtClean="0">
                  <a:ln>
                    <a:noFill/>
                  </a:ln>
                  <a:solidFill>
                    <a:schemeClr val="tx1"/>
                  </a:solidFill>
                  <a:effectLst/>
                  <a:latin typeface="Arial" pitchFamily="34" charset="0"/>
                  <a:cs typeface="Arial" pitchFamily="34" charset="0"/>
                </a:rPr>
                <a:t>СМАЗКА В ПОДШИПНИКЕ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1" i="1" u="none" strike="noStrike" cap="none" normalizeH="0" baseline="0" dirty="0" smtClean="0">
                  <a:ln>
                    <a:noFill/>
                  </a:ln>
                  <a:solidFill>
                    <a:schemeClr val="tx1"/>
                  </a:solidFill>
                  <a:effectLst/>
                  <a:latin typeface="Arial" pitchFamily="34" charset="0"/>
                  <a:cs typeface="Arial" pitchFamily="34" charset="0"/>
                </a:rPr>
                <a:t>                                  СКОЛЬЖЕНИЯ</a:t>
              </a:r>
              <a:r>
                <a:rPr kumimoji="0" lang="ru-RU" sz="1200" b="0" i="1" u="none" strike="noStrike" cap="none" normalizeH="0" baseline="0" dirty="0" smtClean="0">
                  <a:ln>
                    <a:noFill/>
                  </a:ln>
                  <a:solidFill>
                    <a:schemeClr val="tx1"/>
                  </a:solidFill>
                  <a:effectLst/>
                  <a:latin typeface="Arial" pitchFamily="34"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7" name="Picture 14"/>
          <p:cNvPicPr>
            <a:picLocks noChangeAspect="1" noChangeArrowheads="1"/>
          </p:cNvPicPr>
          <p:nvPr/>
        </p:nvPicPr>
        <p:blipFill>
          <a:blip r:embed="rId4"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8" name="Picture 15"/>
          <p:cNvPicPr>
            <a:picLocks noChangeAspect="1" noChangeArrowheads="1"/>
          </p:cNvPicPr>
          <p:nvPr/>
        </p:nvPicPr>
        <p:blipFill>
          <a:blip r:embed="rId5"/>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533400"/>
            <a:ext cx="8305800" cy="5592763"/>
          </a:xfrm>
        </p:spPr>
        <p:txBody>
          <a:bodyPr>
            <a:normAutofit fontScale="92500"/>
          </a:bodyPr>
          <a:lstStyle/>
          <a:p>
            <a:pPr>
              <a:buNone/>
            </a:pPr>
            <a:r>
              <a:rPr lang="ru-RU" sz="2600" dirty="0" smtClean="0">
                <a:solidFill>
                  <a:srgbClr val="FF0000"/>
                </a:solidFill>
                <a:latin typeface="Arial" pitchFamily="34" charset="0"/>
                <a:cs typeface="Arial" pitchFamily="34" charset="0"/>
              </a:rPr>
              <a:t>    В зависимости от режима работы подшипника в нём может быть:</a:t>
            </a:r>
          </a:p>
          <a:p>
            <a:pPr lvl="0" algn="just"/>
            <a:r>
              <a:rPr lang="ru-RU" sz="2600" dirty="0" smtClean="0">
                <a:solidFill>
                  <a:srgbClr val="FF0000"/>
                </a:solidFill>
                <a:latin typeface="Arial" pitchFamily="34" charset="0"/>
                <a:cs typeface="Arial" pitchFamily="34" charset="0"/>
              </a:rPr>
              <a:t>жидкостное трение</a:t>
            </a:r>
            <a:r>
              <a:rPr lang="ru-RU" sz="2600" dirty="0" smtClean="0">
                <a:latin typeface="Arial" pitchFamily="34" charset="0"/>
                <a:cs typeface="Arial" pitchFamily="34" charset="0"/>
              </a:rPr>
              <a:t>, когда рабочие поверхности вала и вкладыша разделены слоем масла, толщина которого больше суммы высот шероховатости поверхностей; при этом масло воспринимает внешнюю нагрузку, изолируя вал от вкладыша, предотвращая их износ. Сопротивление движению очень мало;</a:t>
            </a:r>
          </a:p>
          <a:p>
            <a:pPr lvl="0" algn="just"/>
            <a:r>
              <a:rPr lang="ru-RU" sz="2600" dirty="0" smtClean="0">
                <a:solidFill>
                  <a:srgbClr val="FF0000"/>
                </a:solidFill>
                <a:latin typeface="Arial" pitchFamily="34" charset="0"/>
                <a:cs typeface="Arial" pitchFamily="34" charset="0"/>
              </a:rPr>
              <a:t>полужидкостное трение</a:t>
            </a:r>
            <a:r>
              <a:rPr lang="ru-RU" sz="2600" dirty="0" smtClean="0">
                <a:latin typeface="Arial" pitchFamily="34" charset="0"/>
                <a:cs typeface="Arial" pitchFamily="34" charset="0"/>
              </a:rPr>
              <a:t>, когда неровности вала и вкладыша могут касаться друг друга и в этих местах происходит их схватывание и отрыв частиц  вкладыша. Такое трение приводит к абразивному износу даже без попадания пыли извне.</a:t>
            </a:r>
          </a:p>
          <a:p>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16</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FF0000"/>
                </a:solidFill>
                <a:latin typeface="Arial" pitchFamily="34" charset="0"/>
                <a:cs typeface="Arial" pitchFamily="34" charset="0"/>
              </a:rPr>
              <a:t>Схема расчета подшипников скольжения</a:t>
            </a:r>
            <a:endParaRPr lang="ru-RU" sz="2400" b="1" dirty="0">
              <a:solidFill>
                <a:srgbClr val="FF0000"/>
              </a:solidFill>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17</a:t>
            </a:fld>
            <a:endParaRPr lang="en-US"/>
          </a:p>
        </p:txBody>
      </p:sp>
      <p:grpSp>
        <p:nvGrpSpPr>
          <p:cNvPr id="31746" name="Group 2"/>
          <p:cNvGrpSpPr>
            <a:grpSpLocks noGrp="1"/>
          </p:cNvGrpSpPr>
          <p:nvPr>
            <p:ph idx="1"/>
          </p:nvPr>
        </p:nvGrpSpPr>
        <p:grpSpPr bwMode="auto">
          <a:xfrm>
            <a:off x="457200" y="1447800"/>
            <a:ext cx="8305800" cy="4754563"/>
            <a:chOff x="1728" y="6480"/>
            <a:chExt cx="3888" cy="2124"/>
          </a:xfrm>
        </p:grpSpPr>
        <p:sp>
          <p:nvSpPr>
            <p:cNvPr id="31747" name="Rectangle 3" descr="Широкий диагональный 2"/>
            <p:cNvSpPr>
              <a:spLocks noChangeArrowheads="1"/>
            </p:cNvSpPr>
            <p:nvPr/>
          </p:nvSpPr>
          <p:spPr bwMode="auto">
            <a:xfrm>
              <a:off x="2952" y="6624"/>
              <a:ext cx="1440" cy="1980"/>
            </a:xfrm>
            <a:prstGeom prst="rect">
              <a:avLst/>
            </a:prstGeom>
            <a:pattFill prst="wdUpDiag">
              <a:fgClr>
                <a:srgbClr val="000000"/>
              </a:fgClr>
              <a:bgClr>
                <a:srgbClr val="FFFFFF"/>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grpSp>
          <p:nvGrpSpPr>
            <p:cNvPr id="31748" name="Group 4"/>
            <p:cNvGrpSpPr>
              <a:grpSpLocks/>
            </p:cNvGrpSpPr>
            <p:nvPr/>
          </p:nvGrpSpPr>
          <p:grpSpPr bwMode="auto">
            <a:xfrm>
              <a:off x="1872" y="6804"/>
              <a:ext cx="3469" cy="1771"/>
              <a:chOff x="1872" y="6804"/>
              <a:chExt cx="3469" cy="1771"/>
            </a:xfrm>
          </p:grpSpPr>
          <p:sp>
            <p:nvSpPr>
              <p:cNvPr id="31749" name="Rectangle 5"/>
              <p:cNvSpPr>
                <a:spLocks noChangeArrowheads="1"/>
              </p:cNvSpPr>
              <p:nvPr/>
            </p:nvSpPr>
            <p:spPr bwMode="auto">
              <a:xfrm>
                <a:off x="2772" y="7164"/>
                <a:ext cx="1980" cy="7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1750" name="Freeform 6"/>
              <p:cNvSpPr>
                <a:spLocks/>
              </p:cNvSpPr>
              <p:nvPr/>
            </p:nvSpPr>
            <p:spPr bwMode="auto">
              <a:xfrm>
                <a:off x="2167" y="7525"/>
                <a:ext cx="2945" cy="1"/>
              </a:xfrm>
              <a:custGeom>
                <a:avLst/>
                <a:gdLst/>
                <a:ahLst/>
                <a:cxnLst>
                  <a:cxn ang="0">
                    <a:pos x="0" y="1"/>
                  </a:cxn>
                  <a:cxn ang="0">
                    <a:pos x="2945" y="0"/>
                  </a:cxn>
                </a:cxnLst>
                <a:rect l="0" t="0" r="r" b="b"/>
                <a:pathLst>
                  <a:path w="2945" h="1">
                    <a:moveTo>
                      <a:pt x="0" y="1"/>
                    </a:moveTo>
                    <a:lnTo>
                      <a:pt x="2945" y="0"/>
                    </a:lnTo>
                  </a:path>
                </a:pathLst>
              </a:custGeom>
              <a:noFill/>
              <a:ln w="6350">
                <a:solidFill>
                  <a:srgbClr val="000000"/>
                </a:solidFill>
                <a:prstDash val="lgDashDot"/>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51" name="Rectangle 7" descr="Светлый диагональный 1"/>
              <p:cNvSpPr>
                <a:spLocks noChangeArrowheads="1"/>
              </p:cNvSpPr>
              <p:nvPr/>
            </p:nvSpPr>
            <p:spPr bwMode="auto">
              <a:xfrm>
                <a:off x="2952" y="6984"/>
                <a:ext cx="1440" cy="180"/>
              </a:xfrm>
              <a:prstGeom prst="rect">
                <a:avLst/>
              </a:prstGeom>
              <a:pattFill prst="ltDnDiag">
                <a:fgClr>
                  <a:srgbClr val="000000"/>
                </a:fgClr>
                <a:bgClr>
                  <a:srgbClr val="FFFFFF"/>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1752" name="Rectangle 8" descr="Светлый диагональный 1"/>
              <p:cNvSpPr>
                <a:spLocks noChangeArrowheads="1"/>
              </p:cNvSpPr>
              <p:nvPr/>
            </p:nvSpPr>
            <p:spPr bwMode="auto">
              <a:xfrm>
                <a:off x="2952" y="7884"/>
                <a:ext cx="1440" cy="180"/>
              </a:xfrm>
              <a:prstGeom prst="rect">
                <a:avLst/>
              </a:prstGeom>
              <a:pattFill prst="ltDnDiag">
                <a:fgClr>
                  <a:srgbClr val="000000"/>
                </a:fgClr>
                <a:bgClr>
                  <a:srgbClr val="FFFFFF"/>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1753" name="Line 9"/>
              <p:cNvSpPr>
                <a:spLocks noChangeShapeType="1"/>
              </p:cNvSpPr>
              <p:nvPr/>
            </p:nvSpPr>
            <p:spPr bwMode="auto">
              <a:xfrm>
                <a:off x="3672" y="7524"/>
                <a:ext cx="0" cy="540"/>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1754" name="WordArt 10"/>
              <p:cNvSpPr>
                <a:spLocks noChangeArrowheads="1" noChangeShapeType="1" noTextEdit="1"/>
              </p:cNvSpPr>
              <p:nvPr/>
            </p:nvSpPr>
            <p:spPr bwMode="auto">
              <a:xfrm>
                <a:off x="3852" y="7524"/>
                <a:ext cx="324" cy="252"/>
              </a:xfrm>
              <a:prstGeom prst="rect">
                <a:avLst/>
              </a:prstGeom>
            </p:spPr>
            <p:txBody>
              <a:bodyPr wrap="none" fromWordArt="1">
                <a:prstTxWarp prst="textPlain">
                  <a:avLst>
                    <a:gd name="adj" fmla="val 50000"/>
                  </a:avLst>
                </a:prstTxWarp>
              </a:bodyPr>
              <a:lstStyle/>
              <a:p>
                <a:pPr algn="ctr" rtl="0"/>
                <a:r>
                  <a:rPr lang="en-US" sz="1200" b="1" i="1" kern="10" spc="0" smtClean="0">
                    <a:ln w="9525">
                      <a:noFill/>
                      <a:round/>
                      <a:headEnd/>
                      <a:tailEnd/>
                    </a:ln>
                    <a:solidFill>
                      <a:srgbClr val="000000"/>
                    </a:solidFill>
                    <a:effectLst/>
                    <a:latin typeface="Times New Roman"/>
                    <a:cs typeface="Times New Roman"/>
                  </a:rPr>
                  <a:t>N</a:t>
                </a:r>
                <a:endParaRPr lang="ru-RU" sz="1200" b="1" i="1" kern="10" spc="0">
                  <a:ln w="9525">
                    <a:noFill/>
                    <a:round/>
                    <a:headEnd/>
                    <a:tailEnd/>
                  </a:ln>
                  <a:solidFill>
                    <a:srgbClr val="000000"/>
                  </a:solidFill>
                  <a:effectLst/>
                  <a:latin typeface="Times New Roman"/>
                  <a:cs typeface="Times New Roman"/>
                </a:endParaRPr>
              </a:p>
            </p:txBody>
          </p:sp>
          <p:sp>
            <p:nvSpPr>
              <p:cNvPr id="31755" name="Line 11"/>
              <p:cNvSpPr>
                <a:spLocks noChangeShapeType="1"/>
              </p:cNvSpPr>
              <p:nvPr/>
            </p:nvSpPr>
            <p:spPr bwMode="auto">
              <a:xfrm>
                <a:off x="4752" y="7164"/>
                <a:ext cx="180" cy="0"/>
              </a:xfrm>
              <a:prstGeom prst="line">
                <a:avLst/>
              </a:prstGeom>
              <a:no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56" name="Line 12"/>
              <p:cNvSpPr>
                <a:spLocks noChangeShapeType="1"/>
              </p:cNvSpPr>
              <p:nvPr/>
            </p:nvSpPr>
            <p:spPr bwMode="auto">
              <a:xfrm>
                <a:off x="4752" y="7884"/>
                <a:ext cx="180" cy="0"/>
              </a:xfrm>
              <a:prstGeom prst="line">
                <a:avLst/>
              </a:prstGeom>
              <a:no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57" name="Line 13"/>
              <p:cNvSpPr>
                <a:spLocks noChangeShapeType="1"/>
              </p:cNvSpPr>
              <p:nvPr/>
            </p:nvSpPr>
            <p:spPr bwMode="auto">
              <a:xfrm>
                <a:off x="4932" y="7164"/>
                <a:ext cx="0" cy="72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1758" name="WordArt 14"/>
              <p:cNvSpPr>
                <a:spLocks noChangeArrowheads="1" noChangeShapeType="1" noTextEdit="1"/>
              </p:cNvSpPr>
              <p:nvPr/>
            </p:nvSpPr>
            <p:spPr bwMode="auto">
              <a:xfrm>
                <a:off x="5112" y="7164"/>
                <a:ext cx="135" cy="270"/>
              </a:xfrm>
              <a:prstGeom prst="rect">
                <a:avLst/>
              </a:prstGeom>
            </p:spPr>
            <p:txBody>
              <a:bodyPr wrap="none" fromWordArt="1">
                <a:prstTxWarp prst="textPlain">
                  <a:avLst>
                    <a:gd name="adj" fmla="val 50000"/>
                  </a:avLst>
                </a:prstTxWarp>
              </a:bodyPr>
              <a:lstStyle/>
              <a:p>
                <a:pPr algn="ctr" rtl="0"/>
                <a:r>
                  <a:rPr lang="en-US" sz="1200" i="1" kern="10" spc="0" smtClean="0">
                    <a:ln w="9525">
                      <a:noFill/>
                      <a:round/>
                      <a:headEnd/>
                      <a:tailEnd/>
                    </a:ln>
                    <a:solidFill>
                      <a:srgbClr val="000000"/>
                    </a:solidFill>
                    <a:effectLst/>
                    <a:latin typeface="Arial"/>
                    <a:cs typeface="Arial"/>
                  </a:rPr>
                  <a:t>d</a:t>
                </a:r>
                <a:endParaRPr lang="ru-RU" sz="1200" i="1" kern="10" spc="0">
                  <a:ln w="9525">
                    <a:noFill/>
                    <a:round/>
                    <a:headEnd/>
                    <a:tailEnd/>
                  </a:ln>
                  <a:solidFill>
                    <a:srgbClr val="000000"/>
                  </a:solidFill>
                  <a:effectLst/>
                  <a:latin typeface="Arial"/>
                  <a:cs typeface="Arial"/>
                </a:endParaRPr>
              </a:p>
            </p:txBody>
          </p:sp>
          <p:sp>
            <p:nvSpPr>
              <p:cNvPr id="31759" name="Line 15"/>
              <p:cNvSpPr>
                <a:spLocks noChangeShapeType="1"/>
              </p:cNvSpPr>
              <p:nvPr/>
            </p:nvSpPr>
            <p:spPr bwMode="auto">
              <a:xfrm>
                <a:off x="2952" y="7164"/>
                <a:ext cx="0" cy="180"/>
              </a:xfrm>
              <a:prstGeom prst="line">
                <a:avLst/>
              </a:prstGeom>
              <a:no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60" name="Line 16"/>
              <p:cNvSpPr>
                <a:spLocks noChangeShapeType="1"/>
              </p:cNvSpPr>
              <p:nvPr/>
            </p:nvSpPr>
            <p:spPr bwMode="auto">
              <a:xfrm>
                <a:off x="4392" y="7164"/>
                <a:ext cx="0" cy="180"/>
              </a:xfrm>
              <a:prstGeom prst="line">
                <a:avLst/>
              </a:prstGeom>
              <a:no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61" name="Line 17"/>
              <p:cNvSpPr>
                <a:spLocks noChangeShapeType="1"/>
              </p:cNvSpPr>
              <p:nvPr/>
            </p:nvSpPr>
            <p:spPr bwMode="auto">
              <a:xfrm>
                <a:off x="2952" y="7344"/>
                <a:ext cx="1440" cy="0"/>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1762" name="WordArt 18"/>
              <p:cNvSpPr>
                <a:spLocks noChangeArrowheads="1" noChangeShapeType="1" noTextEdit="1"/>
              </p:cNvSpPr>
              <p:nvPr/>
            </p:nvSpPr>
            <p:spPr bwMode="auto">
              <a:xfrm>
                <a:off x="4537" y="7189"/>
                <a:ext cx="45" cy="285"/>
              </a:xfrm>
              <a:prstGeom prst="rect">
                <a:avLst/>
              </a:prstGeom>
            </p:spPr>
            <p:txBody>
              <a:bodyPr wrap="none" fromWordArt="1">
                <a:prstTxWarp prst="textPlain">
                  <a:avLst>
                    <a:gd name="adj" fmla="val 50000"/>
                  </a:avLst>
                </a:prstTxWarp>
              </a:bodyPr>
              <a:lstStyle/>
              <a:p>
                <a:pPr algn="ctr" rtl="0"/>
                <a:r>
                  <a:rPr lang="en-US" sz="1200" i="1" kern="10" spc="0" smtClean="0">
                    <a:ln w="9525">
                      <a:solidFill>
                        <a:srgbClr val="000000"/>
                      </a:solidFill>
                      <a:round/>
                      <a:headEnd/>
                      <a:tailEnd/>
                    </a:ln>
                    <a:solidFill>
                      <a:srgbClr val="000000"/>
                    </a:solidFill>
                    <a:effectLst/>
                    <a:latin typeface="Times New Roman"/>
                    <a:cs typeface="Times New Roman"/>
                  </a:rPr>
                  <a:t>l</a:t>
                </a:r>
                <a:endParaRPr lang="ru-RU" sz="1200" i="1" kern="10" spc="0">
                  <a:ln w="9525">
                    <a:solidFill>
                      <a:srgbClr val="000000"/>
                    </a:solidFill>
                    <a:round/>
                    <a:headEnd/>
                    <a:tailEnd/>
                  </a:ln>
                  <a:solidFill>
                    <a:srgbClr val="000000"/>
                  </a:solidFill>
                  <a:effectLst/>
                  <a:latin typeface="Times New Roman"/>
                  <a:cs typeface="Times New Roman"/>
                </a:endParaRPr>
              </a:p>
            </p:txBody>
          </p:sp>
          <p:sp>
            <p:nvSpPr>
              <p:cNvPr id="31763" name="WordArt 19"/>
              <p:cNvSpPr>
                <a:spLocks noChangeArrowheads="1" noChangeShapeType="1" noTextEdit="1"/>
              </p:cNvSpPr>
              <p:nvPr/>
            </p:nvSpPr>
            <p:spPr bwMode="auto">
              <a:xfrm>
                <a:off x="2232" y="6984"/>
                <a:ext cx="345" cy="240"/>
              </a:xfrm>
              <a:prstGeom prst="rect">
                <a:avLst/>
              </a:prstGeom>
            </p:spPr>
            <p:txBody>
              <a:bodyPr wrap="none" fromWordArt="1">
                <a:prstTxWarp prst="textPlain">
                  <a:avLst>
                    <a:gd name="adj" fmla="val 50000"/>
                  </a:avLst>
                </a:prstTxWarp>
              </a:bodyPr>
              <a:lstStyle/>
              <a:p>
                <a:pPr algn="ctr" rtl="0"/>
                <a:r>
                  <a:rPr lang="ru-RU" sz="1000" i="1" kern="10" spc="0" dirty="0" smtClean="0">
                    <a:ln w="9525">
                      <a:noFill/>
                      <a:round/>
                      <a:headEnd/>
                      <a:tailEnd/>
                    </a:ln>
                    <a:solidFill>
                      <a:srgbClr val="000000"/>
                    </a:solidFill>
                    <a:effectLst/>
                    <a:latin typeface="Arial"/>
                    <a:cs typeface="Arial"/>
                  </a:rPr>
                  <a:t>Вал</a:t>
                </a:r>
                <a:endParaRPr lang="ru-RU" sz="1000" i="1" kern="10" spc="0" dirty="0">
                  <a:ln w="9525">
                    <a:noFill/>
                    <a:round/>
                    <a:headEnd/>
                    <a:tailEnd/>
                  </a:ln>
                  <a:solidFill>
                    <a:srgbClr val="000000"/>
                  </a:solidFill>
                  <a:effectLst/>
                  <a:latin typeface="Arial"/>
                  <a:cs typeface="Arial"/>
                </a:endParaRPr>
              </a:p>
            </p:txBody>
          </p:sp>
          <p:sp>
            <p:nvSpPr>
              <p:cNvPr id="31764" name="Freeform 20"/>
              <p:cNvSpPr>
                <a:spLocks/>
              </p:cNvSpPr>
              <p:nvPr/>
            </p:nvSpPr>
            <p:spPr bwMode="auto">
              <a:xfrm>
                <a:off x="2647" y="8358"/>
                <a:ext cx="480" cy="192"/>
              </a:xfrm>
              <a:custGeom>
                <a:avLst/>
                <a:gdLst/>
                <a:ahLst/>
                <a:cxnLst>
                  <a:cxn ang="0">
                    <a:pos x="0" y="192"/>
                  </a:cxn>
                  <a:cxn ang="0">
                    <a:pos x="480" y="0"/>
                  </a:cxn>
                </a:cxnLst>
                <a:rect l="0" t="0" r="r" b="b"/>
                <a:pathLst>
                  <a:path w="480" h="192">
                    <a:moveTo>
                      <a:pt x="0" y="192"/>
                    </a:moveTo>
                    <a:lnTo>
                      <a:pt x="480" y="0"/>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65" name="Freeform 21"/>
              <p:cNvSpPr>
                <a:spLocks/>
              </p:cNvSpPr>
              <p:nvPr/>
            </p:nvSpPr>
            <p:spPr bwMode="auto">
              <a:xfrm>
                <a:off x="4231" y="7974"/>
                <a:ext cx="341" cy="270"/>
              </a:xfrm>
              <a:custGeom>
                <a:avLst/>
                <a:gdLst/>
                <a:ahLst/>
                <a:cxnLst>
                  <a:cxn ang="0">
                    <a:pos x="0" y="0"/>
                  </a:cxn>
                  <a:cxn ang="0">
                    <a:pos x="392" y="360"/>
                  </a:cxn>
                </a:cxnLst>
                <a:rect l="0" t="0" r="r" b="b"/>
                <a:pathLst>
                  <a:path w="392" h="360">
                    <a:moveTo>
                      <a:pt x="0" y="0"/>
                    </a:moveTo>
                    <a:lnTo>
                      <a:pt x="392" y="360"/>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66" name="Freeform 22"/>
              <p:cNvSpPr>
                <a:spLocks/>
              </p:cNvSpPr>
              <p:nvPr/>
            </p:nvSpPr>
            <p:spPr bwMode="auto">
              <a:xfrm>
                <a:off x="1951" y="6805"/>
                <a:ext cx="821" cy="1"/>
              </a:xfrm>
              <a:custGeom>
                <a:avLst/>
                <a:gdLst/>
                <a:ahLst/>
                <a:cxnLst>
                  <a:cxn ang="0">
                    <a:pos x="0" y="1"/>
                  </a:cxn>
                  <a:cxn ang="0">
                    <a:pos x="821" y="0"/>
                  </a:cxn>
                </a:cxnLst>
                <a:rect l="0" t="0" r="r" b="b"/>
                <a:pathLst>
                  <a:path w="821" h="1">
                    <a:moveTo>
                      <a:pt x="0" y="1"/>
                    </a:moveTo>
                    <a:lnTo>
                      <a:pt x="821" y="0"/>
                    </a:lnTo>
                  </a:path>
                </a:pathLst>
              </a:custGeom>
              <a:noFill/>
              <a:ln w="9525">
                <a:solidFill>
                  <a:srgbClr val="000000"/>
                </a:solidFill>
                <a:round/>
                <a:headEnd type="none" w="med" len="med"/>
                <a:tailEnd type="none" w="med" len="med"/>
              </a:ln>
            </p:spPr>
            <p:txBody>
              <a:bodyPr vert="horz" wrap="square" lIns="91440" tIns="45720" rIns="91440" bIns="45720" numCol="1" anchor="t" anchorCtr="0" compatLnSpc="1">
                <a:prstTxWarp prst="textNoShape">
                  <a:avLst/>
                </a:prstTxWarp>
              </a:bodyPr>
              <a:lstStyle/>
              <a:p>
                <a:endParaRPr lang="ru-RU"/>
              </a:p>
            </p:txBody>
          </p:sp>
          <p:sp>
            <p:nvSpPr>
              <p:cNvPr id="31767" name="Line 23"/>
              <p:cNvSpPr>
                <a:spLocks noChangeShapeType="1"/>
              </p:cNvSpPr>
              <p:nvPr/>
            </p:nvSpPr>
            <p:spPr bwMode="auto">
              <a:xfrm>
                <a:off x="2772" y="6804"/>
                <a:ext cx="0" cy="14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68" name="Freeform 24"/>
              <p:cNvSpPr>
                <a:spLocks/>
              </p:cNvSpPr>
              <p:nvPr/>
            </p:nvSpPr>
            <p:spPr bwMode="auto">
              <a:xfrm>
                <a:off x="1959" y="8244"/>
                <a:ext cx="813" cy="2"/>
              </a:xfrm>
              <a:custGeom>
                <a:avLst/>
                <a:gdLst/>
                <a:ahLst/>
                <a:cxnLst>
                  <a:cxn ang="0">
                    <a:pos x="813" y="0"/>
                  </a:cxn>
                  <a:cxn ang="0">
                    <a:pos x="0" y="2"/>
                  </a:cxn>
                </a:cxnLst>
                <a:rect l="0" t="0" r="r" b="b"/>
                <a:pathLst>
                  <a:path w="813" h="2">
                    <a:moveTo>
                      <a:pt x="813" y="0"/>
                    </a:moveTo>
                    <a:lnTo>
                      <a:pt x="0" y="2"/>
                    </a:lnTo>
                  </a:path>
                </a:pathLst>
              </a:custGeom>
              <a:noFill/>
              <a:ln w="9525">
                <a:solidFill>
                  <a:srgbClr val="000000"/>
                </a:solidFill>
                <a:round/>
                <a:headEnd type="none" w="med" len="med"/>
                <a:tailEnd type="none" w="med" len="med"/>
              </a:ln>
            </p:spPr>
            <p:txBody>
              <a:bodyPr vert="horz" wrap="square" lIns="91440" tIns="45720" rIns="91440" bIns="45720" numCol="1" anchor="t" anchorCtr="0" compatLnSpc="1">
                <a:prstTxWarp prst="textNoShape">
                  <a:avLst/>
                </a:prstTxWarp>
              </a:bodyPr>
              <a:lstStyle/>
              <a:p>
                <a:endParaRPr lang="ru-RU"/>
              </a:p>
            </p:txBody>
          </p:sp>
          <p:sp>
            <p:nvSpPr>
              <p:cNvPr id="31769" name="Freeform 25"/>
              <p:cNvSpPr>
                <a:spLocks/>
              </p:cNvSpPr>
              <p:nvPr/>
            </p:nvSpPr>
            <p:spPr bwMode="auto">
              <a:xfrm>
                <a:off x="1872" y="6804"/>
                <a:ext cx="180" cy="1483"/>
              </a:xfrm>
              <a:custGeom>
                <a:avLst/>
                <a:gdLst/>
                <a:ahLst/>
                <a:cxnLst>
                  <a:cxn ang="0">
                    <a:pos x="72" y="35"/>
                  </a:cxn>
                  <a:cxn ang="0">
                    <a:pos x="104" y="171"/>
                  </a:cxn>
                  <a:cxn ang="0">
                    <a:pos x="152" y="211"/>
                  </a:cxn>
                  <a:cxn ang="0">
                    <a:pos x="152" y="355"/>
                  </a:cxn>
                  <a:cxn ang="0">
                    <a:pos x="104" y="371"/>
                  </a:cxn>
                  <a:cxn ang="0">
                    <a:pos x="48" y="411"/>
                  </a:cxn>
                  <a:cxn ang="0">
                    <a:pos x="80" y="579"/>
                  </a:cxn>
                  <a:cxn ang="0">
                    <a:pos x="104" y="691"/>
                  </a:cxn>
                  <a:cxn ang="0">
                    <a:pos x="0" y="1003"/>
                  </a:cxn>
                  <a:cxn ang="0">
                    <a:pos x="88" y="1099"/>
                  </a:cxn>
                  <a:cxn ang="0">
                    <a:pos x="128" y="1147"/>
                  </a:cxn>
                  <a:cxn ang="0">
                    <a:pos x="64" y="1339"/>
                  </a:cxn>
                  <a:cxn ang="0">
                    <a:pos x="104" y="1443"/>
                  </a:cxn>
                  <a:cxn ang="0">
                    <a:pos x="112" y="1483"/>
                  </a:cxn>
                </a:cxnLst>
                <a:rect l="0" t="0" r="r" b="b"/>
                <a:pathLst>
                  <a:path w="180" h="1483">
                    <a:moveTo>
                      <a:pt x="72" y="35"/>
                    </a:moveTo>
                    <a:cubicBezTo>
                      <a:pt x="117" y="103"/>
                      <a:pt x="54" y="0"/>
                      <a:pt x="104" y="171"/>
                    </a:cubicBezTo>
                    <a:cubicBezTo>
                      <a:pt x="108" y="184"/>
                      <a:pt x="142" y="204"/>
                      <a:pt x="152" y="211"/>
                    </a:cubicBezTo>
                    <a:cubicBezTo>
                      <a:pt x="169" y="261"/>
                      <a:pt x="180" y="286"/>
                      <a:pt x="152" y="355"/>
                    </a:cubicBezTo>
                    <a:cubicBezTo>
                      <a:pt x="146" y="371"/>
                      <a:pt x="120" y="366"/>
                      <a:pt x="104" y="371"/>
                    </a:cubicBezTo>
                    <a:cubicBezTo>
                      <a:pt x="97" y="373"/>
                      <a:pt x="49" y="410"/>
                      <a:pt x="48" y="411"/>
                    </a:cubicBezTo>
                    <a:cubicBezTo>
                      <a:pt x="28" y="472"/>
                      <a:pt x="43" y="530"/>
                      <a:pt x="80" y="579"/>
                    </a:cubicBezTo>
                    <a:cubicBezTo>
                      <a:pt x="89" y="616"/>
                      <a:pt x="92" y="654"/>
                      <a:pt x="104" y="691"/>
                    </a:cubicBezTo>
                    <a:cubicBezTo>
                      <a:pt x="86" y="800"/>
                      <a:pt x="35" y="898"/>
                      <a:pt x="0" y="1003"/>
                    </a:cubicBezTo>
                    <a:cubicBezTo>
                      <a:pt x="16" y="1066"/>
                      <a:pt x="47" y="1058"/>
                      <a:pt x="88" y="1099"/>
                    </a:cubicBezTo>
                    <a:cubicBezTo>
                      <a:pt x="103" y="1114"/>
                      <a:pt x="113" y="1132"/>
                      <a:pt x="128" y="1147"/>
                    </a:cubicBezTo>
                    <a:cubicBezTo>
                      <a:pt x="161" y="1246"/>
                      <a:pt x="89" y="1263"/>
                      <a:pt x="64" y="1339"/>
                    </a:cubicBezTo>
                    <a:cubicBezTo>
                      <a:pt x="72" y="1392"/>
                      <a:pt x="68" y="1407"/>
                      <a:pt x="104" y="1443"/>
                    </a:cubicBezTo>
                    <a:cubicBezTo>
                      <a:pt x="114" y="1472"/>
                      <a:pt x="112" y="1459"/>
                      <a:pt x="112" y="1483"/>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770" name="WordArt 26"/>
              <p:cNvSpPr>
                <a:spLocks noChangeArrowheads="1" noChangeShapeType="1" noTextEdit="1"/>
              </p:cNvSpPr>
              <p:nvPr/>
            </p:nvSpPr>
            <p:spPr bwMode="auto">
              <a:xfrm>
                <a:off x="1872" y="8305"/>
                <a:ext cx="750" cy="270"/>
              </a:xfrm>
              <a:prstGeom prst="rect">
                <a:avLst/>
              </a:prstGeom>
            </p:spPr>
            <p:txBody>
              <a:bodyPr wrap="none" fromWordArt="1">
                <a:prstTxWarp prst="textPlain">
                  <a:avLst>
                    <a:gd name="adj" fmla="val 50000"/>
                  </a:avLst>
                </a:prstTxWarp>
              </a:bodyPr>
              <a:lstStyle/>
              <a:p>
                <a:pPr algn="ctr" rtl="0"/>
                <a:r>
                  <a:rPr lang="ru-RU" sz="1200" i="1" kern="10" spc="0" smtClean="0">
                    <a:ln w="9525">
                      <a:noFill/>
                      <a:round/>
                      <a:headEnd/>
                      <a:tailEnd/>
                    </a:ln>
                    <a:solidFill>
                      <a:srgbClr val="000000"/>
                    </a:solidFill>
                    <a:effectLst/>
                    <a:latin typeface="Arial"/>
                    <a:cs typeface="Arial"/>
                  </a:rPr>
                  <a:t>Корпус</a:t>
                </a:r>
                <a:endParaRPr lang="ru-RU" sz="1200" i="1" kern="10" spc="0">
                  <a:ln w="9525">
                    <a:noFill/>
                    <a:round/>
                    <a:headEnd/>
                    <a:tailEnd/>
                  </a:ln>
                  <a:solidFill>
                    <a:srgbClr val="000000"/>
                  </a:solidFill>
                  <a:effectLst/>
                  <a:latin typeface="Arial"/>
                  <a:cs typeface="Arial"/>
                </a:endParaRPr>
              </a:p>
            </p:txBody>
          </p:sp>
          <p:sp>
            <p:nvSpPr>
              <p:cNvPr id="31771" name="WordArt 27"/>
              <p:cNvSpPr>
                <a:spLocks noChangeArrowheads="1" noChangeShapeType="1" noTextEdit="1"/>
              </p:cNvSpPr>
              <p:nvPr/>
            </p:nvSpPr>
            <p:spPr bwMode="auto">
              <a:xfrm>
                <a:off x="4465" y="8244"/>
                <a:ext cx="876" cy="228"/>
              </a:xfrm>
              <a:prstGeom prst="rect">
                <a:avLst/>
              </a:prstGeom>
            </p:spPr>
            <p:txBody>
              <a:bodyPr wrap="none" fromWordArt="1">
                <a:prstTxWarp prst="textPlain">
                  <a:avLst>
                    <a:gd name="adj" fmla="val 50000"/>
                  </a:avLst>
                </a:prstTxWarp>
              </a:bodyPr>
              <a:lstStyle/>
              <a:p>
                <a:pPr algn="ctr" rtl="0"/>
                <a:r>
                  <a:rPr lang="ru-RU" sz="1000" i="1" kern="10" spc="0" smtClean="0">
                    <a:ln w="9525">
                      <a:noFill/>
                      <a:round/>
                      <a:headEnd/>
                      <a:tailEnd/>
                    </a:ln>
                    <a:solidFill>
                      <a:srgbClr val="000000"/>
                    </a:solidFill>
                    <a:effectLst/>
                    <a:latin typeface="Arial"/>
                    <a:cs typeface="Arial"/>
                  </a:rPr>
                  <a:t>Вкладыш</a:t>
                </a:r>
                <a:endParaRPr lang="ru-RU" sz="1000" i="1" kern="10" spc="0">
                  <a:ln w="9525">
                    <a:noFill/>
                    <a:round/>
                    <a:headEnd/>
                    <a:tailEnd/>
                  </a:ln>
                  <a:solidFill>
                    <a:srgbClr val="000000"/>
                  </a:solidFill>
                  <a:effectLst/>
                  <a:latin typeface="Arial"/>
                  <a:cs typeface="Arial"/>
                </a:endParaRPr>
              </a:p>
            </p:txBody>
          </p:sp>
        </p:grpSp>
        <p:sp>
          <p:nvSpPr>
            <p:cNvPr id="31772" name="Text Box 28"/>
            <p:cNvSpPr txBox="1">
              <a:spLocks noChangeArrowheads="1"/>
            </p:cNvSpPr>
            <p:nvPr/>
          </p:nvSpPr>
          <p:spPr bwMode="auto">
            <a:xfrm>
              <a:off x="1728" y="6480"/>
              <a:ext cx="3888"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1" i="1" u="none" strike="noStrike" cap="none" normalizeH="0" baseline="0" smtClean="0">
                  <a:ln>
                    <a:noFill/>
                  </a:ln>
                  <a:solidFill>
                    <a:schemeClr val="tx1"/>
                  </a:solidFill>
                  <a:effectLst/>
                  <a:latin typeface="Calibri" pitchFamily="34" charset="0"/>
                </a:rPr>
                <a:t>СХЕМА РАСЧЁТА ПОДШИПНИКА </a:t>
              </a:r>
              <a:endParaRPr kumimoji="0" lang="ru-RU" sz="1800" b="0" i="0" u="none" strike="noStrike" cap="none" normalizeH="0" baseline="0" smtClean="0">
                <a:ln>
                  <a:noFill/>
                </a:ln>
                <a:solidFill>
                  <a:schemeClr val="tx1"/>
                </a:solidFill>
                <a:effectLst/>
                <a:latin typeface="Arial" pitchFamily="34" charset="0"/>
              </a:endParaRPr>
            </a:p>
          </p:txBody>
        </p:sp>
      </p:grpSp>
      <p:pic>
        <p:nvPicPr>
          <p:cNvPr id="31"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32"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Определение контактных напряжений в зоне трения</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304800" y="1066800"/>
            <a:ext cx="8382000" cy="5059363"/>
          </a:xfrm>
        </p:spPr>
        <p:txBody>
          <a:bodyPr>
            <a:normAutofit/>
          </a:bodyPr>
          <a:lstStyle/>
          <a:p>
            <a:endParaRPr lang="ru-RU" dirty="0" smtClean="0"/>
          </a:p>
          <a:p>
            <a:pPr>
              <a:buNone/>
            </a:pPr>
            <a:r>
              <a:rPr lang="ru-RU" sz="2800" b="1" i="1" dirty="0" smtClean="0">
                <a:solidFill>
                  <a:srgbClr val="00B0F0"/>
                </a:solidFill>
                <a:latin typeface="Arial" pitchFamily="34" charset="0"/>
                <a:cs typeface="Arial" pitchFamily="34" charset="0"/>
              </a:rPr>
              <a:t>              </a:t>
            </a:r>
            <a:r>
              <a:rPr lang="ru-RU" sz="2400" b="1" i="1" dirty="0" smtClean="0">
                <a:solidFill>
                  <a:srgbClr val="FF0000"/>
                </a:solidFill>
                <a:latin typeface="Arial" pitchFamily="34" charset="0"/>
                <a:cs typeface="Arial" pitchFamily="34" charset="0"/>
              </a:rPr>
              <a:t>СХЕМА РАСЧЁТА ПОДШИПНИКА </a:t>
            </a:r>
            <a:endParaRPr lang="ru-RU" sz="2400" dirty="0" smtClean="0">
              <a:solidFill>
                <a:srgbClr val="FF0000"/>
              </a:solidFill>
              <a:latin typeface="Arial" pitchFamily="34" charset="0"/>
              <a:cs typeface="Arial" pitchFamily="34" charset="0"/>
            </a:endParaRPr>
          </a:p>
          <a:p>
            <a:pPr algn="just"/>
            <a:r>
              <a:rPr lang="ru-RU" sz="2400" b="1" dirty="0" smtClean="0">
                <a:solidFill>
                  <a:srgbClr val="FF0000"/>
                </a:solidFill>
                <a:latin typeface="Arial" pitchFamily="34" charset="0"/>
                <a:cs typeface="Arial" pitchFamily="34" charset="0"/>
              </a:rPr>
              <a:t>Критерием прочности</a:t>
            </a:r>
            <a:r>
              <a:rPr lang="ru-RU" sz="2400" b="1" dirty="0" smtClean="0">
                <a:latin typeface="Arial" pitchFamily="34" charset="0"/>
                <a:cs typeface="Arial" pitchFamily="34" charset="0"/>
              </a:rPr>
              <a:t>, а следовательно, и работоспособности подшипника скольжения являются контактные напряжения в зоне трения или, что, в принципе, то же самое – контактное давление. Расчётное контактное давление сравнивают с допускаемым  </a:t>
            </a:r>
            <a:r>
              <a:rPr lang="en-US" sz="2400" b="1" i="1" dirty="0" smtClean="0">
                <a:latin typeface="Arial" pitchFamily="34" charset="0"/>
                <a:cs typeface="Arial" pitchFamily="34" charset="0"/>
              </a:rPr>
              <a:t>p </a:t>
            </a:r>
            <a:r>
              <a:rPr lang="ru-RU" sz="2400" b="1" dirty="0" smtClean="0">
                <a:latin typeface="Arial" pitchFamily="34" charset="0"/>
                <a:cs typeface="Arial" pitchFamily="34" charset="0"/>
              </a:rPr>
              <a:t>=</a:t>
            </a:r>
            <a:r>
              <a:rPr lang="ru-RU" sz="2400" b="1" i="1" dirty="0" smtClean="0">
                <a:latin typeface="Arial" pitchFamily="34" charset="0"/>
                <a:cs typeface="Arial" pitchFamily="34" charset="0"/>
              </a:rPr>
              <a:t> </a:t>
            </a:r>
            <a:r>
              <a:rPr lang="en-US" sz="2400" b="1" i="1" dirty="0" smtClean="0">
                <a:latin typeface="Arial" pitchFamily="34" charset="0"/>
                <a:cs typeface="Arial" pitchFamily="34" charset="0"/>
              </a:rPr>
              <a:t>N</a:t>
            </a:r>
            <a:r>
              <a:rPr lang="ru-RU" sz="2400" b="1" i="1" dirty="0" smtClean="0">
                <a:latin typeface="Arial" pitchFamily="34" charset="0"/>
                <a:cs typeface="Arial" pitchFamily="34" charset="0"/>
              </a:rPr>
              <a:t> /(</a:t>
            </a:r>
            <a:r>
              <a:rPr lang="en-US" sz="2400" b="1" i="1" dirty="0" smtClean="0">
                <a:latin typeface="Arial" pitchFamily="34" charset="0"/>
                <a:cs typeface="Arial" pitchFamily="34" charset="0"/>
              </a:rPr>
              <a:t>l d</a:t>
            </a:r>
            <a:r>
              <a:rPr lang="ru-RU" sz="2400" b="1" i="1" dirty="0" smtClean="0">
                <a:latin typeface="Arial" pitchFamily="34" charset="0"/>
                <a:cs typeface="Arial" pitchFamily="34" charset="0"/>
              </a:rPr>
              <a:t>) </a:t>
            </a:r>
            <a:r>
              <a:rPr lang="en-US" sz="2400" b="1" dirty="0" smtClean="0">
                <a:latin typeface="Arial" pitchFamily="34" charset="0"/>
                <a:cs typeface="Arial" pitchFamily="34" charset="0"/>
                <a:sym typeface="Symbol"/>
              </a:rPr>
              <a:t></a:t>
            </a:r>
            <a:r>
              <a:rPr lang="en-US" sz="2400" b="1" dirty="0" smtClean="0">
                <a:latin typeface="Arial" pitchFamily="34" charset="0"/>
                <a:cs typeface="Arial" pitchFamily="34" charset="0"/>
              </a:rPr>
              <a:t> </a:t>
            </a:r>
            <a:r>
              <a:rPr lang="ru-RU" sz="2400" b="1" i="1" dirty="0" smtClean="0">
                <a:latin typeface="Arial" pitchFamily="34" charset="0"/>
                <a:cs typeface="Arial" pitchFamily="34" charset="0"/>
              </a:rPr>
              <a:t>[</a:t>
            </a:r>
            <a:r>
              <a:rPr lang="en-US" sz="2400" b="1" i="1" dirty="0" smtClean="0">
                <a:latin typeface="Arial" pitchFamily="34" charset="0"/>
                <a:cs typeface="Arial" pitchFamily="34" charset="0"/>
              </a:rPr>
              <a:t>p</a:t>
            </a:r>
            <a:r>
              <a:rPr lang="ru-RU" sz="2400" b="1" i="1" dirty="0" smtClean="0">
                <a:latin typeface="Arial" pitchFamily="34" charset="0"/>
                <a:cs typeface="Arial" pitchFamily="34" charset="0"/>
              </a:rPr>
              <a:t>]</a:t>
            </a:r>
            <a:r>
              <a:rPr lang="ru-RU" sz="2400" b="1" dirty="0" smtClean="0">
                <a:latin typeface="Arial" pitchFamily="34" charset="0"/>
                <a:cs typeface="Arial" pitchFamily="34" charset="0"/>
              </a:rPr>
              <a:t>. Здесь </a:t>
            </a:r>
            <a:r>
              <a:rPr lang="en-US" sz="2400" b="1" i="1" dirty="0" smtClean="0">
                <a:latin typeface="Arial" pitchFamily="34" charset="0"/>
                <a:cs typeface="Arial" pitchFamily="34" charset="0"/>
              </a:rPr>
              <a:t>N</a:t>
            </a:r>
            <a:r>
              <a:rPr lang="ru-RU" sz="2400" b="1" dirty="0" smtClean="0">
                <a:latin typeface="Arial" pitchFamily="34" charset="0"/>
                <a:cs typeface="Arial" pitchFamily="34" charset="0"/>
              </a:rPr>
              <a:t> – сила нормального давления вала на втулку (реакция опоры), </a:t>
            </a:r>
            <a:r>
              <a:rPr lang="en-US" sz="2400" b="1" i="1" dirty="0" smtClean="0">
                <a:latin typeface="Arial" pitchFamily="34" charset="0"/>
                <a:cs typeface="Arial" pitchFamily="34" charset="0"/>
              </a:rPr>
              <a:t>l </a:t>
            </a:r>
            <a:r>
              <a:rPr lang="ru-RU" sz="2400" b="1" dirty="0" smtClean="0">
                <a:latin typeface="Arial" pitchFamily="34" charset="0"/>
                <a:cs typeface="Arial" pitchFamily="34" charset="0"/>
              </a:rPr>
              <a:t> - рабочая длина втулки подшипника, </a:t>
            </a:r>
            <a:r>
              <a:rPr lang="en-US" sz="2400" b="1" i="1" dirty="0" smtClean="0">
                <a:latin typeface="Arial" pitchFamily="34" charset="0"/>
                <a:cs typeface="Arial" pitchFamily="34" charset="0"/>
              </a:rPr>
              <a:t>d</a:t>
            </a:r>
            <a:r>
              <a:rPr lang="ru-RU" sz="2400" b="1" dirty="0" smtClean="0">
                <a:latin typeface="Arial" pitchFamily="34" charset="0"/>
                <a:cs typeface="Arial" pitchFamily="34" charset="0"/>
              </a:rPr>
              <a:t> – диаметр цапфы вала. </a:t>
            </a:r>
            <a:endParaRPr lang="ru-RU" sz="2400" b="1"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18</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838200"/>
            <a:ext cx="8305800" cy="5287963"/>
          </a:xfrm>
        </p:spPr>
        <p:txBody>
          <a:bodyPr/>
          <a:lstStyle/>
          <a:p>
            <a:endParaRPr lang="ru-RU" sz="2400" b="1" dirty="0" smtClean="0">
              <a:latin typeface="Arial" pitchFamily="34" charset="0"/>
              <a:cs typeface="Arial" pitchFamily="34" charset="0"/>
            </a:endParaRPr>
          </a:p>
          <a:p>
            <a:endParaRPr lang="ru-RU" sz="2400" b="1" dirty="0" smtClean="0">
              <a:latin typeface="Arial" pitchFamily="34" charset="0"/>
              <a:cs typeface="Arial" pitchFamily="34" charset="0"/>
            </a:endParaRPr>
          </a:p>
          <a:p>
            <a:pPr algn="just"/>
            <a:r>
              <a:rPr lang="ru-RU" sz="2400" b="1" dirty="0" smtClean="0">
                <a:latin typeface="Arial" pitchFamily="34" charset="0"/>
                <a:cs typeface="Arial" pitchFamily="34" charset="0"/>
              </a:rPr>
              <a:t>Иногда удобнее сравнивать расчётное и допускаемое произведение давления на скорость скольжения. Скорость скольжения легко рассчитать,  зная диаметр и частоту вращения вала</a:t>
            </a:r>
            <a:r>
              <a:rPr lang="en-US" sz="2400" b="1" dirty="0" smtClean="0">
                <a:latin typeface="Arial" pitchFamily="34" charset="0"/>
                <a:cs typeface="Arial" pitchFamily="34" charset="0"/>
              </a:rPr>
              <a:t>:</a:t>
            </a:r>
            <a:endParaRPr lang="ru-RU" sz="2400" b="1" dirty="0" smtClean="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19</a:t>
            </a:fld>
            <a:endParaRPr lang="en-US"/>
          </a:p>
        </p:txBody>
      </p:sp>
      <p:graphicFrame>
        <p:nvGraphicFramePr>
          <p:cNvPr id="31746" name="Object 2"/>
          <p:cNvGraphicFramePr>
            <a:graphicFrameLocks noChangeAspect="1"/>
          </p:cNvGraphicFramePr>
          <p:nvPr/>
        </p:nvGraphicFramePr>
        <p:xfrm>
          <a:off x="990600" y="4038600"/>
          <a:ext cx="7672388" cy="860425"/>
        </p:xfrm>
        <a:graphic>
          <a:graphicData uri="http://schemas.openxmlformats.org/presentationml/2006/ole">
            <p:oleObj spid="_x0000_s31746" name="Документ" r:id="rId3" imgW="3823724" imgH="429036" progId="Word.Document.8">
              <p:embed/>
            </p:oleObj>
          </a:graphicData>
        </a:graphic>
      </p:graphicFrame>
      <p:pic>
        <p:nvPicPr>
          <p:cNvPr id="5" name="Picture 14"/>
          <p:cNvPicPr>
            <a:picLocks noChangeAspect="1" noChangeArrowheads="1"/>
          </p:cNvPicPr>
          <p:nvPr/>
        </p:nvPicPr>
        <p:blipFill>
          <a:blip r:embed="rId4"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5"/>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solidFill>
                  <a:srgbClr val="00B0F0"/>
                </a:solidFill>
                <a:latin typeface="Arial" pitchFamily="34" charset="0"/>
                <a:cs typeface="Arial" pitchFamily="34" charset="0"/>
              </a:rPr>
              <a:t>Подшипники качения.</a:t>
            </a:r>
            <a:br>
              <a:rPr lang="ru-RU" sz="2400" b="1" dirty="0" smtClean="0">
                <a:solidFill>
                  <a:srgbClr val="00B0F0"/>
                </a:solidFill>
                <a:latin typeface="Arial" pitchFamily="34" charset="0"/>
                <a:cs typeface="Arial" pitchFamily="34" charset="0"/>
              </a:rPr>
            </a:br>
            <a:r>
              <a:rPr lang="ru-RU" sz="2400" b="1" dirty="0" smtClean="0">
                <a:solidFill>
                  <a:srgbClr val="00B0F0"/>
                </a:solidFill>
                <a:latin typeface="Arial" pitchFamily="34" charset="0"/>
                <a:cs typeface="Arial" pitchFamily="34" charset="0"/>
              </a:rPr>
              <a:t>Конструкция и назначение.</a:t>
            </a:r>
            <a:br>
              <a:rPr lang="ru-RU" sz="2400" b="1" dirty="0" smtClean="0">
                <a:solidFill>
                  <a:srgbClr val="00B0F0"/>
                </a:solidFill>
                <a:latin typeface="Arial" pitchFamily="34" charset="0"/>
                <a:cs typeface="Arial" pitchFamily="34" charset="0"/>
              </a:rPr>
            </a:br>
            <a:r>
              <a:rPr lang="ru-RU" sz="2400" b="1" dirty="0" smtClean="0">
                <a:solidFill>
                  <a:srgbClr val="00B0F0"/>
                </a:solidFill>
                <a:latin typeface="Arial" pitchFamily="34" charset="0"/>
                <a:cs typeface="Arial" pitchFamily="34" charset="0"/>
              </a:rPr>
              <a:t>Расчет</a:t>
            </a:r>
            <a:endParaRPr lang="ru-RU" sz="2400" b="1" dirty="0">
              <a:solidFill>
                <a:srgbClr val="00B0F0"/>
              </a:solidFill>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20</a:t>
            </a:fld>
            <a:endParaRPr lang="en-US"/>
          </a:p>
        </p:txBody>
      </p:sp>
      <p:grpSp>
        <p:nvGrpSpPr>
          <p:cNvPr id="35842" name="Group 2"/>
          <p:cNvGrpSpPr>
            <a:grpSpLocks noGrp="1"/>
          </p:cNvGrpSpPr>
          <p:nvPr>
            <p:ph idx="1"/>
          </p:nvPr>
        </p:nvGrpSpPr>
        <p:grpSpPr bwMode="auto">
          <a:xfrm>
            <a:off x="304800" y="1600199"/>
            <a:ext cx="8496405" cy="4549185"/>
            <a:chOff x="1592" y="2304"/>
            <a:chExt cx="7313" cy="827"/>
          </a:xfrm>
        </p:grpSpPr>
        <p:grpSp>
          <p:nvGrpSpPr>
            <p:cNvPr id="35843" name="Group 3"/>
            <p:cNvGrpSpPr>
              <a:grpSpLocks/>
            </p:cNvGrpSpPr>
            <p:nvPr/>
          </p:nvGrpSpPr>
          <p:grpSpPr bwMode="auto">
            <a:xfrm>
              <a:off x="1592" y="2443"/>
              <a:ext cx="7313" cy="688"/>
              <a:chOff x="1592" y="2443"/>
              <a:chExt cx="7313" cy="688"/>
            </a:xfrm>
          </p:grpSpPr>
          <p:graphicFrame>
            <p:nvGraphicFramePr>
              <p:cNvPr id="35844" name="Object 4"/>
              <p:cNvGraphicFramePr>
                <a:graphicFrameLocks noChangeAspect="1"/>
              </p:cNvGraphicFramePr>
              <p:nvPr/>
            </p:nvGraphicFramePr>
            <p:xfrm>
              <a:off x="1592" y="2443"/>
              <a:ext cx="3888" cy="688"/>
            </p:xfrm>
            <a:graphic>
              <a:graphicData uri="http://schemas.openxmlformats.org/presentationml/2006/ole">
                <p:oleObj spid="_x0000_s35844" r:id="rId3" imgW="9047619" imgH="1600000" progId="">
                  <p:embed/>
                </p:oleObj>
              </a:graphicData>
            </a:graphic>
          </p:graphicFrame>
          <p:graphicFrame>
            <p:nvGraphicFramePr>
              <p:cNvPr id="35845" name="Object 5"/>
              <p:cNvGraphicFramePr>
                <a:graphicFrameLocks noChangeAspect="1"/>
              </p:cNvGraphicFramePr>
              <p:nvPr/>
            </p:nvGraphicFramePr>
            <p:xfrm flipV="1">
              <a:off x="5593" y="2526"/>
              <a:ext cx="3312" cy="553"/>
            </p:xfrm>
            <a:graphic>
              <a:graphicData uri="http://schemas.openxmlformats.org/presentationml/2006/ole">
                <p:oleObj spid="_x0000_s35845" r:id="rId4" imgW="7552381" imgH="1495634" progId="">
                  <p:embed/>
                </p:oleObj>
              </a:graphicData>
            </a:graphic>
          </p:graphicFrame>
        </p:grpSp>
        <p:sp>
          <p:nvSpPr>
            <p:cNvPr id="35846" name="Text Box 6"/>
            <p:cNvSpPr txBox="1">
              <a:spLocks noChangeArrowheads="1"/>
            </p:cNvSpPr>
            <p:nvPr/>
          </p:nvSpPr>
          <p:spPr bwMode="auto">
            <a:xfrm>
              <a:off x="1920" y="2304"/>
              <a:ext cx="6864" cy="97"/>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dirty="0" smtClean="0">
                  <a:ln>
                    <a:noFill/>
                  </a:ln>
                  <a:solidFill>
                    <a:schemeClr val="tx1"/>
                  </a:solidFill>
                  <a:effectLst/>
                  <a:latin typeface="Times New Roman" pitchFamily="18" charset="0"/>
                </a:rPr>
                <a:t>   ТЕЛА  КАЧЕНИЯ, ПРИМЕНЯЕМЫЕ В ПОДШИПНИКАХ</a:t>
              </a:r>
              <a:endParaRPr kumimoji="0" lang="ru-RU" sz="1800" b="0" i="0" u="none" strike="noStrike" cap="none" normalizeH="0" baseline="0" dirty="0" smtClean="0">
                <a:ln>
                  <a:noFill/>
                </a:ln>
                <a:solidFill>
                  <a:schemeClr val="tx1"/>
                </a:solidFill>
                <a:effectLst/>
                <a:latin typeface="Arial" pitchFamily="34" charset="0"/>
              </a:endParaRPr>
            </a:p>
          </p:txBody>
        </p:sp>
      </p:grpSp>
      <p:pic>
        <p:nvPicPr>
          <p:cNvPr id="9" name="Picture 14"/>
          <p:cNvPicPr>
            <a:picLocks noChangeAspect="1" noChangeArrowheads="1"/>
          </p:cNvPicPr>
          <p:nvPr/>
        </p:nvPicPr>
        <p:blipFill>
          <a:blip r:embed="rId5"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0" name="Picture 15"/>
          <p:cNvPicPr>
            <a:picLocks noChangeAspect="1" noChangeArrowheads="1"/>
          </p:cNvPicPr>
          <p:nvPr/>
        </p:nvPicPr>
        <p:blipFill>
          <a:blip r:embed="rId6"/>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19201"/>
            <a:ext cx="8229600" cy="4724400"/>
          </a:xfrm>
        </p:spPr>
        <p:txBody>
          <a:bodyPr>
            <a:normAutofit/>
          </a:bodyPr>
          <a:lstStyle/>
          <a:p>
            <a:pPr algn="just"/>
            <a:r>
              <a:rPr lang="ru-RU" sz="2400" b="1" dirty="0" smtClean="0">
                <a:latin typeface="Arial" pitchFamily="34" charset="0"/>
                <a:cs typeface="Arial" pitchFamily="34" charset="0"/>
              </a:rPr>
              <a:t>Принцип их конструкции заключается в наличии между валом и корпусом группы одинаковых круглых тел, называемых телами качения . </a:t>
            </a:r>
            <a:r>
              <a:rPr lang="ru-RU" sz="2400" b="1" i="1" dirty="0" smtClean="0">
                <a:latin typeface="Arial" pitchFamily="34" charset="0"/>
                <a:cs typeface="Arial" pitchFamily="34" charset="0"/>
              </a:rPr>
              <a:t>   </a:t>
            </a:r>
            <a:endParaRPr lang="ru-RU" sz="2400" b="1" dirty="0" smtClean="0">
              <a:latin typeface="Arial" pitchFamily="34" charset="0"/>
              <a:cs typeface="Arial" pitchFamily="34" charset="0"/>
            </a:endParaRPr>
          </a:p>
          <a:p>
            <a:pPr algn="just"/>
            <a:endParaRPr lang="ru-RU" sz="2400" b="1" dirty="0" smtClean="0">
              <a:latin typeface="Arial" pitchFamily="34" charset="0"/>
              <a:cs typeface="Arial" pitchFamily="34" charset="0"/>
            </a:endParaRPr>
          </a:p>
          <a:p>
            <a:pPr algn="just"/>
            <a:r>
              <a:rPr lang="ru-RU" sz="2400" b="1" dirty="0" smtClean="0">
                <a:latin typeface="Arial" pitchFamily="34" charset="0"/>
                <a:cs typeface="Arial" pitchFamily="34" charset="0"/>
              </a:rPr>
              <a:t>Это могут быть или шарики, или ролики (короткие толстые либо длинные иглообразные), или конические ролики, или бочкообразные, или даже спиралевидные пружины. Обычно подшипник выполняется как самостоятельная сборочная единица, состоящая из наружного и внутреннего колец, между которыми и помещены тела качения</a:t>
            </a:r>
            <a:r>
              <a:rPr lang="ru-RU" sz="2400" dirty="0" smtClean="0">
                <a:latin typeface="Arial" pitchFamily="34" charset="0"/>
                <a:cs typeface="Arial" pitchFamily="34" charset="0"/>
              </a:rPr>
              <a:t>. </a:t>
            </a:r>
            <a:endParaRPr lang="ru-RU" sz="24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21</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latin typeface="Arial" pitchFamily="34" charset="0"/>
                <a:cs typeface="Arial" pitchFamily="34" charset="0"/>
              </a:rPr>
              <a:t>По форме тел качения подшипники делятся на</a:t>
            </a:r>
            <a:br>
              <a:rPr lang="ru-RU" sz="2400" dirty="0" smtClean="0">
                <a:latin typeface="Arial" pitchFamily="34" charset="0"/>
                <a:cs typeface="Arial" pitchFamily="34" charset="0"/>
              </a:rPr>
            </a:br>
            <a:r>
              <a:rPr lang="ru-RU" sz="2400" b="1" dirty="0" smtClean="0">
                <a:solidFill>
                  <a:srgbClr val="FF0000"/>
                </a:solidFill>
                <a:latin typeface="Arial" pitchFamily="34" charset="0"/>
                <a:cs typeface="Arial" pitchFamily="34" charset="0"/>
              </a:rPr>
              <a:t> роликовые и шариковые</a:t>
            </a:r>
            <a:endParaRPr lang="ru-RU" sz="2400" b="1" dirty="0">
              <a:solidFill>
                <a:srgbClr val="FF0000"/>
              </a:solidFill>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22</a:t>
            </a:fld>
            <a:endParaRPr lang="en-US"/>
          </a:p>
        </p:txBody>
      </p:sp>
      <p:grpSp>
        <p:nvGrpSpPr>
          <p:cNvPr id="36866" name="Group 2"/>
          <p:cNvGrpSpPr>
            <a:grpSpLocks noGrp="1"/>
          </p:cNvGrpSpPr>
          <p:nvPr>
            <p:ph idx="1"/>
          </p:nvPr>
        </p:nvGrpSpPr>
        <p:grpSpPr bwMode="auto">
          <a:xfrm>
            <a:off x="457200" y="1600200"/>
            <a:ext cx="8229600" cy="4525963"/>
            <a:chOff x="1732" y="8495"/>
            <a:chExt cx="9068" cy="6625"/>
          </a:xfrm>
        </p:grpSpPr>
        <p:pic>
          <p:nvPicPr>
            <p:cNvPr id="36867" name="Picture 3" descr="ролики5"/>
            <p:cNvPicPr>
              <a:picLocks noChangeAspect="1" noChangeArrowheads="1"/>
            </p:cNvPicPr>
            <p:nvPr/>
          </p:nvPicPr>
          <p:blipFill>
            <a:blip r:embed="rId2"/>
            <a:srcRect/>
            <a:stretch>
              <a:fillRect/>
            </a:stretch>
          </p:blipFill>
          <p:spPr bwMode="auto">
            <a:xfrm>
              <a:off x="3796" y="11927"/>
              <a:ext cx="2460" cy="3193"/>
            </a:xfrm>
            <a:prstGeom prst="rect">
              <a:avLst/>
            </a:prstGeom>
            <a:noFill/>
          </p:spPr>
        </p:pic>
        <p:pic>
          <p:nvPicPr>
            <p:cNvPr id="36868" name="Picture 4" descr="ролики6"/>
            <p:cNvPicPr>
              <a:picLocks noChangeAspect="1" noChangeArrowheads="1"/>
            </p:cNvPicPr>
            <p:nvPr/>
          </p:nvPicPr>
          <p:blipFill>
            <a:blip r:embed="rId3"/>
            <a:srcRect/>
            <a:stretch>
              <a:fillRect/>
            </a:stretch>
          </p:blipFill>
          <p:spPr bwMode="auto">
            <a:xfrm>
              <a:off x="6223" y="11927"/>
              <a:ext cx="2344" cy="3188"/>
            </a:xfrm>
            <a:prstGeom prst="rect">
              <a:avLst/>
            </a:prstGeom>
            <a:noFill/>
          </p:spPr>
        </p:pic>
        <p:sp>
          <p:nvSpPr>
            <p:cNvPr id="36869" name="Text Box 5"/>
            <p:cNvSpPr txBox="1">
              <a:spLocks noChangeArrowheads="1"/>
            </p:cNvSpPr>
            <p:nvPr/>
          </p:nvSpPr>
          <p:spPr bwMode="auto">
            <a:xfrm>
              <a:off x="8273" y="14804"/>
              <a:ext cx="1645" cy="270"/>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1" u="none" strike="noStrike" cap="none" normalizeH="0" baseline="0" smtClean="0">
                  <a:ln>
                    <a:noFill/>
                  </a:ln>
                  <a:solidFill>
                    <a:schemeClr val="tx1"/>
                  </a:solidFill>
                  <a:effectLst/>
                  <a:latin typeface="Times New Roman" pitchFamily="18" charset="0"/>
                </a:rPr>
                <a:t>ИГОЛЬЧАТЫЙ</a:t>
              </a:r>
              <a:r>
                <a:rPr kumimoji="0" lang="ru-RU" sz="2000" b="1" i="0" u="none" strike="noStrike" cap="none" normalizeH="0" baseline="0" smtClean="0">
                  <a:ln>
                    <a:noFill/>
                  </a:ln>
                  <a:solidFill>
                    <a:schemeClr val="tx1"/>
                  </a:solidFill>
                  <a:effectLst/>
                  <a:latin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36870" name="Text Box 6"/>
            <p:cNvSpPr txBox="1">
              <a:spLocks noChangeArrowheads="1"/>
            </p:cNvSpPr>
            <p:nvPr/>
          </p:nvSpPr>
          <p:spPr bwMode="auto">
            <a:xfrm>
              <a:off x="2579" y="14801"/>
              <a:ext cx="1495" cy="300"/>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1" i="1" u="none" strike="noStrike" cap="none" normalizeH="0" baseline="0" smtClean="0">
                  <a:ln>
                    <a:noFill/>
                  </a:ln>
                  <a:solidFill>
                    <a:schemeClr val="tx1"/>
                  </a:solidFill>
                  <a:effectLst/>
                  <a:latin typeface="Times New Roman" pitchFamily="18" charset="0"/>
                </a:rPr>
                <a:t>КОНИЧЕСКИЙ</a:t>
              </a:r>
              <a:r>
                <a:rPr kumimoji="0" lang="ru-RU" sz="1000" b="1" i="0" u="none" strike="noStrike" cap="none" normalizeH="0" baseline="0" smtClean="0">
                  <a:ln>
                    <a:noFill/>
                  </a:ln>
                  <a:solidFill>
                    <a:schemeClr val="tx1"/>
                  </a:solidFill>
                  <a:effectLst/>
                  <a:latin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pic>
          <p:nvPicPr>
            <p:cNvPr id="36871" name="Picture 7" descr="ролики1"/>
            <p:cNvPicPr>
              <a:picLocks noChangeAspect="1" noChangeArrowheads="1"/>
            </p:cNvPicPr>
            <p:nvPr/>
          </p:nvPicPr>
          <p:blipFill>
            <a:blip r:embed="rId4"/>
            <a:srcRect/>
            <a:stretch>
              <a:fillRect/>
            </a:stretch>
          </p:blipFill>
          <p:spPr bwMode="auto">
            <a:xfrm>
              <a:off x="1732" y="8727"/>
              <a:ext cx="2116" cy="3143"/>
            </a:xfrm>
            <a:prstGeom prst="rect">
              <a:avLst/>
            </a:prstGeom>
            <a:noFill/>
          </p:spPr>
        </p:pic>
        <p:pic>
          <p:nvPicPr>
            <p:cNvPr id="36872" name="Picture 8" descr="ролики2"/>
            <p:cNvPicPr>
              <a:picLocks noChangeAspect="1" noChangeArrowheads="1"/>
            </p:cNvPicPr>
            <p:nvPr/>
          </p:nvPicPr>
          <p:blipFill>
            <a:blip r:embed="rId5"/>
            <a:srcRect/>
            <a:stretch>
              <a:fillRect/>
            </a:stretch>
          </p:blipFill>
          <p:spPr bwMode="auto">
            <a:xfrm>
              <a:off x="3835" y="8594"/>
              <a:ext cx="2223" cy="3247"/>
            </a:xfrm>
            <a:prstGeom prst="rect">
              <a:avLst/>
            </a:prstGeom>
            <a:noFill/>
          </p:spPr>
        </p:pic>
        <p:pic>
          <p:nvPicPr>
            <p:cNvPr id="36873" name="Picture 9" descr="ролики3"/>
            <p:cNvPicPr>
              <a:picLocks noChangeAspect="1" noChangeArrowheads="1"/>
            </p:cNvPicPr>
            <p:nvPr/>
          </p:nvPicPr>
          <p:blipFill>
            <a:blip r:embed="rId6"/>
            <a:srcRect/>
            <a:stretch>
              <a:fillRect/>
            </a:stretch>
          </p:blipFill>
          <p:spPr bwMode="auto">
            <a:xfrm>
              <a:off x="5937" y="8727"/>
              <a:ext cx="2164" cy="3143"/>
            </a:xfrm>
            <a:prstGeom prst="rect">
              <a:avLst/>
            </a:prstGeom>
            <a:noFill/>
          </p:spPr>
        </p:pic>
        <p:pic>
          <p:nvPicPr>
            <p:cNvPr id="36874" name="Picture 10" descr="ролики4"/>
            <p:cNvPicPr>
              <a:picLocks noChangeAspect="1" noChangeArrowheads="1"/>
            </p:cNvPicPr>
            <p:nvPr/>
          </p:nvPicPr>
          <p:blipFill>
            <a:blip r:embed="rId7"/>
            <a:srcRect/>
            <a:stretch>
              <a:fillRect/>
            </a:stretch>
          </p:blipFill>
          <p:spPr bwMode="auto">
            <a:xfrm>
              <a:off x="8202" y="8727"/>
              <a:ext cx="2598" cy="3146"/>
            </a:xfrm>
            <a:prstGeom prst="rect">
              <a:avLst/>
            </a:prstGeom>
            <a:noFill/>
          </p:spPr>
        </p:pic>
        <p:sp>
          <p:nvSpPr>
            <p:cNvPr id="36875" name="Text Box 11"/>
            <p:cNvSpPr txBox="1">
              <a:spLocks noChangeArrowheads="1"/>
            </p:cNvSpPr>
            <p:nvPr/>
          </p:nvSpPr>
          <p:spPr bwMode="auto">
            <a:xfrm>
              <a:off x="8273" y="11361"/>
              <a:ext cx="2259" cy="616"/>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pitchFamily="34" charset="0"/>
                </a:rPr>
                <a:t>       </a:t>
              </a:r>
              <a:r>
                <a:rPr kumimoji="0" lang="ru-RU" sz="1100" b="1" i="1" u="none" strike="noStrike" cap="none" normalizeH="0" baseline="0" smtClean="0">
                  <a:ln>
                    <a:noFill/>
                  </a:ln>
                  <a:solidFill>
                    <a:srgbClr val="000000"/>
                  </a:solidFill>
                  <a:effectLst/>
                  <a:latin typeface="Times New Roman" pitchFamily="18" charset="0"/>
                </a:rPr>
                <a:t>САМОУСТАНАВ-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rgbClr val="000000"/>
                  </a:solidFill>
                  <a:effectLst/>
                  <a:latin typeface="Times New Roman" pitchFamily="18" charset="0"/>
                </a:rPr>
                <a:t>        ЛИВАЮЩИЙС</a:t>
              </a:r>
              <a:r>
                <a:rPr kumimoji="0" lang="ru-RU" sz="1100" b="0" i="1" u="none" strike="noStrike" cap="none" normalizeH="0" baseline="0" smtClean="0">
                  <a:ln>
                    <a:noFill/>
                  </a:ln>
                  <a:solidFill>
                    <a:srgbClr val="000000"/>
                  </a:solidFill>
                  <a:effectLst/>
                  <a:latin typeface="Times New Roman" pitchFamily="18" charset="0"/>
                </a:rPr>
                <a:t>Я</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36876" name="Text Box 12"/>
            <p:cNvSpPr txBox="1">
              <a:spLocks noChangeArrowheads="1"/>
            </p:cNvSpPr>
            <p:nvPr/>
          </p:nvSpPr>
          <p:spPr bwMode="auto">
            <a:xfrm>
              <a:off x="2028" y="11512"/>
              <a:ext cx="5922" cy="302"/>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chemeClr val="tx1"/>
                  </a:solidFill>
                  <a:effectLst/>
                  <a:latin typeface="Times New Roman" pitchFamily="18" charset="0"/>
                </a:rPr>
                <a:t>ЦИЛИНДРИЧЕСКИЕ РОЛИКОВЫЕ РАДИАЛЬНЫЕ</a:t>
              </a:r>
              <a:r>
                <a:rPr kumimoji="0" lang="ru-RU" sz="2000" b="1" i="1" u="none" strike="noStrike" cap="none" normalizeH="0" baseline="0" smtClean="0">
                  <a:ln>
                    <a:noFill/>
                  </a:ln>
                  <a:solidFill>
                    <a:schemeClr val="tx1"/>
                  </a:solidFill>
                  <a:effectLst/>
                  <a:latin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36877" name="Text Box 13"/>
            <p:cNvSpPr txBox="1">
              <a:spLocks noChangeArrowheads="1"/>
            </p:cNvSpPr>
            <p:nvPr/>
          </p:nvSpPr>
          <p:spPr bwMode="auto">
            <a:xfrm>
              <a:off x="3361" y="8495"/>
              <a:ext cx="5767" cy="302"/>
            </a:xfrm>
            <a:prstGeom prst="rect">
              <a:avLst/>
            </a:prstGeom>
            <a:no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Arial" pitchFamily="34" charset="0"/>
                </a:rPr>
                <a:t>           </a:t>
              </a:r>
              <a:r>
                <a:rPr kumimoji="0" lang="ru-RU" sz="1200" b="1" i="1" u="none" strike="noStrike" cap="none" normalizeH="0" baseline="0" smtClean="0">
                  <a:ln>
                    <a:noFill/>
                  </a:ln>
                  <a:solidFill>
                    <a:srgbClr val="000000"/>
                  </a:solidFill>
                  <a:effectLst/>
                  <a:latin typeface="Times New Roman" pitchFamily="18" charset="0"/>
                </a:rPr>
                <a:t>РОЛИКОВЫЕ   ПОДШИПНИКИ</a:t>
              </a:r>
              <a:endParaRPr kumimoji="0" lang="ru-RU" sz="1800" b="0" i="0" u="none" strike="noStrike" cap="none" normalizeH="0" baseline="0" smtClean="0">
                <a:ln>
                  <a:noFill/>
                </a:ln>
                <a:solidFill>
                  <a:schemeClr val="tx1"/>
                </a:solidFill>
                <a:effectLst/>
                <a:latin typeface="Arial" pitchFamily="34" charset="0"/>
              </a:endParaRPr>
            </a:p>
          </p:txBody>
        </p:sp>
      </p:grpSp>
      <p:pic>
        <p:nvPicPr>
          <p:cNvPr id="16" name="Picture 14"/>
          <p:cNvPicPr>
            <a:picLocks noChangeAspect="1" noChangeArrowheads="1"/>
          </p:cNvPicPr>
          <p:nvPr/>
        </p:nvPicPr>
        <p:blipFill>
          <a:blip r:embed="rId8"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7" name="Picture 15"/>
          <p:cNvPicPr>
            <a:picLocks noChangeAspect="1" noChangeArrowheads="1"/>
          </p:cNvPicPr>
          <p:nvPr/>
        </p:nvPicPr>
        <p:blipFill>
          <a:blip r:embed="rId9"/>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14400"/>
            <a:ext cx="8229600" cy="5211763"/>
          </a:xfrm>
        </p:spPr>
        <p:txBody>
          <a:bodyPr>
            <a:normAutofit/>
          </a:bodyPr>
          <a:lstStyle/>
          <a:p>
            <a:pPr>
              <a:buNone/>
            </a:pPr>
            <a:r>
              <a:rPr lang="ru-RU" sz="2400" dirty="0" smtClean="0">
                <a:latin typeface="Arial" pitchFamily="34" charset="0"/>
                <a:cs typeface="Arial" pitchFamily="34" charset="0"/>
              </a:rPr>
              <a:t>                 </a:t>
            </a:r>
            <a:r>
              <a:rPr lang="ru-RU" sz="2400" b="1" dirty="0" smtClean="0">
                <a:solidFill>
                  <a:srgbClr val="FF0000"/>
                </a:solidFill>
                <a:latin typeface="Arial" pitchFamily="34" charset="0"/>
                <a:cs typeface="Arial" pitchFamily="34" charset="0"/>
              </a:rPr>
              <a:t>Шариковые подшипники качения</a:t>
            </a:r>
            <a:endParaRPr lang="ru-RU" sz="2400" b="1" dirty="0">
              <a:solidFill>
                <a:srgbClr val="FF0000"/>
              </a:solidFill>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23</a:t>
            </a:fld>
            <a:endParaRPr lang="en-US"/>
          </a:p>
        </p:txBody>
      </p:sp>
      <p:grpSp>
        <p:nvGrpSpPr>
          <p:cNvPr id="36866" name="Group 2"/>
          <p:cNvGrpSpPr>
            <a:grpSpLocks/>
          </p:cNvGrpSpPr>
          <p:nvPr/>
        </p:nvGrpSpPr>
        <p:grpSpPr bwMode="auto">
          <a:xfrm>
            <a:off x="1066800" y="1676400"/>
            <a:ext cx="5943600" cy="4171950"/>
            <a:chOff x="1872" y="1584"/>
            <a:chExt cx="8655" cy="5719"/>
          </a:xfrm>
        </p:grpSpPr>
        <p:grpSp>
          <p:nvGrpSpPr>
            <p:cNvPr id="36867" name="Group 3"/>
            <p:cNvGrpSpPr>
              <a:grpSpLocks/>
            </p:cNvGrpSpPr>
            <p:nvPr/>
          </p:nvGrpSpPr>
          <p:grpSpPr bwMode="auto">
            <a:xfrm>
              <a:off x="1872" y="1663"/>
              <a:ext cx="8655" cy="3510"/>
              <a:chOff x="1872" y="1663"/>
              <a:chExt cx="8655" cy="3510"/>
            </a:xfrm>
          </p:grpSpPr>
          <p:pic>
            <p:nvPicPr>
              <p:cNvPr id="36868" name="Picture 4" descr="шарики1"/>
              <p:cNvPicPr>
                <a:picLocks noChangeAspect="1" noChangeArrowheads="1"/>
              </p:cNvPicPr>
              <p:nvPr/>
            </p:nvPicPr>
            <p:blipFill>
              <a:blip r:embed="rId2"/>
              <a:srcRect/>
              <a:stretch>
                <a:fillRect/>
              </a:stretch>
            </p:blipFill>
            <p:spPr bwMode="auto">
              <a:xfrm>
                <a:off x="1872" y="1773"/>
                <a:ext cx="2100" cy="3347"/>
              </a:xfrm>
              <a:prstGeom prst="rect">
                <a:avLst/>
              </a:prstGeom>
              <a:solidFill>
                <a:srgbClr val="FFFFFF">
                  <a:alpha val="50000"/>
                </a:srgbClr>
              </a:solidFill>
            </p:spPr>
          </p:pic>
          <p:pic>
            <p:nvPicPr>
              <p:cNvPr id="36869" name="Picture 5" descr="шарики2"/>
              <p:cNvPicPr>
                <a:picLocks noChangeAspect="1" noChangeArrowheads="1"/>
              </p:cNvPicPr>
              <p:nvPr/>
            </p:nvPicPr>
            <p:blipFill>
              <a:blip r:embed="rId3"/>
              <a:srcRect/>
              <a:stretch>
                <a:fillRect/>
              </a:stretch>
            </p:blipFill>
            <p:spPr bwMode="auto">
              <a:xfrm>
                <a:off x="3880" y="1773"/>
                <a:ext cx="2290" cy="3400"/>
              </a:xfrm>
              <a:prstGeom prst="rect">
                <a:avLst/>
              </a:prstGeom>
              <a:solidFill>
                <a:srgbClr val="FFFFFF">
                  <a:alpha val="50000"/>
                </a:srgbClr>
              </a:solidFill>
            </p:spPr>
          </p:pic>
          <p:pic>
            <p:nvPicPr>
              <p:cNvPr id="36870" name="Picture 6" descr="шарики3"/>
              <p:cNvPicPr>
                <a:picLocks noChangeAspect="1" noChangeArrowheads="1"/>
              </p:cNvPicPr>
              <p:nvPr/>
            </p:nvPicPr>
            <p:blipFill>
              <a:blip r:embed="rId4"/>
              <a:srcRect/>
              <a:stretch>
                <a:fillRect/>
              </a:stretch>
            </p:blipFill>
            <p:spPr bwMode="auto">
              <a:xfrm>
                <a:off x="6005" y="1773"/>
                <a:ext cx="2470" cy="3337"/>
              </a:xfrm>
              <a:prstGeom prst="rect">
                <a:avLst/>
              </a:prstGeom>
              <a:solidFill>
                <a:srgbClr val="FFFFFF">
                  <a:alpha val="50000"/>
                </a:srgbClr>
              </a:solidFill>
            </p:spPr>
          </p:pic>
          <p:pic>
            <p:nvPicPr>
              <p:cNvPr id="36871" name="Picture 7" descr="шарики4"/>
              <p:cNvPicPr>
                <a:picLocks noChangeAspect="1" noChangeArrowheads="1"/>
              </p:cNvPicPr>
              <p:nvPr/>
            </p:nvPicPr>
            <p:blipFill>
              <a:blip r:embed="rId5"/>
              <a:srcRect/>
              <a:stretch>
                <a:fillRect/>
              </a:stretch>
            </p:blipFill>
            <p:spPr bwMode="auto">
              <a:xfrm>
                <a:off x="8250" y="1663"/>
                <a:ext cx="2277" cy="3457"/>
              </a:xfrm>
              <a:prstGeom prst="rect">
                <a:avLst/>
              </a:prstGeom>
              <a:solidFill>
                <a:srgbClr val="FFFFFF">
                  <a:alpha val="50000"/>
                </a:srgbClr>
              </a:solidFill>
            </p:spPr>
          </p:pic>
          <p:sp>
            <p:nvSpPr>
              <p:cNvPr id="36872" name="Text Box 8"/>
              <p:cNvSpPr txBox="1">
                <a:spLocks noChangeArrowheads="1"/>
              </p:cNvSpPr>
              <p:nvPr/>
            </p:nvSpPr>
            <p:spPr bwMode="auto">
              <a:xfrm>
                <a:off x="2160" y="4896"/>
                <a:ext cx="1595" cy="238"/>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1" u="none" strike="noStrike" cap="none" normalizeH="0" baseline="0" smtClean="0">
                    <a:ln>
                      <a:noFill/>
                    </a:ln>
                    <a:solidFill>
                      <a:schemeClr val="tx1"/>
                    </a:solidFill>
                    <a:effectLst/>
                    <a:latin typeface="Times New Roman" pitchFamily="18" charset="0"/>
                  </a:rPr>
                  <a:t>РАДИАЛЬНЫЙ</a:t>
                </a:r>
                <a:endParaRPr kumimoji="0" lang="ru-RU" sz="1800" b="0" i="0" u="none" strike="noStrike" cap="none" normalizeH="0" baseline="0" smtClean="0">
                  <a:ln>
                    <a:noFill/>
                  </a:ln>
                  <a:solidFill>
                    <a:schemeClr val="tx1"/>
                  </a:solidFill>
                  <a:effectLst/>
                  <a:latin typeface="Arial" pitchFamily="34" charset="0"/>
                </a:endParaRPr>
              </a:p>
            </p:txBody>
          </p:sp>
          <p:sp>
            <p:nvSpPr>
              <p:cNvPr id="36873" name="Text Box 9"/>
              <p:cNvSpPr txBox="1">
                <a:spLocks noChangeArrowheads="1"/>
              </p:cNvSpPr>
              <p:nvPr/>
            </p:nvSpPr>
            <p:spPr bwMode="auto">
              <a:xfrm>
                <a:off x="8496" y="4608"/>
                <a:ext cx="1980" cy="559"/>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rgbClr val="000000"/>
                    </a:solidFill>
                    <a:effectLst/>
                    <a:latin typeface="Times New Roman" pitchFamily="18" charset="0"/>
                  </a:rPr>
                  <a:t>САМОУСТАНАВЛИ-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1" u="none" strike="noStrike" cap="none" normalizeH="0" baseline="0" smtClean="0">
                    <a:ln>
                      <a:noFill/>
                    </a:ln>
                    <a:solidFill>
                      <a:srgbClr val="000000"/>
                    </a:solidFill>
                    <a:effectLst/>
                    <a:latin typeface="Times New Roman" pitchFamily="18" charset="0"/>
                  </a:rPr>
                  <a:t>      ВАЮЩИЙСЯ </a:t>
                </a:r>
                <a:endParaRPr kumimoji="0" lang="ru-RU" sz="1800" b="0" i="0" u="none" strike="noStrike" cap="none" normalizeH="0" baseline="0" smtClean="0">
                  <a:ln>
                    <a:noFill/>
                  </a:ln>
                  <a:solidFill>
                    <a:schemeClr val="tx1"/>
                  </a:solidFill>
                  <a:effectLst/>
                  <a:latin typeface="Arial" pitchFamily="34" charset="0"/>
                </a:endParaRPr>
              </a:p>
            </p:txBody>
          </p:sp>
          <p:sp>
            <p:nvSpPr>
              <p:cNvPr id="36874" name="Text Box 10"/>
              <p:cNvSpPr txBox="1">
                <a:spLocks noChangeArrowheads="1"/>
              </p:cNvSpPr>
              <p:nvPr/>
            </p:nvSpPr>
            <p:spPr bwMode="auto">
              <a:xfrm>
                <a:off x="4320" y="4608"/>
                <a:ext cx="4075" cy="523"/>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pitchFamily="34" charset="0"/>
                  </a:rPr>
                  <a:t>                </a:t>
                </a:r>
                <a:r>
                  <a:rPr kumimoji="0" lang="ru-RU" sz="1100" b="0" i="1" u="none" strike="noStrike" cap="none" normalizeH="0" baseline="0" smtClean="0">
                    <a:ln>
                      <a:noFill/>
                    </a:ln>
                    <a:solidFill>
                      <a:srgbClr val="000000"/>
                    </a:solidFill>
                    <a:effectLst/>
                    <a:latin typeface="Times New Roman" pitchFamily="18" charset="0"/>
                  </a:rPr>
                  <a:t>РАДИАЛЬНО-УПОРНЫЕ:</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Times New Roman" pitchFamily="18" charset="0"/>
                  </a:rPr>
                  <a:t>ОДНОРЯДНЫЙ            МНОГОРЯДНЫЙ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grpSp>
        <p:grpSp>
          <p:nvGrpSpPr>
            <p:cNvPr id="36875" name="Group 11"/>
            <p:cNvGrpSpPr>
              <a:grpSpLocks/>
            </p:cNvGrpSpPr>
            <p:nvPr/>
          </p:nvGrpSpPr>
          <p:grpSpPr bwMode="auto">
            <a:xfrm>
              <a:off x="2772" y="5184"/>
              <a:ext cx="6885" cy="2119"/>
              <a:chOff x="2772" y="5184"/>
              <a:chExt cx="6885" cy="2119"/>
            </a:xfrm>
          </p:grpSpPr>
          <p:pic>
            <p:nvPicPr>
              <p:cNvPr id="36876" name="Picture 12" descr="шарики5"/>
              <p:cNvPicPr>
                <a:picLocks noChangeAspect="1" noChangeArrowheads="1"/>
              </p:cNvPicPr>
              <p:nvPr/>
            </p:nvPicPr>
            <p:blipFill>
              <a:blip r:embed="rId6"/>
              <a:srcRect/>
              <a:stretch>
                <a:fillRect/>
              </a:stretch>
            </p:blipFill>
            <p:spPr bwMode="auto">
              <a:xfrm>
                <a:off x="2772" y="5240"/>
                <a:ext cx="3660" cy="2008"/>
              </a:xfrm>
              <a:prstGeom prst="rect">
                <a:avLst/>
              </a:prstGeom>
              <a:noFill/>
            </p:spPr>
          </p:pic>
          <p:pic>
            <p:nvPicPr>
              <p:cNvPr id="36877" name="Picture 13" descr="шарики6"/>
              <p:cNvPicPr>
                <a:picLocks noChangeAspect="1" noChangeArrowheads="1"/>
              </p:cNvPicPr>
              <p:nvPr/>
            </p:nvPicPr>
            <p:blipFill>
              <a:blip r:embed="rId7"/>
              <a:srcRect/>
              <a:stretch>
                <a:fillRect/>
              </a:stretch>
            </p:blipFill>
            <p:spPr bwMode="auto">
              <a:xfrm>
                <a:off x="6315" y="5240"/>
                <a:ext cx="3342" cy="2063"/>
              </a:xfrm>
              <a:prstGeom prst="rect">
                <a:avLst/>
              </a:prstGeom>
              <a:noFill/>
            </p:spPr>
          </p:pic>
          <p:sp>
            <p:nvSpPr>
              <p:cNvPr id="36878" name="Text Box 14"/>
              <p:cNvSpPr txBox="1">
                <a:spLocks noChangeArrowheads="1"/>
              </p:cNvSpPr>
              <p:nvPr/>
            </p:nvSpPr>
            <p:spPr bwMode="auto">
              <a:xfrm>
                <a:off x="3888" y="5184"/>
                <a:ext cx="4508" cy="432"/>
              </a:xfrm>
              <a:prstGeom prst="rect">
                <a:avLst/>
              </a:prstGeom>
              <a:solidFill>
                <a:srgbClr val="FFFFFF"/>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Arial" pitchFamily="34" charset="0"/>
                  </a:rPr>
                  <a:t>                         </a:t>
                </a:r>
                <a:r>
                  <a:rPr kumimoji="0" lang="ru-RU" sz="1100" b="0" i="1" u="none" strike="noStrike" cap="none" normalizeH="0" baseline="0" smtClean="0">
                    <a:ln>
                      <a:noFill/>
                    </a:ln>
                    <a:solidFill>
                      <a:srgbClr val="000000"/>
                    </a:solidFill>
                    <a:effectLst/>
                    <a:latin typeface="Times New Roman" pitchFamily="18" charset="0"/>
                  </a:rPr>
                  <a:t>УПОРНЫЕ:</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smtClean="0">
                    <a:ln>
                      <a:noFill/>
                    </a:ln>
                    <a:solidFill>
                      <a:srgbClr val="000000"/>
                    </a:solidFill>
                    <a:effectLst/>
                    <a:latin typeface="Times New Roman" pitchFamily="18" charset="0"/>
                  </a:rPr>
                  <a:t>ОДНОРЯДНЫЙ                     МНОГОРЯДНЫЙ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grpSp>
        <p:sp>
          <p:nvSpPr>
            <p:cNvPr id="36879" name="Text Box 15"/>
            <p:cNvSpPr txBox="1">
              <a:spLocks noChangeArrowheads="1"/>
            </p:cNvSpPr>
            <p:nvPr/>
          </p:nvSpPr>
          <p:spPr bwMode="auto">
            <a:xfrm>
              <a:off x="3600" y="1584"/>
              <a:ext cx="5747" cy="244"/>
            </a:xfrm>
            <a:prstGeom prst="rect">
              <a:avLst/>
            </a:prstGeom>
            <a:solidFill>
              <a:srgbClr val="FFFFFF">
                <a:alpha val="50000"/>
              </a:srgbClr>
            </a:solidFill>
            <a:ln w="9525">
              <a:noFill/>
              <a:miter lim="800000"/>
              <a:headEnd/>
              <a:tailEnd/>
            </a:ln>
          </p:spPr>
          <p:txBody>
            <a:bodyPr vert="horz" wrap="square" lIns="36000" tIns="0" rIns="3600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Arial" pitchFamily="34" charset="0"/>
                </a:rPr>
                <a:t>        </a:t>
              </a:r>
              <a:r>
                <a:rPr kumimoji="0" lang="ru-RU" sz="1200" b="0" i="1" u="none" strike="noStrike" cap="none" normalizeH="0" baseline="0" smtClean="0">
                  <a:ln>
                    <a:noFill/>
                  </a:ln>
                  <a:solidFill>
                    <a:srgbClr val="000000"/>
                  </a:solidFill>
                  <a:effectLst/>
                  <a:latin typeface="Times New Roman" pitchFamily="18" charset="0"/>
                </a:rPr>
                <a:t>ШАРИКОВЫЕ   ПОДШИПНИКИ</a:t>
              </a:r>
              <a:endParaRPr kumimoji="0" lang="ru-RU" sz="1800" b="0" i="0" u="none" strike="noStrike" cap="none" normalizeH="0" baseline="0" smtClean="0">
                <a:ln>
                  <a:noFill/>
                </a:ln>
                <a:solidFill>
                  <a:schemeClr val="tx1"/>
                </a:solidFill>
                <a:effectLst/>
                <a:latin typeface="Arial" pitchFamily="34" charset="0"/>
              </a:endParaRPr>
            </a:p>
          </p:txBody>
        </p:sp>
      </p:grpSp>
      <p:pic>
        <p:nvPicPr>
          <p:cNvPr id="18" name="Picture 14"/>
          <p:cNvPicPr>
            <a:picLocks noChangeAspect="1" noChangeArrowheads="1"/>
          </p:cNvPicPr>
          <p:nvPr/>
        </p:nvPicPr>
        <p:blipFill>
          <a:blip r:embed="rId8"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9" name="Picture 15"/>
          <p:cNvPicPr>
            <a:picLocks noChangeAspect="1" noChangeArrowheads="1"/>
          </p:cNvPicPr>
          <p:nvPr/>
        </p:nvPicPr>
        <p:blipFill>
          <a:blip r:embed="rId9"/>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FF0000"/>
                </a:solidFill>
                <a:latin typeface="Arial" pitchFamily="34" charset="0"/>
                <a:cs typeface="Arial" pitchFamily="34" charset="0"/>
              </a:rPr>
              <a:t>Материалы подшипников</a:t>
            </a:r>
            <a:endParaRPr lang="ru-RU" sz="24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a:xfrm>
            <a:off x="457200" y="1066801"/>
            <a:ext cx="8229600" cy="4876800"/>
          </a:xfrm>
        </p:spPr>
        <p:txBody>
          <a:bodyPr>
            <a:normAutofit fontScale="25000" lnSpcReduction="20000"/>
          </a:bodyPr>
          <a:lstStyle/>
          <a:p>
            <a:pPr algn="just"/>
            <a:r>
              <a:rPr lang="ru-RU" sz="9600" b="1" dirty="0" smtClean="0">
                <a:latin typeface="Arial" pitchFamily="34" charset="0"/>
                <a:cs typeface="Arial" pitchFamily="34" charset="0"/>
              </a:rPr>
              <a:t>Материалы подшипников качения назначаются с учётом  высоких требований к твёрдости и износостойкости колец и тел качения.</a:t>
            </a:r>
          </a:p>
          <a:p>
            <a:pPr algn="just"/>
            <a:r>
              <a:rPr lang="ru-RU" sz="9600" b="1" dirty="0" smtClean="0">
                <a:latin typeface="Arial" pitchFamily="34" charset="0"/>
                <a:cs typeface="Arial" pitchFamily="34" charset="0"/>
              </a:rPr>
              <a:t>Здесь используются шарикоподшипниковые высокоуглеродистые хромистые стали ШХ15 и ШХ15СГ, а также цементируемые легированные стали 18ХГТ и 20Х2Н4А.</a:t>
            </a:r>
          </a:p>
          <a:p>
            <a:pPr algn="just">
              <a:buNone/>
            </a:pPr>
            <a:r>
              <a:rPr lang="ru-RU" sz="9600" b="1" dirty="0" smtClean="0">
                <a:latin typeface="Arial" pitchFamily="34" charset="0"/>
                <a:cs typeface="Arial" pitchFamily="34" charset="0"/>
              </a:rPr>
              <a:t>    Твёрдость колец и роликов обычно </a:t>
            </a:r>
            <a:r>
              <a:rPr lang="en-US" sz="9600" b="1" i="1" dirty="0" smtClean="0">
                <a:latin typeface="Arial" pitchFamily="34" charset="0"/>
                <a:cs typeface="Arial" pitchFamily="34" charset="0"/>
              </a:rPr>
              <a:t>HRC</a:t>
            </a:r>
            <a:r>
              <a:rPr lang="ru-RU" sz="9600" b="1" i="1" dirty="0" smtClean="0">
                <a:latin typeface="Arial" pitchFamily="34" charset="0"/>
                <a:cs typeface="Arial" pitchFamily="34" charset="0"/>
              </a:rPr>
              <a:t> 60 </a:t>
            </a:r>
            <a:r>
              <a:rPr lang="ru-RU" sz="9600" b="1" dirty="0" smtClean="0">
                <a:latin typeface="Arial" pitchFamily="34" charset="0"/>
                <a:cs typeface="Arial" pitchFamily="34" charset="0"/>
                <a:sym typeface="Symbol"/>
              </a:rPr>
              <a:t></a:t>
            </a:r>
            <a:r>
              <a:rPr lang="ru-RU" sz="9600" b="1" dirty="0" smtClean="0">
                <a:latin typeface="Arial" pitchFamily="34" charset="0"/>
                <a:cs typeface="Arial" pitchFamily="34" charset="0"/>
              </a:rPr>
              <a:t> </a:t>
            </a:r>
            <a:r>
              <a:rPr lang="ru-RU" sz="9600" b="1" i="1" dirty="0" smtClean="0">
                <a:latin typeface="Arial" pitchFamily="34" charset="0"/>
                <a:cs typeface="Arial" pitchFamily="34" charset="0"/>
              </a:rPr>
              <a:t>65</a:t>
            </a:r>
            <a:r>
              <a:rPr lang="ru-RU" sz="9600" b="1" dirty="0" smtClean="0">
                <a:latin typeface="Arial" pitchFamily="34" charset="0"/>
                <a:cs typeface="Arial" pitchFamily="34" charset="0"/>
              </a:rPr>
              <a:t>,  а у шариков немного больше –  </a:t>
            </a:r>
            <a:r>
              <a:rPr lang="en-US" sz="9600" b="1" i="1" dirty="0" smtClean="0">
                <a:latin typeface="Arial" pitchFamily="34" charset="0"/>
                <a:cs typeface="Arial" pitchFamily="34" charset="0"/>
              </a:rPr>
              <a:t>HRC</a:t>
            </a:r>
            <a:r>
              <a:rPr lang="ru-RU" sz="9600" b="1" i="1" dirty="0" smtClean="0">
                <a:latin typeface="Arial" pitchFamily="34" charset="0"/>
                <a:cs typeface="Arial" pitchFamily="34" charset="0"/>
              </a:rPr>
              <a:t> 62 </a:t>
            </a:r>
            <a:r>
              <a:rPr lang="ru-RU" sz="9600" b="1" dirty="0" smtClean="0">
                <a:latin typeface="Arial" pitchFamily="34" charset="0"/>
                <a:cs typeface="Arial" pitchFamily="34" charset="0"/>
                <a:sym typeface="Symbol"/>
              </a:rPr>
              <a:t></a:t>
            </a:r>
            <a:r>
              <a:rPr lang="ru-RU" sz="9600" b="1" dirty="0" smtClean="0">
                <a:latin typeface="Arial" pitchFamily="34" charset="0"/>
                <a:cs typeface="Arial" pitchFamily="34" charset="0"/>
              </a:rPr>
              <a:t> </a:t>
            </a:r>
            <a:r>
              <a:rPr lang="ru-RU" sz="9600" b="1" i="1" dirty="0" smtClean="0">
                <a:latin typeface="Arial" pitchFamily="34" charset="0"/>
                <a:cs typeface="Arial" pitchFamily="34" charset="0"/>
              </a:rPr>
              <a:t>66</a:t>
            </a:r>
            <a:r>
              <a:rPr lang="ru-RU" sz="9600" b="1" dirty="0" smtClean="0">
                <a:latin typeface="Arial" pitchFamily="34" charset="0"/>
                <a:cs typeface="Arial" pitchFamily="34" charset="0"/>
              </a:rPr>
              <a:t>,  поскольку площадка контактного давления у шарика меньше.  Сепараторы изготавливают из мягких углеродистых сталей либо из антифрикционных бронз для высокоскоростных подшипников.  Широко внедряются сепараторы из дюралюминия, металлокерамики, текстолита, пластмасс</a:t>
            </a:r>
            <a:r>
              <a:rPr lang="ru-RU" dirty="0" smtClean="0"/>
              <a:t>…</a:t>
            </a:r>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24</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FF0000"/>
                </a:solidFill>
                <a:latin typeface="Arial" pitchFamily="34" charset="0"/>
                <a:cs typeface="Arial" pitchFamily="34" charset="0"/>
              </a:rPr>
              <a:t>Установка подшипников</a:t>
            </a:r>
            <a:endParaRPr lang="ru-RU" sz="24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p:txBody>
          <a:bodyPr>
            <a:normAutofit fontScale="77500" lnSpcReduction="20000"/>
          </a:bodyPr>
          <a:lstStyle/>
          <a:p>
            <a:pPr algn="just"/>
            <a:r>
              <a:rPr lang="ru-RU" sz="3100" dirty="0" smtClean="0">
                <a:latin typeface="Arial" pitchFamily="34" charset="0"/>
                <a:cs typeface="Arial" pitchFamily="34" charset="0"/>
              </a:rPr>
              <a:t>Применяют фиксированные и плавающие опоры. В фиксированных внутренние и наружные кольца неподвижны в осевом направлении. В плавающих внешнее кольцо может перемещаться в осевом направлении за счёт установки подшипника в специальном стакане с зазором. Плавающей обычно делают ту опору, где меньше радиальная нагрузка. </a:t>
            </a:r>
          </a:p>
          <a:p>
            <a:pPr algn="just"/>
            <a:r>
              <a:rPr lang="ru-RU" sz="3100" dirty="0" smtClean="0">
                <a:latin typeface="Arial" pitchFamily="34" charset="0"/>
                <a:cs typeface="Arial" pitchFamily="34" charset="0"/>
              </a:rPr>
              <a:t>При большом расстоянии между опорами (вал червяка) фиксированная опора для жёсткости имеет два   подшипника. Для свободных температурных перемещений подходят радиальные роликоподшипники с цилиндрическими роликами и радиальные шарикоподшипники с незакреплёнными наружными кольцами</a:t>
            </a:r>
            <a:r>
              <a:rPr lang="ru-RU" dirty="0" smtClean="0">
                <a:latin typeface="Arial" pitchFamily="34" charset="0"/>
                <a:cs typeface="Arial" pitchFamily="34" charset="0"/>
              </a:rPr>
              <a:t>.</a:t>
            </a:r>
          </a:p>
          <a:p>
            <a:endParaRPr lang="ru-RU"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25</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p:txBody>
          <a:bodyPr>
            <a:normAutofit/>
          </a:bodyPr>
          <a:lstStyle/>
          <a:p>
            <a:pPr>
              <a:buNone/>
            </a:pPr>
            <a:r>
              <a:rPr lang="ru-RU" sz="2400" b="1" dirty="0" smtClean="0">
                <a:latin typeface="Arial" pitchFamily="34" charset="0"/>
                <a:cs typeface="Arial" pitchFamily="34" charset="0"/>
              </a:rPr>
              <a:t>    </a:t>
            </a:r>
            <a:r>
              <a:rPr lang="ru-RU" sz="2400" dirty="0" smtClean="0">
                <a:latin typeface="Arial" pitchFamily="34" charset="0"/>
                <a:cs typeface="Arial" pitchFamily="34" charset="0"/>
              </a:rPr>
              <a:t>Короткие валы при слабом нагреве можно устанавливать на подшипники враспор, когда один подшипник фиксирует осевое смещение вала в одну сторону, а другой – в другую.</a:t>
            </a:r>
            <a:endParaRPr lang="ru-RU" sz="2400" dirty="0">
              <a:latin typeface="Arial" pitchFamily="34" charset="0"/>
              <a:cs typeface="Arial" pitchFamily="34" charset="0"/>
            </a:endParaRPr>
          </a:p>
        </p:txBody>
      </p:sp>
      <p:sp>
        <p:nvSpPr>
          <p:cNvPr id="5" name="Номер слайда 4"/>
          <p:cNvSpPr>
            <a:spLocks noGrp="1"/>
          </p:cNvSpPr>
          <p:nvPr>
            <p:ph type="sldNum" sz="quarter" idx="12"/>
          </p:nvPr>
        </p:nvSpPr>
        <p:spPr/>
        <p:txBody>
          <a:bodyPr/>
          <a:lstStyle/>
          <a:p>
            <a:fld id="{A483448D-3A78-4528-A469-B745A65DA480}" type="slidenum">
              <a:rPr lang="en-US" smtClean="0"/>
              <a:pPr/>
              <a:t>26</a:t>
            </a:fld>
            <a:endParaRPr lang="en-US"/>
          </a:p>
        </p:txBody>
      </p:sp>
      <p:grpSp>
        <p:nvGrpSpPr>
          <p:cNvPr id="36866" name="Group 2"/>
          <p:cNvGrpSpPr>
            <a:grpSpLocks noGrp="1"/>
          </p:cNvGrpSpPr>
          <p:nvPr>
            <p:ph sz="half" idx="1"/>
          </p:nvPr>
        </p:nvGrpSpPr>
        <p:grpSpPr bwMode="auto">
          <a:xfrm>
            <a:off x="457200" y="914400"/>
            <a:ext cx="4038600" cy="4525963"/>
            <a:chOff x="1800" y="4320"/>
            <a:chExt cx="4248" cy="3562"/>
          </a:xfrm>
        </p:grpSpPr>
        <p:pic>
          <p:nvPicPr>
            <p:cNvPr id="36867" name="Picture 3" descr="ВРАСПОР"/>
            <p:cNvPicPr>
              <a:picLocks noChangeAspect="1" noChangeArrowheads="1"/>
            </p:cNvPicPr>
            <p:nvPr/>
          </p:nvPicPr>
          <p:blipFill>
            <a:blip r:embed="rId2"/>
            <a:srcRect/>
            <a:stretch>
              <a:fillRect/>
            </a:stretch>
          </p:blipFill>
          <p:spPr bwMode="auto">
            <a:xfrm>
              <a:off x="1800" y="4585"/>
              <a:ext cx="4248" cy="3297"/>
            </a:xfrm>
            <a:prstGeom prst="rect">
              <a:avLst/>
            </a:prstGeom>
            <a:noFill/>
            <a:ln w="9525">
              <a:noFill/>
              <a:miter lim="800000"/>
              <a:headEnd/>
              <a:tailEnd/>
            </a:ln>
          </p:spPr>
        </p:pic>
        <p:sp>
          <p:nvSpPr>
            <p:cNvPr id="36868" name="Text Box 4"/>
            <p:cNvSpPr txBox="1">
              <a:spLocks noChangeArrowheads="1"/>
            </p:cNvSpPr>
            <p:nvPr/>
          </p:nvSpPr>
          <p:spPr bwMode="auto">
            <a:xfrm>
              <a:off x="1872" y="4320"/>
              <a:ext cx="4032"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chemeClr val="tx1"/>
                  </a:solidFill>
                  <a:effectLst/>
                  <a:latin typeface="Times New Roman" pitchFamily="18" charset="0"/>
                </a:rPr>
                <a:t>  </a:t>
              </a:r>
              <a:r>
                <a:rPr kumimoji="0" lang="ru-RU" sz="1200" b="0" i="1" u="none" strike="noStrike" cap="none" normalizeH="0" baseline="0" smtClean="0">
                  <a:ln>
                    <a:noFill/>
                  </a:ln>
                  <a:solidFill>
                    <a:schemeClr val="tx1"/>
                  </a:solidFill>
                  <a:effectLst/>
                  <a:latin typeface="Times New Roman" pitchFamily="18" charset="0"/>
                </a:rPr>
                <a:t>УСТАНОВКА   ВАЛА</a:t>
              </a:r>
              <a:r>
                <a:rPr kumimoji="0" lang="ru-RU" sz="2000" b="1" i="0" u="none" strike="noStrike" cap="none" normalizeH="0" baseline="0" smtClean="0">
                  <a:ln>
                    <a:noFill/>
                  </a:ln>
                  <a:solidFill>
                    <a:schemeClr val="tx1"/>
                  </a:solidFill>
                  <a:effectLst/>
                  <a:latin typeface="Times New Roman" pitchFamily="18" charset="0"/>
                </a:rPr>
                <a:t> </a:t>
              </a:r>
              <a:r>
                <a:rPr kumimoji="0" lang="ru-RU" sz="1200" b="0" i="1" u="none" strike="noStrike" cap="none" normalizeH="0" baseline="0" smtClean="0">
                  <a:ln>
                    <a:noFill/>
                  </a:ln>
                  <a:solidFill>
                    <a:schemeClr val="tx1"/>
                  </a:solidFill>
                  <a:effectLst/>
                  <a:latin typeface="Times New Roman" pitchFamily="18" charset="0"/>
                </a:rPr>
                <a:t>ВРАСПОР</a:t>
              </a:r>
              <a:endParaRPr kumimoji="0" lang="ru-RU" sz="1800" b="0" i="0" u="none" strike="noStrike" cap="none" normalizeH="0" baseline="0" smtClean="0">
                <a:ln>
                  <a:noFill/>
                </a:ln>
                <a:solidFill>
                  <a:schemeClr val="tx1"/>
                </a:solidFill>
                <a:effectLst/>
                <a:latin typeface="Arial" pitchFamily="34" charset="0"/>
              </a:endParaRPr>
            </a:p>
          </p:txBody>
        </p:sp>
      </p:grpSp>
      <p:pic>
        <p:nvPicPr>
          <p:cNvPr id="7" name="Picture 14"/>
          <p:cNvPicPr>
            <a:picLocks noChangeAspect="1" noChangeArrowheads="1"/>
          </p:cNvPicPr>
          <p:nvPr/>
        </p:nvPicPr>
        <p:blipFill>
          <a:blip r:embed="rId3"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8" name="Picture 15"/>
          <p:cNvPicPr>
            <a:picLocks noChangeAspect="1" noChangeArrowheads="1"/>
          </p:cNvPicPr>
          <p:nvPr/>
        </p:nvPicPr>
        <p:blipFill>
          <a:blip r:embed="rId4"/>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FF0000"/>
                </a:solidFill>
                <a:latin typeface="Arial" pitchFamily="34" charset="0"/>
                <a:cs typeface="Arial" pitchFamily="34" charset="0"/>
              </a:rPr>
              <a:t>Смазка подшипников качения</a:t>
            </a:r>
            <a:endParaRPr lang="ru-RU" sz="24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a:xfrm>
            <a:off x="457200" y="1219200"/>
            <a:ext cx="8229600" cy="4906963"/>
          </a:xfrm>
        </p:spPr>
        <p:txBody>
          <a:bodyPr>
            <a:normAutofit fontScale="25000" lnSpcReduction="20000"/>
          </a:bodyPr>
          <a:lstStyle/>
          <a:p>
            <a:pPr algn="just"/>
            <a:r>
              <a:rPr lang="ru-RU" sz="9600" b="1" dirty="0" smtClean="0">
                <a:latin typeface="Arial" pitchFamily="34" charset="0"/>
                <a:cs typeface="Arial" pitchFamily="34" charset="0"/>
              </a:rPr>
              <a:t>Пластичные (густые) смазки более легки в обслуживании, меньше расходуются, удобны в применении в труднодоступных местах, куда закладываются при сборке, заполняют и герметизируют зазоры . Их недостаток в том, что в конструкции требуется предусматривать специальные полости. </a:t>
            </a:r>
          </a:p>
          <a:p>
            <a:pPr algn="just"/>
            <a:r>
              <a:rPr lang="ru-RU" sz="9600" b="1" dirty="0" smtClean="0">
                <a:latin typeface="Arial" pitchFamily="34" charset="0"/>
                <a:cs typeface="Arial" pitchFamily="34" charset="0"/>
              </a:rPr>
              <a:t>Эту полость первоначально заполняют на </a:t>
            </a:r>
            <a:r>
              <a:rPr lang="ru-RU" sz="9600" b="1" i="1" dirty="0" smtClean="0">
                <a:latin typeface="Arial" pitchFamily="34" charset="0"/>
                <a:cs typeface="Arial" pitchFamily="34" charset="0"/>
              </a:rPr>
              <a:t>2/3</a:t>
            </a:r>
            <a:r>
              <a:rPr lang="ru-RU" sz="9600" b="1" dirty="0" smtClean="0">
                <a:latin typeface="Arial" pitchFamily="34" charset="0"/>
                <a:cs typeface="Arial" pitchFamily="34" charset="0"/>
              </a:rPr>
              <a:t> объёма при </a:t>
            </a:r>
            <a:r>
              <a:rPr lang="en-US" sz="9600" b="1" i="1" dirty="0" smtClean="0">
                <a:latin typeface="Arial" pitchFamily="34" charset="0"/>
                <a:cs typeface="Arial" pitchFamily="34" charset="0"/>
              </a:rPr>
              <a:t>n </a:t>
            </a:r>
            <a:r>
              <a:rPr lang="ru-RU" sz="9600" b="1" dirty="0" smtClean="0">
                <a:latin typeface="Arial" pitchFamily="34" charset="0"/>
                <a:cs typeface="Arial" pitchFamily="34" charset="0"/>
                <a:sym typeface="Symbol"/>
              </a:rPr>
              <a:t></a:t>
            </a:r>
            <a:r>
              <a:rPr lang="ru-RU" sz="9600" b="1" i="1" dirty="0" smtClean="0">
                <a:latin typeface="Arial" pitchFamily="34" charset="0"/>
                <a:cs typeface="Arial" pitchFamily="34" charset="0"/>
              </a:rPr>
              <a:t> 1500 об/мин</a:t>
            </a:r>
            <a:r>
              <a:rPr lang="ru-RU" sz="9600" b="1" dirty="0" smtClean="0">
                <a:latin typeface="Arial" pitchFamily="34" charset="0"/>
                <a:cs typeface="Arial" pitchFamily="34" charset="0"/>
              </a:rPr>
              <a:t> или на </a:t>
            </a:r>
            <a:r>
              <a:rPr lang="ru-RU" sz="9600" b="1" i="1" dirty="0" smtClean="0">
                <a:latin typeface="Arial" pitchFamily="34" charset="0"/>
                <a:cs typeface="Arial" pitchFamily="34" charset="0"/>
              </a:rPr>
              <a:t>1/2</a:t>
            </a:r>
            <a:r>
              <a:rPr lang="ru-RU" sz="9600" b="1" dirty="0" smtClean="0">
                <a:latin typeface="Arial" pitchFamily="34" charset="0"/>
                <a:cs typeface="Arial" pitchFamily="34" charset="0"/>
              </a:rPr>
              <a:t> объёма при </a:t>
            </a:r>
            <a:r>
              <a:rPr lang="en-US" sz="9600" b="1" i="1" dirty="0" smtClean="0">
                <a:latin typeface="Arial" pitchFamily="34" charset="0"/>
                <a:cs typeface="Arial" pitchFamily="34" charset="0"/>
              </a:rPr>
              <a:t>n </a:t>
            </a:r>
            <a:r>
              <a:rPr lang="ru-RU" sz="9600" b="1" dirty="0" smtClean="0">
                <a:latin typeface="Arial" pitchFamily="34" charset="0"/>
                <a:cs typeface="Arial" pitchFamily="34" charset="0"/>
              </a:rPr>
              <a:t>&gt;</a:t>
            </a:r>
            <a:r>
              <a:rPr lang="ru-RU" sz="9600" b="1" i="1" dirty="0" smtClean="0">
                <a:latin typeface="Arial" pitchFamily="34" charset="0"/>
                <a:cs typeface="Arial" pitchFamily="34" charset="0"/>
              </a:rPr>
              <a:t> 1500 об/мин</a:t>
            </a:r>
            <a:r>
              <a:rPr lang="ru-RU" sz="9600" b="1" dirty="0" smtClean="0">
                <a:latin typeface="Arial" pitchFamily="34" charset="0"/>
                <a:cs typeface="Arial" pitchFamily="34" charset="0"/>
              </a:rPr>
              <a:t>. В дальнейшем обычно через каждые три месяца через специальные устройства  (пресс-маслёнки)  добавляют свежую смазку, а через год её меняют с предварительной разборкой и промывкой узла. При консистентной смазке необходимо применение щелевых, лабиринтных и центробежных уплотнений.</a:t>
            </a:r>
          </a:p>
          <a:p>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27</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914401"/>
            <a:ext cx="8305800" cy="4953000"/>
          </a:xfrm>
        </p:spPr>
        <p:txBody>
          <a:bodyPr>
            <a:normAutofit/>
          </a:bodyPr>
          <a:lstStyle/>
          <a:p>
            <a:pPr algn="just"/>
            <a:r>
              <a:rPr lang="ru-RU" sz="2400" b="1" dirty="0" smtClean="0">
                <a:latin typeface="Arial" pitchFamily="34" charset="0"/>
                <a:cs typeface="Arial" pitchFamily="34" charset="0"/>
              </a:rPr>
              <a:t>Жидкие смазки  применяются при более высоких температурах, когда густые  плавятся и вытекают. Обеспечивают минимальные потери на трение. </a:t>
            </a:r>
          </a:p>
          <a:p>
            <a:pPr algn="just"/>
            <a:r>
              <a:rPr lang="ru-RU" sz="2400" b="1" dirty="0" smtClean="0">
                <a:latin typeface="Arial" pitchFamily="34" charset="0"/>
                <a:cs typeface="Arial" pitchFamily="34" charset="0"/>
              </a:rPr>
              <a:t>Обычный способ в случае нижнего расположения червяка – организация масляных ванн (например, картер двигателя и т.п.), в которых масло налито до уровня нижнего тела качения. В зубчатых передачах колёса погружают не более чем на высоту зуба, во избежание больших потерь на перемешивание масла. Уровень масла контролируется </a:t>
            </a:r>
            <a:r>
              <a:rPr lang="ru-RU" sz="2400" b="1" dirty="0" err="1" smtClean="0">
                <a:latin typeface="Arial" pitchFamily="34" charset="0"/>
                <a:cs typeface="Arial" pitchFamily="34" charset="0"/>
              </a:rPr>
              <a:t>щупом-маслоуказателем</a:t>
            </a:r>
            <a:r>
              <a:rPr lang="ru-RU" sz="2400" b="1" dirty="0" smtClean="0">
                <a:latin typeface="Arial" pitchFamily="34" charset="0"/>
                <a:cs typeface="Arial" pitchFamily="34" charset="0"/>
              </a:rPr>
              <a:t>, как, например,  в двигателях легковых автомобилей</a:t>
            </a:r>
            <a:r>
              <a:rPr lang="ru-RU" sz="2400" b="1" dirty="0" smtClean="0"/>
              <a:t>. </a:t>
            </a:r>
            <a:endParaRPr lang="ru-RU" sz="2400" b="1"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28</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Расчет подшипников качения и их подбор</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533400" y="1066800"/>
            <a:ext cx="8153400" cy="5059363"/>
          </a:xfrm>
        </p:spPr>
        <p:txBody>
          <a:bodyPr>
            <a:noAutofit/>
          </a:bodyPr>
          <a:lstStyle/>
          <a:p>
            <a:pPr>
              <a:buNone/>
            </a:pPr>
            <a:r>
              <a:rPr lang="ru-RU" sz="2400" b="1" dirty="0" smtClean="0">
                <a:solidFill>
                  <a:srgbClr val="FF0000"/>
                </a:solidFill>
                <a:latin typeface="Arial" pitchFamily="34" charset="0"/>
                <a:cs typeface="Arial" pitchFamily="34" charset="0"/>
              </a:rPr>
              <a:t>  Расчёт номинальной долговечности подшипника</a:t>
            </a:r>
          </a:p>
          <a:p>
            <a:pPr algn="just"/>
            <a:r>
              <a:rPr lang="ru-RU" sz="2400" b="1" dirty="0" smtClean="0">
                <a:latin typeface="Arial" pitchFamily="34" charset="0"/>
                <a:cs typeface="Arial" pitchFamily="34" charset="0"/>
              </a:rPr>
              <a:t>Номинальная долговечность это число циклов (или часов), которые подшипник должен проработать до появления первых признаков усталости. Существует эмпирическая  зависимость для определения номинальной долговечности      </a:t>
            </a:r>
            <a:r>
              <a:rPr lang="en-US" sz="2400" b="1" i="1" dirty="0" err="1" smtClean="0">
                <a:latin typeface="Arial" pitchFamily="34" charset="0"/>
                <a:cs typeface="Arial" pitchFamily="34" charset="0"/>
              </a:rPr>
              <a:t>L</a:t>
            </a:r>
            <a:r>
              <a:rPr lang="en-US" sz="2400" b="1" i="1" baseline="-25000" dirty="0" err="1" smtClean="0">
                <a:latin typeface="Arial" pitchFamily="34" charset="0"/>
                <a:cs typeface="Arial" pitchFamily="34" charset="0"/>
              </a:rPr>
              <a:t>n</a:t>
            </a:r>
            <a:r>
              <a:rPr lang="ru-RU" sz="2400" b="1" i="1" baseline="-25000" dirty="0" smtClean="0">
                <a:latin typeface="Arial" pitchFamily="34" charset="0"/>
                <a:cs typeface="Arial" pitchFamily="34" charset="0"/>
              </a:rPr>
              <a:t>  </a:t>
            </a:r>
            <a:r>
              <a:rPr lang="ru-RU" sz="2400" b="1" dirty="0" smtClean="0">
                <a:latin typeface="Arial" pitchFamily="34" charset="0"/>
                <a:cs typeface="Arial" pitchFamily="34" charset="0"/>
              </a:rPr>
              <a:t>=</a:t>
            </a:r>
            <a:r>
              <a:rPr lang="ru-RU" sz="2400" b="1" i="1" dirty="0" smtClean="0">
                <a:latin typeface="Arial" pitchFamily="34" charset="0"/>
                <a:cs typeface="Arial" pitchFamily="34" charset="0"/>
              </a:rPr>
              <a:t> ( </a:t>
            </a:r>
            <a:r>
              <a:rPr lang="en-US" sz="2400" b="1" i="1" dirty="0" smtClean="0">
                <a:latin typeface="Arial" pitchFamily="34" charset="0"/>
                <a:cs typeface="Arial" pitchFamily="34" charset="0"/>
              </a:rPr>
              <a:t>C </a:t>
            </a:r>
            <a:r>
              <a:rPr lang="ru-RU" sz="2400" b="1" i="1" dirty="0" smtClean="0">
                <a:latin typeface="Arial" pitchFamily="34" charset="0"/>
                <a:cs typeface="Arial" pitchFamily="34" charset="0"/>
              </a:rPr>
              <a:t>/ </a:t>
            </a:r>
            <a:r>
              <a:rPr lang="en-US" sz="2400" b="1" i="1" dirty="0" smtClean="0">
                <a:latin typeface="Arial" pitchFamily="34" charset="0"/>
                <a:cs typeface="Arial" pitchFamily="34" charset="0"/>
              </a:rPr>
              <a:t>P </a:t>
            </a:r>
            <a:r>
              <a:rPr lang="ru-RU" sz="2400" b="1" i="1" dirty="0" smtClean="0">
                <a:latin typeface="Arial" pitchFamily="34" charset="0"/>
                <a:cs typeface="Arial" pitchFamily="34" charset="0"/>
              </a:rPr>
              <a:t>)</a:t>
            </a:r>
            <a:r>
              <a:rPr lang="en-US" sz="2400" b="1" i="1" baseline="30000" dirty="0" smtClean="0">
                <a:latin typeface="Arial" pitchFamily="34" charset="0"/>
                <a:cs typeface="Arial" pitchFamily="34" charset="0"/>
                <a:sym typeface="Symbol"/>
              </a:rPr>
              <a:t></a:t>
            </a:r>
            <a:r>
              <a:rPr lang="ru-RU" sz="2400" b="1" i="1" dirty="0" smtClean="0">
                <a:latin typeface="Arial" pitchFamily="34" charset="0"/>
                <a:cs typeface="Arial" pitchFamily="34" charset="0"/>
              </a:rPr>
              <a:t>,   [млн. оборотов]</a:t>
            </a:r>
            <a:r>
              <a:rPr lang="ru-RU" sz="2400" b="1" dirty="0" smtClean="0">
                <a:latin typeface="Arial" pitchFamily="34" charset="0"/>
                <a:cs typeface="Arial" pitchFamily="34" charset="0"/>
              </a:rPr>
              <a:t>, </a:t>
            </a:r>
          </a:p>
          <a:p>
            <a:pPr algn="just"/>
            <a:r>
              <a:rPr lang="ru-RU" sz="2400" b="1" dirty="0" smtClean="0">
                <a:latin typeface="Arial" pitchFamily="34" charset="0"/>
                <a:cs typeface="Arial" pitchFamily="34" charset="0"/>
              </a:rPr>
              <a:t>где </a:t>
            </a:r>
            <a:r>
              <a:rPr lang="ru-RU" sz="2400" b="1" i="1" dirty="0" smtClean="0">
                <a:latin typeface="Arial" pitchFamily="34" charset="0"/>
                <a:cs typeface="Arial" pitchFamily="34" charset="0"/>
              </a:rPr>
              <a:t>С</a:t>
            </a:r>
            <a:r>
              <a:rPr lang="ru-RU" sz="2400" b="1" dirty="0" smtClean="0">
                <a:latin typeface="Arial" pitchFamily="34" charset="0"/>
                <a:cs typeface="Arial" pitchFamily="34" charset="0"/>
              </a:rPr>
              <a:t> – грузоподъёмность, </a:t>
            </a:r>
            <a:r>
              <a:rPr lang="ru-RU" sz="2400" b="1" i="1" dirty="0" smtClean="0">
                <a:latin typeface="Arial" pitchFamily="34" charset="0"/>
                <a:cs typeface="Arial" pitchFamily="34" charset="0"/>
              </a:rPr>
              <a:t>Р</a:t>
            </a:r>
            <a:r>
              <a:rPr lang="ru-RU" sz="2400" b="1" dirty="0" smtClean="0">
                <a:latin typeface="Arial" pitchFamily="34" charset="0"/>
                <a:cs typeface="Arial" pitchFamily="34" charset="0"/>
              </a:rPr>
              <a:t> – эквивалентная динамическая нагрузка, </a:t>
            </a:r>
            <a:r>
              <a:rPr lang="ru-RU" sz="2400" b="1" i="1" dirty="0" smtClean="0">
                <a:latin typeface="Arial" pitchFamily="34" charset="0"/>
                <a:cs typeface="Arial" pitchFamily="34" charset="0"/>
                <a:sym typeface="Symbol"/>
              </a:rPr>
              <a:t></a:t>
            </a:r>
            <a:r>
              <a:rPr lang="ru-RU" sz="2400" b="1" i="1" dirty="0" smtClean="0">
                <a:latin typeface="Arial" pitchFamily="34" charset="0"/>
                <a:cs typeface="Arial" pitchFamily="34" charset="0"/>
              </a:rPr>
              <a:t> = 0,3</a:t>
            </a:r>
            <a:r>
              <a:rPr lang="ru-RU" sz="2400" b="1" dirty="0" smtClean="0">
                <a:latin typeface="Arial" pitchFamily="34" charset="0"/>
                <a:cs typeface="Arial" pitchFamily="34" charset="0"/>
              </a:rPr>
              <a:t> для шариков,  </a:t>
            </a:r>
            <a:r>
              <a:rPr lang="ru-RU" sz="2400" b="1" i="1" dirty="0" smtClean="0">
                <a:latin typeface="Arial" pitchFamily="34" charset="0"/>
                <a:cs typeface="Arial" pitchFamily="34" charset="0"/>
                <a:sym typeface="Symbol"/>
              </a:rPr>
              <a:t></a:t>
            </a:r>
            <a:r>
              <a:rPr lang="ru-RU" sz="2400" b="1" i="1" dirty="0" smtClean="0">
                <a:latin typeface="Arial" pitchFamily="34" charset="0"/>
                <a:cs typeface="Arial" pitchFamily="34" charset="0"/>
              </a:rPr>
              <a:t> = 0,33</a:t>
            </a:r>
            <a:r>
              <a:rPr lang="ru-RU" sz="2400" b="1" dirty="0" smtClean="0">
                <a:latin typeface="Arial" pitchFamily="34" charset="0"/>
                <a:cs typeface="Arial" pitchFamily="34" charset="0"/>
              </a:rPr>
              <a:t> для роликов.</a:t>
            </a:r>
          </a:p>
          <a:p>
            <a:pPr algn="just"/>
            <a:r>
              <a:rPr lang="ru-RU" sz="2400" b="1" dirty="0" smtClean="0">
                <a:latin typeface="Arial" pitchFamily="34" charset="0"/>
                <a:cs typeface="Arial" pitchFamily="34" charset="0"/>
              </a:rPr>
              <a:t>Номинальную долговечность можно вычислить и в часах </a:t>
            </a:r>
            <a:r>
              <a:rPr lang="en-US" sz="2400" b="1" i="1" dirty="0" err="1" smtClean="0">
                <a:latin typeface="Arial" pitchFamily="34" charset="0"/>
                <a:cs typeface="Arial" pitchFamily="34" charset="0"/>
              </a:rPr>
              <a:t>L</a:t>
            </a:r>
            <a:r>
              <a:rPr lang="en-US" sz="2400" b="1" i="1" baseline="-25000" dirty="0" err="1" smtClean="0">
                <a:latin typeface="Arial" pitchFamily="34" charset="0"/>
                <a:cs typeface="Arial" pitchFamily="34" charset="0"/>
              </a:rPr>
              <a:t>h</a:t>
            </a:r>
            <a:r>
              <a:rPr lang="ru-RU" sz="2400" b="1" i="1" baseline="-25000" dirty="0" smtClean="0">
                <a:latin typeface="Arial" pitchFamily="34" charset="0"/>
                <a:cs typeface="Arial" pitchFamily="34" charset="0"/>
              </a:rPr>
              <a:t>  </a:t>
            </a:r>
            <a:r>
              <a:rPr lang="ru-RU" sz="2400" b="1" i="1" dirty="0" smtClean="0">
                <a:latin typeface="Arial" pitchFamily="34" charset="0"/>
                <a:cs typeface="Arial" pitchFamily="34" charset="0"/>
              </a:rPr>
              <a:t>= </a:t>
            </a:r>
            <a:r>
              <a:rPr lang="ru-RU" sz="2400" b="1" i="1" baseline="30000" dirty="0" smtClean="0">
                <a:latin typeface="Arial" pitchFamily="34" charset="0"/>
                <a:cs typeface="Arial" pitchFamily="34" charset="0"/>
              </a:rPr>
              <a:t> </a:t>
            </a:r>
            <a:r>
              <a:rPr lang="ru-RU" sz="2400" b="1" i="1" dirty="0" smtClean="0">
                <a:latin typeface="Arial" pitchFamily="34" charset="0"/>
                <a:cs typeface="Arial" pitchFamily="34" charset="0"/>
              </a:rPr>
              <a:t>(10</a:t>
            </a:r>
            <a:r>
              <a:rPr lang="ru-RU" sz="2400" b="1" i="1" baseline="30000" dirty="0" smtClean="0">
                <a:latin typeface="Arial" pitchFamily="34" charset="0"/>
                <a:cs typeface="Arial" pitchFamily="34" charset="0"/>
              </a:rPr>
              <a:t>6</a:t>
            </a:r>
            <a:r>
              <a:rPr lang="ru-RU" sz="2400" b="1" i="1" dirty="0" smtClean="0">
                <a:latin typeface="Arial" pitchFamily="34" charset="0"/>
                <a:cs typeface="Arial" pitchFamily="34" charset="0"/>
              </a:rPr>
              <a:t> / 60 </a:t>
            </a:r>
            <a:r>
              <a:rPr lang="en-US" sz="2400" b="1" i="1" dirty="0" smtClean="0">
                <a:latin typeface="Arial" pitchFamily="34" charset="0"/>
                <a:cs typeface="Arial" pitchFamily="34" charset="0"/>
              </a:rPr>
              <a:t>n</a:t>
            </a:r>
            <a:r>
              <a:rPr lang="ru-RU" sz="2400" b="1" i="1" dirty="0" smtClean="0">
                <a:latin typeface="Arial" pitchFamily="34" charset="0"/>
                <a:cs typeface="Arial" pitchFamily="34" charset="0"/>
              </a:rPr>
              <a:t>) </a:t>
            </a:r>
            <a:r>
              <a:rPr lang="en-US" sz="2400" b="1" i="1" dirty="0" err="1" smtClean="0">
                <a:latin typeface="Arial" pitchFamily="34" charset="0"/>
                <a:cs typeface="Arial" pitchFamily="34" charset="0"/>
              </a:rPr>
              <a:t>L</a:t>
            </a:r>
            <a:r>
              <a:rPr lang="en-US" sz="2400" b="1" i="1" baseline="-25000" dirty="0" err="1" smtClean="0">
                <a:latin typeface="Arial" pitchFamily="34" charset="0"/>
                <a:cs typeface="Arial" pitchFamily="34" charset="0"/>
              </a:rPr>
              <a:t>n</a:t>
            </a:r>
            <a:r>
              <a:rPr lang="ru-RU" sz="2400" b="1" i="1" dirty="0" smtClean="0">
                <a:latin typeface="Arial" pitchFamily="34" charset="0"/>
                <a:cs typeface="Arial" pitchFamily="34" charset="0"/>
              </a:rPr>
              <a:t> ,  [часов]</a:t>
            </a:r>
            <a:r>
              <a:rPr lang="ru-RU" sz="2400" b="1" dirty="0" smtClean="0">
                <a:latin typeface="Arial" pitchFamily="34" charset="0"/>
                <a:cs typeface="Arial" pitchFamily="34" charset="0"/>
              </a:rPr>
              <a:t>, </a:t>
            </a:r>
          </a:p>
          <a:p>
            <a:pPr algn="just"/>
            <a:r>
              <a:rPr lang="ru-RU" sz="2400" b="1" dirty="0" smtClean="0">
                <a:latin typeface="Arial" pitchFamily="34" charset="0"/>
                <a:cs typeface="Arial" pitchFamily="34" charset="0"/>
              </a:rPr>
              <a:t>где </a:t>
            </a:r>
            <a:r>
              <a:rPr lang="en-US" sz="2400" b="1" i="1" dirty="0" smtClean="0">
                <a:latin typeface="Arial" pitchFamily="34" charset="0"/>
                <a:cs typeface="Arial" pitchFamily="34" charset="0"/>
              </a:rPr>
              <a:t>n </a:t>
            </a:r>
            <a:r>
              <a:rPr lang="ru-RU" sz="2400" b="1" dirty="0" smtClean="0">
                <a:latin typeface="Arial" pitchFamily="34" charset="0"/>
                <a:cs typeface="Arial" pitchFamily="34" charset="0"/>
              </a:rPr>
              <a:t>– частота вращения вала</a:t>
            </a:r>
            <a:endParaRPr lang="ru-RU" sz="2400" b="1"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29</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8200"/>
          </a:xfrm>
        </p:spPr>
        <p:txBody>
          <a:bodyPr>
            <a:normAutofit/>
          </a:bodyPr>
          <a:lstStyle/>
          <a:p>
            <a:r>
              <a:rPr lang="ru-RU" sz="2400" b="1" dirty="0" smtClean="0">
                <a:solidFill>
                  <a:srgbClr val="FF0000"/>
                </a:solidFill>
                <a:latin typeface="Arial" pitchFamily="34" charset="0"/>
                <a:cs typeface="Arial" pitchFamily="34" charset="0"/>
              </a:rPr>
              <a:t>Подбор подшипников</a:t>
            </a:r>
            <a:endParaRPr lang="ru-RU" sz="24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a:xfrm>
            <a:off x="533400" y="990600"/>
            <a:ext cx="8305800" cy="5029200"/>
          </a:xfrm>
        </p:spPr>
        <p:txBody>
          <a:bodyPr>
            <a:normAutofit fontScale="25000" lnSpcReduction="20000"/>
          </a:bodyPr>
          <a:lstStyle/>
          <a:p>
            <a:pPr>
              <a:buNone/>
            </a:pPr>
            <a:r>
              <a:rPr lang="ru-RU" sz="8000" b="1" dirty="0" smtClean="0">
                <a:latin typeface="Arial" pitchFamily="34" charset="0"/>
                <a:cs typeface="Arial" pitchFamily="34" charset="0"/>
              </a:rPr>
              <a:t>            </a:t>
            </a:r>
            <a:r>
              <a:rPr lang="ru-RU" sz="8000" b="1" dirty="0" smtClean="0">
                <a:solidFill>
                  <a:srgbClr val="00B0F0"/>
                </a:solidFill>
                <a:latin typeface="Arial" pitchFamily="34" charset="0"/>
                <a:cs typeface="Arial" pitchFamily="34" charset="0"/>
              </a:rPr>
              <a:t>Методика выбора состоит из пяти этапов:</a:t>
            </a:r>
            <a:endParaRPr lang="ru-RU" sz="8000" dirty="0" smtClean="0">
              <a:solidFill>
                <a:srgbClr val="00B0F0"/>
              </a:solidFill>
              <a:latin typeface="Arial" pitchFamily="34" charset="0"/>
              <a:cs typeface="Arial" pitchFamily="34" charset="0"/>
            </a:endParaRPr>
          </a:p>
          <a:p>
            <a:pPr lvl="0">
              <a:buNone/>
            </a:pPr>
            <a:r>
              <a:rPr lang="ru-RU" sz="8000" b="1" dirty="0" smtClean="0">
                <a:latin typeface="Arial" pitchFamily="34" charset="0"/>
                <a:cs typeface="Arial" pitchFamily="34" charset="0"/>
              </a:rPr>
              <a:t>1</a:t>
            </a:r>
            <a:r>
              <a:rPr lang="ru-RU" sz="8000" dirty="0" smtClean="0">
                <a:latin typeface="Arial" pitchFamily="34" charset="0"/>
                <a:cs typeface="Arial" pitchFamily="34" charset="0"/>
              </a:rPr>
              <a:t>. Вычисляется требуемая долговечность подшипника исходя из частоты вращения и заданного заказчиком срока службы машины.</a:t>
            </a:r>
          </a:p>
          <a:p>
            <a:pPr lvl="0">
              <a:buNone/>
            </a:pPr>
            <a:r>
              <a:rPr lang="ru-RU" sz="8000" dirty="0" smtClean="0">
                <a:latin typeface="Arial" pitchFamily="34" charset="0"/>
                <a:cs typeface="Arial" pitchFamily="34" charset="0"/>
              </a:rPr>
              <a:t>2. По найденным ранее реакциям опор выбирается тип подшипника (радиальный, радиально-упорный, упорно-радиальный или упорный), из справочника находятся коэффициенты радиальной и осевой нагрузок </a:t>
            </a:r>
            <a:r>
              <a:rPr lang="ru-RU" sz="8000" i="1" dirty="0" smtClean="0">
                <a:latin typeface="Arial" pitchFamily="34" charset="0"/>
                <a:cs typeface="Arial" pitchFamily="34" charset="0"/>
              </a:rPr>
              <a:t>Х</a:t>
            </a:r>
            <a:r>
              <a:rPr lang="ru-RU" sz="8000" dirty="0" smtClean="0">
                <a:latin typeface="Arial" pitchFamily="34" charset="0"/>
                <a:cs typeface="Arial" pitchFamily="34" charset="0"/>
              </a:rPr>
              <a:t>, </a:t>
            </a:r>
            <a:r>
              <a:rPr lang="ru-RU" sz="8000" i="1" dirty="0" smtClean="0">
                <a:latin typeface="Arial" pitchFamily="34" charset="0"/>
                <a:cs typeface="Arial" pitchFamily="34" charset="0"/>
              </a:rPr>
              <a:t>У</a:t>
            </a:r>
            <a:r>
              <a:rPr lang="ru-RU" sz="8000" dirty="0" smtClean="0">
                <a:latin typeface="Arial" pitchFamily="34" charset="0"/>
                <a:cs typeface="Arial" pitchFamily="34" charset="0"/>
              </a:rPr>
              <a:t>.</a:t>
            </a:r>
          </a:p>
          <a:p>
            <a:pPr lvl="0">
              <a:buNone/>
            </a:pPr>
            <a:r>
              <a:rPr lang="ru-RU" sz="8000" dirty="0" smtClean="0">
                <a:latin typeface="Arial" pitchFamily="34" charset="0"/>
                <a:cs typeface="Arial" pitchFamily="34" charset="0"/>
              </a:rPr>
              <a:t>3. Рассчитывается эквивалентная динамическая нагрузка.</a:t>
            </a:r>
          </a:p>
          <a:p>
            <a:pPr lvl="0">
              <a:buNone/>
            </a:pPr>
            <a:r>
              <a:rPr lang="ru-RU" sz="8000" dirty="0" smtClean="0">
                <a:latin typeface="Arial" pitchFamily="34" charset="0"/>
                <a:cs typeface="Arial" pitchFamily="34" charset="0"/>
              </a:rPr>
              <a:t>4. Определяется требуемая грузоподъёмность  </a:t>
            </a:r>
            <a:r>
              <a:rPr lang="en-US" sz="8000" i="1" dirty="0" smtClean="0">
                <a:latin typeface="Arial" pitchFamily="34" charset="0"/>
                <a:cs typeface="Arial" pitchFamily="34" charset="0"/>
              </a:rPr>
              <a:t>C </a:t>
            </a:r>
            <a:r>
              <a:rPr lang="ru-RU" sz="8000" dirty="0" smtClean="0">
                <a:latin typeface="Arial" pitchFamily="34" charset="0"/>
                <a:cs typeface="Arial" pitchFamily="34" charset="0"/>
              </a:rPr>
              <a:t>=</a:t>
            </a:r>
            <a:r>
              <a:rPr lang="ru-RU" sz="8000" i="1" dirty="0" smtClean="0">
                <a:latin typeface="Arial" pitchFamily="34" charset="0"/>
                <a:cs typeface="Arial" pitchFamily="34" charset="0"/>
              </a:rPr>
              <a:t> </a:t>
            </a:r>
            <a:r>
              <a:rPr lang="en-US" sz="8000" i="1" dirty="0" smtClean="0">
                <a:latin typeface="Arial" pitchFamily="34" charset="0"/>
                <a:cs typeface="Arial" pitchFamily="34" charset="0"/>
              </a:rPr>
              <a:t>P</a:t>
            </a:r>
            <a:r>
              <a:rPr lang="ru-RU" sz="8000" i="1" dirty="0" smtClean="0">
                <a:latin typeface="Arial" pitchFamily="34" charset="0"/>
                <a:cs typeface="Arial" pitchFamily="34" charset="0"/>
              </a:rPr>
              <a:t>*</a:t>
            </a:r>
            <a:r>
              <a:rPr lang="en-US" sz="8000" i="1" dirty="0" smtClean="0">
                <a:latin typeface="Arial" pitchFamily="34" charset="0"/>
                <a:cs typeface="Arial" pitchFamily="34" charset="0"/>
              </a:rPr>
              <a:t>L</a:t>
            </a:r>
            <a:r>
              <a:rPr lang="ru-RU" sz="8000" i="1" baseline="30000" dirty="0" smtClean="0">
                <a:latin typeface="Arial" pitchFamily="34" charset="0"/>
                <a:cs typeface="Arial" pitchFamily="34" charset="0"/>
              </a:rPr>
              <a:t>(1/</a:t>
            </a:r>
            <a:r>
              <a:rPr lang="en-US" sz="8000" i="1" baseline="30000" dirty="0" smtClean="0">
                <a:latin typeface="Arial" pitchFamily="34" charset="0"/>
                <a:cs typeface="Arial" pitchFamily="34" charset="0"/>
              </a:rPr>
              <a:t>α</a:t>
            </a:r>
            <a:r>
              <a:rPr lang="ru-RU" sz="8000" i="1" baseline="30000" dirty="0" smtClean="0">
                <a:latin typeface="Arial" pitchFamily="34" charset="0"/>
                <a:cs typeface="Arial" pitchFamily="34" charset="0"/>
              </a:rPr>
              <a:t>)</a:t>
            </a:r>
            <a:r>
              <a:rPr lang="ru-RU" sz="8000" dirty="0" smtClean="0">
                <a:latin typeface="Arial" pitchFamily="34" charset="0"/>
                <a:cs typeface="Arial" pitchFamily="34" charset="0"/>
              </a:rPr>
              <a:t>.</a:t>
            </a:r>
          </a:p>
          <a:p>
            <a:pPr lvl="0">
              <a:buNone/>
            </a:pPr>
            <a:r>
              <a:rPr lang="ru-RU" sz="8000" dirty="0" smtClean="0">
                <a:latin typeface="Arial" pitchFamily="34" charset="0"/>
                <a:cs typeface="Arial" pitchFamily="34" charset="0"/>
              </a:rPr>
              <a:t>5. По каталогу, исходя из требуемой грузоподъёмности, выбирается конкретный типоразмер ("номер") подшипника, причём должны выполняться два условия:</a:t>
            </a:r>
          </a:p>
          <a:p>
            <a:pPr lvl="0">
              <a:buNone/>
            </a:pPr>
            <a:r>
              <a:rPr lang="ru-RU" sz="8000" dirty="0" smtClean="0">
                <a:solidFill>
                  <a:srgbClr val="00B0F0"/>
                </a:solidFill>
                <a:latin typeface="Arial" pitchFamily="34" charset="0"/>
                <a:cs typeface="Arial" pitchFamily="34" charset="0"/>
              </a:rPr>
              <a:t>     грузоподъёмность по каталогу  не менее требуемой</a:t>
            </a:r>
            <a:r>
              <a:rPr lang="en-US" sz="8000" dirty="0" smtClean="0">
                <a:solidFill>
                  <a:srgbClr val="00B0F0"/>
                </a:solidFill>
                <a:latin typeface="Arial" pitchFamily="34" charset="0"/>
                <a:cs typeface="Arial" pitchFamily="34" charset="0"/>
              </a:rPr>
              <a:t>;</a:t>
            </a:r>
            <a:endParaRPr lang="ru-RU" sz="8000" dirty="0" smtClean="0">
              <a:solidFill>
                <a:srgbClr val="00B0F0"/>
              </a:solidFill>
              <a:latin typeface="Arial" pitchFamily="34" charset="0"/>
              <a:cs typeface="Arial" pitchFamily="34" charset="0"/>
            </a:endParaRPr>
          </a:p>
          <a:p>
            <a:pPr>
              <a:buNone/>
            </a:pPr>
            <a:r>
              <a:rPr lang="ru-RU" sz="8000" dirty="0" smtClean="0">
                <a:solidFill>
                  <a:srgbClr val="00B0F0"/>
                </a:solidFill>
                <a:latin typeface="Arial" pitchFamily="34" charset="0"/>
                <a:cs typeface="Arial" pitchFamily="34" charset="0"/>
              </a:rPr>
              <a:t>     внутренний диаметр подшипника  не менее диаметра вала</a:t>
            </a:r>
            <a:r>
              <a:rPr lang="ru-RU" sz="8000" b="1" dirty="0" smtClean="0">
                <a:solidFill>
                  <a:srgbClr val="00B0F0"/>
                </a:solidFill>
                <a:latin typeface="Arial" pitchFamily="34" charset="0"/>
                <a:cs typeface="Arial" pitchFamily="34" charset="0"/>
              </a:rPr>
              <a:t>.</a:t>
            </a:r>
            <a:endParaRPr lang="ru-RU" sz="8000" dirty="0" smtClean="0">
              <a:solidFill>
                <a:srgbClr val="00B0F0"/>
              </a:solidFill>
              <a:latin typeface="Arial" pitchFamily="34" charset="0"/>
              <a:cs typeface="Arial" pitchFamily="34" charset="0"/>
            </a:endParaRPr>
          </a:p>
          <a:p>
            <a:pPr>
              <a:buNone/>
            </a:pPr>
            <a:r>
              <a:rPr lang="ru-RU" b="1" dirty="0" smtClean="0"/>
              <a:t> </a:t>
            </a:r>
            <a:endParaRPr lang="ru-RU" sz="2000" dirty="0" smtClean="0"/>
          </a:p>
          <a:p>
            <a:endParaRPr lang="en-US" sz="2400" b="1" dirty="0" smtClean="0"/>
          </a:p>
          <a:p>
            <a:endParaRPr lang="ru-RU" sz="24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30</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FF0000"/>
                </a:solidFill>
                <a:latin typeface="Arial" pitchFamily="34" charset="0"/>
                <a:cs typeface="Arial" pitchFamily="34" charset="0"/>
              </a:rPr>
              <a:t>Уплотняющие устройства</a:t>
            </a:r>
            <a:endParaRPr lang="ru-RU" sz="2400" b="1" dirty="0">
              <a:solidFill>
                <a:srgbClr val="FF0000"/>
              </a:solidFill>
              <a:latin typeface="Arial" pitchFamily="34" charset="0"/>
              <a:cs typeface="Arial" pitchFamily="34" charset="0"/>
            </a:endParaRPr>
          </a:p>
        </p:txBody>
      </p:sp>
      <p:sp>
        <p:nvSpPr>
          <p:cNvPr id="4" name="Содержимое 3"/>
          <p:cNvSpPr>
            <a:spLocks noGrp="1"/>
          </p:cNvSpPr>
          <p:nvPr>
            <p:ph sz="half" idx="2"/>
          </p:nvPr>
        </p:nvSpPr>
        <p:spPr/>
        <p:txBody>
          <a:bodyPr>
            <a:normAutofit fontScale="92500"/>
          </a:bodyPr>
          <a:lstStyle/>
          <a:p>
            <a:r>
              <a:rPr lang="ru-RU" sz="2600" b="1" dirty="0" smtClean="0">
                <a:latin typeface="Arial" pitchFamily="34" charset="0"/>
                <a:cs typeface="Arial" pitchFamily="34" charset="0"/>
              </a:rPr>
              <a:t>Это специальные детали, выполненные из мягких упругих материалов (мягкие металлы, резина, пластмасса, войлок и т.п.), которые предотвращают вытекание смазки из подшипниковых узлов и попадание в них загрязнения</a:t>
            </a:r>
            <a:r>
              <a:rPr lang="ru-RU" sz="2600" b="1" dirty="0" smtClean="0"/>
              <a:t>.</a:t>
            </a:r>
          </a:p>
          <a:p>
            <a:endParaRPr lang="ru-RU" dirty="0"/>
          </a:p>
        </p:txBody>
      </p:sp>
      <p:sp>
        <p:nvSpPr>
          <p:cNvPr id="5" name="Номер слайда 4"/>
          <p:cNvSpPr>
            <a:spLocks noGrp="1"/>
          </p:cNvSpPr>
          <p:nvPr>
            <p:ph type="sldNum" sz="quarter" idx="12"/>
          </p:nvPr>
        </p:nvSpPr>
        <p:spPr/>
        <p:txBody>
          <a:bodyPr/>
          <a:lstStyle/>
          <a:p>
            <a:fld id="{A483448D-3A78-4528-A469-B745A65DA480}" type="slidenum">
              <a:rPr lang="en-US" smtClean="0"/>
              <a:pPr/>
              <a:t>31</a:t>
            </a:fld>
            <a:endParaRPr lang="en-US"/>
          </a:p>
        </p:txBody>
      </p:sp>
      <p:grpSp>
        <p:nvGrpSpPr>
          <p:cNvPr id="6" name="Group 2"/>
          <p:cNvGrpSpPr>
            <a:grpSpLocks noGrp="1"/>
          </p:cNvGrpSpPr>
          <p:nvPr>
            <p:ph sz="half" idx="1"/>
          </p:nvPr>
        </p:nvGrpSpPr>
        <p:grpSpPr bwMode="auto">
          <a:xfrm>
            <a:off x="381000" y="1600200"/>
            <a:ext cx="3996787" cy="4343400"/>
            <a:chOff x="1872" y="5472"/>
            <a:chExt cx="4372015" cy="5590922"/>
          </a:xfrm>
        </p:grpSpPr>
        <p:pic>
          <p:nvPicPr>
            <p:cNvPr id="7" name="Picture 3" descr="УПЛОТНЕНИЯ"/>
            <p:cNvPicPr>
              <a:picLocks noChangeAspect="1" noChangeArrowheads="1"/>
            </p:cNvPicPr>
            <p:nvPr/>
          </p:nvPicPr>
          <p:blipFill>
            <a:blip r:embed="rId2"/>
            <a:srcRect/>
            <a:stretch>
              <a:fillRect/>
            </a:stretch>
          </p:blipFill>
          <p:spPr bwMode="auto">
            <a:xfrm>
              <a:off x="335287" y="5472"/>
              <a:ext cx="4038600" cy="5590922"/>
            </a:xfrm>
            <a:prstGeom prst="rect">
              <a:avLst/>
            </a:prstGeom>
            <a:noFill/>
          </p:spPr>
        </p:pic>
        <p:sp>
          <p:nvSpPr>
            <p:cNvPr id="8" name="Text Box 4"/>
            <p:cNvSpPr txBox="1">
              <a:spLocks noChangeArrowheads="1"/>
            </p:cNvSpPr>
            <p:nvPr/>
          </p:nvSpPr>
          <p:spPr bwMode="auto">
            <a:xfrm>
              <a:off x="1872" y="5472"/>
              <a:ext cx="5760"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pSp>
      <p:pic>
        <p:nvPicPr>
          <p:cNvPr id="9" name="Picture 14"/>
          <p:cNvPicPr>
            <a:picLocks noChangeAspect="1" noChangeArrowheads="1"/>
          </p:cNvPicPr>
          <p:nvPr/>
        </p:nvPicPr>
        <p:blipFill>
          <a:blip r:embed="rId3"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0" name="Picture 15"/>
          <p:cNvPicPr>
            <a:picLocks noChangeAspect="1" noChangeArrowheads="1"/>
          </p:cNvPicPr>
          <p:nvPr/>
        </p:nvPicPr>
        <p:blipFill>
          <a:blip r:embed="rId4"/>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14400"/>
            <a:ext cx="8229600" cy="5211763"/>
          </a:xfrm>
        </p:spPr>
        <p:txBody>
          <a:bodyPr>
            <a:normAutofit/>
          </a:bodyPr>
          <a:lstStyle/>
          <a:p>
            <a:r>
              <a:rPr lang="ru-RU" sz="2400" b="1" dirty="0" smtClean="0">
                <a:latin typeface="Arial" pitchFamily="34" charset="0"/>
                <a:cs typeface="Arial" pitchFamily="34" charset="0"/>
              </a:rPr>
              <a:t>По принципу действия уплотнения разделяются на: контактные манжетные, войлочные, с металлическими кольцами (</a:t>
            </a:r>
            <a:r>
              <a:rPr lang="ru-RU" sz="2400" b="1" dirty="0" err="1" smtClean="0">
                <a:latin typeface="Arial" pitchFamily="34" charset="0"/>
                <a:cs typeface="Arial" pitchFamily="34" charset="0"/>
              </a:rPr>
              <a:t>а,б</a:t>
            </a:r>
            <a:r>
              <a:rPr lang="ru-RU" sz="2400" b="1" dirty="0" smtClean="0">
                <a:latin typeface="Arial" pitchFamily="34" charset="0"/>
                <a:cs typeface="Arial" pitchFamily="34" charset="0"/>
              </a:rPr>
              <a:t>), применяются на низких и средних скоростях, дают плотный контакт подвижных и неподвижных деталей;</a:t>
            </a:r>
            <a:endParaRPr lang="ru-RU" sz="2400" dirty="0" smtClean="0">
              <a:latin typeface="Arial" pitchFamily="34" charset="0"/>
              <a:cs typeface="Arial" pitchFamily="34" charset="0"/>
            </a:endParaRPr>
          </a:p>
          <a:p>
            <a:r>
              <a:rPr lang="ru-RU" sz="2400" b="1" dirty="0" smtClean="0">
                <a:latin typeface="Arial" pitchFamily="34" charset="0"/>
                <a:cs typeface="Arial" pitchFamily="34" charset="0"/>
              </a:rPr>
              <a:t>щелевые и лабиринтные, препятствуют протеканию жидкостей и даже газа через каскад щелей и камер (</a:t>
            </a:r>
            <a:r>
              <a:rPr lang="ru-RU" sz="2400" b="1" dirty="0" err="1" smtClean="0">
                <a:latin typeface="Arial" pitchFamily="34" charset="0"/>
                <a:cs typeface="Arial" pitchFamily="34" charset="0"/>
              </a:rPr>
              <a:t>в,г,д,е</a:t>
            </a:r>
            <a:r>
              <a:rPr lang="ru-RU" sz="2400" b="1" dirty="0" smtClean="0">
                <a:latin typeface="Arial" pitchFamily="34" charset="0"/>
                <a:cs typeface="Arial" pitchFamily="34" charset="0"/>
              </a:rPr>
              <a:t>), так, типовая букса грузового вагона имеет четырёхкамерное лабиринтное уплотнение с зазором 0,8 мм;</a:t>
            </a:r>
            <a:endParaRPr lang="ru-RU" sz="2400" dirty="0" smtClean="0">
              <a:latin typeface="Arial" pitchFamily="34" charset="0"/>
              <a:cs typeface="Arial" pitchFamily="34" charset="0"/>
            </a:endParaRPr>
          </a:p>
          <a:p>
            <a:r>
              <a:rPr lang="ru-RU" sz="2400" b="1" dirty="0" smtClean="0">
                <a:latin typeface="Arial" pitchFamily="34" charset="0"/>
                <a:cs typeface="Arial" pitchFamily="34" charset="0"/>
              </a:rPr>
              <a:t>центробежные (</a:t>
            </a:r>
            <a:r>
              <a:rPr lang="ru-RU" sz="2400" b="1" dirty="0" err="1" smtClean="0">
                <a:latin typeface="Arial" pitchFamily="34" charset="0"/>
                <a:cs typeface="Arial" pitchFamily="34" charset="0"/>
              </a:rPr>
              <a:t>ж,з</a:t>
            </a:r>
            <a:r>
              <a:rPr lang="ru-RU" sz="2400" b="1" dirty="0" smtClean="0">
                <a:latin typeface="Arial" pitchFamily="34" charset="0"/>
                <a:cs typeface="Arial" pitchFamily="34" charset="0"/>
              </a:rPr>
              <a:t>);</a:t>
            </a:r>
            <a:endParaRPr lang="ru-RU" sz="2400" dirty="0" smtClean="0">
              <a:latin typeface="Arial" pitchFamily="34" charset="0"/>
              <a:cs typeface="Arial" pitchFamily="34" charset="0"/>
            </a:endParaRPr>
          </a:p>
          <a:p>
            <a:r>
              <a:rPr lang="ru-RU" sz="2400" b="1" dirty="0" smtClean="0">
                <a:latin typeface="Arial" pitchFamily="34" charset="0"/>
                <a:cs typeface="Arial" pitchFamily="34" charset="0"/>
              </a:rPr>
              <a:t>комбинированные.</a:t>
            </a:r>
            <a:endParaRPr lang="ru-RU" sz="2400" dirty="0" smtClean="0">
              <a:latin typeface="Arial" pitchFamily="34" charset="0"/>
              <a:cs typeface="Arial" pitchFamily="34" charset="0"/>
            </a:endParaRPr>
          </a:p>
          <a:p>
            <a:endParaRPr lang="ru-RU" sz="24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32</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19200"/>
          </a:xfrm>
        </p:spPr>
        <p:txBody>
          <a:bodyPr>
            <a:normAutofit/>
          </a:bodyPr>
          <a:lstStyle/>
          <a:p>
            <a:r>
              <a:rPr lang="ru-RU" sz="2400" b="1" dirty="0" smtClean="0">
                <a:solidFill>
                  <a:srgbClr val="00B0F0"/>
                </a:solidFill>
                <a:latin typeface="Arial" pitchFamily="34" charset="0"/>
                <a:cs typeface="Arial" pitchFamily="34" charset="0"/>
              </a:rPr>
              <a:t>Упругие элементы механизмов.</a:t>
            </a:r>
            <a:br>
              <a:rPr lang="ru-RU" sz="2400" b="1" dirty="0" smtClean="0">
                <a:solidFill>
                  <a:srgbClr val="00B0F0"/>
                </a:solidFill>
                <a:latin typeface="Arial" pitchFamily="34" charset="0"/>
                <a:cs typeface="Arial" pitchFamily="34" charset="0"/>
              </a:rPr>
            </a:br>
            <a:r>
              <a:rPr lang="ru-RU" sz="2400" b="1" dirty="0" smtClean="0">
                <a:solidFill>
                  <a:srgbClr val="00B0F0"/>
                </a:solidFill>
                <a:latin typeface="Arial" pitchFamily="34" charset="0"/>
                <a:cs typeface="Arial" pitchFamily="34" charset="0"/>
              </a:rPr>
              <a:t>Пружины</a:t>
            </a:r>
            <a:r>
              <a:rPr lang="ru-RU" sz="2400" dirty="0" smtClean="0">
                <a:latin typeface="Arial" pitchFamily="34" charset="0"/>
                <a:cs typeface="Arial" pitchFamily="34" charset="0"/>
              </a:rPr>
              <a:t>.</a:t>
            </a:r>
            <a:endParaRPr lang="ru-RU" sz="2400" dirty="0">
              <a:latin typeface="Arial" pitchFamily="34" charset="0"/>
              <a:cs typeface="Arial" pitchFamily="34" charset="0"/>
            </a:endParaRPr>
          </a:p>
        </p:txBody>
      </p:sp>
      <p:sp>
        <p:nvSpPr>
          <p:cNvPr id="3" name="Содержимое 2"/>
          <p:cNvSpPr>
            <a:spLocks noGrp="1"/>
          </p:cNvSpPr>
          <p:nvPr>
            <p:ph idx="1"/>
          </p:nvPr>
        </p:nvSpPr>
        <p:spPr>
          <a:xfrm>
            <a:off x="457200" y="1143000"/>
            <a:ext cx="8229600" cy="5715000"/>
          </a:xfrm>
        </p:spPr>
        <p:txBody>
          <a:bodyPr>
            <a:normAutofit lnSpcReduction="10000"/>
          </a:bodyPr>
          <a:lstStyle/>
          <a:p>
            <a:pPr algn="just"/>
            <a:r>
              <a:rPr lang="ru-RU" sz="2200" dirty="0" smtClean="0">
                <a:latin typeface="Arial" pitchFamily="34" charset="0"/>
                <a:cs typeface="Arial" pitchFamily="34" charset="0"/>
              </a:rPr>
              <a:t>Упругие элементы –  детали, жёсткость которых намного меньше, чем у остальных, а деформации выше.</a:t>
            </a:r>
          </a:p>
          <a:p>
            <a:pPr algn="just"/>
            <a:r>
              <a:rPr lang="ru-RU" sz="2200" dirty="0" smtClean="0">
                <a:latin typeface="Arial" pitchFamily="34" charset="0"/>
                <a:cs typeface="Arial" pitchFamily="34" charset="0"/>
              </a:rPr>
              <a:t>Обычно упругие элементы выполняются в виде пружин различных конструкций.</a:t>
            </a:r>
          </a:p>
          <a:p>
            <a:endParaRPr lang="ru-RU" sz="2400" dirty="0" smtClean="0"/>
          </a:p>
          <a:p>
            <a:endParaRPr lang="ru-RU" sz="2400" dirty="0" smtClean="0"/>
          </a:p>
          <a:p>
            <a:endParaRPr lang="ru-RU" sz="2400" dirty="0" smtClean="0"/>
          </a:p>
          <a:p>
            <a:pPr algn="just"/>
            <a:endParaRPr lang="ru-RU" sz="2400" dirty="0" smtClean="0">
              <a:latin typeface="Arial" pitchFamily="34" charset="0"/>
              <a:cs typeface="Arial" pitchFamily="34" charset="0"/>
            </a:endParaRPr>
          </a:p>
          <a:p>
            <a:pPr algn="just"/>
            <a:endParaRPr lang="ru-RU" sz="2400" dirty="0" smtClean="0">
              <a:latin typeface="Arial" pitchFamily="34" charset="0"/>
              <a:cs typeface="Arial" pitchFamily="34" charset="0"/>
            </a:endParaRPr>
          </a:p>
          <a:p>
            <a:pPr algn="just"/>
            <a:r>
              <a:rPr lang="ru-RU" sz="2200" dirty="0" smtClean="0">
                <a:latin typeface="Arial" pitchFamily="34" charset="0"/>
                <a:cs typeface="Arial" pitchFamily="34" charset="0"/>
              </a:rPr>
              <a:t>Основное распространение в машинах имеют упругие пружины растяжения (</a:t>
            </a:r>
            <a:r>
              <a:rPr lang="ru-RU" sz="2200" i="1" dirty="0" smtClean="0">
                <a:latin typeface="Arial" pitchFamily="34" charset="0"/>
                <a:cs typeface="Arial" pitchFamily="34" charset="0"/>
              </a:rPr>
              <a:t>а</a:t>
            </a:r>
            <a:r>
              <a:rPr lang="ru-RU" sz="2200" dirty="0" smtClean="0">
                <a:latin typeface="Arial" pitchFamily="34" charset="0"/>
                <a:cs typeface="Arial" pitchFamily="34" charset="0"/>
              </a:rPr>
              <a:t>), сжатия (</a:t>
            </a:r>
            <a:r>
              <a:rPr lang="ru-RU" sz="2200" i="1" dirty="0" smtClean="0">
                <a:latin typeface="Arial" pitchFamily="34" charset="0"/>
                <a:cs typeface="Arial" pitchFamily="34" charset="0"/>
              </a:rPr>
              <a:t>б</a:t>
            </a:r>
            <a:r>
              <a:rPr lang="ru-RU" sz="2200" dirty="0" smtClean="0">
                <a:latin typeface="Arial" pitchFamily="34" charset="0"/>
                <a:cs typeface="Arial" pitchFamily="34" charset="0"/>
              </a:rPr>
              <a:t>) и кручения (</a:t>
            </a:r>
            <a:r>
              <a:rPr lang="ru-RU" sz="2200" i="1" dirty="0" smtClean="0">
                <a:latin typeface="Arial" pitchFamily="34" charset="0"/>
                <a:cs typeface="Arial" pitchFamily="34" charset="0"/>
              </a:rPr>
              <a:t>в</a:t>
            </a:r>
            <a:r>
              <a:rPr lang="ru-RU" sz="2200" dirty="0" smtClean="0">
                <a:latin typeface="Arial" pitchFamily="34" charset="0"/>
                <a:cs typeface="Arial" pitchFamily="34" charset="0"/>
              </a:rPr>
              <a:t>) с различным профилем сечения проволоки. Применяются также фасонные (</a:t>
            </a:r>
            <a:r>
              <a:rPr lang="ru-RU" sz="2200" i="1" dirty="0" smtClean="0">
                <a:latin typeface="Arial" pitchFamily="34" charset="0"/>
                <a:cs typeface="Arial" pitchFamily="34" charset="0"/>
              </a:rPr>
              <a:t>г</a:t>
            </a:r>
            <a:r>
              <a:rPr lang="ru-RU" sz="2200" dirty="0" smtClean="0">
                <a:latin typeface="Arial" pitchFamily="34" charset="0"/>
                <a:cs typeface="Arial" pitchFamily="34" charset="0"/>
              </a:rPr>
              <a:t>), многожильные (</a:t>
            </a:r>
            <a:r>
              <a:rPr lang="ru-RU" sz="2200" i="1" dirty="0" err="1" smtClean="0">
                <a:latin typeface="Arial" pitchFamily="34" charset="0"/>
                <a:cs typeface="Arial" pitchFamily="34" charset="0"/>
              </a:rPr>
              <a:t>д</a:t>
            </a:r>
            <a:r>
              <a:rPr lang="ru-RU" sz="2200" dirty="0" smtClean="0">
                <a:latin typeface="Arial" pitchFamily="34" charset="0"/>
                <a:cs typeface="Arial" pitchFamily="34" charset="0"/>
              </a:rPr>
              <a:t>) и составные пружины (</a:t>
            </a:r>
            <a:r>
              <a:rPr lang="ru-RU" sz="2200" i="1" dirty="0" smtClean="0">
                <a:latin typeface="Arial" pitchFamily="34" charset="0"/>
                <a:cs typeface="Arial" pitchFamily="34" charset="0"/>
              </a:rPr>
              <a:t>е</a:t>
            </a:r>
            <a:r>
              <a:rPr lang="ru-RU" sz="2200" dirty="0" smtClean="0">
                <a:latin typeface="Arial" pitchFamily="34" charset="0"/>
                <a:cs typeface="Arial" pitchFamily="34" charset="0"/>
              </a:rPr>
              <a:t>) имеющие сложную упругую характеристику применяющиеся при сложных и высоких нагрузках</a:t>
            </a:r>
            <a:r>
              <a:rPr lang="ru-RU" sz="2200" dirty="0" smtClean="0"/>
              <a:t>. </a:t>
            </a:r>
          </a:p>
          <a:p>
            <a:pPr>
              <a:buNone/>
            </a:pPr>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33</a:t>
            </a:fld>
            <a:endParaRPr lang="en-US" dirty="0"/>
          </a:p>
        </p:txBody>
      </p:sp>
      <p:pic>
        <p:nvPicPr>
          <p:cNvPr id="7" name="Рисунок 6"/>
          <p:cNvPicPr/>
          <p:nvPr/>
        </p:nvPicPr>
        <p:blipFill>
          <a:blip r:embed="rId2"/>
          <a:srcRect/>
          <a:stretch>
            <a:fillRect/>
          </a:stretch>
        </p:blipFill>
        <p:spPr bwMode="auto">
          <a:xfrm>
            <a:off x="990600" y="2667000"/>
            <a:ext cx="7620000" cy="1828800"/>
          </a:xfrm>
          <a:prstGeom prst="rect">
            <a:avLst/>
          </a:prstGeom>
          <a:noFill/>
          <a:ln w="9525">
            <a:noFill/>
            <a:miter lim="800000"/>
            <a:headEnd/>
            <a:tailEnd/>
          </a:ln>
        </p:spPr>
      </p:pic>
      <p:pic>
        <p:nvPicPr>
          <p:cNvPr id="6" name="Picture 14"/>
          <p:cNvPicPr>
            <a:picLocks noChangeAspect="1" noChangeArrowheads="1"/>
          </p:cNvPicPr>
          <p:nvPr/>
        </p:nvPicPr>
        <p:blipFill>
          <a:blip r:embed="rId3"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8" name="Picture 15"/>
          <p:cNvPicPr>
            <a:picLocks noChangeAspect="1" noChangeArrowheads="1"/>
          </p:cNvPicPr>
          <p:nvPr/>
        </p:nvPicPr>
        <p:blipFill>
          <a:blip r:embed="rId4"/>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44562"/>
          </a:xfrm>
        </p:spPr>
        <p:txBody>
          <a:bodyPr>
            <a:normAutofit/>
          </a:bodyPr>
          <a:lstStyle/>
          <a:p>
            <a:r>
              <a:rPr lang="ru-RU" sz="2400" b="1" dirty="0" smtClean="0">
                <a:solidFill>
                  <a:srgbClr val="00B0F0"/>
                </a:solidFill>
                <a:latin typeface="Arial" pitchFamily="34" charset="0"/>
                <a:cs typeface="Arial" pitchFamily="34" charset="0"/>
              </a:rPr>
              <a:t>Материалы пружин</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457200" y="1143000"/>
            <a:ext cx="8229600" cy="5486400"/>
          </a:xfrm>
        </p:spPr>
        <p:txBody>
          <a:bodyPr>
            <a:noAutofit/>
          </a:bodyPr>
          <a:lstStyle/>
          <a:p>
            <a:pPr algn="just"/>
            <a:r>
              <a:rPr lang="ru-RU" sz="2200" dirty="0" smtClean="0">
                <a:latin typeface="Arial" pitchFamily="34" charset="0"/>
                <a:cs typeface="Arial" pitchFamily="34" charset="0"/>
              </a:rPr>
              <a:t>Материалы для пружин должны иметь высокие и стабильные во времени упругие свойства. Основным материалом для пружин являются высокоуглеродистые стали (У9А…У12А), стали легированные кремнием (60С2А), марганцем (65Г), хромом, ванадием, никелем (50ХГА, 50ХФА, 65С2ВА и др.).</a:t>
            </a:r>
          </a:p>
          <a:p>
            <a:pPr algn="just"/>
            <a:r>
              <a:rPr lang="ru-RU" sz="2200" dirty="0" smtClean="0">
                <a:latin typeface="Arial" pitchFamily="34" charset="0"/>
                <a:cs typeface="Arial" pitchFamily="34" charset="0"/>
              </a:rPr>
              <a:t>Пружины из проволоки диаметром до 8…10 мм изготавливают холодной навивкой, преимущественно прошедшей термообработку, а после навивки подвергают только отпуску. Пружины из проволоки большего сечения навивают в горячем состоянии, затем закаливают. Пружины, подвергнутые переменным напряжениям, дополнительно подвергают пластическому деформированию, так называемому </a:t>
            </a:r>
            <a:r>
              <a:rPr lang="ru-RU" sz="2200" dirty="0" err="1" smtClean="0">
                <a:latin typeface="Arial" pitchFamily="34" charset="0"/>
                <a:cs typeface="Arial" pitchFamily="34" charset="0"/>
              </a:rPr>
              <a:t>заневоливанию</a:t>
            </a:r>
            <a:r>
              <a:rPr lang="ru-RU" sz="2200" dirty="0" smtClean="0">
                <a:latin typeface="Arial" pitchFamily="34" charset="0"/>
                <a:cs typeface="Arial" pitchFamily="34" charset="0"/>
              </a:rPr>
              <a:t>.</a:t>
            </a:r>
          </a:p>
          <a:p>
            <a:endParaRPr lang="ru-RU" sz="22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34</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normAutofit/>
          </a:bodyPr>
          <a:lstStyle/>
          <a:p>
            <a:r>
              <a:rPr lang="ru-RU" sz="2400" b="1" dirty="0" smtClean="0">
                <a:solidFill>
                  <a:srgbClr val="00B0F0"/>
                </a:solidFill>
                <a:latin typeface="Arial" pitchFamily="34" charset="0"/>
                <a:cs typeface="Arial" pitchFamily="34" charset="0"/>
              </a:rPr>
              <a:t>Расчёт винтовых цилиндрических одножильных пружин круглого сечения</a:t>
            </a:r>
            <a:endParaRPr lang="ru-RU" sz="2400" dirty="0"/>
          </a:p>
        </p:txBody>
      </p:sp>
      <p:sp>
        <p:nvSpPr>
          <p:cNvPr id="3" name="Содержимое 2"/>
          <p:cNvSpPr>
            <a:spLocks noGrp="1"/>
          </p:cNvSpPr>
          <p:nvPr>
            <p:ph sz="half" idx="1"/>
          </p:nvPr>
        </p:nvSpPr>
        <p:spPr>
          <a:xfrm>
            <a:off x="381000" y="1295400"/>
            <a:ext cx="4648200" cy="5029200"/>
          </a:xfrm>
        </p:spPr>
        <p:txBody>
          <a:bodyPr>
            <a:noAutofit/>
          </a:bodyPr>
          <a:lstStyle/>
          <a:p>
            <a:pPr algn="just"/>
            <a:r>
              <a:rPr lang="ru-RU" sz="1800" b="1" dirty="0" smtClean="0">
                <a:latin typeface="Arial" pitchFamily="34" charset="0"/>
                <a:cs typeface="Arial" pitchFamily="34" charset="0"/>
              </a:rPr>
              <a:t>Основное применение в машиностроении имеют пружины из круглой проволоки благодаря их лучшей работой при напряжениях кручения.</a:t>
            </a:r>
          </a:p>
          <a:p>
            <a:pPr algn="just"/>
            <a:endParaRPr lang="ru-RU" sz="1800" b="1" dirty="0" smtClean="0">
              <a:latin typeface="Arial" pitchFamily="34" charset="0"/>
              <a:cs typeface="Arial" pitchFamily="34" charset="0"/>
            </a:endParaRPr>
          </a:p>
          <a:p>
            <a:r>
              <a:rPr lang="ru-RU" sz="1800" b="1" dirty="0" smtClean="0">
                <a:latin typeface="Arial" pitchFamily="34" charset="0"/>
                <a:cs typeface="Arial" pitchFamily="34" charset="0"/>
              </a:rPr>
              <a:t>Пружины характеризуются следующими основными геометрическими параметрами:</a:t>
            </a:r>
          </a:p>
          <a:p>
            <a:pPr algn="just">
              <a:buNone/>
            </a:pPr>
            <a:r>
              <a:rPr lang="ru-RU" sz="1800" b="1" dirty="0" smtClean="0">
                <a:latin typeface="Arial" pitchFamily="34" charset="0"/>
                <a:cs typeface="Arial" pitchFamily="34" charset="0"/>
              </a:rPr>
              <a:t>      - диаметр проволоки </a:t>
            </a:r>
            <a:r>
              <a:rPr lang="en-US" sz="1800" b="1" i="1" dirty="0" smtClean="0">
                <a:latin typeface="Arial" pitchFamily="34" charset="0"/>
                <a:cs typeface="Arial" pitchFamily="34" charset="0"/>
              </a:rPr>
              <a:t>d</a:t>
            </a:r>
            <a:r>
              <a:rPr lang="ru-RU" sz="1800" b="1" dirty="0" smtClean="0">
                <a:latin typeface="Arial" pitchFamily="34" charset="0"/>
                <a:cs typeface="Arial" pitchFamily="34" charset="0"/>
              </a:rPr>
              <a:t>;</a:t>
            </a:r>
          </a:p>
          <a:p>
            <a:pPr algn="just">
              <a:buNone/>
            </a:pPr>
            <a:r>
              <a:rPr lang="ru-RU" sz="1800" b="1" dirty="0" smtClean="0">
                <a:latin typeface="Arial" pitchFamily="34" charset="0"/>
                <a:cs typeface="Arial" pitchFamily="34" charset="0"/>
              </a:rPr>
              <a:t>      - средний диаметр </a:t>
            </a:r>
            <a:r>
              <a:rPr lang="en-US" sz="1800" b="1" i="1" dirty="0" smtClean="0">
                <a:latin typeface="Arial" pitchFamily="34" charset="0"/>
                <a:cs typeface="Arial" pitchFamily="34" charset="0"/>
              </a:rPr>
              <a:t>D</a:t>
            </a:r>
            <a:r>
              <a:rPr lang="ru-RU" sz="1800" b="1" dirty="0" smtClean="0">
                <a:latin typeface="Arial" pitchFamily="34" charset="0"/>
                <a:cs typeface="Arial" pitchFamily="34" charset="0"/>
              </a:rPr>
              <a:t>;</a:t>
            </a:r>
          </a:p>
          <a:p>
            <a:pPr algn="just">
              <a:buNone/>
            </a:pPr>
            <a:r>
              <a:rPr lang="ru-RU" sz="1800" b="1" dirty="0" smtClean="0">
                <a:latin typeface="Arial" pitchFamily="34" charset="0"/>
                <a:cs typeface="Arial" pitchFamily="34" charset="0"/>
              </a:rPr>
              <a:t>      - индекс пружины </a:t>
            </a:r>
            <a:r>
              <a:rPr lang="en-US" sz="1800" b="1" i="1" dirty="0" smtClean="0">
                <a:latin typeface="Arial" pitchFamily="34" charset="0"/>
                <a:cs typeface="Arial" pitchFamily="34" charset="0"/>
              </a:rPr>
              <a:t>c</a:t>
            </a:r>
            <a:r>
              <a:rPr lang="ru-RU" sz="1800" b="1" i="1" dirty="0" smtClean="0">
                <a:latin typeface="Arial" pitchFamily="34" charset="0"/>
                <a:cs typeface="Arial" pitchFamily="34" charset="0"/>
              </a:rPr>
              <a:t> = </a:t>
            </a:r>
            <a:r>
              <a:rPr lang="en-US" sz="1800" b="1" i="1" dirty="0" smtClean="0">
                <a:latin typeface="Arial" pitchFamily="34" charset="0"/>
                <a:cs typeface="Arial" pitchFamily="34" charset="0"/>
              </a:rPr>
              <a:t>D</a:t>
            </a:r>
            <a:r>
              <a:rPr lang="ru-RU" sz="1800" b="1" i="1" dirty="0" smtClean="0">
                <a:latin typeface="Arial" pitchFamily="34" charset="0"/>
                <a:cs typeface="Arial" pitchFamily="34" charset="0"/>
              </a:rPr>
              <a:t>/</a:t>
            </a:r>
            <a:r>
              <a:rPr lang="en-US" sz="1800" b="1" i="1" dirty="0" smtClean="0">
                <a:latin typeface="Arial" pitchFamily="34" charset="0"/>
                <a:cs typeface="Arial" pitchFamily="34" charset="0"/>
              </a:rPr>
              <a:t>d</a:t>
            </a:r>
            <a:r>
              <a:rPr lang="ru-RU" sz="1800" b="1" dirty="0" smtClean="0">
                <a:latin typeface="Arial" pitchFamily="34" charset="0"/>
                <a:cs typeface="Arial" pitchFamily="34" charset="0"/>
              </a:rPr>
              <a:t>; </a:t>
            </a:r>
          </a:p>
          <a:p>
            <a:pPr algn="just">
              <a:buNone/>
            </a:pPr>
            <a:r>
              <a:rPr lang="ru-RU" sz="1800" b="1" dirty="0" smtClean="0">
                <a:latin typeface="Arial" pitchFamily="34" charset="0"/>
                <a:cs typeface="Arial" pitchFamily="34" charset="0"/>
              </a:rPr>
              <a:t>      - шаг витков </a:t>
            </a:r>
            <a:r>
              <a:rPr lang="en-US" sz="1800" b="1" i="1" dirty="0" smtClean="0">
                <a:latin typeface="Arial" pitchFamily="34" charset="0"/>
                <a:cs typeface="Arial" pitchFamily="34" charset="0"/>
              </a:rPr>
              <a:t>h</a:t>
            </a:r>
            <a:r>
              <a:rPr lang="ru-RU" sz="1800" b="1" dirty="0" smtClean="0">
                <a:latin typeface="Arial" pitchFamily="34" charset="0"/>
                <a:cs typeface="Arial" pitchFamily="34" charset="0"/>
              </a:rPr>
              <a:t>;     </a:t>
            </a:r>
          </a:p>
          <a:p>
            <a:pPr algn="just">
              <a:buNone/>
            </a:pPr>
            <a:r>
              <a:rPr lang="ru-RU" sz="1800" b="1" dirty="0" smtClean="0">
                <a:latin typeface="Arial" pitchFamily="34" charset="0"/>
                <a:cs typeface="Arial" pitchFamily="34" charset="0"/>
              </a:rPr>
              <a:t>      - угол подъема витков ,  ;</a:t>
            </a:r>
          </a:p>
          <a:p>
            <a:pPr algn="just">
              <a:buNone/>
            </a:pPr>
            <a:r>
              <a:rPr lang="ru-RU" sz="1800" b="1" dirty="0" smtClean="0">
                <a:latin typeface="Arial" pitchFamily="34" charset="0"/>
                <a:cs typeface="Arial" pitchFamily="34" charset="0"/>
              </a:rPr>
              <a:t>      - длина рабочей части пружины </a:t>
            </a:r>
            <a:r>
              <a:rPr lang="ru-RU" sz="1800" b="1" i="1" dirty="0" smtClean="0">
                <a:latin typeface="Arial" pitchFamily="34" charset="0"/>
                <a:cs typeface="Arial" pitchFamily="34" charset="0"/>
              </a:rPr>
              <a:t>Н</a:t>
            </a:r>
            <a:r>
              <a:rPr lang="ru-RU" sz="1800" b="1" i="1" baseline="-25000" dirty="0" smtClean="0">
                <a:latin typeface="Arial" pitchFamily="34" charset="0"/>
                <a:cs typeface="Arial" pitchFamily="34" charset="0"/>
              </a:rPr>
              <a:t>Р</a:t>
            </a:r>
            <a:r>
              <a:rPr lang="ru-RU" sz="1800" b="1" dirty="0" smtClean="0">
                <a:latin typeface="Arial" pitchFamily="34" charset="0"/>
                <a:cs typeface="Arial" pitchFamily="34" charset="0"/>
              </a:rPr>
              <a:t>;</a:t>
            </a:r>
          </a:p>
          <a:p>
            <a:pPr algn="just">
              <a:buNone/>
            </a:pPr>
            <a:r>
              <a:rPr lang="ru-RU" sz="1800" b="1" dirty="0" smtClean="0">
                <a:latin typeface="Arial" pitchFamily="34" charset="0"/>
                <a:cs typeface="Arial" pitchFamily="34" charset="0"/>
              </a:rPr>
              <a:t>      - число рабочих витков  </a:t>
            </a:r>
            <a:r>
              <a:rPr lang="en-US" sz="1800" b="1" i="1" dirty="0" err="1" smtClean="0">
                <a:latin typeface="Arial" pitchFamily="34" charset="0"/>
                <a:cs typeface="Arial" pitchFamily="34" charset="0"/>
              </a:rPr>
              <a:t>i</a:t>
            </a:r>
            <a:r>
              <a:rPr lang="ru-RU" sz="1800" b="1" i="1" dirty="0" smtClean="0">
                <a:latin typeface="Arial" pitchFamily="34" charset="0"/>
                <a:cs typeface="Arial" pitchFamily="34" charset="0"/>
              </a:rPr>
              <a:t> = </a:t>
            </a:r>
            <a:r>
              <a:rPr lang="en-US" sz="1800" b="1" i="1" dirty="0" smtClean="0">
                <a:latin typeface="Arial" pitchFamily="34" charset="0"/>
                <a:cs typeface="Arial" pitchFamily="34" charset="0"/>
              </a:rPr>
              <a:t>H</a:t>
            </a:r>
            <a:r>
              <a:rPr lang="en-US" sz="1800" b="1" i="1" baseline="-25000" dirty="0" smtClean="0">
                <a:latin typeface="Arial" pitchFamily="34" charset="0"/>
                <a:cs typeface="Arial" pitchFamily="34" charset="0"/>
              </a:rPr>
              <a:t>P</a:t>
            </a:r>
            <a:r>
              <a:rPr lang="ru-RU" sz="1800" b="1" i="1" dirty="0" smtClean="0">
                <a:latin typeface="Arial" pitchFamily="34" charset="0"/>
                <a:cs typeface="Arial" pitchFamily="34" charset="0"/>
              </a:rPr>
              <a:t>/</a:t>
            </a:r>
            <a:r>
              <a:rPr lang="en-US" sz="1800" b="1" i="1" dirty="0" smtClean="0">
                <a:latin typeface="Arial" pitchFamily="34" charset="0"/>
                <a:cs typeface="Arial" pitchFamily="34" charset="0"/>
              </a:rPr>
              <a:t>h</a:t>
            </a:r>
            <a:r>
              <a:rPr lang="ru-RU" sz="1800" b="1" dirty="0" smtClean="0">
                <a:latin typeface="Arial" pitchFamily="34" charset="0"/>
                <a:cs typeface="Arial" pitchFamily="34" charset="0"/>
              </a:rPr>
              <a:t>. </a:t>
            </a:r>
          </a:p>
          <a:p>
            <a:endParaRPr lang="ru-RU" sz="1800" dirty="0"/>
          </a:p>
        </p:txBody>
      </p:sp>
      <p:sp>
        <p:nvSpPr>
          <p:cNvPr id="4" name="Содержимое 3"/>
          <p:cNvSpPr>
            <a:spLocks noGrp="1"/>
          </p:cNvSpPr>
          <p:nvPr>
            <p:ph sz="half" idx="2"/>
          </p:nvPr>
        </p:nvSpPr>
        <p:spPr>
          <a:xfrm>
            <a:off x="4800600" y="1524000"/>
            <a:ext cx="4038600" cy="4525963"/>
          </a:xfrm>
        </p:spPr>
        <p:txBody>
          <a:bodyPr>
            <a:normAutofit/>
          </a:bodyPr>
          <a:lstStyle/>
          <a:p>
            <a:pPr>
              <a:buNone/>
            </a:pPr>
            <a:endParaRPr lang="ru-RU" dirty="0" smtClean="0"/>
          </a:p>
          <a:p>
            <a:pPr>
              <a:buNone/>
            </a:pPr>
            <a:endParaRPr lang="ru-RU" dirty="0"/>
          </a:p>
        </p:txBody>
      </p:sp>
      <p:sp>
        <p:nvSpPr>
          <p:cNvPr id="5" name="Номер слайда 4"/>
          <p:cNvSpPr>
            <a:spLocks noGrp="1"/>
          </p:cNvSpPr>
          <p:nvPr>
            <p:ph type="sldNum" sz="quarter" idx="12"/>
          </p:nvPr>
        </p:nvSpPr>
        <p:spPr/>
        <p:txBody>
          <a:bodyPr/>
          <a:lstStyle/>
          <a:p>
            <a:fld id="{A483448D-3A78-4528-A469-B745A65DA480}" type="slidenum">
              <a:rPr lang="en-US" smtClean="0"/>
              <a:pPr/>
              <a:t>35</a:t>
            </a:fld>
            <a:endParaRPr lang="en-US" dirty="0"/>
          </a:p>
        </p:txBody>
      </p:sp>
      <p:pic>
        <p:nvPicPr>
          <p:cNvPr id="6" name="Рисунок 5" descr="Рис2_20Х"/>
          <p:cNvPicPr/>
          <p:nvPr/>
        </p:nvPicPr>
        <p:blipFill>
          <a:blip r:embed="rId2"/>
          <a:srcRect/>
          <a:stretch>
            <a:fillRect/>
          </a:stretch>
        </p:blipFill>
        <p:spPr bwMode="auto">
          <a:xfrm>
            <a:off x="5257800" y="1905000"/>
            <a:ext cx="3552825" cy="3705225"/>
          </a:xfrm>
          <a:prstGeom prst="rect">
            <a:avLst/>
          </a:prstGeom>
          <a:noFill/>
          <a:ln w="9525">
            <a:noFill/>
            <a:miter lim="800000"/>
            <a:headEnd/>
            <a:tailEnd/>
          </a:ln>
        </p:spPr>
      </p:pic>
      <p:pic>
        <p:nvPicPr>
          <p:cNvPr id="7" name="Picture 14"/>
          <p:cNvPicPr>
            <a:picLocks noChangeAspect="1" noChangeArrowheads="1"/>
          </p:cNvPicPr>
          <p:nvPr/>
        </p:nvPicPr>
        <p:blipFill>
          <a:blip r:embed="rId3"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8" name="Picture 15"/>
          <p:cNvPicPr>
            <a:picLocks noChangeAspect="1" noChangeArrowheads="1"/>
          </p:cNvPicPr>
          <p:nvPr/>
        </p:nvPicPr>
        <p:blipFill>
          <a:blip r:embed="rId4"/>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fontScale="90000"/>
          </a:bodyPr>
          <a:lstStyle/>
          <a:p>
            <a:r>
              <a:rPr lang="ru-RU" dirty="0" smtClean="0"/>
              <a:t/>
            </a:r>
            <a:br>
              <a:rPr lang="ru-RU" dirty="0" smtClean="0"/>
            </a:br>
            <a:endParaRPr lang="ru-RU" dirty="0"/>
          </a:p>
        </p:txBody>
      </p:sp>
      <p:sp>
        <p:nvSpPr>
          <p:cNvPr id="3" name="Содержимое 2"/>
          <p:cNvSpPr>
            <a:spLocks noGrp="1"/>
          </p:cNvSpPr>
          <p:nvPr>
            <p:ph idx="1"/>
          </p:nvPr>
        </p:nvSpPr>
        <p:spPr>
          <a:xfrm>
            <a:off x="457200" y="381000"/>
            <a:ext cx="8229600" cy="6172200"/>
          </a:xfrm>
        </p:spPr>
        <p:txBody>
          <a:bodyPr/>
          <a:lstStyle/>
          <a:p>
            <a:pPr algn="just"/>
            <a:r>
              <a:rPr lang="ru-RU" sz="2000" dirty="0" smtClean="0">
                <a:latin typeface="Arial" pitchFamily="34" charset="0"/>
                <a:cs typeface="Arial" pitchFamily="34" charset="0"/>
              </a:rPr>
              <a:t>Силовые факторы, действующие в лобовом поперечном сечении пружин растяжения и сжатия, сводятся к моменту </a:t>
            </a:r>
          </a:p>
          <a:p>
            <a:pPr algn="just">
              <a:buNone/>
            </a:pPr>
            <a:r>
              <a:rPr lang="ru-RU" sz="2000" i="1" dirty="0" smtClean="0">
                <a:latin typeface="Arial" pitchFamily="34" charset="0"/>
                <a:cs typeface="Arial" pitchFamily="34" charset="0"/>
              </a:rPr>
              <a:t>     </a:t>
            </a:r>
            <a:r>
              <a:rPr lang="en-US" sz="2000" i="1" dirty="0" smtClean="0">
                <a:latin typeface="Arial" pitchFamily="34" charset="0"/>
                <a:cs typeface="Arial" pitchFamily="34" charset="0"/>
              </a:rPr>
              <a:t>M</a:t>
            </a:r>
            <a:r>
              <a:rPr lang="ru-RU" sz="2000" i="1" dirty="0" smtClean="0">
                <a:latin typeface="Arial" pitchFamily="34" charset="0"/>
                <a:cs typeface="Arial" pitchFamily="34" charset="0"/>
              </a:rPr>
              <a:t> = </a:t>
            </a:r>
            <a:r>
              <a:rPr lang="en-US" sz="2000" i="1" dirty="0" smtClean="0">
                <a:latin typeface="Arial" pitchFamily="34" charset="0"/>
                <a:cs typeface="Arial" pitchFamily="34" charset="0"/>
              </a:rPr>
              <a:t>FD</a:t>
            </a:r>
            <a:r>
              <a:rPr lang="ru-RU" sz="2000" i="1" dirty="0" smtClean="0">
                <a:latin typeface="Arial" pitchFamily="34" charset="0"/>
                <a:cs typeface="Arial" pitchFamily="34" charset="0"/>
              </a:rPr>
              <a:t>/2</a:t>
            </a:r>
            <a:r>
              <a:rPr lang="ru-RU" sz="2000" dirty="0" smtClean="0">
                <a:latin typeface="Arial" pitchFamily="34" charset="0"/>
                <a:cs typeface="Arial" pitchFamily="34" charset="0"/>
              </a:rPr>
              <a:t>, вектор которого перпендикулярен оси пружины и силе </a:t>
            </a:r>
            <a:r>
              <a:rPr lang="en-US" sz="2000" i="1" dirty="0" smtClean="0">
                <a:latin typeface="Arial" pitchFamily="34" charset="0"/>
                <a:cs typeface="Arial" pitchFamily="34" charset="0"/>
              </a:rPr>
              <a:t>F</a:t>
            </a:r>
            <a:r>
              <a:rPr lang="ru-RU" sz="2000" dirty="0" smtClean="0">
                <a:latin typeface="Arial" pitchFamily="34" charset="0"/>
                <a:cs typeface="Arial" pitchFamily="34" charset="0"/>
              </a:rPr>
              <a:t>, действующей вдоль оси пружины.          </a:t>
            </a:r>
          </a:p>
          <a:p>
            <a:pPr algn="just"/>
            <a:r>
              <a:rPr lang="ru-RU" sz="2000" dirty="0" smtClean="0">
                <a:latin typeface="Arial" pitchFamily="34" charset="0"/>
                <a:cs typeface="Arial" pitchFamily="34" charset="0"/>
              </a:rPr>
              <a:t>Момент </a:t>
            </a:r>
            <a:r>
              <a:rPr lang="ru-RU" sz="2000" i="1" dirty="0" smtClean="0">
                <a:latin typeface="Arial" pitchFamily="34" charset="0"/>
                <a:cs typeface="Arial" pitchFamily="34" charset="0"/>
              </a:rPr>
              <a:t>М</a:t>
            </a:r>
            <a:r>
              <a:rPr lang="ru-RU" sz="2000" dirty="0" smtClean="0">
                <a:latin typeface="Arial" pitchFamily="34" charset="0"/>
                <a:cs typeface="Arial" pitchFamily="34" charset="0"/>
              </a:rPr>
              <a:t> раскладывается на крутящий </a:t>
            </a:r>
            <a:r>
              <a:rPr lang="ru-RU" sz="2000" i="1" dirty="0" smtClean="0">
                <a:latin typeface="Arial" pitchFamily="34" charset="0"/>
                <a:cs typeface="Arial" pitchFamily="34" charset="0"/>
              </a:rPr>
              <a:t>Т</a:t>
            </a:r>
            <a:r>
              <a:rPr lang="ru-RU" sz="2000" dirty="0" smtClean="0">
                <a:latin typeface="Arial" pitchFamily="34" charset="0"/>
                <a:cs typeface="Arial" pitchFamily="34" charset="0"/>
              </a:rPr>
              <a:t> и изгибающий </a:t>
            </a:r>
            <a:r>
              <a:rPr lang="ru-RU" sz="2000" i="1" dirty="0" smtClean="0">
                <a:latin typeface="Arial" pitchFamily="34" charset="0"/>
                <a:cs typeface="Arial" pitchFamily="34" charset="0"/>
              </a:rPr>
              <a:t>М</a:t>
            </a:r>
            <a:r>
              <a:rPr lang="ru-RU" sz="2000" i="1" baseline="-25000" dirty="0" smtClean="0">
                <a:latin typeface="Arial" pitchFamily="34" charset="0"/>
                <a:cs typeface="Arial" pitchFamily="34" charset="0"/>
              </a:rPr>
              <a:t>И</a:t>
            </a:r>
            <a:r>
              <a:rPr lang="ru-RU" sz="2000" dirty="0" smtClean="0">
                <a:latin typeface="Arial" pitchFamily="34" charset="0"/>
                <a:cs typeface="Arial" pitchFamily="34" charset="0"/>
              </a:rPr>
              <a:t> моменты:</a:t>
            </a:r>
          </a:p>
          <a:p>
            <a:pPr algn="just">
              <a:buNone/>
            </a:pPr>
            <a:r>
              <a:rPr lang="ru-RU" sz="2000" dirty="0" smtClean="0">
                <a:latin typeface="Arial" pitchFamily="34" charset="0"/>
                <a:cs typeface="Arial" pitchFamily="34" charset="0"/>
              </a:rPr>
              <a:t>                                                                                                              (1)</a:t>
            </a:r>
          </a:p>
          <a:p>
            <a:pPr algn="just">
              <a:buNone/>
            </a:pPr>
            <a:r>
              <a:rPr lang="ru-RU" sz="2000" dirty="0" smtClean="0">
                <a:latin typeface="Arial" pitchFamily="34" charset="0"/>
                <a:cs typeface="Arial" pitchFamily="34" charset="0"/>
              </a:rPr>
              <a:t>                                                      и                              </a:t>
            </a:r>
          </a:p>
          <a:p>
            <a:pPr algn="just"/>
            <a:r>
              <a:rPr lang="ru-RU" sz="2000" dirty="0" smtClean="0">
                <a:latin typeface="Arial" pitchFamily="34" charset="0"/>
                <a:cs typeface="Arial" pitchFamily="34" charset="0"/>
              </a:rPr>
              <a:t>В большинстве пружин угол подъема витков небольшой, не превышает </a:t>
            </a:r>
            <a:r>
              <a:rPr lang="ru-RU" sz="2000" dirty="0" smtClean="0">
                <a:latin typeface="Arial" pitchFamily="34" charset="0"/>
                <a:cs typeface="Arial" pitchFamily="34" charset="0"/>
                <a:sym typeface="Symbol"/>
              </a:rPr>
              <a:t></a:t>
            </a:r>
            <a:r>
              <a:rPr lang="ru-RU" sz="2000" dirty="0" smtClean="0">
                <a:latin typeface="Arial" pitchFamily="34" charset="0"/>
                <a:cs typeface="Arial" pitchFamily="34" charset="0"/>
              </a:rPr>
              <a:t> 10…12</a:t>
            </a:r>
            <a:r>
              <a:rPr lang="ru-RU" sz="2000" baseline="30000" dirty="0" smtClean="0">
                <a:latin typeface="Arial" pitchFamily="34" charset="0"/>
                <a:cs typeface="Arial" pitchFamily="34" charset="0"/>
              </a:rPr>
              <a:t>о</a:t>
            </a:r>
            <a:r>
              <a:rPr lang="ru-RU" sz="2000" dirty="0" smtClean="0">
                <a:latin typeface="Arial" pitchFamily="34" charset="0"/>
                <a:cs typeface="Arial" pitchFamily="34" charset="0"/>
              </a:rPr>
              <a:t>. Поэтому расчет можно вести по крутящему моменту, пренебрегая изгибающим моментом из-за его малости. Максимальное напряжение кручения, возникающее на внутренних волокнах, составляет:       </a:t>
            </a:r>
          </a:p>
          <a:p>
            <a:pPr algn="just"/>
            <a:endParaRPr lang="ru-RU" sz="2000" dirty="0" smtClean="0">
              <a:latin typeface="Arial" pitchFamily="34" charset="0"/>
              <a:cs typeface="Arial" pitchFamily="34" charset="0"/>
            </a:endParaRPr>
          </a:p>
          <a:p>
            <a:pPr algn="just">
              <a:buNone/>
            </a:pPr>
            <a:r>
              <a:rPr lang="ru-RU" sz="2000" dirty="0" smtClean="0">
                <a:latin typeface="Arial" pitchFamily="34" charset="0"/>
                <a:cs typeface="Arial" pitchFamily="34" charset="0"/>
              </a:rPr>
              <a:t>                                                                                                              (2)</a:t>
            </a:r>
          </a:p>
          <a:p>
            <a:pPr algn="just">
              <a:buNone/>
            </a:pPr>
            <a:r>
              <a:rPr lang="ru-RU" sz="2000" dirty="0" smtClean="0">
                <a:latin typeface="Arial" pitchFamily="34" charset="0"/>
                <a:cs typeface="Arial" pitchFamily="34" charset="0"/>
              </a:rPr>
              <a:t>                                                                      </a:t>
            </a:r>
          </a:p>
          <a:p>
            <a:pPr algn="just">
              <a:buNone/>
            </a:pPr>
            <a:r>
              <a:rPr lang="ru-RU" sz="2000" dirty="0" smtClean="0">
                <a:latin typeface="Arial" pitchFamily="34" charset="0"/>
                <a:cs typeface="Arial" pitchFamily="34" charset="0"/>
              </a:rPr>
              <a:t>     где </a:t>
            </a:r>
            <a:r>
              <a:rPr lang="en-US" sz="2000" i="1" dirty="0" smtClean="0">
                <a:latin typeface="Arial" pitchFamily="34" charset="0"/>
                <a:cs typeface="Arial" pitchFamily="34" charset="0"/>
              </a:rPr>
              <a:t>k</a:t>
            </a:r>
            <a:r>
              <a:rPr lang="ru-RU" sz="2000" dirty="0" smtClean="0">
                <a:latin typeface="Arial" pitchFamily="34" charset="0"/>
                <a:cs typeface="Arial" pitchFamily="34" charset="0"/>
              </a:rPr>
              <a:t> – коэффициент, учитывающий кривизну витков,               .</a:t>
            </a:r>
          </a:p>
          <a:p>
            <a:pPr algn="just">
              <a:buNone/>
            </a:pPr>
            <a:endParaRPr lang="ru-RU" sz="20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36</a:t>
            </a:fld>
            <a:endParaRPr lang="en-US"/>
          </a:p>
        </p:txBody>
      </p:sp>
      <p:pic>
        <p:nvPicPr>
          <p:cNvPr id="5" name="Рисунок 4"/>
          <p:cNvPicPr/>
          <p:nvPr/>
        </p:nvPicPr>
        <p:blipFill>
          <a:blip r:embed="rId2"/>
          <a:srcRect/>
          <a:stretch>
            <a:fillRect/>
          </a:stretch>
        </p:blipFill>
        <p:spPr bwMode="auto">
          <a:xfrm>
            <a:off x="2514600" y="2362200"/>
            <a:ext cx="1676400" cy="704850"/>
          </a:xfrm>
          <a:prstGeom prst="rect">
            <a:avLst/>
          </a:prstGeom>
          <a:noFill/>
          <a:ln w="9525">
            <a:noFill/>
            <a:miter lim="800000"/>
            <a:headEnd/>
            <a:tailEnd/>
          </a:ln>
        </p:spPr>
      </p:pic>
      <p:pic>
        <p:nvPicPr>
          <p:cNvPr id="6" name="Рисунок 5"/>
          <p:cNvPicPr/>
          <p:nvPr/>
        </p:nvPicPr>
        <p:blipFill>
          <a:blip r:embed="rId3"/>
          <a:srcRect/>
          <a:stretch>
            <a:fillRect/>
          </a:stretch>
        </p:blipFill>
        <p:spPr bwMode="auto">
          <a:xfrm>
            <a:off x="4724400" y="2362200"/>
            <a:ext cx="1828800" cy="685800"/>
          </a:xfrm>
          <a:prstGeom prst="rect">
            <a:avLst/>
          </a:prstGeom>
          <a:noFill/>
          <a:ln w="9525">
            <a:noFill/>
            <a:miter lim="800000"/>
            <a:headEnd/>
            <a:tailEnd/>
          </a:ln>
        </p:spPr>
      </p:pic>
      <p:pic>
        <p:nvPicPr>
          <p:cNvPr id="7" name="Рисунок 6"/>
          <p:cNvPicPr/>
          <p:nvPr/>
        </p:nvPicPr>
        <p:blipFill>
          <a:blip r:embed="rId4"/>
          <a:srcRect/>
          <a:stretch>
            <a:fillRect/>
          </a:stretch>
        </p:blipFill>
        <p:spPr bwMode="auto">
          <a:xfrm>
            <a:off x="3200400" y="4800600"/>
            <a:ext cx="2743200" cy="838200"/>
          </a:xfrm>
          <a:prstGeom prst="rect">
            <a:avLst/>
          </a:prstGeom>
          <a:noFill/>
          <a:ln w="9525">
            <a:noFill/>
            <a:miter lim="800000"/>
            <a:headEnd/>
            <a:tailEnd/>
          </a:ln>
        </p:spPr>
      </p:pic>
      <p:pic>
        <p:nvPicPr>
          <p:cNvPr id="8" name="Рисунок 7"/>
          <p:cNvPicPr/>
          <p:nvPr/>
        </p:nvPicPr>
        <p:blipFill>
          <a:blip r:embed="rId5"/>
          <a:srcRect/>
          <a:stretch>
            <a:fillRect/>
          </a:stretch>
        </p:blipFill>
        <p:spPr bwMode="auto">
          <a:xfrm>
            <a:off x="7239000" y="5486400"/>
            <a:ext cx="981075" cy="704850"/>
          </a:xfrm>
          <a:prstGeom prst="rect">
            <a:avLst/>
          </a:prstGeom>
          <a:noFill/>
          <a:ln w="9525">
            <a:noFill/>
            <a:miter lim="800000"/>
            <a:headEnd/>
            <a:tailEnd/>
          </a:ln>
        </p:spPr>
      </p:pic>
      <p:pic>
        <p:nvPicPr>
          <p:cNvPr id="9" name="Picture 14"/>
          <p:cNvPicPr>
            <a:picLocks noChangeAspect="1" noChangeArrowheads="1"/>
          </p:cNvPicPr>
          <p:nvPr/>
        </p:nvPicPr>
        <p:blipFill>
          <a:blip r:embed="rId6" cstate="print"/>
          <a:srcRect/>
          <a:stretch>
            <a:fillRect/>
          </a:stretch>
        </p:blipFill>
        <p:spPr bwMode="auto">
          <a:xfrm>
            <a:off x="7848600" y="6172200"/>
            <a:ext cx="241300" cy="409575"/>
          </a:xfrm>
          <a:prstGeom prst="rect">
            <a:avLst/>
          </a:prstGeom>
          <a:noFill/>
          <a:ln w="9525">
            <a:noFill/>
            <a:miter lim="800000"/>
            <a:headEnd/>
            <a:tailEnd/>
          </a:ln>
          <a:effectLst/>
        </p:spPr>
      </p:pic>
      <p:pic>
        <p:nvPicPr>
          <p:cNvPr id="10" name="Picture 15"/>
          <p:cNvPicPr>
            <a:picLocks noChangeAspect="1" noChangeArrowheads="1"/>
          </p:cNvPicPr>
          <p:nvPr/>
        </p:nvPicPr>
        <p:blipFill>
          <a:blip r:embed="rId7"/>
          <a:srcRect/>
          <a:stretch>
            <a:fillRect/>
          </a:stretch>
        </p:blipFill>
        <p:spPr bwMode="auto">
          <a:xfrm>
            <a:off x="8162925" y="6280150"/>
            <a:ext cx="719138" cy="214313"/>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3" name="Содержимое 2"/>
          <p:cNvSpPr>
            <a:spLocks noGrp="1"/>
          </p:cNvSpPr>
          <p:nvPr>
            <p:ph idx="1"/>
          </p:nvPr>
        </p:nvSpPr>
        <p:spPr>
          <a:xfrm>
            <a:off x="457200" y="381000"/>
            <a:ext cx="8229600" cy="6096000"/>
          </a:xfrm>
        </p:spPr>
        <p:txBody>
          <a:bodyPr/>
          <a:lstStyle/>
          <a:p>
            <a:pPr algn="just"/>
            <a:r>
              <a:rPr lang="ru-RU" sz="2000" dirty="0" smtClean="0">
                <a:latin typeface="Arial" pitchFamily="34" charset="0"/>
                <a:cs typeface="Arial" pitchFamily="34" charset="0"/>
              </a:rPr>
              <a:t>Из приведенной зависимости (2) получаем формулу для определения диаметра проволоки при проектном расчете пружин:</a:t>
            </a:r>
          </a:p>
          <a:p>
            <a:pPr algn="just">
              <a:buNone/>
            </a:pPr>
            <a:r>
              <a:rPr lang="ru-RU" sz="2000" dirty="0" smtClean="0">
                <a:latin typeface="Arial" pitchFamily="34" charset="0"/>
                <a:cs typeface="Arial" pitchFamily="34" charset="0"/>
              </a:rPr>
              <a:t>                                                                                                              (3)</a:t>
            </a:r>
          </a:p>
          <a:p>
            <a:endParaRPr lang="ru-RU" sz="2000" dirty="0" smtClean="0">
              <a:latin typeface="Arial" pitchFamily="34" charset="0"/>
              <a:cs typeface="Arial" pitchFamily="34" charset="0"/>
            </a:endParaRPr>
          </a:p>
          <a:p>
            <a:pPr algn="just"/>
            <a:r>
              <a:rPr lang="ru-RU" sz="2000" dirty="0" smtClean="0">
                <a:latin typeface="Arial" pitchFamily="34" charset="0"/>
                <a:cs typeface="Arial" pitchFamily="34" charset="0"/>
              </a:rPr>
              <a:t>Осевое упругое сжатие пружин определяют как суммарный угол закручивания пружины </a:t>
            </a:r>
            <a:r>
              <a:rPr lang="ru-RU" sz="2000" dirty="0" smtClean="0">
                <a:latin typeface="Arial" pitchFamily="34" charset="0"/>
                <a:cs typeface="Arial" pitchFamily="34" charset="0"/>
                <a:sym typeface="Symbol"/>
              </a:rPr>
              <a:t></a:t>
            </a:r>
            <a:r>
              <a:rPr lang="ru-RU" sz="2000" dirty="0" smtClean="0">
                <a:latin typeface="Arial" pitchFamily="34" charset="0"/>
                <a:cs typeface="Arial" pitchFamily="34" charset="0"/>
              </a:rPr>
              <a:t>, умноженный на средний радиус пружины:</a:t>
            </a:r>
          </a:p>
          <a:p>
            <a:pPr algn="just">
              <a:buNone/>
            </a:pPr>
            <a:r>
              <a:rPr lang="ru-RU" sz="2000" dirty="0" smtClean="0">
                <a:latin typeface="Arial" pitchFamily="34" charset="0"/>
                <a:cs typeface="Arial" pitchFamily="34" charset="0"/>
              </a:rPr>
              <a:t>                                                                                                              (4)</a:t>
            </a:r>
          </a:p>
          <a:p>
            <a:pPr algn="just">
              <a:buNone/>
            </a:pPr>
            <a:endParaRPr lang="ru-RU" sz="2000" dirty="0" smtClean="0">
              <a:latin typeface="Arial" pitchFamily="34" charset="0"/>
              <a:cs typeface="Arial" pitchFamily="34" charset="0"/>
            </a:endParaRPr>
          </a:p>
          <a:p>
            <a:pPr algn="just">
              <a:buNone/>
            </a:pPr>
            <a:r>
              <a:rPr lang="ru-RU" sz="2000" dirty="0" smtClean="0">
                <a:latin typeface="Arial" pitchFamily="34" charset="0"/>
                <a:cs typeface="Arial" pitchFamily="34" charset="0"/>
              </a:rPr>
              <a:t>где </a:t>
            </a:r>
            <a:r>
              <a:rPr lang="en-US" sz="2000" i="1" dirty="0" smtClean="0">
                <a:latin typeface="Arial" pitchFamily="34" charset="0"/>
                <a:cs typeface="Arial" pitchFamily="34" charset="0"/>
              </a:rPr>
              <a:t>G</a:t>
            </a:r>
            <a:r>
              <a:rPr lang="ru-RU" sz="2000" dirty="0" smtClean="0">
                <a:latin typeface="Arial" pitchFamily="34" charset="0"/>
                <a:cs typeface="Arial" pitchFamily="34" charset="0"/>
              </a:rPr>
              <a:t> – модуль сдвига, </a:t>
            </a:r>
            <a:r>
              <a:rPr lang="ru-RU" sz="2000" i="1" dirty="0" smtClean="0">
                <a:latin typeface="Arial" pitchFamily="34" charset="0"/>
                <a:cs typeface="Arial" pitchFamily="34" charset="0"/>
                <a:sym typeface="Symbol"/>
              </a:rPr>
              <a:t></a:t>
            </a:r>
            <a:r>
              <a:rPr lang="ru-RU" sz="2000" baseline="-25000" dirty="0" smtClean="0">
                <a:latin typeface="Arial" pitchFamily="34" charset="0"/>
                <a:cs typeface="Arial" pitchFamily="34" charset="0"/>
              </a:rPr>
              <a:t>1</a:t>
            </a:r>
            <a:r>
              <a:rPr lang="ru-RU" sz="2000" dirty="0" smtClean="0">
                <a:latin typeface="Arial" pitchFamily="34" charset="0"/>
                <a:cs typeface="Arial" pitchFamily="34" charset="0"/>
              </a:rPr>
              <a:t> – податливость одного витка, то есть сжатие витка от единичной силы,  </a:t>
            </a:r>
          </a:p>
          <a:p>
            <a:pPr algn="just">
              <a:buNone/>
            </a:pPr>
            <a:r>
              <a:rPr lang="ru-RU" sz="2000" dirty="0" smtClean="0">
                <a:latin typeface="Arial" pitchFamily="34" charset="0"/>
                <a:cs typeface="Arial" pitchFamily="34" charset="0"/>
              </a:rPr>
              <a:t>                                                                                                              (5)</a:t>
            </a:r>
          </a:p>
          <a:p>
            <a:pPr algn="just">
              <a:buNone/>
            </a:pPr>
            <a:endParaRPr lang="ru-RU" sz="2000" dirty="0" smtClean="0">
              <a:latin typeface="Arial" pitchFamily="34" charset="0"/>
              <a:cs typeface="Arial" pitchFamily="34" charset="0"/>
            </a:endParaRPr>
          </a:p>
          <a:p>
            <a:pPr>
              <a:buNone/>
            </a:pPr>
            <a:r>
              <a:rPr lang="ru-RU" sz="2000" dirty="0" smtClean="0"/>
              <a:t>                                                                </a:t>
            </a:r>
            <a:endParaRPr lang="ru-RU" sz="2000"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37</a:t>
            </a:fld>
            <a:endParaRPr lang="en-US"/>
          </a:p>
        </p:txBody>
      </p:sp>
      <p:pic>
        <p:nvPicPr>
          <p:cNvPr id="5" name="Рисунок 4"/>
          <p:cNvPicPr/>
          <p:nvPr/>
        </p:nvPicPr>
        <p:blipFill>
          <a:blip r:embed="rId2"/>
          <a:srcRect/>
          <a:stretch>
            <a:fillRect/>
          </a:stretch>
        </p:blipFill>
        <p:spPr bwMode="auto">
          <a:xfrm>
            <a:off x="3657600" y="1143000"/>
            <a:ext cx="2209800" cy="762000"/>
          </a:xfrm>
          <a:prstGeom prst="rect">
            <a:avLst/>
          </a:prstGeom>
          <a:noFill/>
          <a:ln w="9525">
            <a:noFill/>
            <a:miter lim="800000"/>
            <a:headEnd/>
            <a:tailEnd/>
          </a:ln>
        </p:spPr>
      </p:pic>
      <p:pic>
        <p:nvPicPr>
          <p:cNvPr id="6" name="Рисунок 5"/>
          <p:cNvPicPr/>
          <p:nvPr/>
        </p:nvPicPr>
        <p:blipFill>
          <a:blip r:embed="rId3"/>
          <a:srcRect/>
          <a:stretch>
            <a:fillRect/>
          </a:stretch>
        </p:blipFill>
        <p:spPr bwMode="auto">
          <a:xfrm>
            <a:off x="3352800" y="2895600"/>
            <a:ext cx="3414713" cy="733425"/>
          </a:xfrm>
          <a:prstGeom prst="rect">
            <a:avLst/>
          </a:prstGeom>
          <a:noFill/>
          <a:ln w="9525">
            <a:noFill/>
            <a:miter lim="800000"/>
            <a:headEnd/>
            <a:tailEnd/>
          </a:ln>
        </p:spPr>
      </p:pic>
      <p:pic>
        <p:nvPicPr>
          <p:cNvPr id="7" name="Рисунок 6"/>
          <p:cNvPicPr/>
          <p:nvPr/>
        </p:nvPicPr>
        <p:blipFill>
          <a:blip r:embed="rId4"/>
          <a:srcRect/>
          <a:stretch>
            <a:fillRect/>
          </a:stretch>
        </p:blipFill>
        <p:spPr bwMode="auto">
          <a:xfrm>
            <a:off x="3886200" y="4495800"/>
            <a:ext cx="1524000" cy="762000"/>
          </a:xfrm>
          <a:prstGeom prst="rect">
            <a:avLst/>
          </a:prstGeom>
          <a:noFill/>
          <a:ln w="9525">
            <a:noFill/>
            <a:miter lim="800000"/>
            <a:headEnd/>
            <a:tailEnd/>
          </a:ln>
        </p:spPr>
      </p:pic>
      <p:pic>
        <p:nvPicPr>
          <p:cNvPr id="8" name="Picture 14"/>
          <p:cNvPicPr>
            <a:picLocks noChangeAspect="1" noChangeArrowheads="1"/>
          </p:cNvPicPr>
          <p:nvPr/>
        </p:nvPicPr>
        <p:blipFill>
          <a:blip r:embed="rId5"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9" name="Picture 15"/>
          <p:cNvPicPr>
            <a:picLocks noChangeAspect="1" noChangeArrowheads="1"/>
          </p:cNvPicPr>
          <p:nvPr/>
        </p:nvPicPr>
        <p:blipFill>
          <a:blip r:embed="rId6"/>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3" name="Содержимое 2"/>
          <p:cNvSpPr>
            <a:spLocks noGrp="1"/>
          </p:cNvSpPr>
          <p:nvPr>
            <p:ph idx="1"/>
          </p:nvPr>
        </p:nvSpPr>
        <p:spPr>
          <a:xfrm>
            <a:off x="457200" y="304800"/>
            <a:ext cx="8382000" cy="6172200"/>
          </a:xfrm>
        </p:spPr>
        <p:txBody>
          <a:bodyPr/>
          <a:lstStyle/>
          <a:p>
            <a:pPr algn="just"/>
            <a:r>
              <a:rPr lang="ru-RU" sz="2000" dirty="0" smtClean="0">
                <a:latin typeface="Arial" pitchFamily="34" charset="0"/>
                <a:cs typeface="Arial" pitchFamily="34" charset="0"/>
              </a:rPr>
              <a:t>Потребное число рабочих витков определяют по условию, по которому при возрастании нагрузки от установочной (начальной) </a:t>
            </a:r>
            <a:r>
              <a:rPr lang="en-US" sz="2000" i="1" dirty="0" err="1" smtClean="0">
                <a:latin typeface="Arial" pitchFamily="34" charset="0"/>
                <a:cs typeface="Arial" pitchFamily="34" charset="0"/>
              </a:rPr>
              <a:t>F</a:t>
            </a:r>
            <a:r>
              <a:rPr lang="en-US" sz="2000" baseline="-25000" dirty="0" err="1" smtClean="0">
                <a:latin typeface="Arial" pitchFamily="34" charset="0"/>
                <a:cs typeface="Arial" pitchFamily="34" charset="0"/>
              </a:rPr>
              <a:t>min</a:t>
            </a:r>
            <a:r>
              <a:rPr lang="en-US" sz="2000" baseline="-25000" dirty="0" smtClean="0">
                <a:latin typeface="Arial" pitchFamily="34" charset="0"/>
                <a:cs typeface="Arial" pitchFamily="34" charset="0"/>
              </a:rPr>
              <a:t> </a:t>
            </a:r>
            <a:r>
              <a:rPr lang="ru-RU" sz="2000" dirty="0" smtClean="0">
                <a:latin typeface="Arial" pitchFamily="34" charset="0"/>
                <a:cs typeface="Arial" pitchFamily="34" charset="0"/>
              </a:rPr>
              <a:t> до максимальной </a:t>
            </a:r>
            <a:r>
              <a:rPr lang="en-US" sz="2000" i="1" dirty="0" err="1" smtClean="0">
                <a:latin typeface="Arial" pitchFamily="34" charset="0"/>
                <a:cs typeface="Arial" pitchFamily="34" charset="0"/>
              </a:rPr>
              <a:t>F</a:t>
            </a:r>
            <a:r>
              <a:rPr lang="en-US" sz="2000" baseline="-25000" dirty="0" err="1" smtClean="0">
                <a:latin typeface="Arial" pitchFamily="34" charset="0"/>
                <a:cs typeface="Arial" pitchFamily="34" charset="0"/>
              </a:rPr>
              <a:t>max</a:t>
            </a:r>
            <a:r>
              <a:rPr lang="en-US" sz="2000" baseline="-25000" dirty="0" smtClean="0">
                <a:latin typeface="Arial" pitchFamily="34" charset="0"/>
                <a:cs typeface="Arial" pitchFamily="34" charset="0"/>
              </a:rPr>
              <a:t> </a:t>
            </a:r>
            <a:r>
              <a:rPr lang="ru-RU" sz="2000" dirty="0" smtClean="0">
                <a:latin typeface="Arial" pitchFamily="34" charset="0"/>
                <a:cs typeface="Arial" pitchFamily="34" charset="0"/>
              </a:rPr>
              <a:t>пружина должна получить заданное упругое перемещение:</a:t>
            </a:r>
          </a:p>
          <a:p>
            <a:pPr algn="just">
              <a:buNone/>
            </a:pPr>
            <a:r>
              <a:rPr lang="ru-RU" sz="2000" dirty="0" smtClean="0">
                <a:latin typeface="Arial" pitchFamily="34" charset="0"/>
                <a:cs typeface="Arial" pitchFamily="34" charset="0"/>
              </a:rPr>
              <a:t>                                                                                                               (6)</a:t>
            </a:r>
          </a:p>
          <a:p>
            <a:pPr algn="just"/>
            <a:endParaRPr lang="ru-RU" sz="2000" dirty="0" smtClean="0">
              <a:latin typeface="Arial" pitchFamily="34" charset="0"/>
              <a:cs typeface="Arial" pitchFamily="34" charset="0"/>
            </a:endParaRPr>
          </a:p>
          <a:p>
            <a:pPr algn="just"/>
            <a:r>
              <a:rPr lang="ru-RU" sz="2000" dirty="0" smtClean="0">
                <a:latin typeface="Arial" pitchFamily="34" charset="0"/>
                <a:cs typeface="Arial" pitchFamily="34" charset="0"/>
              </a:rPr>
              <a:t>Откуда вычисляют число витков:</a:t>
            </a:r>
          </a:p>
          <a:p>
            <a:pPr algn="just"/>
            <a:endParaRPr lang="ru-RU" sz="2000" dirty="0" smtClean="0">
              <a:latin typeface="Arial" pitchFamily="34" charset="0"/>
              <a:cs typeface="Arial" pitchFamily="34" charset="0"/>
            </a:endParaRPr>
          </a:p>
          <a:p>
            <a:pPr>
              <a:buNone/>
            </a:pPr>
            <a:r>
              <a:rPr lang="ru-RU" sz="2000" dirty="0" smtClean="0"/>
              <a:t>                                                                                                                                       </a:t>
            </a:r>
            <a:r>
              <a:rPr lang="ru-RU" sz="2000" dirty="0" smtClean="0">
                <a:latin typeface="Arial" pitchFamily="34" charset="0"/>
                <a:cs typeface="Arial" pitchFamily="34" charset="0"/>
              </a:rPr>
              <a:t>(7)</a:t>
            </a:r>
          </a:p>
          <a:p>
            <a:pPr>
              <a:buNone/>
            </a:pPr>
            <a:endParaRPr lang="ru-RU" sz="2000" dirty="0" smtClean="0">
              <a:latin typeface="Arial" pitchFamily="34" charset="0"/>
              <a:cs typeface="Arial" pitchFamily="34" charset="0"/>
            </a:endParaRPr>
          </a:p>
          <a:p>
            <a:r>
              <a:rPr lang="ru-RU" sz="2000" dirty="0" smtClean="0">
                <a:latin typeface="Arial" pitchFamily="34" charset="0"/>
                <a:cs typeface="Arial" pitchFamily="34" charset="0"/>
              </a:rPr>
              <a:t>Полная длина ненагруженной пружины составляет:</a:t>
            </a:r>
          </a:p>
          <a:p>
            <a:pPr>
              <a:buNone/>
            </a:pPr>
            <a:r>
              <a:rPr lang="ru-RU" sz="2000" dirty="0" smtClean="0">
                <a:latin typeface="Arial" pitchFamily="34" charset="0"/>
                <a:cs typeface="Arial" pitchFamily="34" charset="0"/>
              </a:rPr>
              <a:t>                                                                                                               (8)</a:t>
            </a:r>
          </a:p>
          <a:p>
            <a:pPr>
              <a:buNone/>
            </a:pPr>
            <a:endParaRPr lang="ru-RU" sz="2000" dirty="0" smtClean="0">
              <a:latin typeface="Arial" pitchFamily="34" charset="0"/>
              <a:cs typeface="Arial" pitchFamily="34" charset="0"/>
            </a:endParaRPr>
          </a:p>
          <a:p>
            <a:pPr>
              <a:buNone/>
            </a:pPr>
            <a:r>
              <a:rPr lang="ru-RU" sz="2000" dirty="0" smtClean="0">
                <a:latin typeface="Arial" pitchFamily="34" charset="0"/>
                <a:cs typeface="Arial" pitchFamily="34" charset="0"/>
              </a:rPr>
              <a:t>     где </a:t>
            </a:r>
            <a:r>
              <a:rPr lang="ru-RU" sz="2000" i="1" dirty="0" smtClean="0">
                <a:latin typeface="Arial" pitchFamily="34" charset="0"/>
                <a:cs typeface="Arial" pitchFamily="34" charset="0"/>
              </a:rPr>
              <a:t>Н</a:t>
            </a:r>
            <a:r>
              <a:rPr lang="ru-RU" sz="2000" baseline="-25000" dirty="0" smtClean="0">
                <a:latin typeface="Arial" pitchFamily="34" charset="0"/>
                <a:cs typeface="Arial" pitchFamily="34" charset="0"/>
              </a:rPr>
              <a:t>3</a:t>
            </a:r>
            <a:r>
              <a:rPr lang="ru-RU" sz="2000" dirty="0" smtClean="0">
                <a:latin typeface="Arial" pitchFamily="34" charset="0"/>
                <a:cs typeface="Arial" pitchFamily="34" charset="0"/>
              </a:rPr>
              <a:t> – длина пружины, сжатой до соприкосновения соседних рабочих витков,  </a:t>
            </a:r>
            <a:r>
              <a:rPr lang="en-US" sz="2000" i="1" dirty="0" err="1" smtClean="0">
                <a:latin typeface="Arial" pitchFamily="34" charset="0"/>
                <a:cs typeface="Arial" pitchFamily="34" charset="0"/>
              </a:rPr>
              <a:t>i</a:t>
            </a:r>
            <a:r>
              <a:rPr lang="ru-RU" sz="2000" b="1" baseline="-25000" dirty="0" smtClean="0">
                <a:latin typeface="Arial" pitchFamily="34" charset="0"/>
                <a:cs typeface="Arial" pitchFamily="34" charset="0"/>
              </a:rPr>
              <a:t>1</a:t>
            </a:r>
            <a:r>
              <a:rPr lang="ru-RU" sz="2000" dirty="0" smtClean="0">
                <a:latin typeface="Arial" pitchFamily="34" charset="0"/>
                <a:cs typeface="Arial" pitchFamily="34" charset="0"/>
              </a:rPr>
              <a:t> – полное число витков.</a:t>
            </a:r>
          </a:p>
          <a:p>
            <a:pPr>
              <a:buNone/>
            </a:pPr>
            <a:endParaRPr lang="ru-RU" sz="2000" dirty="0" smtClean="0">
              <a:latin typeface="Arial" pitchFamily="34" charset="0"/>
              <a:cs typeface="Arial" pitchFamily="34" charset="0"/>
            </a:endParaRPr>
          </a:p>
          <a:p>
            <a:endParaRPr lang="ru-RU" sz="20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38</a:t>
            </a:fld>
            <a:endParaRPr lang="en-US" dirty="0"/>
          </a:p>
        </p:txBody>
      </p:sp>
      <p:pic>
        <p:nvPicPr>
          <p:cNvPr id="5" name="Рисунок 4"/>
          <p:cNvPicPr/>
          <p:nvPr/>
        </p:nvPicPr>
        <p:blipFill>
          <a:blip r:embed="rId2"/>
          <a:srcRect/>
          <a:stretch>
            <a:fillRect/>
          </a:stretch>
        </p:blipFill>
        <p:spPr bwMode="auto">
          <a:xfrm>
            <a:off x="3429000" y="1600200"/>
            <a:ext cx="3124200" cy="533400"/>
          </a:xfrm>
          <a:prstGeom prst="rect">
            <a:avLst/>
          </a:prstGeom>
          <a:noFill/>
          <a:ln w="9525">
            <a:noFill/>
            <a:miter lim="800000"/>
            <a:headEnd/>
            <a:tailEnd/>
          </a:ln>
        </p:spPr>
      </p:pic>
      <p:pic>
        <p:nvPicPr>
          <p:cNvPr id="6" name="Рисунок 5"/>
          <p:cNvPicPr/>
          <p:nvPr/>
        </p:nvPicPr>
        <p:blipFill>
          <a:blip r:embed="rId3"/>
          <a:srcRect/>
          <a:stretch>
            <a:fillRect/>
          </a:stretch>
        </p:blipFill>
        <p:spPr bwMode="auto">
          <a:xfrm>
            <a:off x="3657600" y="2743200"/>
            <a:ext cx="2743200" cy="838200"/>
          </a:xfrm>
          <a:prstGeom prst="rect">
            <a:avLst/>
          </a:prstGeom>
          <a:noFill/>
          <a:ln w="9525">
            <a:noFill/>
            <a:miter lim="800000"/>
            <a:headEnd/>
            <a:tailEnd/>
          </a:ln>
        </p:spPr>
      </p:pic>
      <p:pic>
        <p:nvPicPr>
          <p:cNvPr id="7" name="Рисунок 6"/>
          <p:cNvPicPr/>
          <p:nvPr/>
        </p:nvPicPr>
        <p:blipFill>
          <a:blip r:embed="rId4"/>
          <a:srcRect/>
          <a:stretch>
            <a:fillRect/>
          </a:stretch>
        </p:blipFill>
        <p:spPr bwMode="auto">
          <a:xfrm>
            <a:off x="3429000" y="4267200"/>
            <a:ext cx="3124200" cy="457200"/>
          </a:xfrm>
          <a:prstGeom prst="rect">
            <a:avLst/>
          </a:prstGeom>
          <a:noFill/>
          <a:ln w="9525">
            <a:noFill/>
            <a:miter lim="800000"/>
            <a:headEnd/>
            <a:tailEnd/>
          </a:ln>
        </p:spPr>
      </p:pic>
      <p:pic>
        <p:nvPicPr>
          <p:cNvPr id="8" name="Picture 14"/>
          <p:cNvPicPr>
            <a:picLocks noChangeAspect="1" noChangeArrowheads="1"/>
          </p:cNvPicPr>
          <p:nvPr/>
        </p:nvPicPr>
        <p:blipFill>
          <a:blip r:embed="rId5"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9" name="Picture 15"/>
          <p:cNvPicPr>
            <a:picLocks noChangeAspect="1" noChangeArrowheads="1"/>
          </p:cNvPicPr>
          <p:nvPr/>
        </p:nvPicPr>
        <p:blipFill>
          <a:blip r:embed="rId6"/>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066800"/>
          </a:xfrm>
        </p:spPr>
        <p:txBody>
          <a:bodyPr>
            <a:noAutofit/>
          </a:bodyPr>
          <a:lstStyle/>
          <a:p>
            <a:r>
              <a:rPr lang="ru-RU" sz="2400" b="1" dirty="0" smtClean="0">
                <a:solidFill>
                  <a:srgbClr val="00B0F0"/>
                </a:solidFill>
                <a:latin typeface="Arial" pitchFamily="34" charset="0"/>
                <a:cs typeface="Arial" pitchFamily="34" charset="0"/>
              </a:rPr>
              <a:t>Муфты. </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idx="1"/>
          </p:nvPr>
        </p:nvSpPr>
        <p:spPr>
          <a:xfrm>
            <a:off x="457200" y="1447800"/>
            <a:ext cx="8229600" cy="5004515"/>
          </a:xfrm>
        </p:spPr>
        <p:txBody>
          <a:bodyPr>
            <a:normAutofit/>
          </a:bodyPr>
          <a:lstStyle/>
          <a:p>
            <a:r>
              <a:rPr lang="ru-RU" sz="2000" dirty="0" smtClean="0">
                <a:latin typeface="Arial" pitchFamily="34" charset="0"/>
                <a:cs typeface="Arial" pitchFamily="34" charset="0"/>
              </a:rPr>
              <a:t>Муфты- это устройства для соединения валов и передачи между ними вращающего момента.</a:t>
            </a:r>
          </a:p>
          <a:p>
            <a:r>
              <a:rPr lang="ru-RU" sz="2000" dirty="0" smtClean="0">
                <a:latin typeface="Arial" pitchFamily="34" charset="0"/>
                <a:cs typeface="Arial" pitchFamily="34" charset="0"/>
              </a:rPr>
              <a:t>Конструкции муфт  весьма разнообразны.</a:t>
            </a:r>
          </a:p>
          <a:p>
            <a:pPr algn="just"/>
            <a:r>
              <a:rPr lang="ru-RU" sz="2000" dirty="0" smtClean="0">
                <a:latin typeface="Arial" pitchFamily="34" charset="0"/>
                <a:cs typeface="Arial" pitchFamily="34" charset="0"/>
              </a:rPr>
              <a:t>Наиболее часто применяются муфты </a:t>
            </a:r>
            <a:r>
              <a:rPr lang="ru-RU" sz="2000" dirty="0" smtClean="0">
                <a:solidFill>
                  <a:srgbClr val="FF0000"/>
                </a:solidFill>
                <a:latin typeface="Arial" pitchFamily="34" charset="0"/>
                <a:cs typeface="Arial" pitchFamily="34" charset="0"/>
              </a:rPr>
              <a:t>жесткие, компенсирующие, самоустанавливающиеся, упругие и фрикционные.</a:t>
            </a:r>
          </a:p>
          <a:p>
            <a:pPr algn="ctr">
              <a:buNone/>
            </a:pPr>
            <a:endParaRPr lang="ru-RU" sz="2000" b="1" dirty="0" smtClean="0">
              <a:solidFill>
                <a:srgbClr val="00B0F0"/>
              </a:solidFill>
              <a:latin typeface="Arial" pitchFamily="34" charset="0"/>
              <a:cs typeface="Arial" pitchFamily="34" charset="0"/>
            </a:endParaRPr>
          </a:p>
          <a:p>
            <a:pPr algn="ctr">
              <a:buNone/>
            </a:pPr>
            <a:r>
              <a:rPr lang="ru-RU" sz="2000" b="1" dirty="0" smtClean="0">
                <a:solidFill>
                  <a:srgbClr val="00B0F0"/>
                </a:solidFill>
                <a:latin typeface="Arial" pitchFamily="34" charset="0"/>
                <a:cs typeface="Arial" pitchFamily="34" charset="0"/>
              </a:rPr>
              <a:t>Жесткие муфты</a:t>
            </a:r>
          </a:p>
          <a:p>
            <a:r>
              <a:rPr lang="ru-RU" sz="2000" dirty="0" smtClean="0">
                <a:latin typeface="Arial" pitchFamily="34" charset="0"/>
                <a:cs typeface="Arial" pitchFamily="34" charset="0"/>
              </a:rPr>
              <a:t>Могут быть втулочными или фланцевыми. </a:t>
            </a:r>
            <a:endParaRPr lang="ru-RU" sz="2000" smtClean="0">
              <a:latin typeface="Arial" pitchFamily="34" charset="0"/>
              <a:cs typeface="Arial" pitchFamily="34" charset="0"/>
            </a:endParaRPr>
          </a:p>
          <a:p>
            <a:r>
              <a:rPr lang="ru-RU" sz="2000" smtClean="0">
                <a:latin typeface="Arial" pitchFamily="34" charset="0"/>
                <a:cs typeface="Arial" pitchFamily="34" charset="0"/>
              </a:rPr>
              <a:t>Втулочные </a:t>
            </a:r>
            <a:r>
              <a:rPr lang="ru-RU" sz="2000" dirty="0" smtClean="0">
                <a:latin typeface="Arial" pitchFamily="34" charset="0"/>
                <a:cs typeface="Arial" pitchFamily="34" charset="0"/>
              </a:rPr>
              <a:t>иногда  называются глухими</a:t>
            </a:r>
            <a:r>
              <a:rPr lang="ru-RU" sz="2000" smtClean="0">
                <a:latin typeface="Arial" pitchFamily="34" charset="0"/>
                <a:cs typeface="Arial" pitchFamily="34" charset="0"/>
              </a:rPr>
              <a:t>. </a:t>
            </a:r>
            <a:r>
              <a:rPr lang="ru-RU" sz="2000" dirty="0" smtClean="0">
                <a:latin typeface="Arial" pitchFamily="34" charset="0"/>
                <a:cs typeface="Arial" pitchFamily="34" charset="0"/>
              </a:rPr>
              <a:t>Это самые простые конструкции и обычно применяются в лёгких машинах на валах диаметром до </a:t>
            </a:r>
            <a:r>
              <a:rPr lang="ru-RU" sz="2000" i="1" dirty="0" smtClean="0">
                <a:latin typeface="Arial" pitchFamily="34" charset="0"/>
                <a:cs typeface="Arial" pitchFamily="34" charset="0"/>
              </a:rPr>
              <a:t>70 мм</a:t>
            </a:r>
            <a:r>
              <a:rPr lang="ru-RU" sz="2000" dirty="0" smtClean="0">
                <a:latin typeface="Arial" pitchFamily="34" charset="0"/>
                <a:cs typeface="Arial" pitchFamily="34" charset="0"/>
              </a:rPr>
              <a:t>.</a:t>
            </a:r>
            <a:endParaRPr lang="ru-RU" sz="2000" dirty="0">
              <a:latin typeface="Arial" pitchFamily="34" charset="0"/>
              <a:cs typeface="Arial" pitchFamily="34" charset="0"/>
            </a:endParaRPr>
          </a:p>
        </p:txBody>
      </p:sp>
      <p:sp>
        <p:nvSpPr>
          <p:cNvPr id="4" name="Номер слайда 3"/>
          <p:cNvSpPr>
            <a:spLocks noGrp="1"/>
          </p:cNvSpPr>
          <p:nvPr>
            <p:ph type="sldNum" sz="quarter" idx="12"/>
          </p:nvPr>
        </p:nvSpPr>
        <p:spPr/>
        <p:txBody>
          <a:bodyPr/>
          <a:lstStyle/>
          <a:p>
            <a:fld id="{A483448D-3A78-4528-A469-B745A65DA480}" type="slidenum">
              <a:rPr lang="en-US" smtClean="0"/>
              <a:pPr/>
              <a:t>39</a:t>
            </a:fld>
            <a:endParaRPr lang="en-US"/>
          </a:p>
        </p:txBody>
      </p:sp>
      <p:pic>
        <p:nvPicPr>
          <p:cNvPr id="5"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6"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0"/>
            <a:ext cx="8229600" cy="1143000"/>
          </a:xfrm>
        </p:spPr>
        <p:txBody>
          <a:bodyPr>
            <a:normAutofit/>
          </a:bodyPr>
          <a:lstStyle/>
          <a:p>
            <a:r>
              <a:rPr lang="ru-RU" sz="2400" b="1" dirty="0" smtClean="0">
                <a:solidFill>
                  <a:srgbClr val="00B0F0"/>
                </a:solidFill>
                <a:latin typeface="Arial" pitchFamily="34" charset="0"/>
                <a:cs typeface="Arial" pitchFamily="34" charset="0"/>
              </a:rPr>
              <a:t>Фланцевая муфта</a:t>
            </a:r>
            <a:endParaRPr lang="ru-RU" sz="2400" b="1" dirty="0">
              <a:solidFill>
                <a:srgbClr val="00B0F0"/>
              </a:solidFill>
              <a:latin typeface="Arial" pitchFamily="34" charset="0"/>
              <a:cs typeface="Arial" pitchFamily="34" charset="0"/>
            </a:endParaRPr>
          </a:p>
        </p:txBody>
      </p:sp>
      <p:sp>
        <p:nvSpPr>
          <p:cNvPr id="6" name="Содержимое 5"/>
          <p:cNvSpPr>
            <a:spLocks noGrp="1"/>
          </p:cNvSpPr>
          <p:nvPr>
            <p:ph sz="half" idx="1"/>
          </p:nvPr>
        </p:nvSpPr>
        <p:spPr>
          <a:xfrm>
            <a:off x="457200" y="1219200"/>
            <a:ext cx="4419600" cy="5334000"/>
          </a:xfrm>
        </p:spPr>
        <p:txBody>
          <a:bodyPr>
            <a:normAutofit lnSpcReduction="10000"/>
          </a:bodyPr>
          <a:lstStyle/>
          <a:p>
            <a:pPr algn="just"/>
            <a:r>
              <a:rPr lang="ru-RU" sz="2400" b="1" dirty="0" smtClean="0">
                <a:latin typeface="Arial" pitchFamily="34" charset="0"/>
                <a:cs typeface="Arial" pitchFamily="34" charset="0"/>
              </a:rPr>
              <a:t>Фланцевые жёсткие муфты они допускают лёгкую сборку-разборку.  Такие конструкции имеют две полумуфты в виде фланцев, устанавливаемых на концах валов с натягом и стянутых болтами.</a:t>
            </a:r>
          </a:p>
          <a:p>
            <a:pPr algn="just"/>
            <a:r>
              <a:rPr lang="ru-RU" sz="2400" b="1" dirty="0" smtClean="0">
                <a:latin typeface="Arial" pitchFamily="34" charset="0"/>
                <a:cs typeface="Arial" pitchFamily="34" charset="0"/>
              </a:rPr>
              <a:t>Вращающий момент передаётся за счёт сил трения между фланцами, а когда болты вставлены без зазора, то также и болтами. </a:t>
            </a:r>
            <a:endParaRPr lang="ru-RU" sz="2400" b="1" dirty="0">
              <a:latin typeface="Arial" pitchFamily="34" charset="0"/>
              <a:cs typeface="Arial" pitchFamily="34" charset="0"/>
            </a:endParaRPr>
          </a:p>
        </p:txBody>
      </p:sp>
      <p:sp>
        <p:nvSpPr>
          <p:cNvPr id="7" name="Содержимое 6"/>
          <p:cNvSpPr>
            <a:spLocks noGrp="1"/>
          </p:cNvSpPr>
          <p:nvPr>
            <p:ph sz="half" idx="2"/>
          </p:nvPr>
        </p:nvSpPr>
        <p:spPr>
          <a:xfrm>
            <a:off x="5105400" y="1600200"/>
            <a:ext cx="4038600" cy="4525963"/>
          </a:xfrm>
        </p:spPr>
        <p:txBody>
          <a:bodyPr>
            <a:normAutofit lnSpcReduction="10000"/>
          </a:bodyPr>
          <a:lstStyle/>
          <a:p>
            <a:pPr>
              <a:buNone/>
            </a:pPr>
            <a:endParaRPr lang="ru-RU" dirty="0" smtClean="0"/>
          </a:p>
          <a:p>
            <a:pPr>
              <a:buNone/>
            </a:pPr>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40</a:t>
            </a:fld>
            <a:endParaRPr lang="en-US"/>
          </a:p>
        </p:txBody>
      </p:sp>
      <p:grpSp>
        <p:nvGrpSpPr>
          <p:cNvPr id="36866" name="Group 2"/>
          <p:cNvGrpSpPr>
            <a:grpSpLocks/>
          </p:cNvGrpSpPr>
          <p:nvPr/>
        </p:nvGrpSpPr>
        <p:grpSpPr bwMode="auto">
          <a:xfrm>
            <a:off x="5638800" y="2133600"/>
            <a:ext cx="2971800" cy="2743200"/>
            <a:chOff x="7488" y="2016"/>
            <a:chExt cx="2880" cy="2448"/>
          </a:xfrm>
        </p:grpSpPr>
        <p:pic>
          <p:nvPicPr>
            <p:cNvPr id="36867" name="Picture 3" descr="фланцевая муфта половинка"/>
            <p:cNvPicPr>
              <a:picLocks noChangeAspect="1" noChangeArrowheads="1"/>
            </p:cNvPicPr>
            <p:nvPr/>
          </p:nvPicPr>
          <p:blipFill>
            <a:blip r:embed="rId2"/>
            <a:srcRect/>
            <a:stretch>
              <a:fillRect/>
            </a:stretch>
          </p:blipFill>
          <p:spPr bwMode="auto">
            <a:xfrm>
              <a:off x="7488" y="2016"/>
              <a:ext cx="2880" cy="2448"/>
            </a:xfrm>
            <a:prstGeom prst="rect">
              <a:avLst/>
            </a:prstGeom>
            <a:noFill/>
            <a:ln w="9525">
              <a:noFill/>
              <a:miter lim="800000"/>
              <a:headEnd/>
              <a:tailEnd/>
            </a:ln>
          </p:spPr>
        </p:pic>
        <p:sp>
          <p:nvSpPr>
            <p:cNvPr id="36868" name="Text Box 4"/>
            <p:cNvSpPr txBox="1">
              <a:spLocks noChangeArrowheads="1"/>
            </p:cNvSpPr>
            <p:nvPr/>
          </p:nvSpPr>
          <p:spPr bwMode="auto">
            <a:xfrm>
              <a:off x="7488" y="4032"/>
              <a:ext cx="2880"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0" i="1" u="none" strike="noStrike" cap="none" normalizeH="0" baseline="0" smtClean="0">
                  <a:ln>
                    <a:noFill/>
                  </a:ln>
                  <a:solidFill>
                    <a:schemeClr val="tx1"/>
                  </a:solidFill>
                  <a:effectLst/>
                  <a:latin typeface="Calibri" pitchFamily="34" charset="0"/>
                </a:rPr>
                <a:t> ФЛАНЦЕВАЯ МУФТА</a:t>
              </a:r>
              <a:endParaRPr kumimoji="0" lang="ru-RU" sz="1800" b="0" i="0" u="none" strike="noStrike" cap="none" normalizeH="0" baseline="0" smtClean="0">
                <a:ln>
                  <a:noFill/>
                </a:ln>
                <a:solidFill>
                  <a:schemeClr val="tx1"/>
                </a:solidFill>
                <a:effectLst/>
                <a:latin typeface="Arial" pitchFamily="34" charset="0"/>
              </a:endParaRPr>
            </a:p>
          </p:txBody>
        </p:sp>
      </p:grpSp>
      <p:pic>
        <p:nvPicPr>
          <p:cNvPr id="9" name="Picture 14"/>
          <p:cNvPicPr>
            <a:picLocks noChangeAspect="1" noChangeArrowheads="1"/>
          </p:cNvPicPr>
          <p:nvPr/>
        </p:nvPicPr>
        <p:blipFill>
          <a:blip r:embed="rId3" cstate="print"/>
          <a:srcRect/>
          <a:stretch>
            <a:fillRect/>
          </a:stretch>
        </p:blipFill>
        <p:spPr bwMode="auto">
          <a:xfrm>
            <a:off x="7924800" y="6096000"/>
            <a:ext cx="241300" cy="409575"/>
          </a:xfrm>
          <a:prstGeom prst="rect">
            <a:avLst/>
          </a:prstGeom>
          <a:noFill/>
          <a:ln w="9525">
            <a:noFill/>
            <a:miter lim="800000"/>
            <a:headEnd/>
            <a:tailEnd/>
          </a:ln>
          <a:effectLst/>
        </p:spPr>
      </p:pic>
      <p:pic>
        <p:nvPicPr>
          <p:cNvPr id="10" name="Picture 15"/>
          <p:cNvPicPr>
            <a:picLocks noChangeAspect="1" noChangeArrowheads="1"/>
          </p:cNvPicPr>
          <p:nvPr/>
        </p:nvPicPr>
        <p:blipFill>
          <a:blip r:embed="rId4"/>
          <a:srcRect/>
          <a:stretch>
            <a:fillRect/>
          </a:stretch>
        </p:blipFill>
        <p:spPr bwMode="auto">
          <a:xfrm>
            <a:off x="8239125" y="6203950"/>
            <a:ext cx="719138" cy="214313"/>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52400"/>
            <a:ext cx="8229600" cy="1143000"/>
          </a:xfrm>
        </p:spPr>
        <p:txBody>
          <a:bodyPr>
            <a:normAutofit/>
          </a:bodyPr>
          <a:lstStyle/>
          <a:p>
            <a:r>
              <a:rPr lang="ru-RU" sz="2400" b="1" dirty="0" smtClean="0">
                <a:solidFill>
                  <a:srgbClr val="00B0F0"/>
                </a:solidFill>
                <a:latin typeface="Arial" pitchFamily="34" charset="0"/>
                <a:cs typeface="Arial" pitchFamily="34" charset="0"/>
              </a:rPr>
              <a:t>Компенсирующая муфта</a:t>
            </a:r>
            <a:endParaRPr lang="ru-RU" sz="2400" b="1" dirty="0">
              <a:solidFill>
                <a:srgbClr val="00B0F0"/>
              </a:solidFill>
              <a:latin typeface="Arial" pitchFamily="34" charset="0"/>
              <a:cs typeface="Arial" pitchFamily="34" charset="0"/>
            </a:endParaRPr>
          </a:p>
        </p:txBody>
      </p:sp>
      <p:sp>
        <p:nvSpPr>
          <p:cNvPr id="6" name="Содержимое 5"/>
          <p:cNvSpPr>
            <a:spLocks noGrp="1"/>
          </p:cNvSpPr>
          <p:nvPr>
            <p:ph sz="half" idx="1"/>
          </p:nvPr>
        </p:nvSpPr>
        <p:spPr>
          <a:xfrm>
            <a:off x="457200" y="1524000"/>
            <a:ext cx="4495800" cy="5029200"/>
          </a:xfrm>
        </p:spPr>
        <p:txBody>
          <a:bodyPr>
            <a:noAutofit/>
          </a:bodyPr>
          <a:lstStyle/>
          <a:p>
            <a:r>
              <a:rPr lang="ru-RU" sz="2000" b="1" dirty="0" smtClean="0">
                <a:latin typeface="Arial" pitchFamily="34" charset="0"/>
                <a:cs typeface="Arial" pitchFamily="34" charset="0"/>
              </a:rPr>
              <a:t>Иногда называют самоустанавливающимися. Они соединяют валы с небольшими смещениями осей. </a:t>
            </a:r>
          </a:p>
          <a:p>
            <a:pPr algn="just"/>
            <a:endParaRPr lang="ru-RU" sz="2000" b="1" dirty="0" smtClean="0">
              <a:latin typeface="Arial" pitchFamily="34" charset="0"/>
              <a:cs typeface="Arial" pitchFamily="34" charset="0"/>
            </a:endParaRPr>
          </a:p>
          <a:p>
            <a:r>
              <a:rPr lang="ru-RU" sz="2000" b="1" dirty="0" smtClean="0">
                <a:latin typeface="Arial" pitchFamily="34" charset="0"/>
                <a:cs typeface="Arial" pitchFamily="34" charset="0"/>
              </a:rPr>
              <a:t>Наиболее популярна конструкция зубчатой муфты.    Она компенсирует осевые, радиальные и угловые смещения валов.  Состоит из двух втулок (полумуфт с зубьями) и надетой на них обоймы с внутренними з</a:t>
            </a:r>
            <a:r>
              <a:rPr lang="ru-RU" sz="2000" dirty="0" smtClean="0">
                <a:latin typeface="Arial" pitchFamily="34" charset="0"/>
                <a:cs typeface="Arial" pitchFamily="34" charset="0"/>
              </a:rPr>
              <a:t>убьями. </a:t>
            </a:r>
            <a:endParaRPr lang="ru-RU" sz="2000" dirty="0">
              <a:latin typeface="Arial" pitchFamily="34" charset="0"/>
              <a:cs typeface="Arial" pitchFamily="34" charset="0"/>
            </a:endParaRPr>
          </a:p>
        </p:txBody>
      </p:sp>
      <p:sp>
        <p:nvSpPr>
          <p:cNvPr id="7" name="Содержимое 6"/>
          <p:cNvSpPr>
            <a:spLocks noGrp="1"/>
          </p:cNvSpPr>
          <p:nvPr>
            <p:ph sz="half" idx="2"/>
          </p:nvPr>
        </p:nvSpPr>
        <p:spPr/>
        <p:txBody>
          <a:bodyPr>
            <a:normAutofit/>
          </a:bodyPr>
          <a:lstStyle/>
          <a:p>
            <a:pPr>
              <a:buNone/>
            </a:pPr>
            <a:endParaRPr lang="ru-RU" dirty="0" smtClean="0"/>
          </a:p>
          <a:p>
            <a:pPr>
              <a:buNone/>
            </a:pPr>
            <a:endParaRPr lang="ru-RU"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41</a:t>
            </a:fld>
            <a:endParaRPr lang="en-US"/>
          </a:p>
        </p:txBody>
      </p:sp>
      <p:grpSp>
        <p:nvGrpSpPr>
          <p:cNvPr id="37890" name="Group 2"/>
          <p:cNvGrpSpPr>
            <a:grpSpLocks/>
          </p:cNvGrpSpPr>
          <p:nvPr/>
        </p:nvGrpSpPr>
        <p:grpSpPr bwMode="auto">
          <a:xfrm>
            <a:off x="5181600" y="1905000"/>
            <a:ext cx="3505200" cy="3276600"/>
            <a:chOff x="2016" y="2448"/>
            <a:chExt cx="4104" cy="3594"/>
          </a:xfrm>
        </p:grpSpPr>
        <p:pic>
          <p:nvPicPr>
            <p:cNvPr id="37891" name="Picture 3" descr="ЗУБЧ МУФТА"/>
            <p:cNvPicPr>
              <a:picLocks noChangeAspect="1" noChangeArrowheads="1"/>
            </p:cNvPicPr>
            <p:nvPr/>
          </p:nvPicPr>
          <p:blipFill>
            <a:blip r:embed="rId2"/>
            <a:srcRect/>
            <a:stretch>
              <a:fillRect/>
            </a:stretch>
          </p:blipFill>
          <p:spPr bwMode="auto">
            <a:xfrm>
              <a:off x="2016" y="2736"/>
              <a:ext cx="4104" cy="3306"/>
            </a:xfrm>
            <a:prstGeom prst="rect">
              <a:avLst/>
            </a:prstGeom>
            <a:noFill/>
            <a:ln w="9525">
              <a:noFill/>
              <a:miter lim="800000"/>
              <a:headEnd/>
              <a:tailEnd/>
            </a:ln>
          </p:spPr>
        </p:pic>
        <p:sp>
          <p:nvSpPr>
            <p:cNvPr id="37892" name="Text Box 4"/>
            <p:cNvSpPr txBox="1">
              <a:spLocks noChangeArrowheads="1"/>
            </p:cNvSpPr>
            <p:nvPr/>
          </p:nvSpPr>
          <p:spPr bwMode="auto">
            <a:xfrm>
              <a:off x="2016" y="2448"/>
              <a:ext cx="4032"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0" i="1" u="none" strike="noStrike" cap="none" normalizeH="0" baseline="0" smtClean="0">
                  <a:ln>
                    <a:noFill/>
                  </a:ln>
                  <a:solidFill>
                    <a:schemeClr val="tx1"/>
                  </a:solidFill>
                  <a:effectLst/>
                  <a:latin typeface="Calibri" pitchFamily="34" charset="0"/>
                </a:rPr>
                <a:t>               ЗУБЧАТАЯ МУФТА</a:t>
              </a:r>
              <a:endParaRPr kumimoji="0" lang="ru-RU" sz="1800" b="0" i="0" u="none" strike="noStrike" cap="none" normalizeH="0" baseline="0" smtClean="0">
                <a:ln>
                  <a:noFill/>
                </a:ln>
                <a:solidFill>
                  <a:schemeClr val="tx1"/>
                </a:solidFill>
                <a:effectLst/>
                <a:latin typeface="Arial" pitchFamily="34" charset="0"/>
              </a:endParaRPr>
            </a:p>
          </p:txBody>
        </p:sp>
      </p:grpSp>
      <p:pic>
        <p:nvPicPr>
          <p:cNvPr id="9" name="Picture 14"/>
          <p:cNvPicPr>
            <a:picLocks noChangeAspect="1" noChangeArrowheads="1"/>
          </p:cNvPicPr>
          <p:nvPr/>
        </p:nvPicPr>
        <p:blipFill>
          <a:blip r:embed="rId3"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0" name="Picture 15"/>
          <p:cNvPicPr>
            <a:picLocks noChangeAspect="1" noChangeArrowheads="1"/>
          </p:cNvPicPr>
          <p:nvPr/>
        </p:nvPicPr>
        <p:blipFill>
          <a:blip r:embed="rId4"/>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Упругие муфты</a:t>
            </a:r>
            <a:endParaRPr lang="ru-RU" sz="2400" b="1" dirty="0">
              <a:solidFill>
                <a:srgbClr val="00B0F0"/>
              </a:solidFill>
              <a:latin typeface="Arial" pitchFamily="34" charset="0"/>
              <a:cs typeface="Arial" pitchFamily="34" charset="0"/>
            </a:endParaRPr>
          </a:p>
        </p:txBody>
      </p:sp>
      <p:sp>
        <p:nvSpPr>
          <p:cNvPr id="6" name="Содержимое 5"/>
          <p:cNvSpPr>
            <a:spLocks noGrp="1"/>
          </p:cNvSpPr>
          <p:nvPr>
            <p:ph sz="half" idx="1"/>
          </p:nvPr>
        </p:nvSpPr>
        <p:spPr>
          <a:xfrm>
            <a:off x="304800" y="1219200"/>
            <a:ext cx="4191000" cy="5105400"/>
          </a:xfrm>
        </p:spPr>
        <p:txBody>
          <a:bodyPr>
            <a:normAutofit/>
          </a:bodyPr>
          <a:lstStyle/>
          <a:p>
            <a:pPr algn="just"/>
            <a:r>
              <a:rPr lang="ru-RU" sz="2400" b="1" dirty="0" smtClean="0">
                <a:latin typeface="Arial" pitchFamily="34" charset="0"/>
                <a:cs typeface="Arial" pitchFamily="34" charset="0"/>
              </a:rPr>
              <a:t>Лёгок монтаж, демонтаж и замена упругого элемента. </a:t>
            </a:r>
          </a:p>
          <a:p>
            <a:pPr algn="just"/>
            <a:r>
              <a:rPr lang="ru-RU" sz="2400" b="1" dirty="0" smtClean="0">
                <a:latin typeface="Arial" pitchFamily="34" charset="0"/>
                <a:cs typeface="Arial" pitchFamily="34" charset="0"/>
              </a:rPr>
              <a:t>Допускаются радиальные смещения </a:t>
            </a:r>
            <a:r>
              <a:rPr lang="ru-RU" sz="2400" b="1" i="1" dirty="0" smtClean="0">
                <a:latin typeface="Arial" pitchFamily="34" charset="0"/>
                <a:cs typeface="Arial" pitchFamily="34" charset="0"/>
              </a:rPr>
              <a:t>1 </a:t>
            </a:r>
            <a:r>
              <a:rPr lang="ru-RU" sz="2400" b="1" dirty="0" smtClean="0">
                <a:latin typeface="Arial" pitchFamily="34" charset="0"/>
                <a:cs typeface="Arial" pitchFamily="34" charset="0"/>
                <a:sym typeface="Symbol"/>
              </a:rPr>
              <a:t></a:t>
            </a:r>
            <a:r>
              <a:rPr lang="ru-RU" sz="2400" b="1" i="1" dirty="0" smtClean="0">
                <a:latin typeface="Arial" pitchFamily="34" charset="0"/>
                <a:cs typeface="Arial" pitchFamily="34" charset="0"/>
              </a:rPr>
              <a:t> 5 мм</a:t>
            </a:r>
            <a:r>
              <a:rPr lang="ru-RU" sz="2400" b="1" dirty="0" smtClean="0">
                <a:latin typeface="Arial" pitchFamily="34" charset="0"/>
                <a:cs typeface="Arial" pitchFamily="34" charset="0"/>
              </a:rPr>
              <a:t>, осевые </a:t>
            </a:r>
            <a:r>
              <a:rPr lang="ru-RU" sz="2400" b="1" i="1" dirty="0" smtClean="0">
                <a:latin typeface="Arial" pitchFamily="34" charset="0"/>
                <a:cs typeface="Arial" pitchFamily="34" charset="0"/>
              </a:rPr>
              <a:t>2 </a:t>
            </a:r>
            <a:r>
              <a:rPr lang="ru-RU" sz="2400" b="1" dirty="0" smtClean="0">
                <a:latin typeface="Arial" pitchFamily="34" charset="0"/>
                <a:cs typeface="Arial" pitchFamily="34" charset="0"/>
                <a:sym typeface="Symbol"/>
              </a:rPr>
              <a:t></a:t>
            </a:r>
            <a:r>
              <a:rPr lang="ru-RU" sz="2400" b="1" dirty="0" smtClean="0">
                <a:latin typeface="Arial" pitchFamily="34" charset="0"/>
                <a:cs typeface="Arial" pitchFamily="34" charset="0"/>
              </a:rPr>
              <a:t> </a:t>
            </a:r>
            <a:r>
              <a:rPr lang="ru-RU" sz="2400" b="1" i="1" dirty="0" smtClean="0">
                <a:latin typeface="Arial" pitchFamily="34" charset="0"/>
                <a:cs typeface="Arial" pitchFamily="34" charset="0"/>
              </a:rPr>
              <a:t>6 мм</a:t>
            </a:r>
            <a:r>
              <a:rPr lang="ru-RU" sz="2400" b="1" dirty="0" smtClean="0">
                <a:latin typeface="Arial" pitchFamily="34" charset="0"/>
                <a:cs typeface="Arial" pitchFamily="34" charset="0"/>
              </a:rPr>
              <a:t>, угловые </a:t>
            </a:r>
            <a:r>
              <a:rPr lang="ru-RU" sz="2400" b="1" i="1" dirty="0" smtClean="0">
                <a:latin typeface="Arial" pitchFamily="34" charset="0"/>
                <a:cs typeface="Arial" pitchFamily="34" charset="0"/>
              </a:rPr>
              <a:t>1,5 </a:t>
            </a:r>
            <a:r>
              <a:rPr lang="ru-RU" sz="2400" b="1" dirty="0" smtClean="0">
                <a:latin typeface="Arial" pitchFamily="34" charset="0"/>
                <a:cs typeface="Arial" pitchFamily="34" charset="0"/>
                <a:sym typeface="Symbol"/>
              </a:rPr>
              <a:t></a:t>
            </a:r>
            <a:r>
              <a:rPr lang="ru-RU" sz="2400" b="1" i="1" dirty="0" smtClean="0">
                <a:latin typeface="Arial" pitchFamily="34" charset="0"/>
                <a:cs typeface="Arial" pitchFamily="34" charset="0"/>
              </a:rPr>
              <a:t> 2</a:t>
            </a:r>
            <a:r>
              <a:rPr lang="ru-RU" sz="2400" b="1" i="1" baseline="30000" dirty="0" smtClean="0">
                <a:latin typeface="Arial" pitchFamily="34" charset="0"/>
                <a:cs typeface="Arial" pitchFamily="34" charset="0"/>
              </a:rPr>
              <a:t>о</a:t>
            </a:r>
            <a:r>
              <a:rPr lang="ru-RU" sz="2400" b="1" dirty="0" smtClean="0">
                <a:latin typeface="Arial" pitchFamily="34" charset="0"/>
                <a:cs typeface="Arial" pitchFamily="34" charset="0"/>
              </a:rPr>
              <a:t>, угол закручивания  </a:t>
            </a:r>
            <a:r>
              <a:rPr lang="ru-RU" sz="2400" b="1" i="1" dirty="0" smtClean="0">
                <a:latin typeface="Arial" pitchFamily="34" charset="0"/>
                <a:cs typeface="Arial" pitchFamily="34" charset="0"/>
              </a:rPr>
              <a:t>5 </a:t>
            </a:r>
            <a:r>
              <a:rPr lang="ru-RU" sz="2400" b="1" dirty="0" smtClean="0">
                <a:latin typeface="Arial" pitchFamily="34" charset="0"/>
                <a:cs typeface="Arial" pitchFamily="34" charset="0"/>
                <a:sym typeface="Symbol"/>
              </a:rPr>
              <a:t></a:t>
            </a:r>
            <a:r>
              <a:rPr lang="ru-RU" sz="2400" b="1" i="1" dirty="0" smtClean="0">
                <a:latin typeface="Arial" pitchFamily="34" charset="0"/>
                <a:cs typeface="Arial" pitchFamily="34" charset="0"/>
              </a:rPr>
              <a:t> 30</a:t>
            </a:r>
            <a:r>
              <a:rPr lang="ru-RU" sz="2400" b="1" i="1" baseline="30000" dirty="0" smtClean="0">
                <a:latin typeface="Arial" pitchFamily="34" charset="0"/>
                <a:cs typeface="Arial" pitchFamily="34" charset="0"/>
              </a:rPr>
              <a:t>о</a:t>
            </a:r>
            <a:r>
              <a:rPr lang="ru-RU" sz="2400" b="1" dirty="0" smtClean="0">
                <a:latin typeface="Arial" pitchFamily="34" charset="0"/>
                <a:cs typeface="Arial" pitchFamily="34" charset="0"/>
              </a:rPr>
              <a:t>. 	</a:t>
            </a:r>
          </a:p>
          <a:p>
            <a:pPr algn="just"/>
            <a:r>
              <a:rPr lang="ru-RU" sz="2400" b="1" dirty="0" smtClean="0">
                <a:latin typeface="Arial" pitchFamily="34" charset="0"/>
                <a:cs typeface="Arial" pitchFamily="34" charset="0"/>
              </a:rPr>
              <a:t>Несущая способность (и прочность)  муфт зависит от крепления оболочки к фланцам. </a:t>
            </a:r>
            <a:endParaRPr lang="ru-RU" sz="2400" b="1" dirty="0">
              <a:latin typeface="Arial" pitchFamily="34" charset="0"/>
              <a:cs typeface="Arial" pitchFamily="34" charset="0"/>
            </a:endParaRPr>
          </a:p>
        </p:txBody>
      </p:sp>
      <p:sp>
        <p:nvSpPr>
          <p:cNvPr id="7" name="Содержимое 6"/>
          <p:cNvSpPr>
            <a:spLocks noGrp="1"/>
          </p:cNvSpPr>
          <p:nvPr>
            <p:ph sz="half" idx="2"/>
          </p:nvPr>
        </p:nvSpPr>
        <p:spPr>
          <a:xfrm>
            <a:off x="4648200" y="1295400"/>
            <a:ext cx="4038600" cy="4830763"/>
          </a:xfrm>
        </p:spPr>
        <p:txBody>
          <a:bodyPr>
            <a:normAutofit/>
          </a:bodyPr>
          <a:lstStyle/>
          <a:p>
            <a:pPr>
              <a:buNone/>
            </a:pPr>
            <a:endParaRPr lang="ru-RU" dirty="0" smtClean="0"/>
          </a:p>
          <a:p>
            <a:pPr>
              <a:buNone/>
            </a:pPr>
            <a:endParaRPr lang="ru-RU" dirty="0"/>
          </a:p>
        </p:txBody>
      </p:sp>
      <p:sp>
        <p:nvSpPr>
          <p:cNvPr id="4" name="Номер слайда 3"/>
          <p:cNvSpPr>
            <a:spLocks noGrp="1"/>
          </p:cNvSpPr>
          <p:nvPr>
            <p:ph type="sldNum" sz="quarter" idx="12"/>
          </p:nvPr>
        </p:nvSpPr>
        <p:spPr>
          <a:xfrm>
            <a:off x="6553200" y="6324600"/>
            <a:ext cx="2133600" cy="365125"/>
          </a:xfrm>
        </p:spPr>
        <p:txBody>
          <a:bodyPr/>
          <a:lstStyle/>
          <a:p>
            <a:fld id="{A483448D-3A78-4528-A469-B745A65DA480}" type="slidenum">
              <a:rPr lang="en-US" smtClean="0"/>
              <a:pPr/>
              <a:t>42</a:t>
            </a:fld>
            <a:endParaRPr lang="en-US" dirty="0"/>
          </a:p>
        </p:txBody>
      </p:sp>
      <p:grpSp>
        <p:nvGrpSpPr>
          <p:cNvPr id="38914" name="Group 2"/>
          <p:cNvGrpSpPr>
            <a:grpSpLocks/>
          </p:cNvGrpSpPr>
          <p:nvPr/>
        </p:nvGrpSpPr>
        <p:grpSpPr bwMode="auto">
          <a:xfrm>
            <a:off x="4648200" y="2362200"/>
            <a:ext cx="4267200" cy="2743200"/>
            <a:chOff x="1728" y="1776"/>
            <a:chExt cx="5400" cy="3060"/>
          </a:xfrm>
        </p:grpSpPr>
        <p:pic>
          <p:nvPicPr>
            <p:cNvPr id="38915" name="Picture 3"/>
            <p:cNvPicPr>
              <a:picLocks noChangeAspect="1" noChangeArrowheads="1"/>
            </p:cNvPicPr>
            <p:nvPr/>
          </p:nvPicPr>
          <p:blipFill>
            <a:blip r:embed="rId2"/>
            <a:srcRect/>
            <a:stretch>
              <a:fillRect/>
            </a:stretch>
          </p:blipFill>
          <p:spPr bwMode="auto">
            <a:xfrm>
              <a:off x="1728" y="1776"/>
              <a:ext cx="5400" cy="3060"/>
            </a:xfrm>
            <a:prstGeom prst="rect">
              <a:avLst/>
            </a:prstGeom>
            <a:noFill/>
            <a:ln w="9525">
              <a:noFill/>
              <a:miter lim="800000"/>
              <a:headEnd/>
              <a:tailEnd/>
            </a:ln>
          </p:spPr>
        </p:pic>
        <p:sp>
          <p:nvSpPr>
            <p:cNvPr id="38916" name="Text Box 4"/>
            <p:cNvSpPr txBox="1">
              <a:spLocks noChangeArrowheads="1"/>
            </p:cNvSpPr>
            <p:nvPr/>
          </p:nvSpPr>
          <p:spPr bwMode="auto">
            <a:xfrm>
              <a:off x="3600" y="1872"/>
              <a:ext cx="3312"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0" i="1" u="none" strike="noStrike" cap="none" normalizeH="0" baseline="0" smtClean="0">
                  <a:ln>
                    <a:noFill/>
                  </a:ln>
                  <a:solidFill>
                    <a:schemeClr val="tx1"/>
                  </a:solidFill>
                  <a:effectLst/>
                  <a:latin typeface="Calibri" pitchFamily="34" charset="0"/>
                </a:rPr>
                <a:t>          УПРУГАЯ  МУФТА</a:t>
              </a:r>
              <a:endParaRPr kumimoji="0" lang="ru-RU" sz="1800" b="0" i="0" u="none" strike="noStrike" cap="none" normalizeH="0" baseline="0" smtClean="0">
                <a:ln>
                  <a:noFill/>
                </a:ln>
                <a:solidFill>
                  <a:schemeClr val="tx1"/>
                </a:solidFill>
                <a:effectLst/>
                <a:latin typeface="Arial" pitchFamily="34" charset="0"/>
              </a:endParaRPr>
            </a:p>
          </p:txBody>
        </p:sp>
      </p:grpSp>
      <p:pic>
        <p:nvPicPr>
          <p:cNvPr id="9" name="Picture 14"/>
          <p:cNvPicPr>
            <a:picLocks noChangeAspect="1" noChangeArrowheads="1"/>
          </p:cNvPicPr>
          <p:nvPr/>
        </p:nvPicPr>
        <p:blipFill>
          <a:blip r:embed="rId3"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0" name="Picture 15"/>
          <p:cNvPicPr>
            <a:picLocks noChangeAspect="1" noChangeArrowheads="1"/>
          </p:cNvPicPr>
          <p:nvPr/>
        </p:nvPicPr>
        <p:blipFill>
          <a:blip r:embed="rId4"/>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00B0F0"/>
                </a:solidFill>
                <a:latin typeface="Arial" pitchFamily="34" charset="0"/>
                <a:cs typeface="Arial" pitchFamily="34" charset="0"/>
              </a:rPr>
              <a:t>Фрикционные муфты</a:t>
            </a:r>
            <a:endParaRPr lang="ru-RU" sz="2400" b="1" dirty="0">
              <a:solidFill>
                <a:srgbClr val="00B0F0"/>
              </a:solidFill>
              <a:latin typeface="Arial" pitchFamily="34" charset="0"/>
              <a:cs typeface="Arial" pitchFamily="34" charset="0"/>
            </a:endParaRPr>
          </a:p>
        </p:txBody>
      </p:sp>
      <p:sp>
        <p:nvSpPr>
          <p:cNvPr id="3" name="Содержимое 2"/>
          <p:cNvSpPr>
            <a:spLocks noGrp="1"/>
          </p:cNvSpPr>
          <p:nvPr>
            <p:ph sz="half" idx="1"/>
          </p:nvPr>
        </p:nvSpPr>
        <p:spPr>
          <a:xfrm>
            <a:off x="457200" y="1143000"/>
            <a:ext cx="4038600" cy="5334000"/>
          </a:xfrm>
        </p:spPr>
        <p:txBody>
          <a:bodyPr>
            <a:normAutofit fontScale="77500" lnSpcReduction="20000"/>
          </a:bodyPr>
          <a:lstStyle/>
          <a:p>
            <a:pPr algn="just"/>
            <a:r>
              <a:rPr lang="ru-RU" sz="2900" b="1" dirty="0" smtClean="0">
                <a:latin typeface="Arial" pitchFamily="34" charset="0"/>
                <a:cs typeface="Arial" pitchFamily="34" charset="0"/>
              </a:rPr>
              <a:t>Передают вращающий момент благодаря силам трения, возникающим в контакте между элементами муфты</a:t>
            </a:r>
          </a:p>
          <a:p>
            <a:pPr algn="just"/>
            <a:r>
              <a:rPr lang="ru-RU" sz="2900" b="1" dirty="0" smtClean="0">
                <a:latin typeface="Arial" pitchFamily="34" charset="0"/>
                <a:cs typeface="Arial" pitchFamily="34" charset="0"/>
              </a:rPr>
              <a:t>Силы трения легко регулируются изменением силы сжатия трущихся поверхностей. Поэтому фрикционные муфты допускают плавное сцепление при любой скорости.</a:t>
            </a:r>
          </a:p>
          <a:p>
            <a:pPr algn="just"/>
            <a:r>
              <a:rPr lang="ru-RU" sz="2900" b="1" dirty="0" smtClean="0">
                <a:latin typeface="Arial" pitchFamily="34" charset="0"/>
                <a:cs typeface="Arial" pitchFamily="34" charset="0"/>
              </a:rPr>
              <a:t>Это явление успешно используется, например, в конструкции автомобильного сцепления.</a:t>
            </a:r>
          </a:p>
          <a:p>
            <a:endParaRPr lang="ru-RU" dirty="0"/>
          </a:p>
        </p:txBody>
      </p:sp>
      <p:sp>
        <p:nvSpPr>
          <p:cNvPr id="4" name="Содержимое 3"/>
          <p:cNvSpPr>
            <a:spLocks noGrp="1"/>
          </p:cNvSpPr>
          <p:nvPr>
            <p:ph sz="half" idx="2"/>
          </p:nvPr>
        </p:nvSpPr>
        <p:spPr/>
        <p:txBody>
          <a:bodyPr>
            <a:normAutofit fontScale="77500" lnSpcReduction="20000"/>
          </a:bodyPr>
          <a:lstStyle/>
          <a:p>
            <a:pPr>
              <a:buNone/>
            </a:pPr>
            <a:endParaRPr lang="ru-RU" dirty="0" smtClean="0"/>
          </a:p>
          <a:p>
            <a:pPr>
              <a:buNone/>
            </a:pPr>
            <a:endParaRPr lang="ru-RU" dirty="0"/>
          </a:p>
        </p:txBody>
      </p:sp>
      <p:sp>
        <p:nvSpPr>
          <p:cNvPr id="5" name="Номер слайда 4"/>
          <p:cNvSpPr>
            <a:spLocks noGrp="1"/>
          </p:cNvSpPr>
          <p:nvPr>
            <p:ph type="sldNum" sz="quarter" idx="12"/>
          </p:nvPr>
        </p:nvSpPr>
        <p:spPr/>
        <p:txBody>
          <a:bodyPr/>
          <a:lstStyle/>
          <a:p>
            <a:fld id="{A483448D-3A78-4528-A469-B745A65DA480}" type="slidenum">
              <a:rPr lang="en-US" smtClean="0"/>
              <a:pPr/>
              <a:t>43</a:t>
            </a:fld>
            <a:endParaRPr lang="en-US"/>
          </a:p>
        </p:txBody>
      </p:sp>
      <p:grpSp>
        <p:nvGrpSpPr>
          <p:cNvPr id="39938" name="Group 2"/>
          <p:cNvGrpSpPr>
            <a:grpSpLocks/>
          </p:cNvGrpSpPr>
          <p:nvPr/>
        </p:nvGrpSpPr>
        <p:grpSpPr bwMode="auto">
          <a:xfrm>
            <a:off x="4800600" y="1981200"/>
            <a:ext cx="4038600" cy="2971800"/>
            <a:chOff x="3168" y="10368"/>
            <a:chExt cx="5935" cy="3888"/>
          </a:xfrm>
        </p:grpSpPr>
        <p:grpSp>
          <p:nvGrpSpPr>
            <p:cNvPr id="39939" name="Group 3"/>
            <p:cNvGrpSpPr>
              <a:grpSpLocks/>
            </p:cNvGrpSpPr>
            <p:nvPr/>
          </p:nvGrpSpPr>
          <p:grpSpPr bwMode="auto">
            <a:xfrm>
              <a:off x="3168" y="10656"/>
              <a:ext cx="5935" cy="3449"/>
              <a:chOff x="1104" y="1104"/>
              <a:chExt cx="2972" cy="1737"/>
            </a:xfrm>
          </p:grpSpPr>
          <p:pic>
            <p:nvPicPr>
              <p:cNvPr id="39940" name="Picture 4" descr="фрикционная муфта цил"/>
              <p:cNvPicPr>
                <a:picLocks noChangeAspect="1" noChangeArrowheads="1"/>
              </p:cNvPicPr>
              <p:nvPr/>
            </p:nvPicPr>
            <p:blipFill>
              <a:blip r:embed="rId2"/>
              <a:srcRect/>
              <a:stretch>
                <a:fillRect/>
              </a:stretch>
            </p:blipFill>
            <p:spPr bwMode="auto">
              <a:xfrm>
                <a:off x="3168" y="1104"/>
                <a:ext cx="908" cy="1737"/>
              </a:xfrm>
              <a:prstGeom prst="rect">
                <a:avLst/>
              </a:prstGeom>
              <a:noFill/>
              <a:ln w="9525">
                <a:noFill/>
                <a:miter lim="800000"/>
                <a:headEnd/>
                <a:tailEnd/>
              </a:ln>
            </p:spPr>
          </p:pic>
          <p:pic>
            <p:nvPicPr>
              <p:cNvPr id="39941" name="Picture 5" descr="дисковая муфта1"/>
              <p:cNvPicPr>
                <a:picLocks noChangeAspect="1" noChangeArrowheads="1"/>
              </p:cNvPicPr>
              <p:nvPr/>
            </p:nvPicPr>
            <p:blipFill>
              <a:blip r:embed="rId3"/>
              <a:srcRect/>
              <a:stretch>
                <a:fillRect/>
              </a:stretch>
            </p:blipFill>
            <p:spPr bwMode="auto">
              <a:xfrm>
                <a:off x="1104" y="1200"/>
                <a:ext cx="1008" cy="1574"/>
              </a:xfrm>
              <a:prstGeom prst="rect">
                <a:avLst/>
              </a:prstGeom>
              <a:noFill/>
              <a:ln w="9525">
                <a:noFill/>
                <a:miter lim="800000"/>
                <a:headEnd/>
                <a:tailEnd/>
              </a:ln>
            </p:spPr>
          </p:pic>
          <p:pic>
            <p:nvPicPr>
              <p:cNvPr id="39942" name="Picture 6" descr="фрикционная муфт кон"/>
              <p:cNvPicPr>
                <a:picLocks noChangeAspect="1" noChangeArrowheads="1"/>
              </p:cNvPicPr>
              <p:nvPr/>
            </p:nvPicPr>
            <p:blipFill>
              <a:blip r:embed="rId4"/>
              <a:srcRect/>
              <a:stretch>
                <a:fillRect/>
              </a:stretch>
            </p:blipFill>
            <p:spPr bwMode="auto">
              <a:xfrm>
                <a:off x="2208" y="1104"/>
                <a:ext cx="945" cy="1603"/>
              </a:xfrm>
              <a:prstGeom prst="rect">
                <a:avLst/>
              </a:prstGeom>
              <a:noFill/>
              <a:ln w="9525">
                <a:noFill/>
                <a:miter lim="800000"/>
                <a:headEnd/>
                <a:tailEnd/>
              </a:ln>
            </p:spPr>
          </p:pic>
        </p:grpSp>
        <p:sp>
          <p:nvSpPr>
            <p:cNvPr id="39943" name="Text Box 7"/>
            <p:cNvSpPr txBox="1">
              <a:spLocks noChangeArrowheads="1"/>
            </p:cNvSpPr>
            <p:nvPr/>
          </p:nvSpPr>
          <p:spPr bwMode="auto">
            <a:xfrm>
              <a:off x="3168" y="13824"/>
              <a:ext cx="5904" cy="43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rPr>
                <a:t> </a:t>
              </a:r>
              <a:r>
                <a:rPr kumimoji="0" lang="ru-RU" sz="1100" b="0" i="1" u="none" strike="noStrike" cap="none" normalizeH="0" baseline="0" smtClean="0">
                  <a:ln>
                    <a:noFill/>
                  </a:ln>
                  <a:solidFill>
                    <a:schemeClr val="tx1"/>
                  </a:solidFill>
                  <a:effectLst/>
                  <a:latin typeface="Times New Roman" pitchFamily="18" charset="0"/>
                </a:rPr>
                <a:t>ДИСКОВАЯ                       КОНУСНАЯ</a:t>
              </a:r>
              <a:r>
                <a:rPr kumimoji="0" lang="ru-RU" sz="1100" b="1" i="0" u="none" strike="noStrike" cap="none" normalizeH="0" baseline="0" smtClean="0">
                  <a:ln>
                    <a:noFill/>
                  </a:ln>
                  <a:solidFill>
                    <a:schemeClr val="tx1"/>
                  </a:solidFill>
                  <a:effectLst/>
                  <a:latin typeface="Times New Roman" pitchFamily="18" charset="0"/>
                </a:rPr>
                <a:t>      </a:t>
              </a:r>
              <a:r>
                <a:rPr kumimoji="0" lang="ru-RU" sz="1100" b="0" i="1" u="none" strike="noStrike" cap="none" normalizeH="0" baseline="0" smtClean="0">
                  <a:ln>
                    <a:noFill/>
                  </a:ln>
                  <a:solidFill>
                    <a:schemeClr val="tx1"/>
                  </a:solidFill>
                  <a:effectLst/>
                  <a:latin typeface="Times New Roman" pitchFamily="18" charset="0"/>
                </a:rPr>
                <a:t>ЦИЛИНДРИЧЕСКАЯ</a:t>
              </a:r>
              <a:endParaRPr kumimoji="0" lang="ru-RU" sz="1800" b="0" i="0" u="none" strike="noStrike" cap="none" normalizeH="0" baseline="0" smtClean="0">
                <a:ln>
                  <a:noFill/>
                </a:ln>
                <a:solidFill>
                  <a:schemeClr val="tx1"/>
                </a:solidFill>
                <a:effectLst/>
                <a:latin typeface="Arial" pitchFamily="34" charset="0"/>
              </a:endParaRPr>
            </a:p>
          </p:txBody>
        </p:sp>
        <p:sp>
          <p:nvSpPr>
            <p:cNvPr id="39944" name="Text Box 8"/>
            <p:cNvSpPr txBox="1">
              <a:spLocks noChangeArrowheads="1"/>
            </p:cNvSpPr>
            <p:nvPr/>
          </p:nvSpPr>
          <p:spPr bwMode="auto">
            <a:xfrm>
              <a:off x="3600" y="10368"/>
              <a:ext cx="4608" cy="288"/>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200" b="0" i="1" u="none" strike="noStrike" cap="none" normalizeH="0" baseline="0" smtClean="0">
                  <a:ln>
                    <a:noFill/>
                  </a:ln>
                  <a:solidFill>
                    <a:schemeClr val="tx1"/>
                  </a:solidFill>
                  <a:effectLst/>
                  <a:latin typeface="Calibri" pitchFamily="34" charset="0"/>
                </a:rPr>
                <a:t>            ФРИКЦИОННЫЕ МУФТЫ</a:t>
              </a:r>
              <a:endParaRPr kumimoji="0" lang="ru-RU" sz="1800" b="0" i="0" u="none" strike="noStrike" cap="none" normalizeH="0" baseline="0" smtClean="0">
                <a:ln>
                  <a:noFill/>
                </a:ln>
                <a:solidFill>
                  <a:schemeClr val="tx1"/>
                </a:solidFill>
                <a:effectLst/>
                <a:latin typeface="Arial" pitchFamily="34" charset="0"/>
              </a:endParaRPr>
            </a:p>
          </p:txBody>
        </p:sp>
      </p:grpSp>
      <p:pic>
        <p:nvPicPr>
          <p:cNvPr id="13" name="Picture 14"/>
          <p:cNvPicPr>
            <a:picLocks noChangeAspect="1" noChangeArrowheads="1"/>
          </p:cNvPicPr>
          <p:nvPr/>
        </p:nvPicPr>
        <p:blipFill>
          <a:blip r:embed="rId5"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4" name="Picture 15"/>
          <p:cNvPicPr>
            <a:picLocks noChangeAspect="1" noChangeArrowheads="1"/>
          </p:cNvPicPr>
          <p:nvPr/>
        </p:nvPicPr>
        <p:blipFill>
          <a:blip r:embed="rId6"/>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381000"/>
            <a:ext cx="8229600" cy="868362"/>
          </a:xfrm>
        </p:spPr>
        <p:txBody>
          <a:bodyPr>
            <a:normAutofit/>
          </a:bodyPr>
          <a:lstStyle/>
          <a:p>
            <a:r>
              <a:rPr lang="ru-RU" sz="2400" b="1" dirty="0" smtClean="0">
                <a:solidFill>
                  <a:srgbClr val="FF0000"/>
                </a:solidFill>
                <a:latin typeface="Arial" pitchFamily="34" charset="0"/>
                <a:cs typeface="Arial" pitchFamily="34" charset="0"/>
              </a:rPr>
              <a:t>Вопросы для самопроверки</a:t>
            </a:r>
            <a:endParaRPr lang="ru-RU" sz="2400" b="1" dirty="0">
              <a:solidFill>
                <a:srgbClr val="FF0000"/>
              </a:solidFill>
              <a:latin typeface="Arial" pitchFamily="34" charset="0"/>
              <a:cs typeface="Arial" pitchFamily="34" charset="0"/>
            </a:endParaRPr>
          </a:p>
        </p:txBody>
      </p:sp>
      <p:sp>
        <p:nvSpPr>
          <p:cNvPr id="9" name="Содержимое 8"/>
          <p:cNvSpPr>
            <a:spLocks noGrp="1"/>
          </p:cNvSpPr>
          <p:nvPr>
            <p:ph idx="1"/>
          </p:nvPr>
        </p:nvSpPr>
        <p:spPr>
          <a:xfrm>
            <a:off x="457200" y="1524000"/>
            <a:ext cx="8229600" cy="4419600"/>
          </a:xfrm>
        </p:spPr>
        <p:txBody>
          <a:bodyPr/>
          <a:lstStyle/>
          <a:p>
            <a:pPr marL="457200" indent="-457200" algn="just">
              <a:buAutoNum type="arabicPeriod"/>
            </a:pPr>
            <a:r>
              <a:rPr lang="ru-RU" sz="2000" b="1" dirty="0" smtClean="0">
                <a:latin typeface="Arial" pitchFamily="34" charset="0"/>
                <a:cs typeface="Arial" pitchFamily="34" charset="0"/>
              </a:rPr>
              <a:t>Назначение валов и критерии их работоспособности?</a:t>
            </a:r>
          </a:p>
          <a:p>
            <a:pPr marL="514350" indent="-514350" algn="just">
              <a:buAutoNum type="arabicPeriod"/>
            </a:pPr>
            <a:r>
              <a:rPr lang="ru-RU" sz="2000" b="1" dirty="0" smtClean="0">
                <a:latin typeface="Arial" pitchFamily="34" charset="0"/>
                <a:cs typeface="Arial" pitchFamily="34" charset="0"/>
              </a:rPr>
              <a:t>Роль подшипников скольжения и качения в механизмов?</a:t>
            </a:r>
          </a:p>
          <a:p>
            <a:pPr marL="514350" indent="-514350" algn="just">
              <a:buAutoNum type="arabicPeriod"/>
            </a:pPr>
            <a:r>
              <a:rPr lang="ru-RU" sz="2000" b="1" dirty="0" smtClean="0">
                <a:latin typeface="Arial" pitchFamily="34" charset="0"/>
                <a:cs typeface="Arial" pitchFamily="34" charset="0"/>
              </a:rPr>
              <a:t>Назовите виды уплотнительных соединений в механизмах.</a:t>
            </a:r>
          </a:p>
          <a:p>
            <a:pPr marL="514350" indent="-514350" algn="just">
              <a:buAutoNum type="arabicPeriod"/>
            </a:pPr>
            <a:r>
              <a:rPr lang="ru-RU" sz="2000" b="1" dirty="0" smtClean="0">
                <a:latin typeface="Arial" pitchFamily="34" charset="0"/>
                <a:cs typeface="Arial" pitchFamily="34" charset="0"/>
              </a:rPr>
              <a:t>Где в автотранспорте применяют упругие элементы и их основная задача?</a:t>
            </a:r>
          </a:p>
          <a:p>
            <a:pPr marL="514350" indent="-514350" algn="just">
              <a:buAutoNum type="arabicPeriod"/>
            </a:pPr>
            <a:r>
              <a:rPr lang="ru-RU" sz="2000" b="1" dirty="0" smtClean="0">
                <a:latin typeface="Arial" pitchFamily="34" charset="0"/>
                <a:cs typeface="Arial" pitchFamily="34" charset="0"/>
              </a:rPr>
              <a:t>Назначение муфт?</a:t>
            </a:r>
          </a:p>
          <a:p>
            <a:pPr marL="514350" indent="-514350" algn="just">
              <a:buAutoNum type="arabicPeriod"/>
            </a:pPr>
            <a:r>
              <a:rPr lang="ru-RU" sz="2000" b="1" dirty="0" smtClean="0">
                <a:latin typeface="Arial" pitchFamily="34" charset="0"/>
                <a:cs typeface="Arial" pitchFamily="34" charset="0"/>
              </a:rPr>
              <a:t>Основные виды муфт.</a:t>
            </a:r>
          </a:p>
          <a:p>
            <a:pPr marL="514350" indent="-514350" algn="just">
              <a:buAutoNum type="arabicPeriod"/>
            </a:pPr>
            <a:r>
              <a:rPr lang="ru-RU" sz="2000" b="1" dirty="0" smtClean="0">
                <a:latin typeface="Arial" pitchFamily="34" charset="0"/>
                <a:cs typeface="Arial" pitchFamily="34" charset="0"/>
              </a:rPr>
              <a:t>Какой вид муфт может соединять валы с небольшим смещением осей?</a:t>
            </a:r>
          </a:p>
          <a:p>
            <a:pPr marL="514350" indent="-514350" algn="just">
              <a:buAutoNum type="arabicPeriod"/>
            </a:pPr>
            <a:r>
              <a:rPr lang="ru-RU" sz="2000" b="1" dirty="0" smtClean="0">
                <a:latin typeface="Arial" pitchFamily="34" charset="0"/>
                <a:cs typeface="Arial" pitchFamily="34" charset="0"/>
              </a:rPr>
              <a:t>За счёт чего передают вращающий момент фрикционные муфты?</a:t>
            </a:r>
            <a:endParaRPr lang="ru-RU" b="1" dirty="0"/>
          </a:p>
        </p:txBody>
      </p:sp>
      <p:sp>
        <p:nvSpPr>
          <p:cNvPr id="5" name="Номер слайда 4"/>
          <p:cNvSpPr>
            <a:spLocks noGrp="1"/>
          </p:cNvSpPr>
          <p:nvPr>
            <p:ph type="sldNum" sz="quarter" idx="12"/>
          </p:nvPr>
        </p:nvSpPr>
        <p:spPr/>
        <p:txBody>
          <a:bodyPr/>
          <a:lstStyle/>
          <a:p>
            <a:fld id="{A483448D-3A78-4528-A469-B745A65DA480}" type="slidenum">
              <a:rPr lang="en-US" smtClean="0"/>
              <a:pPr/>
              <a:t>44</a:t>
            </a:fld>
            <a:endParaRPr lang="en-US"/>
          </a:p>
        </p:txBody>
      </p:sp>
      <p:pic>
        <p:nvPicPr>
          <p:cNvPr id="10" name="Picture 14"/>
          <p:cNvPicPr>
            <a:picLocks noChangeAspect="1" noChangeArrowheads="1"/>
          </p:cNvPicPr>
          <p:nvPr/>
        </p:nvPicPr>
        <p:blipFill>
          <a:blip r:embed="rId2" cstate="print"/>
          <a:srcRect/>
          <a:stretch>
            <a:fillRect/>
          </a:stretch>
        </p:blipFill>
        <p:spPr bwMode="auto">
          <a:xfrm>
            <a:off x="7848600" y="6096000"/>
            <a:ext cx="241300" cy="409575"/>
          </a:xfrm>
          <a:prstGeom prst="rect">
            <a:avLst/>
          </a:prstGeom>
          <a:noFill/>
          <a:ln w="9525">
            <a:noFill/>
            <a:miter lim="800000"/>
            <a:headEnd/>
            <a:tailEnd/>
          </a:ln>
          <a:effectLst/>
        </p:spPr>
      </p:pic>
      <p:pic>
        <p:nvPicPr>
          <p:cNvPr id="11" name="Picture 15"/>
          <p:cNvPicPr>
            <a:picLocks noChangeAspect="1" noChangeArrowheads="1"/>
          </p:cNvPicPr>
          <p:nvPr/>
        </p:nvPicPr>
        <p:blipFill>
          <a:blip r:embed="rId3"/>
          <a:srcRect/>
          <a:stretch>
            <a:fillRect/>
          </a:stretch>
        </p:blipFill>
        <p:spPr bwMode="auto">
          <a:xfrm>
            <a:off x="8162925" y="6203950"/>
            <a:ext cx="719138" cy="214313"/>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2671</Words>
  <PresentationFormat>Экран (4:3)</PresentationFormat>
  <Paragraphs>308</Paragraphs>
  <Slides>44</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44</vt:i4>
      </vt:variant>
    </vt:vector>
  </HeadingPairs>
  <TitlesOfParts>
    <vt:vector size="48" baseType="lpstr">
      <vt:lpstr>Office Theme</vt:lpstr>
      <vt:lpstr>Формула</vt:lpstr>
      <vt:lpstr>Document</vt:lpstr>
      <vt:lpstr>Документ</vt:lpstr>
      <vt:lpstr>Тема 7</vt:lpstr>
      <vt:lpstr>План лекции</vt:lpstr>
      <vt:lpstr>Назначение, конструкция и материалы осей и валов</vt:lpstr>
      <vt:lpstr>Конструкции осей и валов ( рисунок 1)</vt:lpstr>
      <vt:lpstr>Пояснения к рисунку 1</vt:lpstr>
      <vt:lpstr>Материалы осей и валов</vt:lpstr>
      <vt:lpstr>Критерии работоспособности и расчета осей и валов</vt:lpstr>
      <vt:lpstr>Расчет  осей и валов на прочность, выносливость, жесткость </vt:lpstr>
      <vt:lpstr>Расчет осей и валов на выносливость</vt:lpstr>
      <vt:lpstr>Слайд 10</vt:lpstr>
      <vt:lpstr>Расчет валов и осей на жесткость</vt:lpstr>
      <vt:lpstr>Подшипники скольжения. Конструкция и материалы. Расчеты.</vt:lpstr>
      <vt:lpstr>Слайд 13</vt:lpstr>
      <vt:lpstr>Слайд 14</vt:lpstr>
      <vt:lpstr>Слайд 15</vt:lpstr>
      <vt:lpstr>Слайд 16</vt:lpstr>
      <vt:lpstr>Схема расчета подшипников скольжения</vt:lpstr>
      <vt:lpstr>Определение контактных напряжений в зоне трения</vt:lpstr>
      <vt:lpstr>Слайд 19</vt:lpstr>
      <vt:lpstr>Подшипники качения. Конструкция и назначение. Расчет</vt:lpstr>
      <vt:lpstr>Слайд 21</vt:lpstr>
      <vt:lpstr>По форме тел качения подшипники делятся на  роликовые и шариковые</vt:lpstr>
      <vt:lpstr>Слайд 23</vt:lpstr>
      <vt:lpstr>Материалы подшипников</vt:lpstr>
      <vt:lpstr>Установка подшипников</vt:lpstr>
      <vt:lpstr>Слайд 26</vt:lpstr>
      <vt:lpstr>Смазка подшипников качения</vt:lpstr>
      <vt:lpstr>Слайд 28</vt:lpstr>
      <vt:lpstr>Расчет подшипников качения и их подбор</vt:lpstr>
      <vt:lpstr>Подбор подшипников</vt:lpstr>
      <vt:lpstr>Уплотняющие устройства</vt:lpstr>
      <vt:lpstr>Слайд 32</vt:lpstr>
      <vt:lpstr>Упругие элементы механизмов. Пружины.</vt:lpstr>
      <vt:lpstr>Материалы пружин</vt:lpstr>
      <vt:lpstr>Расчёт винтовых цилиндрических одножильных пружин круглого сечения</vt:lpstr>
      <vt:lpstr> </vt:lpstr>
      <vt:lpstr> </vt:lpstr>
      <vt:lpstr> </vt:lpstr>
      <vt:lpstr>Муфты. </vt:lpstr>
      <vt:lpstr>Фланцевая муфта</vt:lpstr>
      <vt:lpstr>Компенсирующая муфта</vt:lpstr>
      <vt:lpstr>Упругие муфты</vt:lpstr>
      <vt:lpstr>Фрикционные муфты</vt:lpstr>
      <vt:lpstr>Вопросы для самопроверки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dc:title>
  <cp:lastModifiedBy>BLACKEDITION</cp:lastModifiedBy>
  <cp:revision>245</cp:revision>
  <dcterms:modified xsi:type="dcterms:W3CDTF">2010-06-28T02:00:08Z</dcterms:modified>
</cp:coreProperties>
</file>