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tags/tag18.xml" ContentType="application/vnd.openxmlformats-officedocument.presentationml.tags+xml"/>
  <Override PartName="/ppt/notesSlides/notesSlide21.xml" ContentType="application/vnd.openxmlformats-officedocument.presentationml.notesSlide+xml"/>
  <Override PartName="/ppt/tags/tag19.xml" ContentType="application/vnd.openxmlformats-officedocument.presentationml.tags+xml"/>
  <Override PartName="/ppt/notesSlides/notesSlide22.xml" ContentType="application/vnd.openxmlformats-officedocument.presentationml.notesSlide+xml"/>
  <Override PartName="/ppt/tags/tag20.xml" ContentType="application/vnd.openxmlformats-officedocument.presentationml.tags+xml"/>
  <Override PartName="/ppt/notesSlides/notesSlide23.xml" ContentType="application/vnd.openxmlformats-officedocument.presentationml.notesSlide+xml"/>
  <Override PartName="/ppt/tags/tag21.xml" ContentType="application/vnd.openxmlformats-officedocument.presentationml.tags+xml"/>
  <Override PartName="/ppt/notesSlides/notesSlide24.xml" ContentType="application/vnd.openxmlformats-officedocument.presentationml.notesSlide+xml"/>
  <Override PartName="/ppt/tags/tag22.xml" ContentType="application/vnd.openxmlformats-officedocument.presentationml.tags+xml"/>
  <Override PartName="/ppt/notesSlides/notesSlide25.xml" ContentType="application/vnd.openxmlformats-officedocument.presentationml.notesSlide+xml"/>
  <Override PartName="/ppt/tags/tag23.xml" ContentType="application/vnd.openxmlformats-officedocument.presentationml.tags+xml"/>
  <Override PartName="/ppt/notesSlides/notesSlide26.xml" ContentType="application/vnd.openxmlformats-officedocument.presentationml.notesSlide+xml"/>
  <Override PartName="/ppt/tags/tag24.xml" ContentType="application/vnd.openxmlformats-officedocument.presentationml.tags+xml"/>
  <Override PartName="/ppt/notesSlides/notesSlide27.xml" ContentType="application/vnd.openxmlformats-officedocument.presentationml.notesSlide+xml"/>
  <Override PartName="/ppt/tags/tag25.xml" ContentType="application/vnd.openxmlformats-officedocument.presentationml.tags+xml"/>
  <Override PartName="/ppt/notesSlides/notesSlide28.xml" ContentType="application/vnd.openxmlformats-officedocument.presentationml.notesSlide+xml"/>
  <Override PartName="/ppt/tags/tag26.xml" ContentType="application/vnd.openxmlformats-officedocument.presentationml.tags+xml"/>
  <Override PartName="/ppt/notesSlides/notesSlide29.xml" ContentType="application/vnd.openxmlformats-officedocument.presentationml.notesSlide+xml"/>
  <Override PartName="/ppt/tags/tag27.xml" ContentType="application/vnd.openxmlformats-officedocument.presentationml.tags+xml"/>
  <Override PartName="/ppt/notesSlides/notesSlide30.xml" ContentType="application/vnd.openxmlformats-officedocument.presentationml.notesSlide+xml"/>
  <Override PartName="/ppt/tags/tag28.xml" ContentType="application/vnd.openxmlformats-officedocument.presentationml.tags+xml"/>
  <Override PartName="/ppt/notesSlides/notesSlide31.xml" ContentType="application/vnd.openxmlformats-officedocument.presentationml.notesSlide+xml"/>
  <Override PartName="/ppt/tags/tag29.xml" ContentType="application/vnd.openxmlformats-officedocument.presentationml.tags+xml"/>
  <Override PartName="/ppt/notesSlides/notesSlide32.xml" ContentType="application/vnd.openxmlformats-officedocument.presentationml.notesSlide+xml"/>
  <Override PartName="/ppt/tags/tag30.xml" ContentType="application/vnd.openxmlformats-officedocument.presentationml.tags+xml"/>
  <Override PartName="/ppt/notesSlides/notesSlide33.xml" ContentType="application/vnd.openxmlformats-officedocument.presentationml.notesSlide+xml"/>
  <Override PartName="/ppt/tags/tag31.xml" ContentType="application/vnd.openxmlformats-officedocument.presentationml.tags+xml"/>
  <Override PartName="/ppt/notesSlides/notesSlide34.xml" ContentType="application/vnd.openxmlformats-officedocument.presentationml.notesSlide+xml"/>
  <Override PartName="/ppt/tags/tag32.xml" ContentType="application/vnd.openxmlformats-officedocument.presentationml.tags+xml"/>
  <Override PartName="/ppt/notesSlides/notesSlide35.xml" ContentType="application/vnd.openxmlformats-officedocument.presentationml.notesSlide+xml"/>
  <Override PartName="/ppt/tags/tag33.xml" ContentType="application/vnd.openxmlformats-officedocument.presentationml.tags+xml"/>
  <Override PartName="/ppt/notesSlides/notesSlide36.xml" ContentType="application/vnd.openxmlformats-officedocument.presentationml.notesSlide+xml"/>
  <Override PartName="/ppt/tags/tag34.xml" ContentType="application/vnd.openxmlformats-officedocument.presentationml.tags+xml"/>
  <Override PartName="/ppt/notesSlides/notesSlide37.xml" ContentType="application/vnd.openxmlformats-officedocument.presentationml.notesSlide+xml"/>
  <Override PartName="/ppt/tags/tag35.xml" ContentType="application/vnd.openxmlformats-officedocument.presentationml.tags+xml"/>
  <Override PartName="/ppt/notesSlides/notesSlide38.xml" ContentType="application/vnd.openxmlformats-officedocument.presentationml.notesSlide+xml"/>
  <Override PartName="/ppt/tags/tag36.xml" ContentType="application/vnd.openxmlformats-officedocument.presentationml.tags+xml"/>
  <Override PartName="/ppt/notesSlides/notesSlide39.xml" ContentType="application/vnd.openxmlformats-officedocument.presentationml.notesSlide+xml"/>
  <Override PartName="/ppt/tags/tag37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7" r:id="rId2"/>
    <p:sldId id="29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custDataLst>
    <p:tags r:id="rId4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641" autoAdjust="0"/>
    <p:restoredTop sz="94626" autoAdjust="0"/>
  </p:normalViewPr>
  <p:slideViewPr>
    <p:cSldViewPr>
      <p:cViewPr varScale="1">
        <p:scale>
          <a:sx n="100" d="100"/>
          <a:sy n="100" d="100"/>
        </p:scale>
        <p:origin x="994" y="7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726A9B-491D-4E80-836F-F532065C17F0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48D7D3-58BD-48E3-B983-75CDBA0CC024}" type="pres">
      <dgm:prSet presAssocID="{66726A9B-491D-4E80-836F-F532065C17F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DC1D29D-7AC0-439B-9D65-EBA935B71ABD}" type="presOf" srcId="{66726A9B-491D-4E80-836F-F532065C17F0}" destId="{A248D7D3-58BD-48E3-B983-75CDBA0CC024}" srcOrd="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551D9D-830C-40AE-BDBE-2F0784949972}" type="doc">
      <dgm:prSet loTypeId="urn:microsoft.com/office/officeart/2005/8/layout/hierarchy6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EE0B679-4336-456B-A21D-D8F976C667C9}">
      <dgm:prSet phldrT="[Текст]" custT="1"/>
      <dgm:spPr/>
      <dgm:t>
        <a:bodyPr/>
        <a:lstStyle/>
        <a:p>
          <a:r>
            <a:rPr lang="ru-RU" sz="1800" dirty="0" smtClean="0"/>
            <a:t>Величины</a:t>
          </a:r>
          <a:endParaRPr lang="ru-RU" sz="2000" dirty="0"/>
        </a:p>
      </dgm:t>
    </dgm:pt>
    <dgm:pt modelId="{45724AFA-293B-431A-8705-C70690285D0A}" type="parTrans" cxnId="{30EC1B68-343B-478A-91F4-21974A336E44}">
      <dgm:prSet/>
      <dgm:spPr/>
      <dgm:t>
        <a:bodyPr/>
        <a:lstStyle/>
        <a:p>
          <a:endParaRPr lang="ru-RU"/>
        </a:p>
      </dgm:t>
    </dgm:pt>
    <dgm:pt modelId="{F205FEB9-DB08-4560-A473-06BDA89ED1C3}" type="sibTrans" cxnId="{30EC1B68-343B-478A-91F4-21974A336E44}">
      <dgm:prSet/>
      <dgm:spPr/>
      <dgm:t>
        <a:bodyPr/>
        <a:lstStyle/>
        <a:p>
          <a:endParaRPr lang="ru-RU"/>
        </a:p>
      </dgm:t>
    </dgm:pt>
    <dgm:pt modelId="{CCC83883-A860-4558-829C-EDF18981B0E1}">
      <dgm:prSet phldrT="[Текст]" custT="1"/>
      <dgm:spPr/>
      <dgm:t>
        <a:bodyPr/>
        <a:lstStyle/>
        <a:p>
          <a:r>
            <a:rPr lang="ru-RU" sz="1800" dirty="0" smtClean="0"/>
            <a:t>Реальные</a:t>
          </a:r>
          <a:endParaRPr lang="ru-RU" sz="1800" dirty="0"/>
        </a:p>
      </dgm:t>
    </dgm:pt>
    <dgm:pt modelId="{5BBF4F0E-5A52-4F3C-B0ED-DFB6FFEF896C}" type="parTrans" cxnId="{50C4B2B0-72D4-4209-8D14-679C9C16D9FE}">
      <dgm:prSet/>
      <dgm:spPr/>
      <dgm:t>
        <a:bodyPr/>
        <a:lstStyle/>
        <a:p>
          <a:endParaRPr lang="ru-RU"/>
        </a:p>
      </dgm:t>
    </dgm:pt>
    <dgm:pt modelId="{E1980794-F040-48B3-BA8D-1676DF5BB17E}" type="sibTrans" cxnId="{50C4B2B0-72D4-4209-8D14-679C9C16D9FE}">
      <dgm:prSet/>
      <dgm:spPr/>
      <dgm:t>
        <a:bodyPr/>
        <a:lstStyle/>
        <a:p>
          <a:endParaRPr lang="ru-RU"/>
        </a:p>
      </dgm:t>
    </dgm:pt>
    <dgm:pt modelId="{47AAA2E3-342D-46DB-831D-F6FF4AC16921}">
      <dgm:prSet phldrT="[Текст]" custT="1"/>
      <dgm:spPr/>
      <dgm:t>
        <a:bodyPr/>
        <a:lstStyle/>
        <a:p>
          <a:r>
            <a:rPr lang="ru-RU" sz="1800" dirty="0" smtClean="0"/>
            <a:t>Идеальные</a:t>
          </a:r>
          <a:endParaRPr lang="ru-RU" sz="1800" dirty="0"/>
        </a:p>
      </dgm:t>
    </dgm:pt>
    <dgm:pt modelId="{2C52CC8A-3E63-4F26-B51E-A72F6298A8FB}" type="parTrans" cxnId="{AD8C27D1-11F4-4BEF-B845-C8CB5F70A00C}">
      <dgm:prSet/>
      <dgm:spPr/>
      <dgm:t>
        <a:bodyPr/>
        <a:lstStyle/>
        <a:p>
          <a:endParaRPr lang="ru-RU"/>
        </a:p>
      </dgm:t>
    </dgm:pt>
    <dgm:pt modelId="{72DA181B-B17B-4A7E-8AD3-198AC6209E0D}" type="sibTrans" cxnId="{AD8C27D1-11F4-4BEF-B845-C8CB5F70A00C}">
      <dgm:prSet/>
      <dgm:spPr/>
      <dgm:t>
        <a:bodyPr/>
        <a:lstStyle/>
        <a:p>
          <a:endParaRPr lang="ru-RU"/>
        </a:p>
      </dgm:t>
    </dgm:pt>
    <dgm:pt modelId="{044BCC31-1BA8-46B3-AB4C-75CFFE3695F8}">
      <dgm:prSet custT="1"/>
      <dgm:spPr/>
      <dgm:t>
        <a:bodyPr/>
        <a:lstStyle/>
        <a:p>
          <a:r>
            <a:rPr lang="ru-RU" sz="1800" dirty="0" smtClean="0"/>
            <a:t>Нефизические</a:t>
          </a:r>
          <a:endParaRPr lang="ru-RU" sz="1800" dirty="0"/>
        </a:p>
      </dgm:t>
    </dgm:pt>
    <dgm:pt modelId="{045BC80E-2D79-47EA-8229-7B9E36964DE7}" type="parTrans" cxnId="{E63CE93B-282C-43F7-846D-11AB8E890B0C}">
      <dgm:prSet/>
      <dgm:spPr/>
      <dgm:t>
        <a:bodyPr/>
        <a:lstStyle/>
        <a:p>
          <a:endParaRPr lang="ru-RU"/>
        </a:p>
      </dgm:t>
    </dgm:pt>
    <dgm:pt modelId="{83AA7038-F377-403B-B948-FB225F5CD5DF}" type="sibTrans" cxnId="{E63CE93B-282C-43F7-846D-11AB8E890B0C}">
      <dgm:prSet/>
      <dgm:spPr/>
      <dgm:t>
        <a:bodyPr/>
        <a:lstStyle/>
        <a:p>
          <a:endParaRPr lang="ru-RU"/>
        </a:p>
      </dgm:t>
    </dgm:pt>
    <dgm:pt modelId="{6D1D8027-F153-4CA5-B7A2-0CBBB8EBD184}">
      <dgm:prSet custT="1"/>
      <dgm:spPr/>
      <dgm:t>
        <a:bodyPr/>
        <a:lstStyle/>
        <a:p>
          <a:r>
            <a:rPr lang="ru-RU" sz="1800" dirty="0" smtClean="0"/>
            <a:t>Физические</a:t>
          </a:r>
          <a:endParaRPr lang="ru-RU" sz="1800" dirty="0"/>
        </a:p>
      </dgm:t>
    </dgm:pt>
    <dgm:pt modelId="{91ADF670-F9CA-473B-835A-EED3DDBA4984}" type="parTrans" cxnId="{7ACF754F-4DFF-4E3D-9FF8-513C0810345C}">
      <dgm:prSet/>
      <dgm:spPr/>
      <dgm:t>
        <a:bodyPr/>
        <a:lstStyle/>
        <a:p>
          <a:endParaRPr lang="ru-RU"/>
        </a:p>
      </dgm:t>
    </dgm:pt>
    <dgm:pt modelId="{F28DDB51-3D95-4AE2-BD70-2BC0923E10E7}" type="sibTrans" cxnId="{7ACF754F-4DFF-4E3D-9FF8-513C0810345C}">
      <dgm:prSet/>
      <dgm:spPr/>
      <dgm:t>
        <a:bodyPr/>
        <a:lstStyle/>
        <a:p>
          <a:endParaRPr lang="ru-RU"/>
        </a:p>
      </dgm:t>
    </dgm:pt>
    <dgm:pt modelId="{8EB21D75-02B6-4142-997B-FC97DFF35600}">
      <dgm:prSet custT="1"/>
      <dgm:spPr/>
      <dgm:t>
        <a:bodyPr/>
        <a:lstStyle/>
        <a:p>
          <a:r>
            <a:rPr lang="ru-RU" sz="1800" dirty="0" smtClean="0"/>
            <a:t>Оцениваемые</a:t>
          </a:r>
          <a:endParaRPr lang="ru-RU" sz="1800" dirty="0"/>
        </a:p>
      </dgm:t>
    </dgm:pt>
    <dgm:pt modelId="{96F4882E-4DF4-47E8-98CD-CBB5A390A3AE}" type="parTrans" cxnId="{C6346EE7-F5E0-44A2-A10C-39693AC8C74C}">
      <dgm:prSet/>
      <dgm:spPr/>
      <dgm:t>
        <a:bodyPr/>
        <a:lstStyle/>
        <a:p>
          <a:endParaRPr lang="ru-RU"/>
        </a:p>
      </dgm:t>
    </dgm:pt>
    <dgm:pt modelId="{6CC1A6B1-2585-4DB4-860F-16DD4EAAABE9}" type="sibTrans" cxnId="{C6346EE7-F5E0-44A2-A10C-39693AC8C74C}">
      <dgm:prSet/>
      <dgm:spPr/>
      <dgm:t>
        <a:bodyPr/>
        <a:lstStyle/>
        <a:p>
          <a:endParaRPr lang="ru-RU"/>
        </a:p>
      </dgm:t>
    </dgm:pt>
    <dgm:pt modelId="{6B85E8D3-8FFD-4C62-8057-10BA41E4A3FF}">
      <dgm:prSet custT="1"/>
      <dgm:spPr/>
      <dgm:t>
        <a:bodyPr/>
        <a:lstStyle/>
        <a:p>
          <a:r>
            <a:rPr lang="ru-RU" sz="1800" dirty="0" smtClean="0"/>
            <a:t>Оцениваемые</a:t>
          </a:r>
          <a:endParaRPr lang="ru-RU" sz="1800" dirty="0"/>
        </a:p>
      </dgm:t>
    </dgm:pt>
    <dgm:pt modelId="{BCB4154E-B36B-492D-8990-D36D62188801}" type="parTrans" cxnId="{C73A1CC0-D567-4DDC-BEE8-9C7436D74920}">
      <dgm:prSet/>
      <dgm:spPr/>
      <dgm:t>
        <a:bodyPr/>
        <a:lstStyle/>
        <a:p>
          <a:endParaRPr lang="ru-RU"/>
        </a:p>
      </dgm:t>
    </dgm:pt>
    <dgm:pt modelId="{0D88E0C6-158A-4B85-84A2-80639FEDE234}" type="sibTrans" cxnId="{C73A1CC0-D567-4DDC-BEE8-9C7436D74920}">
      <dgm:prSet/>
      <dgm:spPr/>
      <dgm:t>
        <a:bodyPr/>
        <a:lstStyle/>
        <a:p>
          <a:endParaRPr lang="ru-RU"/>
        </a:p>
      </dgm:t>
    </dgm:pt>
    <dgm:pt modelId="{965E1410-9F1D-4037-9000-2175D977B989}">
      <dgm:prSet custT="1"/>
      <dgm:spPr/>
      <dgm:t>
        <a:bodyPr/>
        <a:lstStyle/>
        <a:p>
          <a:r>
            <a:rPr lang="ru-RU" sz="1800" dirty="0" smtClean="0"/>
            <a:t>Измеряемые</a:t>
          </a:r>
          <a:endParaRPr lang="ru-RU" sz="1800" dirty="0"/>
        </a:p>
      </dgm:t>
    </dgm:pt>
    <dgm:pt modelId="{80B3359B-0FE6-4969-8B3F-F7645CC6654F}" type="parTrans" cxnId="{29F01FDA-B6D0-4EC3-B0E5-CFDCC2A3FE4C}">
      <dgm:prSet/>
      <dgm:spPr/>
      <dgm:t>
        <a:bodyPr/>
        <a:lstStyle/>
        <a:p>
          <a:endParaRPr lang="ru-RU"/>
        </a:p>
      </dgm:t>
    </dgm:pt>
    <dgm:pt modelId="{0D6B5767-8AB7-4782-9906-36BE5EC0BAE6}" type="sibTrans" cxnId="{29F01FDA-B6D0-4EC3-B0E5-CFDCC2A3FE4C}">
      <dgm:prSet/>
      <dgm:spPr/>
      <dgm:t>
        <a:bodyPr/>
        <a:lstStyle/>
        <a:p>
          <a:endParaRPr lang="ru-RU"/>
        </a:p>
      </dgm:t>
    </dgm:pt>
    <dgm:pt modelId="{14A00187-D16F-4327-A36D-030703DCD419}">
      <dgm:prSet custT="1"/>
      <dgm:spPr/>
      <dgm:t>
        <a:bodyPr/>
        <a:lstStyle/>
        <a:p>
          <a:r>
            <a:rPr lang="ru-RU" sz="1800" dirty="0" smtClean="0"/>
            <a:t>Математические</a:t>
          </a:r>
          <a:endParaRPr lang="ru-RU" sz="1800" dirty="0"/>
        </a:p>
      </dgm:t>
    </dgm:pt>
    <dgm:pt modelId="{007C8EBF-001C-49E1-AF9E-2EC25242D574}" type="parTrans" cxnId="{0E0EA6C6-3327-4F63-BE89-17E0BD4C955E}">
      <dgm:prSet/>
      <dgm:spPr/>
      <dgm:t>
        <a:bodyPr/>
        <a:lstStyle/>
        <a:p>
          <a:endParaRPr lang="ru-RU"/>
        </a:p>
      </dgm:t>
    </dgm:pt>
    <dgm:pt modelId="{ECC07D09-B6FD-4230-A250-DF1758AEEBC7}" type="sibTrans" cxnId="{0E0EA6C6-3327-4F63-BE89-17E0BD4C955E}">
      <dgm:prSet/>
      <dgm:spPr/>
      <dgm:t>
        <a:bodyPr/>
        <a:lstStyle/>
        <a:p>
          <a:endParaRPr lang="ru-RU"/>
        </a:p>
      </dgm:t>
    </dgm:pt>
    <dgm:pt modelId="{564257E0-1B91-4299-AF07-1F5F8D814C64}">
      <dgm:prSet custT="1"/>
      <dgm:spPr/>
      <dgm:t>
        <a:bodyPr/>
        <a:lstStyle/>
        <a:p>
          <a:r>
            <a:rPr lang="ru-RU" sz="1800" dirty="0" smtClean="0"/>
            <a:t>Вычисляемые</a:t>
          </a:r>
          <a:endParaRPr lang="ru-RU" sz="1800" dirty="0"/>
        </a:p>
      </dgm:t>
    </dgm:pt>
    <dgm:pt modelId="{A49EDEC5-04A1-4F90-9309-A2AC0E76225C}" type="parTrans" cxnId="{3305C476-8CD8-4A6B-A3D2-143C6380C60F}">
      <dgm:prSet/>
      <dgm:spPr/>
      <dgm:t>
        <a:bodyPr/>
        <a:lstStyle/>
        <a:p>
          <a:endParaRPr lang="ru-RU"/>
        </a:p>
      </dgm:t>
    </dgm:pt>
    <dgm:pt modelId="{6E6F53E9-FAE6-44D6-AF97-E3675EA13101}" type="sibTrans" cxnId="{3305C476-8CD8-4A6B-A3D2-143C6380C60F}">
      <dgm:prSet/>
      <dgm:spPr/>
      <dgm:t>
        <a:bodyPr/>
        <a:lstStyle/>
        <a:p>
          <a:endParaRPr lang="ru-RU"/>
        </a:p>
      </dgm:t>
    </dgm:pt>
    <dgm:pt modelId="{D0EFE644-1F35-4390-BFCD-2F01BA95CB12}" type="pres">
      <dgm:prSet presAssocID="{BB551D9D-830C-40AE-BDBE-2F078494997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DC2A98-EDC0-4BAE-9DED-B91811BFD60F}" type="pres">
      <dgm:prSet presAssocID="{BB551D9D-830C-40AE-BDBE-2F0784949972}" presName="hierFlow" presStyleCnt="0"/>
      <dgm:spPr/>
    </dgm:pt>
    <dgm:pt modelId="{F8F4740F-35C7-4FB2-A141-1EE43C8E6B4B}" type="pres">
      <dgm:prSet presAssocID="{BB551D9D-830C-40AE-BDBE-2F078494997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F44CEB4-BE70-410F-AE0A-53CDC9BD267B}" type="pres">
      <dgm:prSet presAssocID="{EEE0B679-4336-456B-A21D-D8F976C667C9}" presName="Name14" presStyleCnt="0"/>
      <dgm:spPr/>
    </dgm:pt>
    <dgm:pt modelId="{D8832711-B975-4B26-AEC4-CFDBAC055282}" type="pres">
      <dgm:prSet presAssocID="{EEE0B679-4336-456B-A21D-D8F976C667C9}" presName="level1Shape" presStyleLbl="node0" presStyleIdx="0" presStyleCnt="1" custScaleX="176671" custScaleY="63304" custLinFactNeighborX="1845" custLinFactNeighborY="-348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FCD5E9-900B-4FEB-A82C-BAB9355199AA}" type="pres">
      <dgm:prSet presAssocID="{EEE0B679-4336-456B-A21D-D8F976C667C9}" presName="hierChild2" presStyleCnt="0"/>
      <dgm:spPr/>
    </dgm:pt>
    <dgm:pt modelId="{A20129CE-3EDF-4FFC-8A95-77F29478146C}" type="pres">
      <dgm:prSet presAssocID="{5BBF4F0E-5A52-4F3C-B0ED-DFB6FFEF896C}" presName="Name19" presStyleLbl="parChTrans1D2" presStyleIdx="0" presStyleCnt="2"/>
      <dgm:spPr/>
      <dgm:t>
        <a:bodyPr/>
        <a:lstStyle/>
        <a:p>
          <a:endParaRPr lang="ru-RU"/>
        </a:p>
      </dgm:t>
    </dgm:pt>
    <dgm:pt modelId="{F699C9DC-FD4A-450C-89D9-DD9DA7217BA7}" type="pres">
      <dgm:prSet presAssocID="{CCC83883-A860-4558-829C-EDF18981B0E1}" presName="Name21" presStyleCnt="0"/>
      <dgm:spPr/>
    </dgm:pt>
    <dgm:pt modelId="{EDECD73B-C4AF-4EE9-86CA-FF42CB918A69}" type="pres">
      <dgm:prSet presAssocID="{CCC83883-A860-4558-829C-EDF18981B0E1}" presName="level2Shape" presStyleLbl="node2" presStyleIdx="0" presStyleCnt="2" custScaleX="146714" custScaleY="62165"/>
      <dgm:spPr/>
      <dgm:t>
        <a:bodyPr/>
        <a:lstStyle/>
        <a:p>
          <a:endParaRPr lang="ru-RU"/>
        </a:p>
      </dgm:t>
    </dgm:pt>
    <dgm:pt modelId="{2F7C952A-98A1-48DA-885B-BE6BBCD968D3}" type="pres">
      <dgm:prSet presAssocID="{CCC83883-A860-4558-829C-EDF18981B0E1}" presName="hierChild3" presStyleCnt="0"/>
      <dgm:spPr/>
    </dgm:pt>
    <dgm:pt modelId="{797B863A-6AEE-43E2-B7A6-79C42DD81A51}" type="pres">
      <dgm:prSet presAssocID="{91ADF670-F9CA-473B-835A-EED3DDBA4984}" presName="Name19" presStyleLbl="parChTrans1D3" presStyleIdx="0" presStyleCnt="3"/>
      <dgm:spPr/>
      <dgm:t>
        <a:bodyPr/>
        <a:lstStyle/>
        <a:p>
          <a:endParaRPr lang="ru-RU"/>
        </a:p>
      </dgm:t>
    </dgm:pt>
    <dgm:pt modelId="{95BC395D-0932-457E-8854-D686C225BF0D}" type="pres">
      <dgm:prSet presAssocID="{6D1D8027-F153-4CA5-B7A2-0CBBB8EBD184}" presName="Name21" presStyleCnt="0"/>
      <dgm:spPr/>
    </dgm:pt>
    <dgm:pt modelId="{395C0CFE-3572-40D4-A39B-2AE4ABF1CC01}" type="pres">
      <dgm:prSet presAssocID="{6D1D8027-F153-4CA5-B7A2-0CBBB8EBD184}" presName="level2Shape" presStyleLbl="node3" presStyleIdx="0" presStyleCnt="3" custScaleX="153487" custScaleY="63631"/>
      <dgm:spPr/>
      <dgm:t>
        <a:bodyPr/>
        <a:lstStyle/>
        <a:p>
          <a:endParaRPr lang="ru-RU"/>
        </a:p>
      </dgm:t>
    </dgm:pt>
    <dgm:pt modelId="{C8603289-B5B5-47BC-A8F8-B3A0591F9F70}" type="pres">
      <dgm:prSet presAssocID="{6D1D8027-F153-4CA5-B7A2-0CBBB8EBD184}" presName="hierChild3" presStyleCnt="0"/>
      <dgm:spPr/>
    </dgm:pt>
    <dgm:pt modelId="{EAC163D1-FBD4-4DBA-8204-8AA7C87B1CB2}" type="pres">
      <dgm:prSet presAssocID="{BCB4154E-B36B-492D-8990-D36D62188801}" presName="Name19" presStyleLbl="parChTrans1D4" presStyleIdx="0" presStyleCnt="4"/>
      <dgm:spPr/>
      <dgm:t>
        <a:bodyPr/>
        <a:lstStyle/>
        <a:p>
          <a:endParaRPr lang="ru-RU"/>
        </a:p>
      </dgm:t>
    </dgm:pt>
    <dgm:pt modelId="{A537F83D-AB83-4FBE-9173-527A85680983}" type="pres">
      <dgm:prSet presAssocID="{6B85E8D3-8FFD-4C62-8057-10BA41E4A3FF}" presName="Name21" presStyleCnt="0"/>
      <dgm:spPr/>
    </dgm:pt>
    <dgm:pt modelId="{A21937E5-78BC-42A1-9522-9847E620131A}" type="pres">
      <dgm:prSet presAssocID="{6B85E8D3-8FFD-4C62-8057-10BA41E4A3FF}" presName="level2Shape" presStyleLbl="node4" presStyleIdx="0" presStyleCnt="4" custScaleX="184272" custScaleY="68119"/>
      <dgm:spPr/>
      <dgm:t>
        <a:bodyPr/>
        <a:lstStyle/>
        <a:p>
          <a:endParaRPr lang="ru-RU"/>
        </a:p>
      </dgm:t>
    </dgm:pt>
    <dgm:pt modelId="{CBA30396-60FB-4F9A-9F3A-91A1AFAEED94}" type="pres">
      <dgm:prSet presAssocID="{6B85E8D3-8FFD-4C62-8057-10BA41E4A3FF}" presName="hierChild3" presStyleCnt="0"/>
      <dgm:spPr/>
    </dgm:pt>
    <dgm:pt modelId="{969A40AE-AD05-49C2-93F1-9D99272BF8C1}" type="pres">
      <dgm:prSet presAssocID="{80B3359B-0FE6-4969-8B3F-F7645CC6654F}" presName="Name19" presStyleLbl="parChTrans1D4" presStyleIdx="1" presStyleCnt="4"/>
      <dgm:spPr/>
      <dgm:t>
        <a:bodyPr/>
        <a:lstStyle/>
        <a:p>
          <a:endParaRPr lang="ru-RU"/>
        </a:p>
      </dgm:t>
    </dgm:pt>
    <dgm:pt modelId="{D86F1EE5-5FE2-4328-AB6F-C4BE7E4CEAEA}" type="pres">
      <dgm:prSet presAssocID="{965E1410-9F1D-4037-9000-2175D977B989}" presName="Name21" presStyleCnt="0"/>
      <dgm:spPr/>
    </dgm:pt>
    <dgm:pt modelId="{DA85B284-9B0B-46D1-AAA7-A54E77A5420E}" type="pres">
      <dgm:prSet presAssocID="{965E1410-9F1D-4037-9000-2175D977B989}" presName="level2Shape" presStyleLbl="node4" presStyleIdx="1" presStyleCnt="4" custScaleX="169150" custScaleY="71065"/>
      <dgm:spPr/>
      <dgm:t>
        <a:bodyPr/>
        <a:lstStyle/>
        <a:p>
          <a:endParaRPr lang="ru-RU"/>
        </a:p>
      </dgm:t>
    </dgm:pt>
    <dgm:pt modelId="{6C2E8F5B-8EC3-41A1-A626-B547B9B43E7A}" type="pres">
      <dgm:prSet presAssocID="{965E1410-9F1D-4037-9000-2175D977B989}" presName="hierChild3" presStyleCnt="0"/>
      <dgm:spPr/>
    </dgm:pt>
    <dgm:pt modelId="{A5268A66-5937-4ED8-A97D-A673C1A1D8FF}" type="pres">
      <dgm:prSet presAssocID="{045BC80E-2D79-47EA-8229-7B9E36964DE7}" presName="Name19" presStyleLbl="parChTrans1D3" presStyleIdx="1" presStyleCnt="3"/>
      <dgm:spPr/>
      <dgm:t>
        <a:bodyPr/>
        <a:lstStyle/>
        <a:p>
          <a:endParaRPr lang="ru-RU"/>
        </a:p>
      </dgm:t>
    </dgm:pt>
    <dgm:pt modelId="{822EBBE8-A65E-470D-9D50-EEE8156FB315}" type="pres">
      <dgm:prSet presAssocID="{044BCC31-1BA8-46B3-AB4C-75CFFE3695F8}" presName="Name21" presStyleCnt="0"/>
      <dgm:spPr/>
    </dgm:pt>
    <dgm:pt modelId="{EB354C8B-832E-4A09-AF90-F7014AD9F6D9}" type="pres">
      <dgm:prSet presAssocID="{044BCC31-1BA8-46B3-AB4C-75CFFE3695F8}" presName="level2Shape" presStyleLbl="node3" presStyleIdx="1" presStyleCnt="3" custScaleX="173242" custScaleY="63115"/>
      <dgm:spPr/>
      <dgm:t>
        <a:bodyPr/>
        <a:lstStyle/>
        <a:p>
          <a:endParaRPr lang="ru-RU"/>
        </a:p>
      </dgm:t>
    </dgm:pt>
    <dgm:pt modelId="{FFABC91F-8F3C-4402-BCCD-4E080C5C81E5}" type="pres">
      <dgm:prSet presAssocID="{044BCC31-1BA8-46B3-AB4C-75CFFE3695F8}" presName="hierChild3" presStyleCnt="0"/>
      <dgm:spPr/>
    </dgm:pt>
    <dgm:pt modelId="{55088C1D-09F5-43A5-B2B8-D7DBC16E1EBD}" type="pres">
      <dgm:prSet presAssocID="{96F4882E-4DF4-47E8-98CD-CBB5A390A3AE}" presName="Name19" presStyleLbl="parChTrans1D4" presStyleIdx="2" presStyleCnt="4"/>
      <dgm:spPr/>
      <dgm:t>
        <a:bodyPr/>
        <a:lstStyle/>
        <a:p>
          <a:endParaRPr lang="ru-RU"/>
        </a:p>
      </dgm:t>
    </dgm:pt>
    <dgm:pt modelId="{640D37A2-F8CA-4B1F-8F88-93F986C948A9}" type="pres">
      <dgm:prSet presAssocID="{8EB21D75-02B6-4142-997B-FC97DFF35600}" presName="Name21" presStyleCnt="0"/>
      <dgm:spPr/>
    </dgm:pt>
    <dgm:pt modelId="{72B0CA71-E28B-41AD-838E-BE7904525A95}" type="pres">
      <dgm:prSet presAssocID="{8EB21D75-02B6-4142-997B-FC97DFF35600}" presName="level2Shape" presStyleLbl="node4" presStyleIdx="2" presStyleCnt="4" custScaleX="186874" custScaleY="71581"/>
      <dgm:spPr/>
      <dgm:t>
        <a:bodyPr/>
        <a:lstStyle/>
        <a:p>
          <a:endParaRPr lang="ru-RU"/>
        </a:p>
      </dgm:t>
    </dgm:pt>
    <dgm:pt modelId="{A365AE7E-E96E-4C15-BA83-403B5ADC042F}" type="pres">
      <dgm:prSet presAssocID="{8EB21D75-02B6-4142-997B-FC97DFF35600}" presName="hierChild3" presStyleCnt="0"/>
      <dgm:spPr/>
    </dgm:pt>
    <dgm:pt modelId="{66BA6450-D92A-4C69-8290-6B96DB40BEF1}" type="pres">
      <dgm:prSet presAssocID="{2C52CC8A-3E63-4F26-B51E-A72F6298A8FB}" presName="Name19" presStyleLbl="parChTrans1D2" presStyleIdx="1" presStyleCnt="2"/>
      <dgm:spPr/>
      <dgm:t>
        <a:bodyPr/>
        <a:lstStyle/>
        <a:p>
          <a:endParaRPr lang="ru-RU"/>
        </a:p>
      </dgm:t>
    </dgm:pt>
    <dgm:pt modelId="{5556476E-8720-4A9D-8EB7-5C137BB5E5F5}" type="pres">
      <dgm:prSet presAssocID="{47AAA2E3-342D-46DB-831D-F6FF4AC16921}" presName="Name21" presStyleCnt="0"/>
      <dgm:spPr/>
    </dgm:pt>
    <dgm:pt modelId="{8E9BABB9-F8CD-4693-8E18-FFFB6AF02DDB}" type="pres">
      <dgm:prSet presAssocID="{47AAA2E3-342D-46DB-831D-F6FF4AC16921}" presName="level2Shape" presStyleLbl="node2" presStyleIdx="1" presStyleCnt="2" custScaleX="160568" custScaleY="61500"/>
      <dgm:spPr/>
      <dgm:t>
        <a:bodyPr/>
        <a:lstStyle/>
        <a:p>
          <a:endParaRPr lang="ru-RU"/>
        </a:p>
      </dgm:t>
    </dgm:pt>
    <dgm:pt modelId="{94123562-B9C5-423A-BA53-8F5B54786658}" type="pres">
      <dgm:prSet presAssocID="{47AAA2E3-342D-46DB-831D-F6FF4AC16921}" presName="hierChild3" presStyleCnt="0"/>
      <dgm:spPr/>
    </dgm:pt>
    <dgm:pt modelId="{4FB594AC-75A5-4FEE-BCB5-4AB942C69E1C}" type="pres">
      <dgm:prSet presAssocID="{007C8EBF-001C-49E1-AF9E-2EC25242D574}" presName="Name19" presStyleLbl="parChTrans1D3" presStyleIdx="2" presStyleCnt="3"/>
      <dgm:spPr/>
      <dgm:t>
        <a:bodyPr/>
        <a:lstStyle/>
        <a:p>
          <a:endParaRPr lang="ru-RU"/>
        </a:p>
      </dgm:t>
    </dgm:pt>
    <dgm:pt modelId="{2D6CD4E9-8A8A-4D42-9112-5CA697F6177F}" type="pres">
      <dgm:prSet presAssocID="{14A00187-D16F-4327-A36D-030703DCD419}" presName="Name21" presStyleCnt="0"/>
      <dgm:spPr/>
    </dgm:pt>
    <dgm:pt modelId="{1E65CCBA-2529-425C-A2E3-CD5EDCB0800F}" type="pres">
      <dgm:prSet presAssocID="{14A00187-D16F-4327-A36D-030703DCD419}" presName="level2Shape" presStyleLbl="node3" presStyleIdx="2" presStyleCnt="3" custScaleX="202749" custScaleY="63780"/>
      <dgm:spPr/>
      <dgm:t>
        <a:bodyPr/>
        <a:lstStyle/>
        <a:p>
          <a:endParaRPr lang="ru-RU"/>
        </a:p>
      </dgm:t>
    </dgm:pt>
    <dgm:pt modelId="{04E71B6D-DFAC-438C-A8CE-290010D87568}" type="pres">
      <dgm:prSet presAssocID="{14A00187-D16F-4327-A36D-030703DCD419}" presName="hierChild3" presStyleCnt="0"/>
      <dgm:spPr/>
    </dgm:pt>
    <dgm:pt modelId="{1F0F6984-9187-4D6C-8DAD-6A8878D39CE7}" type="pres">
      <dgm:prSet presAssocID="{A49EDEC5-04A1-4F90-9309-A2AC0E76225C}" presName="Name19" presStyleLbl="parChTrans1D4" presStyleIdx="3" presStyleCnt="4"/>
      <dgm:spPr/>
      <dgm:t>
        <a:bodyPr/>
        <a:lstStyle/>
        <a:p>
          <a:endParaRPr lang="ru-RU"/>
        </a:p>
      </dgm:t>
    </dgm:pt>
    <dgm:pt modelId="{35F6B61C-F9A0-4F25-B16C-F08292096089}" type="pres">
      <dgm:prSet presAssocID="{564257E0-1B91-4299-AF07-1F5F8D814C64}" presName="Name21" presStyleCnt="0"/>
      <dgm:spPr/>
    </dgm:pt>
    <dgm:pt modelId="{20B0E64C-883D-4956-B4F7-60C59F3BB9AD}" type="pres">
      <dgm:prSet presAssocID="{564257E0-1B91-4299-AF07-1F5F8D814C64}" presName="level2Shape" presStyleLbl="node4" presStyleIdx="3" presStyleCnt="4" custScaleX="184262" custScaleY="71581"/>
      <dgm:spPr/>
      <dgm:t>
        <a:bodyPr/>
        <a:lstStyle/>
        <a:p>
          <a:endParaRPr lang="ru-RU"/>
        </a:p>
      </dgm:t>
    </dgm:pt>
    <dgm:pt modelId="{8A6EE076-0D58-45CA-AFA0-AD018F5D2C82}" type="pres">
      <dgm:prSet presAssocID="{564257E0-1B91-4299-AF07-1F5F8D814C64}" presName="hierChild3" presStyleCnt="0"/>
      <dgm:spPr/>
    </dgm:pt>
    <dgm:pt modelId="{6A02D7C6-802D-48DB-AF3D-875E9ADBD19E}" type="pres">
      <dgm:prSet presAssocID="{BB551D9D-830C-40AE-BDBE-2F0784949972}" presName="bgShapesFlow" presStyleCnt="0"/>
      <dgm:spPr/>
    </dgm:pt>
  </dgm:ptLst>
  <dgm:cxnLst>
    <dgm:cxn modelId="{30EC1B68-343B-478A-91F4-21974A336E44}" srcId="{BB551D9D-830C-40AE-BDBE-2F0784949972}" destId="{EEE0B679-4336-456B-A21D-D8F976C667C9}" srcOrd="0" destOrd="0" parTransId="{45724AFA-293B-431A-8705-C70690285D0A}" sibTransId="{F205FEB9-DB08-4560-A473-06BDA89ED1C3}"/>
    <dgm:cxn modelId="{C6346EE7-F5E0-44A2-A10C-39693AC8C74C}" srcId="{044BCC31-1BA8-46B3-AB4C-75CFFE3695F8}" destId="{8EB21D75-02B6-4142-997B-FC97DFF35600}" srcOrd="0" destOrd="0" parTransId="{96F4882E-4DF4-47E8-98CD-CBB5A390A3AE}" sibTransId="{6CC1A6B1-2585-4DB4-860F-16DD4EAAABE9}"/>
    <dgm:cxn modelId="{C6FD67F1-8931-4A62-A7C9-F1A1DD5E8B06}" type="presOf" srcId="{5BBF4F0E-5A52-4F3C-B0ED-DFB6FFEF896C}" destId="{A20129CE-3EDF-4FFC-8A95-77F29478146C}" srcOrd="0" destOrd="0" presId="urn:microsoft.com/office/officeart/2005/8/layout/hierarchy6"/>
    <dgm:cxn modelId="{7B54195D-1605-4069-948D-AA8F3EC466DA}" type="presOf" srcId="{965E1410-9F1D-4037-9000-2175D977B989}" destId="{DA85B284-9B0B-46D1-AAA7-A54E77A5420E}" srcOrd="0" destOrd="0" presId="urn:microsoft.com/office/officeart/2005/8/layout/hierarchy6"/>
    <dgm:cxn modelId="{E6683FF0-7683-4FBE-9755-0FB5C653ACFB}" type="presOf" srcId="{47AAA2E3-342D-46DB-831D-F6FF4AC16921}" destId="{8E9BABB9-F8CD-4693-8E18-FFFB6AF02DDB}" srcOrd="0" destOrd="0" presId="urn:microsoft.com/office/officeart/2005/8/layout/hierarchy6"/>
    <dgm:cxn modelId="{B0DA7130-73B2-497F-B866-63B7E570073D}" type="presOf" srcId="{007C8EBF-001C-49E1-AF9E-2EC25242D574}" destId="{4FB594AC-75A5-4FEE-BCB5-4AB942C69E1C}" srcOrd="0" destOrd="0" presId="urn:microsoft.com/office/officeart/2005/8/layout/hierarchy6"/>
    <dgm:cxn modelId="{723997F4-8480-49C9-B16F-990B2B1C3D1F}" type="presOf" srcId="{6D1D8027-F153-4CA5-B7A2-0CBBB8EBD184}" destId="{395C0CFE-3572-40D4-A39B-2AE4ABF1CC01}" srcOrd="0" destOrd="0" presId="urn:microsoft.com/office/officeart/2005/8/layout/hierarchy6"/>
    <dgm:cxn modelId="{E61B789C-6AED-4B08-895E-24892FA36C0E}" type="presOf" srcId="{BB551D9D-830C-40AE-BDBE-2F0784949972}" destId="{D0EFE644-1F35-4390-BFCD-2F01BA95CB12}" srcOrd="0" destOrd="0" presId="urn:microsoft.com/office/officeart/2005/8/layout/hierarchy6"/>
    <dgm:cxn modelId="{A1B95D48-9EF9-4197-85C3-9D7B3097BB4A}" type="presOf" srcId="{CCC83883-A860-4558-829C-EDF18981B0E1}" destId="{EDECD73B-C4AF-4EE9-86CA-FF42CB918A69}" srcOrd="0" destOrd="0" presId="urn:microsoft.com/office/officeart/2005/8/layout/hierarchy6"/>
    <dgm:cxn modelId="{F7621C0F-6054-41CC-B8FD-5B2DC2672398}" type="presOf" srcId="{044BCC31-1BA8-46B3-AB4C-75CFFE3695F8}" destId="{EB354C8B-832E-4A09-AF90-F7014AD9F6D9}" srcOrd="0" destOrd="0" presId="urn:microsoft.com/office/officeart/2005/8/layout/hierarchy6"/>
    <dgm:cxn modelId="{49D262C2-117F-476F-BE81-6A970F6BD63B}" type="presOf" srcId="{80B3359B-0FE6-4969-8B3F-F7645CC6654F}" destId="{969A40AE-AD05-49C2-93F1-9D99272BF8C1}" srcOrd="0" destOrd="0" presId="urn:microsoft.com/office/officeart/2005/8/layout/hierarchy6"/>
    <dgm:cxn modelId="{B99F6169-7789-4AB8-8FC8-80D153604A07}" type="presOf" srcId="{8EB21D75-02B6-4142-997B-FC97DFF35600}" destId="{72B0CA71-E28B-41AD-838E-BE7904525A95}" srcOrd="0" destOrd="0" presId="urn:microsoft.com/office/officeart/2005/8/layout/hierarchy6"/>
    <dgm:cxn modelId="{7ACF754F-4DFF-4E3D-9FF8-513C0810345C}" srcId="{CCC83883-A860-4558-829C-EDF18981B0E1}" destId="{6D1D8027-F153-4CA5-B7A2-0CBBB8EBD184}" srcOrd="0" destOrd="0" parTransId="{91ADF670-F9CA-473B-835A-EED3DDBA4984}" sibTransId="{F28DDB51-3D95-4AE2-BD70-2BC0923E10E7}"/>
    <dgm:cxn modelId="{3305C476-8CD8-4A6B-A3D2-143C6380C60F}" srcId="{14A00187-D16F-4327-A36D-030703DCD419}" destId="{564257E0-1B91-4299-AF07-1F5F8D814C64}" srcOrd="0" destOrd="0" parTransId="{A49EDEC5-04A1-4F90-9309-A2AC0E76225C}" sibTransId="{6E6F53E9-FAE6-44D6-AF97-E3675EA13101}"/>
    <dgm:cxn modelId="{AD8C27D1-11F4-4BEF-B845-C8CB5F70A00C}" srcId="{EEE0B679-4336-456B-A21D-D8F976C667C9}" destId="{47AAA2E3-342D-46DB-831D-F6FF4AC16921}" srcOrd="1" destOrd="0" parTransId="{2C52CC8A-3E63-4F26-B51E-A72F6298A8FB}" sibTransId="{72DA181B-B17B-4A7E-8AD3-198AC6209E0D}"/>
    <dgm:cxn modelId="{C23C2357-11E5-40CF-AEFE-587E32933BF0}" type="presOf" srcId="{14A00187-D16F-4327-A36D-030703DCD419}" destId="{1E65CCBA-2529-425C-A2E3-CD5EDCB0800F}" srcOrd="0" destOrd="0" presId="urn:microsoft.com/office/officeart/2005/8/layout/hierarchy6"/>
    <dgm:cxn modelId="{8E42EB5B-0DDA-4C0F-A877-4899C0CF5E67}" type="presOf" srcId="{A49EDEC5-04A1-4F90-9309-A2AC0E76225C}" destId="{1F0F6984-9187-4D6C-8DAD-6A8878D39CE7}" srcOrd="0" destOrd="0" presId="urn:microsoft.com/office/officeart/2005/8/layout/hierarchy6"/>
    <dgm:cxn modelId="{0E0EA6C6-3327-4F63-BE89-17E0BD4C955E}" srcId="{47AAA2E3-342D-46DB-831D-F6FF4AC16921}" destId="{14A00187-D16F-4327-A36D-030703DCD419}" srcOrd="0" destOrd="0" parTransId="{007C8EBF-001C-49E1-AF9E-2EC25242D574}" sibTransId="{ECC07D09-B6FD-4230-A250-DF1758AEEBC7}"/>
    <dgm:cxn modelId="{50C4B2B0-72D4-4209-8D14-679C9C16D9FE}" srcId="{EEE0B679-4336-456B-A21D-D8F976C667C9}" destId="{CCC83883-A860-4558-829C-EDF18981B0E1}" srcOrd="0" destOrd="0" parTransId="{5BBF4F0E-5A52-4F3C-B0ED-DFB6FFEF896C}" sibTransId="{E1980794-F040-48B3-BA8D-1676DF5BB17E}"/>
    <dgm:cxn modelId="{29F01FDA-B6D0-4EC3-B0E5-CFDCC2A3FE4C}" srcId="{6D1D8027-F153-4CA5-B7A2-0CBBB8EBD184}" destId="{965E1410-9F1D-4037-9000-2175D977B989}" srcOrd="1" destOrd="0" parTransId="{80B3359B-0FE6-4969-8B3F-F7645CC6654F}" sibTransId="{0D6B5767-8AB7-4782-9906-36BE5EC0BAE6}"/>
    <dgm:cxn modelId="{756F6495-984F-40C4-B472-97645D7EDCFB}" type="presOf" srcId="{EEE0B679-4336-456B-A21D-D8F976C667C9}" destId="{D8832711-B975-4B26-AEC4-CFDBAC055282}" srcOrd="0" destOrd="0" presId="urn:microsoft.com/office/officeart/2005/8/layout/hierarchy6"/>
    <dgm:cxn modelId="{BE7CFB57-736E-4297-B6A6-341C52DF6E8B}" type="presOf" srcId="{6B85E8D3-8FFD-4C62-8057-10BA41E4A3FF}" destId="{A21937E5-78BC-42A1-9522-9847E620131A}" srcOrd="0" destOrd="0" presId="urn:microsoft.com/office/officeart/2005/8/layout/hierarchy6"/>
    <dgm:cxn modelId="{E63CE93B-282C-43F7-846D-11AB8E890B0C}" srcId="{CCC83883-A860-4558-829C-EDF18981B0E1}" destId="{044BCC31-1BA8-46B3-AB4C-75CFFE3695F8}" srcOrd="1" destOrd="0" parTransId="{045BC80E-2D79-47EA-8229-7B9E36964DE7}" sibTransId="{83AA7038-F377-403B-B948-FB225F5CD5DF}"/>
    <dgm:cxn modelId="{F9C242E8-837A-4AC4-B245-AE370CB6DF63}" type="presOf" srcId="{91ADF670-F9CA-473B-835A-EED3DDBA4984}" destId="{797B863A-6AEE-43E2-B7A6-79C42DD81A51}" srcOrd="0" destOrd="0" presId="urn:microsoft.com/office/officeart/2005/8/layout/hierarchy6"/>
    <dgm:cxn modelId="{82FC9D83-8112-41DD-8B31-F6F962EEAB12}" type="presOf" srcId="{BCB4154E-B36B-492D-8990-D36D62188801}" destId="{EAC163D1-FBD4-4DBA-8204-8AA7C87B1CB2}" srcOrd="0" destOrd="0" presId="urn:microsoft.com/office/officeart/2005/8/layout/hierarchy6"/>
    <dgm:cxn modelId="{EE327837-703A-468D-9623-B4F588343E53}" type="presOf" srcId="{2C52CC8A-3E63-4F26-B51E-A72F6298A8FB}" destId="{66BA6450-D92A-4C69-8290-6B96DB40BEF1}" srcOrd="0" destOrd="0" presId="urn:microsoft.com/office/officeart/2005/8/layout/hierarchy6"/>
    <dgm:cxn modelId="{C73A1CC0-D567-4DDC-BEE8-9C7436D74920}" srcId="{6D1D8027-F153-4CA5-B7A2-0CBBB8EBD184}" destId="{6B85E8D3-8FFD-4C62-8057-10BA41E4A3FF}" srcOrd="0" destOrd="0" parTransId="{BCB4154E-B36B-492D-8990-D36D62188801}" sibTransId="{0D88E0C6-158A-4B85-84A2-80639FEDE234}"/>
    <dgm:cxn modelId="{8A06072E-398F-4876-A8B5-511BF3320EB2}" type="presOf" srcId="{564257E0-1B91-4299-AF07-1F5F8D814C64}" destId="{20B0E64C-883D-4956-B4F7-60C59F3BB9AD}" srcOrd="0" destOrd="0" presId="urn:microsoft.com/office/officeart/2005/8/layout/hierarchy6"/>
    <dgm:cxn modelId="{8556396C-1BD9-4160-B5F1-A1A206E8D60F}" type="presOf" srcId="{96F4882E-4DF4-47E8-98CD-CBB5A390A3AE}" destId="{55088C1D-09F5-43A5-B2B8-D7DBC16E1EBD}" srcOrd="0" destOrd="0" presId="urn:microsoft.com/office/officeart/2005/8/layout/hierarchy6"/>
    <dgm:cxn modelId="{03E8AAED-62F0-4AEE-8019-DF43902824E4}" type="presOf" srcId="{045BC80E-2D79-47EA-8229-7B9E36964DE7}" destId="{A5268A66-5937-4ED8-A97D-A673C1A1D8FF}" srcOrd="0" destOrd="0" presId="urn:microsoft.com/office/officeart/2005/8/layout/hierarchy6"/>
    <dgm:cxn modelId="{40CAB964-57F2-4562-83D0-AA1DA87167E0}" type="presParOf" srcId="{D0EFE644-1F35-4390-BFCD-2F01BA95CB12}" destId="{29DC2A98-EDC0-4BAE-9DED-B91811BFD60F}" srcOrd="0" destOrd="0" presId="urn:microsoft.com/office/officeart/2005/8/layout/hierarchy6"/>
    <dgm:cxn modelId="{FAA3B6CD-9475-4642-AB26-906131F2E136}" type="presParOf" srcId="{29DC2A98-EDC0-4BAE-9DED-B91811BFD60F}" destId="{F8F4740F-35C7-4FB2-A141-1EE43C8E6B4B}" srcOrd="0" destOrd="0" presId="urn:microsoft.com/office/officeart/2005/8/layout/hierarchy6"/>
    <dgm:cxn modelId="{3BA63124-2FBE-405C-8593-87ABFC85610F}" type="presParOf" srcId="{F8F4740F-35C7-4FB2-A141-1EE43C8E6B4B}" destId="{EF44CEB4-BE70-410F-AE0A-53CDC9BD267B}" srcOrd="0" destOrd="0" presId="urn:microsoft.com/office/officeart/2005/8/layout/hierarchy6"/>
    <dgm:cxn modelId="{37B826FF-7FEF-45B4-901B-FF06512003FD}" type="presParOf" srcId="{EF44CEB4-BE70-410F-AE0A-53CDC9BD267B}" destId="{D8832711-B975-4B26-AEC4-CFDBAC055282}" srcOrd="0" destOrd="0" presId="urn:microsoft.com/office/officeart/2005/8/layout/hierarchy6"/>
    <dgm:cxn modelId="{4AEB33E1-C1CE-491B-8F18-6002AE106598}" type="presParOf" srcId="{EF44CEB4-BE70-410F-AE0A-53CDC9BD267B}" destId="{84FCD5E9-900B-4FEB-A82C-BAB9355199AA}" srcOrd="1" destOrd="0" presId="urn:microsoft.com/office/officeart/2005/8/layout/hierarchy6"/>
    <dgm:cxn modelId="{B59305E2-D8C2-4AAA-AF88-9EA891477890}" type="presParOf" srcId="{84FCD5E9-900B-4FEB-A82C-BAB9355199AA}" destId="{A20129CE-3EDF-4FFC-8A95-77F29478146C}" srcOrd="0" destOrd="0" presId="urn:microsoft.com/office/officeart/2005/8/layout/hierarchy6"/>
    <dgm:cxn modelId="{7A75DDD2-D6F3-4E53-9DF8-C4A5E58B68F4}" type="presParOf" srcId="{84FCD5E9-900B-4FEB-A82C-BAB9355199AA}" destId="{F699C9DC-FD4A-450C-89D9-DD9DA7217BA7}" srcOrd="1" destOrd="0" presId="urn:microsoft.com/office/officeart/2005/8/layout/hierarchy6"/>
    <dgm:cxn modelId="{D46D6604-110A-4BF4-A7EC-A2A1FBD7395F}" type="presParOf" srcId="{F699C9DC-FD4A-450C-89D9-DD9DA7217BA7}" destId="{EDECD73B-C4AF-4EE9-86CA-FF42CB918A69}" srcOrd="0" destOrd="0" presId="urn:microsoft.com/office/officeart/2005/8/layout/hierarchy6"/>
    <dgm:cxn modelId="{22092272-EABF-4A8E-A19C-02891E31DE90}" type="presParOf" srcId="{F699C9DC-FD4A-450C-89D9-DD9DA7217BA7}" destId="{2F7C952A-98A1-48DA-885B-BE6BBCD968D3}" srcOrd="1" destOrd="0" presId="urn:microsoft.com/office/officeart/2005/8/layout/hierarchy6"/>
    <dgm:cxn modelId="{0E2F66A9-2060-41EC-A1CD-DF5A34D5D33E}" type="presParOf" srcId="{2F7C952A-98A1-48DA-885B-BE6BBCD968D3}" destId="{797B863A-6AEE-43E2-B7A6-79C42DD81A51}" srcOrd="0" destOrd="0" presId="urn:microsoft.com/office/officeart/2005/8/layout/hierarchy6"/>
    <dgm:cxn modelId="{25DEE093-101F-4752-8955-679BB197B6F1}" type="presParOf" srcId="{2F7C952A-98A1-48DA-885B-BE6BBCD968D3}" destId="{95BC395D-0932-457E-8854-D686C225BF0D}" srcOrd="1" destOrd="0" presId="urn:microsoft.com/office/officeart/2005/8/layout/hierarchy6"/>
    <dgm:cxn modelId="{31370742-CA67-4A98-9F7E-592A5EEE2DF3}" type="presParOf" srcId="{95BC395D-0932-457E-8854-D686C225BF0D}" destId="{395C0CFE-3572-40D4-A39B-2AE4ABF1CC01}" srcOrd="0" destOrd="0" presId="urn:microsoft.com/office/officeart/2005/8/layout/hierarchy6"/>
    <dgm:cxn modelId="{E63C28F4-FF08-489D-A775-0979623591AB}" type="presParOf" srcId="{95BC395D-0932-457E-8854-D686C225BF0D}" destId="{C8603289-B5B5-47BC-A8F8-B3A0591F9F70}" srcOrd="1" destOrd="0" presId="urn:microsoft.com/office/officeart/2005/8/layout/hierarchy6"/>
    <dgm:cxn modelId="{542DE1DA-5D04-4D74-A284-2145B086FD60}" type="presParOf" srcId="{C8603289-B5B5-47BC-A8F8-B3A0591F9F70}" destId="{EAC163D1-FBD4-4DBA-8204-8AA7C87B1CB2}" srcOrd="0" destOrd="0" presId="urn:microsoft.com/office/officeart/2005/8/layout/hierarchy6"/>
    <dgm:cxn modelId="{5D092488-AD6D-4EDF-A5D1-1C7D0D4CC603}" type="presParOf" srcId="{C8603289-B5B5-47BC-A8F8-B3A0591F9F70}" destId="{A537F83D-AB83-4FBE-9173-527A85680983}" srcOrd="1" destOrd="0" presId="urn:microsoft.com/office/officeart/2005/8/layout/hierarchy6"/>
    <dgm:cxn modelId="{E2A7FB90-9515-4A1B-BEFD-8CE1CD2343A0}" type="presParOf" srcId="{A537F83D-AB83-4FBE-9173-527A85680983}" destId="{A21937E5-78BC-42A1-9522-9847E620131A}" srcOrd="0" destOrd="0" presId="urn:microsoft.com/office/officeart/2005/8/layout/hierarchy6"/>
    <dgm:cxn modelId="{C9441E16-E3DD-4930-831A-28075D840D72}" type="presParOf" srcId="{A537F83D-AB83-4FBE-9173-527A85680983}" destId="{CBA30396-60FB-4F9A-9F3A-91A1AFAEED94}" srcOrd="1" destOrd="0" presId="urn:microsoft.com/office/officeart/2005/8/layout/hierarchy6"/>
    <dgm:cxn modelId="{DC979B3F-6EF7-4235-A99C-C31598F323E2}" type="presParOf" srcId="{C8603289-B5B5-47BC-A8F8-B3A0591F9F70}" destId="{969A40AE-AD05-49C2-93F1-9D99272BF8C1}" srcOrd="2" destOrd="0" presId="urn:microsoft.com/office/officeart/2005/8/layout/hierarchy6"/>
    <dgm:cxn modelId="{93F7773D-5BB7-4A6D-B2F1-A77B57368785}" type="presParOf" srcId="{C8603289-B5B5-47BC-A8F8-B3A0591F9F70}" destId="{D86F1EE5-5FE2-4328-AB6F-C4BE7E4CEAEA}" srcOrd="3" destOrd="0" presId="urn:microsoft.com/office/officeart/2005/8/layout/hierarchy6"/>
    <dgm:cxn modelId="{76D2E06A-99C0-46C9-8993-C03F7183BBCE}" type="presParOf" srcId="{D86F1EE5-5FE2-4328-AB6F-C4BE7E4CEAEA}" destId="{DA85B284-9B0B-46D1-AAA7-A54E77A5420E}" srcOrd="0" destOrd="0" presId="urn:microsoft.com/office/officeart/2005/8/layout/hierarchy6"/>
    <dgm:cxn modelId="{AACC5252-7125-4739-A6A8-1C8BABF65CC3}" type="presParOf" srcId="{D86F1EE5-5FE2-4328-AB6F-C4BE7E4CEAEA}" destId="{6C2E8F5B-8EC3-41A1-A626-B547B9B43E7A}" srcOrd="1" destOrd="0" presId="urn:microsoft.com/office/officeart/2005/8/layout/hierarchy6"/>
    <dgm:cxn modelId="{6EA3D5F2-EB4D-482D-8E9A-7B2335895626}" type="presParOf" srcId="{2F7C952A-98A1-48DA-885B-BE6BBCD968D3}" destId="{A5268A66-5937-4ED8-A97D-A673C1A1D8FF}" srcOrd="2" destOrd="0" presId="urn:microsoft.com/office/officeart/2005/8/layout/hierarchy6"/>
    <dgm:cxn modelId="{1A308724-3818-4A5D-9A48-1CD0D3E6731F}" type="presParOf" srcId="{2F7C952A-98A1-48DA-885B-BE6BBCD968D3}" destId="{822EBBE8-A65E-470D-9D50-EEE8156FB315}" srcOrd="3" destOrd="0" presId="urn:microsoft.com/office/officeart/2005/8/layout/hierarchy6"/>
    <dgm:cxn modelId="{7BE4133C-9E79-4212-AFA2-6D91DDBAFFFD}" type="presParOf" srcId="{822EBBE8-A65E-470D-9D50-EEE8156FB315}" destId="{EB354C8B-832E-4A09-AF90-F7014AD9F6D9}" srcOrd="0" destOrd="0" presId="urn:microsoft.com/office/officeart/2005/8/layout/hierarchy6"/>
    <dgm:cxn modelId="{787D5A80-9F2C-4528-BE6D-9A5E6B01CC89}" type="presParOf" srcId="{822EBBE8-A65E-470D-9D50-EEE8156FB315}" destId="{FFABC91F-8F3C-4402-BCCD-4E080C5C81E5}" srcOrd="1" destOrd="0" presId="urn:microsoft.com/office/officeart/2005/8/layout/hierarchy6"/>
    <dgm:cxn modelId="{CEC17CDA-8DC7-4913-A9A2-698B48159AA9}" type="presParOf" srcId="{FFABC91F-8F3C-4402-BCCD-4E080C5C81E5}" destId="{55088C1D-09F5-43A5-B2B8-D7DBC16E1EBD}" srcOrd="0" destOrd="0" presId="urn:microsoft.com/office/officeart/2005/8/layout/hierarchy6"/>
    <dgm:cxn modelId="{1FCF4733-153B-406D-80E1-B73A16597146}" type="presParOf" srcId="{FFABC91F-8F3C-4402-BCCD-4E080C5C81E5}" destId="{640D37A2-F8CA-4B1F-8F88-93F986C948A9}" srcOrd="1" destOrd="0" presId="urn:microsoft.com/office/officeart/2005/8/layout/hierarchy6"/>
    <dgm:cxn modelId="{29A98DE5-6C60-4959-8B35-F056929A4A4E}" type="presParOf" srcId="{640D37A2-F8CA-4B1F-8F88-93F986C948A9}" destId="{72B0CA71-E28B-41AD-838E-BE7904525A95}" srcOrd="0" destOrd="0" presId="urn:microsoft.com/office/officeart/2005/8/layout/hierarchy6"/>
    <dgm:cxn modelId="{5CA3E00E-9C29-4B3C-A18F-4C02DB6CCCA6}" type="presParOf" srcId="{640D37A2-F8CA-4B1F-8F88-93F986C948A9}" destId="{A365AE7E-E96E-4C15-BA83-403B5ADC042F}" srcOrd="1" destOrd="0" presId="urn:microsoft.com/office/officeart/2005/8/layout/hierarchy6"/>
    <dgm:cxn modelId="{B7C6F8C3-EE67-466E-A051-810C539E82A7}" type="presParOf" srcId="{84FCD5E9-900B-4FEB-A82C-BAB9355199AA}" destId="{66BA6450-D92A-4C69-8290-6B96DB40BEF1}" srcOrd="2" destOrd="0" presId="urn:microsoft.com/office/officeart/2005/8/layout/hierarchy6"/>
    <dgm:cxn modelId="{B4AC6451-2352-4F98-9F39-BA0503B69FD6}" type="presParOf" srcId="{84FCD5E9-900B-4FEB-A82C-BAB9355199AA}" destId="{5556476E-8720-4A9D-8EB7-5C137BB5E5F5}" srcOrd="3" destOrd="0" presId="urn:microsoft.com/office/officeart/2005/8/layout/hierarchy6"/>
    <dgm:cxn modelId="{37B8DC25-BB93-4CB7-B395-08F43541D34B}" type="presParOf" srcId="{5556476E-8720-4A9D-8EB7-5C137BB5E5F5}" destId="{8E9BABB9-F8CD-4693-8E18-FFFB6AF02DDB}" srcOrd="0" destOrd="0" presId="urn:microsoft.com/office/officeart/2005/8/layout/hierarchy6"/>
    <dgm:cxn modelId="{38DFFF2A-F673-425C-8D7E-18595537A425}" type="presParOf" srcId="{5556476E-8720-4A9D-8EB7-5C137BB5E5F5}" destId="{94123562-B9C5-423A-BA53-8F5B54786658}" srcOrd="1" destOrd="0" presId="urn:microsoft.com/office/officeart/2005/8/layout/hierarchy6"/>
    <dgm:cxn modelId="{2E141E86-FE29-4F05-923F-D4E7F349E51C}" type="presParOf" srcId="{94123562-B9C5-423A-BA53-8F5B54786658}" destId="{4FB594AC-75A5-4FEE-BCB5-4AB942C69E1C}" srcOrd="0" destOrd="0" presId="urn:microsoft.com/office/officeart/2005/8/layout/hierarchy6"/>
    <dgm:cxn modelId="{12B7B48A-84A5-4DBE-9993-2E80F242D964}" type="presParOf" srcId="{94123562-B9C5-423A-BA53-8F5B54786658}" destId="{2D6CD4E9-8A8A-4D42-9112-5CA697F6177F}" srcOrd="1" destOrd="0" presId="urn:microsoft.com/office/officeart/2005/8/layout/hierarchy6"/>
    <dgm:cxn modelId="{408AEB9B-5BD3-45AD-AD94-1BD0388453E9}" type="presParOf" srcId="{2D6CD4E9-8A8A-4D42-9112-5CA697F6177F}" destId="{1E65CCBA-2529-425C-A2E3-CD5EDCB0800F}" srcOrd="0" destOrd="0" presId="urn:microsoft.com/office/officeart/2005/8/layout/hierarchy6"/>
    <dgm:cxn modelId="{88659249-0B8F-413C-A711-0F10572AC26F}" type="presParOf" srcId="{2D6CD4E9-8A8A-4D42-9112-5CA697F6177F}" destId="{04E71B6D-DFAC-438C-A8CE-290010D87568}" srcOrd="1" destOrd="0" presId="urn:microsoft.com/office/officeart/2005/8/layout/hierarchy6"/>
    <dgm:cxn modelId="{383A7079-FFF7-4E0F-B422-74101E0A867A}" type="presParOf" srcId="{04E71B6D-DFAC-438C-A8CE-290010D87568}" destId="{1F0F6984-9187-4D6C-8DAD-6A8878D39CE7}" srcOrd="0" destOrd="0" presId="urn:microsoft.com/office/officeart/2005/8/layout/hierarchy6"/>
    <dgm:cxn modelId="{3C2133FA-5F0C-41B1-A8AC-0AE89A08E242}" type="presParOf" srcId="{04E71B6D-DFAC-438C-A8CE-290010D87568}" destId="{35F6B61C-F9A0-4F25-B16C-F08292096089}" srcOrd="1" destOrd="0" presId="urn:microsoft.com/office/officeart/2005/8/layout/hierarchy6"/>
    <dgm:cxn modelId="{4C5AF9D7-8C35-4B4A-9634-04B24BC6DADC}" type="presParOf" srcId="{35F6B61C-F9A0-4F25-B16C-F08292096089}" destId="{20B0E64C-883D-4956-B4F7-60C59F3BB9AD}" srcOrd="0" destOrd="0" presId="urn:microsoft.com/office/officeart/2005/8/layout/hierarchy6"/>
    <dgm:cxn modelId="{42900A68-5ACF-4492-B950-8B56056DB35C}" type="presParOf" srcId="{35F6B61C-F9A0-4F25-B16C-F08292096089}" destId="{8A6EE076-0D58-45CA-AFA0-AD018F5D2C82}" srcOrd="1" destOrd="0" presId="urn:microsoft.com/office/officeart/2005/8/layout/hierarchy6"/>
    <dgm:cxn modelId="{149095BE-4531-4BCD-88E1-4142A80576DC}" type="presParOf" srcId="{D0EFE644-1F35-4390-BFCD-2F01BA95CB12}" destId="{6A02D7C6-802D-48DB-AF3D-875E9ADBD19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70197-BD4B-4F32-B529-2262FBD7CCBD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1EE62-EC27-4527-8A4A-9459FD068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857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018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983AD-B687-4519-9C19-091543198DD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095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72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918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791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814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727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3331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309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749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341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781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7006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062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078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806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63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4669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6766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935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1316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7977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444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8799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5216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8145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757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8760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9699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163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3165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4782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96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7723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1188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6410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7052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292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7106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2332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1EE62-EC27-4527-8A4A-9459FD0681A3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001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512C4F-75B7-4F82-85EE-6BB8178163C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C11D54-5423-48A7-9F8E-2EE0578BEA2D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</a:t>
            </a:r>
            <a:r>
              <a:rPr lang="ru-RU" sz="1800" dirty="0" smtClean="0">
                <a:solidFill>
                  <a:schemeClr val="bg1"/>
                </a:solidFill>
              </a:rPr>
              <a:t>ИТС</a:t>
            </a: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«Метрология, </a:t>
            </a:r>
            <a:r>
              <a:rPr lang="ru-RU" sz="2100" dirty="0" smtClean="0">
                <a:solidFill>
                  <a:schemeClr val="bg1"/>
                </a:solidFill>
              </a:rPr>
              <a:t>стандартизация, подтверждение соответствия»</a:t>
            </a:r>
            <a:endParaRPr lang="ru-RU" sz="21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600" b="1" dirty="0" smtClean="0">
                <a:solidFill>
                  <a:schemeClr val="bg1"/>
                </a:solidFill>
              </a:rPr>
              <a:t>Тема «Введение в метрологию»</a:t>
            </a:r>
            <a:endParaRPr lang="ru-RU" sz="4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</a:t>
            </a:r>
            <a:r>
              <a:rPr lang="ru-RU" sz="1700" dirty="0" smtClean="0">
                <a:solidFill>
                  <a:schemeClr val="bg1"/>
                </a:solidFill>
              </a:rPr>
              <a:t>2019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581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smtClean="0"/>
              <a:t>СОДЕРЖАНИЕ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1.1 Величины, физические величины</a:t>
            </a:r>
          </a:p>
          <a:p>
            <a:pPr marL="0" indent="0">
              <a:buNone/>
            </a:pPr>
            <a:r>
              <a:rPr lang="ru-RU" dirty="0" smtClean="0"/>
              <a:t>1.2 </a:t>
            </a:r>
            <a:r>
              <a:rPr lang="ru-RU" sz="2800" dirty="0"/>
              <a:t>Системы единиц физических величин и принципы их </a:t>
            </a:r>
            <a:r>
              <a:rPr lang="ru-RU" sz="2800" dirty="0" smtClean="0"/>
              <a:t>построения</a:t>
            </a:r>
          </a:p>
          <a:p>
            <a:pPr marL="0" indent="0">
              <a:buNone/>
            </a:pPr>
            <a:r>
              <a:rPr lang="ru-RU" sz="2800" dirty="0" smtClean="0"/>
              <a:t>1.3 </a:t>
            </a:r>
            <a:r>
              <a:rPr lang="ru-RU" sz="2800" dirty="0"/>
              <a:t>Классификация </a:t>
            </a:r>
            <a:r>
              <a:rPr lang="ru-RU" sz="2800" dirty="0" smtClean="0"/>
              <a:t>измерений</a:t>
            </a:r>
          </a:p>
          <a:p>
            <a:pPr marL="0" indent="0">
              <a:buNone/>
            </a:pPr>
            <a:r>
              <a:rPr lang="ru-RU" sz="2800" dirty="0" smtClean="0"/>
              <a:t>Контрольные вопросы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797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1. Введение в метрологию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1.1 Величины, физические величины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917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Метрология</a:t>
            </a:r>
            <a:r>
              <a:rPr lang="ru-RU" sz="2400" dirty="0" smtClean="0"/>
              <a:t> в </a:t>
            </a:r>
            <a:r>
              <a:rPr lang="ru-RU" sz="2400" dirty="0"/>
              <a:t>переводе с греческого </a:t>
            </a:r>
            <a:r>
              <a:rPr lang="ru-RU" sz="2400" dirty="0" err="1"/>
              <a:t>метрон</a:t>
            </a:r>
            <a:r>
              <a:rPr lang="ru-RU" sz="2400" dirty="0"/>
              <a:t> означает мера, а логос — учение или наука. Таким образом, дословно </a:t>
            </a:r>
            <a:r>
              <a:rPr lang="ru-RU" sz="2400" b="1" dirty="0">
                <a:solidFill>
                  <a:srgbClr val="C00000"/>
                </a:solidFill>
              </a:rPr>
              <a:t>метрология</a:t>
            </a:r>
            <a:r>
              <a:rPr lang="ru-RU" sz="2400" i="1" dirty="0"/>
              <a:t> — </a:t>
            </a:r>
            <a:r>
              <a:rPr lang="ru-RU" sz="2400" dirty="0"/>
              <a:t>это наука о </a:t>
            </a:r>
            <a:r>
              <a:rPr lang="ru-RU" sz="2400" dirty="0" smtClean="0"/>
              <a:t>мерах</a:t>
            </a:r>
            <a:r>
              <a:rPr lang="ru-RU" sz="2400" dirty="0"/>
              <a:t>.</a:t>
            </a:r>
            <a:endParaRPr lang="ru-RU" sz="2400" dirty="0" smtClean="0"/>
          </a:p>
          <a:p>
            <a:r>
              <a:rPr lang="ru-RU" sz="2400" dirty="0"/>
              <a:t>В</a:t>
            </a:r>
            <a:r>
              <a:rPr lang="ru-RU" sz="2400" dirty="0" smtClean="0"/>
              <a:t> современном понимании </a:t>
            </a:r>
            <a:r>
              <a:rPr lang="ru-RU" sz="2400" b="1" dirty="0" smtClean="0">
                <a:solidFill>
                  <a:srgbClr val="C00000"/>
                </a:solidFill>
              </a:rPr>
              <a:t>метрология</a:t>
            </a:r>
            <a:r>
              <a:rPr lang="ru-RU" sz="2400" dirty="0" smtClean="0"/>
              <a:t> </a:t>
            </a:r>
            <a:r>
              <a:rPr lang="ru-RU" sz="2400" dirty="0"/>
              <a:t>— </a:t>
            </a:r>
            <a:r>
              <a:rPr lang="ru-RU" sz="2400" dirty="0" smtClean="0"/>
              <a:t>наука </a:t>
            </a:r>
            <a:r>
              <a:rPr lang="ru-RU" sz="2400" dirty="0"/>
              <a:t>об измерениях, методах и средствах обеспечения </a:t>
            </a:r>
            <a:r>
              <a:rPr lang="ru-RU" sz="2400" dirty="0" smtClean="0"/>
              <a:t>их </a:t>
            </a:r>
            <a:r>
              <a:rPr lang="ru-RU" sz="2400" dirty="0"/>
              <a:t>единства и способах достижения требуемой точности.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метрология</a:t>
            </a:r>
            <a:r>
              <a:rPr lang="ru-RU" sz="2400" i="1" dirty="0" smtClean="0"/>
              <a:t> </a:t>
            </a:r>
            <a:r>
              <a:rPr lang="ru-RU" sz="2400" i="1" dirty="0"/>
              <a:t>— </a:t>
            </a:r>
            <a:r>
              <a:rPr lang="ru-RU" sz="2400" dirty="0"/>
              <a:t>это наука о получении количественной информации опытным путем.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277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Физическая величина (величина) </a:t>
            </a:r>
            <a:r>
              <a:rPr lang="ru-RU" sz="2400" dirty="0"/>
              <a:t>— одно из свойств физического объекта </a:t>
            </a:r>
            <a:r>
              <a:rPr lang="ru-RU" sz="2400" dirty="0" smtClean="0"/>
              <a:t>(физической системы</a:t>
            </a:r>
            <a:r>
              <a:rPr lang="ru-RU" sz="2400" dirty="0"/>
              <a:t>, явления или процесса), общее в качественном отношении для многих физических объектов, но в количественном отношении индивидуальное для каждого из них.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Измерение</a:t>
            </a:r>
            <a:r>
              <a:rPr lang="ru-RU" sz="2400" dirty="0" smtClean="0"/>
              <a:t> </a:t>
            </a:r>
            <a:r>
              <a:rPr lang="ru-RU" sz="2400" dirty="0"/>
              <a:t>— совокупность операций по применению технического средства, </a:t>
            </a:r>
            <a:r>
              <a:rPr lang="ru-RU" sz="2400" dirty="0" smtClean="0"/>
              <a:t>хранящего </a:t>
            </a:r>
            <a:r>
              <a:rPr lang="ru-RU" sz="2400" dirty="0"/>
              <a:t>единицу физи­ческой величины, обеспечивающих нахождение соотношения (в явном или неявном виде) измеряемой величины с ее единицей и получение значения этой величины.</a:t>
            </a:r>
          </a:p>
          <a:p>
            <a:r>
              <a:rPr lang="ru-RU" sz="2400" dirty="0"/>
              <a:t>Опытным </a:t>
            </a:r>
            <a:r>
              <a:rPr lang="ru-RU" sz="2400" dirty="0" smtClean="0"/>
              <a:t>путем, </a:t>
            </a:r>
            <a:r>
              <a:rPr lang="ru-RU" sz="2400" dirty="0"/>
              <a:t>количественная информация по­лучается при помощи </a:t>
            </a:r>
            <a:r>
              <a:rPr lang="ru-RU" sz="2400" dirty="0" smtClean="0"/>
              <a:t>измерений.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936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Средство измерений </a:t>
            </a:r>
            <a:r>
              <a:rPr lang="ru-RU" sz="2400" dirty="0"/>
              <a:t>— техническое средство, предназначенное для измерений, имеющее нормированные метрологические характеристики, воспроизводящее и/или храпящее единицу физической величины, размер которой принимают неизменным (в пределах установ­ленной погрешности) в течение известного интервала времени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Реальный </a:t>
            </a:r>
            <a:r>
              <a:rPr lang="ru-RU" sz="2400" b="1" dirty="0">
                <a:solidFill>
                  <a:srgbClr val="C00000"/>
                </a:solidFill>
              </a:rPr>
              <a:t>объект исследований </a:t>
            </a:r>
            <a:r>
              <a:rPr lang="ru-RU" sz="2400" dirty="0"/>
              <a:t>характеризуется множеством свойств, каждое из которых может служить предметом отдельного исследования. 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10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704088"/>
            <a:ext cx="6491064" cy="99672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Процесс измерения физической величины</a:t>
            </a:r>
            <a:endParaRPr lang="ru-RU" sz="32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937008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7" name="Группа 36"/>
          <p:cNvGrpSpPr/>
          <p:nvPr/>
        </p:nvGrpSpPr>
        <p:grpSpPr>
          <a:xfrm>
            <a:off x="1047287" y="1891593"/>
            <a:ext cx="6781922" cy="4515256"/>
            <a:chOff x="1266467" y="1806401"/>
            <a:chExt cx="6781922" cy="4515256"/>
          </a:xfrm>
        </p:grpSpPr>
        <p:sp>
          <p:nvSpPr>
            <p:cNvPr id="14" name="Надпись 2"/>
            <p:cNvSpPr txBox="1">
              <a:spLocks noChangeArrowheads="1"/>
            </p:cNvSpPr>
            <p:nvPr/>
          </p:nvSpPr>
          <p:spPr bwMode="auto">
            <a:xfrm>
              <a:off x="1406173" y="2930498"/>
              <a:ext cx="1766215" cy="646331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Объект исследований</a:t>
              </a:r>
            </a:p>
          </p:txBody>
        </p:sp>
        <p:sp>
          <p:nvSpPr>
            <p:cNvPr id="15" name="Надпись 2"/>
            <p:cNvSpPr txBox="1">
              <a:spLocks noChangeArrowheads="1"/>
            </p:cNvSpPr>
            <p:nvPr/>
          </p:nvSpPr>
          <p:spPr bwMode="auto">
            <a:xfrm>
              <a:off x="3971674" y="2930498"/>
              <a:ext cx="1588408" cy="646331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Физическая величина</a:t>
              </a:r>
            </a:p>
          </p:txBody>
        </p:sp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2003004" y="3975026"/>
              <a:ext cx="1714567" cy="646331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>
                  <a:effectLst/>
                  <a:latin typeface="Calibri"/>
                  <a:ea typeface="Times New Roman"/>
                  <a:cs typeface="Times New Roman"/>
                </a:rPr>
                <a:t>Алгоритм (МВИ)</a:t>
              </a:r>
            </a:p>
          </p:txBody>
        </p:sp>
        <p:sp>
          <p:nvSpPr>
            <p:cNvPr id="18" name="Надпись 2"/>
            <p:cNvSpPr txBox="1">
              <a:spLocks noChangeArrowheads="1"/>
            </p:cNvSpPr>
            <p:nvPr/>
          </p:nvSpPr>
          <p:spPr bwMode="auto">
            <a:xfrm>
              <a:off x="4572001" y="4106625"/>
              <a:ext cx="3476388" cy="1477328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Сравнение при помощи технического средства, имеющего нормированные метрологические характеристики (средства измерений)</a:t>
              </a:r>
            </a:p>
          </p:txBody>
        </p:sp>
        <p:sp>
          <p:nvSpPr>
            <p:cNvPr id="19" name="Надпись 2"/>
            <p:cNvSpPr txBox="1">
              <a:spLocks noChangeArrowheads="1"/>
            </p:cNvSpPr>
            <p:nvPr/>
          </p:nvSpPr>
          <p:spPr bwMode="auto">
            <a:xfrm>
              <a:off x="1266467" y="5675326"/>
              <a:ext cx="2844912" cy="646331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>
                  <a:effectLst/>
                  <a:latin typeface="Calibri"/>
                  <a:ea typeface="Times New Roman"/>
                  <a:cs typeface="Times New Roman"/>
                </a:rPr>
                <a:t>Оценка погрешности результата измерений</a:t>
              </a:r>
            </a:p>
          </p:txBody>
        </p:sp>
        <p:sp>
          <p:nvSpPr>
            <p:cNvPr id="20" name="Надпись 2"/>
            <p:cNvSpPr txBox="1">
              <a:spLocks noChangeArrowheads="1"/>
            </p:cNvSpPr>
            <p:nvPr/>
          </p:nvSpPr>
          <p:spPr bwMode="auto">
            <a:xfrm>
              <a:off x="4669778" y="5882999"/>
              <a:ext cx="2743308" cy="369332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>
                  <a:effectLst/>
                  <a:latin typeface="Calibri"/>
                  <a:ea typeface="Times New Roman"/>
                  <a:cs typeface="Times New Roman"/>
                </a:rPr>
                <a:t>Результат измерений</a:t>
              </a:r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>
              <a:off x="3171543" y="3233123"/>
              <a:ext cx="800132" cy="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>
              <a:off x="4950844" y="3576829"/>
              <a:ext cx="0" cy="529796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>
              <a:off x="7167174" y="3611678"/>
              <a:ext cx="17158" cy="494947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>
              <a:off x="3717664" y="4443088"/>
              <a:ext cx="854337" cy="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>
              <a:off x="6118060" y="5583953"/>
              <a:ext cx="0" cy="312587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 flipH="1">
              <a:off x="4111380" y="6067578"/>
              <a:ext cx="558824" cy="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6" name="Надпись 2"/>
            <p:cNvSpPr txBox="1">
              <a:spLocks noChangeArrowheads="1"/>
            </p:cNvSpPr>
            <p:nvPr/>
          </p:nvSpPr>
          <p:spPr bwMode="auto">
            <a:xfrm>
              <a:off x="6320275" y="2688348"/>
              <a:ext cx="1728114" cy="923330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Единица физической величины</a:t>
              </a: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 flipV="1">
              <a:off x="1807921" y="2471906"/>
              <a:ext cx="0" cy="4585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flipV="1">
              <a:off x="2112745" y="2471906"/>
              <a:ext cx="0" cy="4585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V="1">
              <a:off x="2396812" y="2478293"/>
              <a:ext cx="0" cy="4585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 flipV="1">
              <a:off x="2684292" y="2471906"/>
              <a:ext cx="0" cy="4585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3712564" y="2717726"/>
              <a:ext cx="324763" cy="503332"/>
            </a:xfrm>
            <a:prstGeom prst="line">
              <a:avLst/>
            </a:prstGeom>
            <a:ln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Надпись 2"/>
            <p:cNvSpPr txBox="1">
              <a:spLocks noChangeArrowheads="1"/>
            </p:cNvSpPr>
            <p:nvPr/>
          </p:nvSpPr>
          <p:spPr bwMode="auto">
            <a:xfrm>
              <a:off x="3828900" y="1806401"/>
              <a:ext cx="1681755" cy="923330"/>
            </a:xfrm>
            <a:prstGeom prst="rect">
              <a:avLst/>
            </a:prstGeom>
            <a:ln>
              <a:headEnd/>
              <a:tailEnd/>
            </a:ln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ctr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Интересующее</a:t>
              </a:r>
            </a:p>
            <a:p>
              <a:pPr algn="ctr">
                <a:spcAft>
                  <a:spcPts val="0"/>
                </a:spcAft>
              </a:pPr>
              <a:r>
                <a:rPr lang="ru-RU" dirty="0">
                  <a:latin typeface="Calibri"/>
                  <a:ea typeface="Times New Roman"/>
                  <a:cs typeface="Times New Roman"/>
                </a:rPr>
                <a:t>и</a:t>
              </a:r>
              <a:r>
                <a:rPr lang="ru-RU" dirty="0" smtClean="0">
                  <a:effectLst/>
                  <a:latin typeface="Calibri"/>
                  <a:ea typeface="Times New Roman"/>
                  <a:cs typeface="Times New Roman"/>
                </a:rPr>
                <a:t>сследователя</a:t>
              </a:r>
              <a:endParaRPr lang="ru-RU" dirty="0">
                <a:effectLst/>
                <a:latin typeface="Calibri"/>
                <a:ea typeface="Times New Roman"/>
                <a:cs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ru-RU" dirty="0">
                  <a:effectLst/>
                  <a:latin typeface="Calibri"/>
                  <a:ea typeface="Times New Roman"/>
                  <a:cs typeface="Times New Roman"/>
                </a:rPr>
                <a:t>свойство</a:t>
              </a:r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393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Свойство</a:t>
            </a:r>
            <a:r>
              <a:rPr lang="ru-RU" sz="2400" dirty="0" smtClean="0"/>
              <a:t> </a:t>
            </a:r>
            <a:r>
              <a:rPr lang="ru-RU" sz="2400" dirty="0">
                <a:solidFill>
                  <a:schemeClr val="tx1"/>
                </a:solidFill>
              </a:rPr>
              <a:t>— категория качественная, оно отражает такую сторону объекта </a:t>
            </a:r>
            <a:r>
              <a:rPr lang="ru-RU" sz="2400" dirty="0" smtClean="0"/>
              <a:t>(явления </a:t>
            </a:r>
            <a:r>
              <a:rPr lang="ru-RU" sz="2400" dirty="0" smtClean="0">
                <a:solidFill>
                  <a:schemeClr val="tx1"/>
                </a:solidFill>
              </a:rPr>
              <a:t>или </a:t>
            </a:r>
            <a:r>
              <a:rPr lang="ru-RU" sz="2400" dirty="0">
                <a:solidFill>
                  <a:schemeClr val="tx1"/>
                </a:solidFill>
              </a:rPr>
              <a:t>процесса), которая характеризует этот объект с новой стороны и в этом смысле обусловливает его отличие от других объектов или общность с </a:t>
            </a:r>
            <a:r>
              <a:rPr lang="ru-RU" sz="2400" dirty="0" smtClean="0">
                <a:solidFill>
                  <a:schemeClr val="tx1"/>
                </a:solidFill>
              </a:rPr>
              <a:t>ними. Одно и </a:t>
            </a:r>
            <a:r>
              <a:rPr lang="ru-RU" sz="2400" dirty="0">
                <a:solidFill>
                  <a:schemeClr val="tx1"/>
                </a:solidFill>
              </a:rPr>
              <a:t>то же свойство может быть обнаружено у многих объектов или </a:t>
            </a:r>
            <a:r>
              <a:rPr lang="ru-RU" sz="2400" dirty="0" smtClean="0">
                <a:solidFill>
                  <a:schemeClr val="tx1"/>
                </a:solidFill>
              </a:rPr>
              <a:t>быть присущим только </a:t>
            </a:r>
            <a:r>
              <a:rPr lang="ru-RU" sz="2400" dirty="0">
                <a:solidFill>
                  <a:schemeClr val="tx1"/>
                </a:solidFill>
              </a:rPr>
              <a:t>некоторым из них.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651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704088"/>
            <a:ext cx="6491064" cy="63668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                Виды величин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961912"/>
              </p:ext>
            </p:extLst>
          </p:nvPr>
        </p:nvGraphicFramePr>
        <p:xfrm>
          <a:off x="467544" y="1628800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125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Для количественного исследования свойств физических объектов, явлений и процессов вводится понятие </a:t>
            </a:r>
            <a:r>
              <a:rPr lang="ru-RU" b="1" dirty="0" smtClean="0">
                <a:solidFill>
                  <a:srgbClr val="C00000"/>
                </a:solidFill>
              </a:rPr>
              <a:t>величины</a:t>
            </a:r>
            <a:r>
              <a:rPr lang="ru-RU" dirty="0" smtClean="0"/>
              <a:t>.</a:t>
            </a:r>
          </a:p>
          <a:p>
            <a:r>
              <a:rPr lang="ru-RU" dirty="0"/>
              <a:t>Все величины можно разделить на два вида: </a:t>
            </a:r>
            <a:r>
              <a:rPr lang="ru-RU" i="1" u="sng" dirty="0">
                <a:solidFill>
                  <a:srgbClr val="CC3300"/>
                </a:solidFill>
              </a:rPr>
              <a:t>реальные</a:t>
            </a:r>
            <a:r>
              <a:rPr lang="ru-RU" dirty="0"/>
              <a:t> и </a:t>
            </a:r>
            <a:r>
              <a:rPr lang="ru-RU" i="1" u="sng" dirty="0" smtClean="0">
                <a:solidFill>
                  <a:srgbClr val="CC3300"/>
                </a:solidFill>
              </a:rPr>
              <a:t>идеальные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Идеальные </a:t>
            </a:r>
            <a:r>
              <a:rPr lang="ru-RU" dirty="0"/>
              <a:t>величины относятся в основном к области математики, и метро­логия как наука ими не занимается</a:t>
            </a:r>
            <a:r>
              <a:rPr lang="ru-RU" dirty="0" smtClean="0"/>
              <a:t> </a:t>
            </a:r>
          </a:p>
          <a:p>
            <a:r>
              <a:rPr lang="ru-RU" dirty="0"/>
              <a:t>Реальные величины, в свою очередь, делятся на </a:t>
            </a:r>
            <a:r>
              <a:rPr lang="ru-RU" i="1" u="sng" dirty="0">
                <a:solidFill>
                  <a:srgbClr val="CC3300"/>
                </a:solidFill>
              </a:rPr>
              <a:t>физические</a:t>
            </a:r>
            <a:r>
              <a:rPr lang="ru-RU" dirty="0"/>
              <a:t> (ФВ) и </a:t>
            </a:r>
            <a:r>
              <a:rPr lang="ru-RU" i="1" u="sng" dirty="0" smtClean="0">
                <a:solidFill>
                  <a:srgbClr val="CC3300"/>
                </a:solidFill>
              </a:rPr>
              <a:t>нефизические</a:t>
            </a:r>
            <a:r>
              <a:rPr lang="ru-RU" dirty="0" smtClean="0"/>
              <a:t>. </a:t>
            </a:r>
            <a:r>
              <a:rPr lang="ru-RU" dirty="0"/>
              <a:t>Физическая величина может быть определена как величина, присущая свойствам материальных объектов, а также физических явлений и процессов.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144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Autofit/>
          </a:bodyPr>
          <a:lstStyle/>
          <a:p>
            <a:r>
              <a:rPr lang="ru-RU" sz="2400" dirty="0"/>
              <a:t>Метрология как наука занимается физическими величинами. Физические величины разделяют на </a:t>
            </a:r>
            <a:r>
              <a:rPr lang="ru-RU" sz="2400" i="1" u="sng" dirty="0">
                <a:solidFill>
                  <a:srgbClr val="CC3300"/>
                </a:solidFill>
              </a:rPr>
              <a:t>измеряемые</a:t>
            </a:r>
            <a:r>
              <a:rPr lang="ru-RU" sz="2400" dirty="0"/>
              <a:t> и </a:t>
            </a:r>
            <a:r>
              <a:rPr lang="ru-RU" sz="2400" i="1" u="sng" dirty="0">
                <a:solidFill>
                  <a:srgbClr val="CC3300"/>
                </a:solidFill>
              </a:rPr>
              <a:t>оцениваемые</a:t>
            </a:r>
            <a:r>
              <a:rPr lang="ru-RU" sz="2400" dirty="0"/>
              <a:t>. Измеряемая физическая ве­личина имеет свою единицу измерения и может быть выражена количественно в виде определенного числа единиц измерения. Основное уравнение измерения имеет </a:t>
            </a:r>
            <a:r>
              <a:rPr lang="ru-RU" sz="2400" dirty="0" smtClean="0"/>
              <a:t>вид:  </a:t>
            </a:r>
            <a:r>
              <a:rPr lang="en-US" sz="2400" i="1" dirty="0" smtClean="0"/>
              <a:t>Q</a:t>
            </a:r>
            <a:r>
              <a:rPr lang="ru-RU" sz="2400" dirty="0" smtClean="0"/>
              <a:t> </a:t>
            </a:r>
            <a:r>
              <a:rPr lang="ru-RU" sz="2400" dirty="0"/>
              <a:t>=</a:t>
            </a:r>
            <a:r>
              <a:rPr lang="en-US" sz="2400" i="1" dirty="0"/>
              <a:t>q</a:t>
            </a:r>
            <a:r>
              <a:rPr lang="ru-RU" sz="2400" dirty="0"/>
              <a:t>[</a:t>
            </a:r>
            <a:r>
              <a:rPr lang="en-US" sz="2400" dirty="0"/>
              <a:t>Q</a:t>
            </a:r>
            <a:r>
              <a:rPr lang="ru-RU" sz="2400" dirty="0"/>
              <a:t>],</a:t>
            </a:r>
          </a:p>
          <a:p>
            <a:r>
              <a:rPr lang="ru-RU" sz="2400" dirty="0"/>
              <a:t>где </a:t>
            </a:r>
            <a:r>
              <a:rPr lang="en-US" sz="2400" i="1" dirty="0"/>
              <a:t>Q</a:t>
            </a:r>
            <a:r>
              <a:rPr lang="en-US" sz="2400" dirty="0"/>
              <a:t> </a:t>
            </a:r>
            <a:r>
              <a:rPr lang="ru-RU" sz="2400" dirty="0"/>
              <a:t>— истинное значение физической величины; </a:t>
            </a:r>
            <a:r>
              <a:rPr lang="en-US" sz="2400" i="1" dirty="0"/>
              <a:t>q</a:t>
            </a:r>
            <a:r>
              <a:rPr lang="en-US" sz="2400" dirty="0"/>
              <a:t> </a:t>
            </a:r>
            <a:r>
              <a:rPr lang="ru-RU" sz="2400" dirty="0"/>
              <a:t>— числовое </a:t>
            </a:r>
            <a:r>
              <a:rPr lang="ru-RU" sz="2400" dirty="0" smtClean="0"/>
              <a:t>значение физической величины; </a:t>
            </a:r>
            <a:r>
              <a:rPr lang="en-US" sz="2400" dirty="0" smtClean="0"/>
              <a:t>[Q</a:t>
            </a:r>
            <a:r>
              <a:rPr lang="ru-RU" sz="2400" dirty="0"/>
              <a:t>] — единица измерения физической величины.</a:t>
            </a:r>
          </a:p>
          <a:p>
            <a:r>
              <a:rPr lang="ru-RU" sz="2400" dirty="0"/>
              <a:t>Измеряемая физическая величина, для которой установлена </a:t>
            </a:r>
            <a:r>
              <a:rPr lang="ru-RU" sz="2400" dirty="0" smtClean="0"/>
              <a:t>единица измерения, </a:t>
            </a:r>
            <a:r>
              <a:rPr lang="ru-RU" sz="2400" dirty="0"/>
              <a:t>имеет </a:t>
            </a:r>
            <a:r>
              <a:rPr lang="ru-RU" sz="2400" i="1" u="sng" dirty="0">
                <a:solidFill>
                  <a:srgbClr val="CC3300"/>
                </a:solidFill>
              </a:rPr>
              <a:t>линейное измерительное преобразование.</a:t>
            </a:r>
            <a:endParaRPr lang="ru-RU" sz="2400" u="sng" dirty="0">
              <a:solidFill>
                <a:srgbClr val="CC33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165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Среди свойств </a:t>
            </a:r>
            <a:r>
              <a:rPr lang="ru-RU" sz="2000" dirty="0"/>
              <a:t>физических </a:t>
            </a:r>
            <a:r>
              <a:rPr lang="ru-RU" sz="2000" dirty="0" smtClean="0"/>
              <a:t>объектов</a:t>
            </a:r>
            <a:r>
              <a:rPr lang="ru-RU" sz="2000" dirty="0"/>
              <a:t> </a:t>
            </a:r>
            <a:r>
              <a:rPr lang="ru-RU" sz="2000" dirty="0" smtClean="0"/>
              <a:t>выделяют три </a:t>
            </a:r>
            <a:r>
              <a:rPr lang="ru-RU" sz="2000" dirty="0"/>
              <a:t>наиболее общих проявления в отношениях </a:t>
            </a:r>
            <a:r>
              <a:rPr lang="ru-RU" sz="2000" dirty="0" smtClean="0"/>
              <a:t>эквивалентности, порядка и </a:t>
            </a:r>
            <a:r>
              <a:rPr lang="ru-RU" sz="2000" dirty="0" err="1" smtClean="0"/>
              <a:t>аддитивности</a:t>
            </a:r>
            <a:r>
              <a:rPr lang="ru-RU" sz="2000" dirty="0" smtClean="0"/>
              <a:t>.</a:t>
            </a:r>
            <a:endParaRPr lang="ru-RU" sz="2000" dirty="0"/>
          </a:p>
          <a:p>
            <a:pPr lvl="0"/>
            <a:r>
              <a:rPr lang="ru-RU" sz="2000" b="1" dirty="0" smtClean="0">
                <a:solidFill>
                  <a:srgbClr val="C00000"/>
                </a:solidFill>
              </a:rPr>
              <a:t>Отношение </a:t>
            </a:r>
            <a:r>
              <a:rPr lang="ru-RU" sz="2000" b="1" dirty="0">
                <a:solidFill>
                  <a:srgbClr val="C00000"/>
                </a:solidFill>
              </a:rPr>
              <a:t>эквивалентности </a:t>
            </a:r>
            <a:r>
              <a:rPr lang="ru-RU" sz="2000" dirty="0"/>
              <a:t>— это отношение, в котором данное свойство </a:t>
            </a:r>
            <a:r>
              <a:rPr lang="ru-RU" sz="2000" i="1" dirty="0"/>
              <a:t>X </a:t>
            </a:r>
            <a:r>
              <a:rPr lang="ru-RU" sz="2000" dirty="0"/>
              <a:t>у различных объектов оказывается одинаковым или неодинаковым:</a:t>
            </a:r>
          </a:p>
          <a:p>
            <a:pPr marL="0" indent="0" algn="ctr">
              <a:buNone/>
            </a:pPr>
            <a:r>
              <a:rPr lang="ru-RU" sz="2000" i="1" dirty="0"/>
              <a:t>Х(А)</a:t>
            </a:r>
            <a:r>
              <a:rPr lang="ru-RU" sz="2000" dirty="0"/>
              <a:t> ≈ Х(</a:t>
            </a:r>
            <a:r>
              <a:rPr lang="en-US" sz="2000" dirty="0"/>
              <a:t>B</a:t>
            </a:r>
            <a:r>
              <a:rPr lang="ru-RU" sz="2000" dirty="0"/>
              <a:t>) или </a:t>
            </a:r>
            <a:r>
              <a:rPr lang="ru-RU" sz="2000" i="1" dirty="0"/>
              <a:t>Х(А)</a:t>
            </a:r>
            <a:r>
              <a:rPr lang="ru-RU" sz="2000" dirty="0"/>
              <a:t> ≠  </a:t>
            </a:r>
            <a:r>
              <a:rPr lang="ru-RU" sz="2000" i="1" dirty="0"/>
              <a:t>Х(В).</a:t>
            </a:r>
          </a:p>
          <a:p>
            <a:pPr lvl="0"/>
            <a:r>
              <a:rPr lang="ru-RU" sz="2000" b="1" dirty="0" smtClean="0">
                <a:solidFill>
                  <a:srgbClr val="C00000"/>
                </a:solidFill>
              </a:rPr>
              <a:t>Отношение </a:t>
            </a:r>
            <a:r>
              <a:rPr lang="ru-RU" sz="2000" b="1" dirty="0">
                <a:solidFill>
                  <a:srgbClr val="C00000"/>
                </a:solidFill>
              </a:rPr>
              <a:t>порядка</a:t>
            </a:r>
            <a:r>
              <a:rPr lang="ru-RU" sz="2000" dirty="0"/>
              <a:t> — это отношение, в котором данное свойство </a:t>
            </a:r>
            <a:r>
              <a:rPr lang="ru-RU" sz="2000" i="1" dirty="0"/>
              <a:t>X</a:t>
            </a:r>
            <a:r>
              <a:rPr lang="ru-RU" sz="2000" dirty="0"/>
              <a:t> у различ­ных объектов оказывается больше или меньше:</a:t>
            </a:r>
          </a:p>
          <a:p>
            <a:pPr marL="0" indent="0" algn="ctr">
              <a:buNone/>
            </a:pPr>
            <a:r>
              <a:rPr lang="ru-RU" sz="2000" i="1" dirty="0" smtClean="0"/>
              <a:t> Х(А</a:t>
            </a:r>
            <a:r>
              <a:rPr lang="ru-RU" sz="2000" i="1" dirty="0"/>
              <a:t>)&gt;Х(В),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Отношение </a:t>
            </a:r>
            <a:r>
              <a:rPr lang="ru-RU" sz="2000" b="1" dirty="0" err="1">
                <a:solidFill>
                  <a:srgbClr val="C00000"/>
                </a:solidFill>
              </a:rPr>
              <a:t>аддитивности</a:t>
            </a:r>
            <a:r>
              <a:rPr lang="ru-RU" sz="2000" dirty="0"/>
              <a:t> — это отношение, в котором однородные свойства различных объектов могут суммироваться:</a:t>
            </a:r>
          </a:p>
          <a:p>
            <a:pPr marL="0" indent="0" algn="ctr">
              <a:buNone/>
            </a:pPr>
            <a:r>
              <a:rPr lang="ru-RU" sz="2000" i="1" dirty="0"/>
              <a:t>Х(А) + Х(В) = Х(С).</a:t>
            </a:r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988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Проявления </a:t>
            </a:r>
            <a:r>
              <a:rPr lang="ru-RU" sz="2400" dirty="0" smtClean="0"/>
              <a:t>любого </a:t>
            </a:r>
            <a:r>
              <a:rPr lang="ru-RU" sz="2400" dirty="0"/>
              <a:t>свойства реальных объектов образуют </a:t>
            </a:r>
            <a:r>
              <a:rPr lang="ru-RU" sz="2400" dirty="0" smtClean="0"/>
              <a:t>упорядоченные </a:t>
            </a:r>
            <a:r>
              <a:rPr lang="ru-RU" sz="2400" dirty="0"/>
              <a:t>множества чисел или, в более общем случае, условных знаков, которые называют </a:t>
            </a:r>
            <a:r>
              <a:rPr lang="ru-RU" sz="2400" b="1" dirty="0">
                <a:solidFill>
                  <a:srgbClr val="C00000"/>
                </a:solidFill>
              </a:rPr>
              <a:t>шкалами измерений</a:t>
            </a:r>
            <a:r>
              <a:rPr lang="ru-RU" sz="2400" i="1" dirty="0"/>
              <a:t>.</a:t>
            </a:r>
            <a:endParaRPr lang="ru-RU" sz="2400" dirty="0"/>
          </a:p>
          <a:p>
            <a:r>
              <a:rPr lang="ru-RU" sz="2400" b="1" dirty="0">
                <a:solidFill>
                  <a:srgbClr val="C00000"/>
                </a:solidFill>
              </a:rPr>
              <a:t>Шкала физической величины </a:t>
            </a:r>
            <a:r>
              <a:rPr lang="ru-RU" sz="2400" dirty="0"/>
              <a:t>— упорядоченная совокупность </a:t>
            </a:r>
            <a:r>
              <a:rPr lang="ru-RU" sz="2400" dirty="0" smtClean="0"/>
              <a:t>значений физической величины</a:t>
            </a:r>
            <a:r>
              <a:rPr lang="ru-RU" sz="2400" dirty="0"/>
              <a:t>, служащая исходной основой для измерений данной величины.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Условная шкала физической величины </a:t>
            </a:r>
            <a:r>
              <a:rPr lang="ru-RU" sz="2400" i="1" dirty="0"/>
              <a:t>—</a:t>
            </a:r>
            <a:r>
              <a:rPr lang="ru-RU" sz="2400" dirty="0"/>
              <a:t> это шкала физической </a:t>
            </a:r>
            <a:r>
              <a:rPr lang="ru-RU" sz="2400" dirty="0" smtClean="0"/>
              <a:t>величины</a:t>
            </a:r>
            <a:r>
              <a:rPr lang="ru-RU" sz="2400" smtClean="0"/>
              <a:t>, исходные значения </a:t>
            </a:r>
            <a:r>
              <a:rPr lang="ru-RU" sz="2400" dirty="0"/>
              <a:t>которой выражены в условных единицах.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06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5240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/>
              <a:t>1. Введение в метрологию</a:t>
            </a:r>
            <a:endParaRPr lang="ru-RU" sz="4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380936"/>
            <a:ext cx="7854696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1.2 </a:t>
            </a:r>
            <a:r>
              <a:rPr lang="ru-RU" sz="3200" dirty="0"/>
              <a:t>Системы единиц физических величин и принципы их построения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358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Любая </a:t>
            </a:r>
            <a:r>
              <a:rPr lang="ru-RU" dirty="0"/>
              <a:t>физическая величина может выделяться качественно и определяться количественно.</a:t>
            </a:r>
          </a:p>
          <a:p>
            <a:r>
              <a:rPr lang="ru-RU" dirty="0"/>
              <a:t>Отражением качественного различия между физическими величинами явля­ется </a:t>
            </a:r>
            <a:r>
              <a:rPr lang="ru-RU" dirty="0" smtClean="0"/>
              <a:t>их </a:t>
            </a:r>
            <a:r>
              <a:rPr lang="ru-RU" i="1" u="sng" dirty="0" smtClean="0">
                <a:solidFill>
                  <a:srgbClr val="CC3300"/>
                </a:solidFill>
              </a:rPr>
              <a:t>размерность</a:t>
            </a:r>
            <a:r>
              <a:rPr lang="ru-RU" i="1" u="sng" dirty="0">
                <a:solidFill>
                  <a:srgbClr val="CC3300"/>
                </a:solidFill>
              </a:rPr>
              <a:t>.</a:t>
            </a:r>
            <a:r>
              <a:rPr lang="ru-RU" dirty="0"/>
              <a:t> В соответствии с международным стандартом </a:t>
            </a:r>
            <a:r>
              <a:rPr lang="en-US" dirty="0"/>
              <a:t>ISO </a:t>
            </a:r>
            <a:r>
              <a:rPr lang="ru-RU" dirty="0"/>
              <a:t>31/0 размерность следует обозначать </a:t>
            </a:r>
            <a:r>
              <a:rPr lang="en-US" dirty="0"/>
              <a:t>dim</a:t>
            </a:r>
            <a:r>
              <a:rPr lang="ru-RU" dirty="0"/>
              <a:t>. Размерность основных физических вели­чин обозначается прописными латинскими или греческими буквами. Если ос­новными физическими величинами являются длина, масса и время, то они обо­значаются </a:t>
            </a:r>
            <a:r>
              <a:rPr lang="en-US" i="1" dirty="0"/>
              <a:t>L</a:t>
            </a:r>
            <a:r>
              <a:rPr lang="ru-RU" i="1" dirty="0"/>
              <a:t>,</a:t>
            </a:r>
            <a:r>
              <a:rPr lang="ru-RU" dirty="0"/>
              <a:t> М, </a:t>
            </a:r>
            <a:r>
              <a:rPr lang="ru-RU" i="1" dirty="0"/>
              <a:t>Т</a:t>
            </a:r>
            <a:r>
              <a:rPr lang="ru-RU" dirty="0"/>
              <a:t> соответственно.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748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Совокупность физических величин, образованная в соответствии с приняты­ми принципами, когда одни величины принимают за независимые, а другие оп­ределяют в качестве функций независимых величин, называется </a:t>
            </a:r>
            <a:r>
              <a:rPr lang="ru-RU" b="1" dirty="0">
                <a:solidFill>
                  <a:srgbClr val="C00000"/>
                </a:solidFill>
              </a:rPr>
              <a:t>системой </a:t>
            </a:r>
            <a:r>
              <a:rPr lang="ru-RU" b="1" dirty="0" smtClean="0">
                <a:solidFill>
                  <a:srgbClr val="C00000"/>
                </a:solidFill>
              </a:rPr>
              <a:t>физических величин</a:t>
            </a:r>
            <a:r>
              <a:rPr lang="ru-RU" i="1" dirty="0" smtClean="0"/>
              <a:t>.</a:t>
            </a:r>
            <a:r>
              <a:rPr lang="ru-RU" dirty="0" smtClean="0"/>
              <a:t> </a:t>
            </a:r>
          </a:p>
          <a:p>
            <a:r>
              <a:rPr lang="ru-RU" dirty="0" smtClean="0"/>
              <a:t>Физическая </a:t>
            </a:r>
            <a:r>
              <a:rPr lang="ru-RU" dirty="0"/>
              <a:t>величина, условно принятая в качестве независимой от других величин системы, называется </a:t>
            </a:r>
            <a:r>
              <a:rPr lang="ru-RU" b="1" dirty="0">
                <a:solidFill>
                  <a:srgbClr val="C00000"/>
                </a:solidFill>
              </a:rPr>
              <a:t>основной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Физическая </a:t>
            </a:r>
            <a:r>
              <a:rPr lang="ru-RU" dirty="0"/>
              <a:t>величина, входя­щая в систему величин и определяемая через основные величины этой системы, называется </a:t>
            </a:r>
            <a:r>
              <a:rPr lang="ru-RU" b="1" dirty="0">
                <a:solidFill>
                  <a:srgbClr val="C00000"/>
                </a:solidFill>
              </a:rPr>
              <a:t>производной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904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Чтобы найти размерность производной физической величины в некоторой системе величин, надо в правую часть уравнения связи, используемого для определения этой величины, вместо обозначений величин подставить их размерности. При этом соблюдаются </a:t>
            </a:r>
            <a:r>
              <a:rPr lang="ru-RU" dirty="0" smtClean="0"/>
              <a:t>следующие правила:</a:t>
            </a:r>
            <a:endParaRPr lang="ru-RU" dirty="0"/>
          </a:p>
          <a:p>
            <a:r>
              <a:rPr lang="ru-RU" dirty="0"/>
              <a:t>1.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Размерности левой и правой частей</a:t>
            </a:r>
            <a:r>
              <a:rPr lang="ru-RU" i="1" dirty="0"/>
              <a:t> </a:t>
            </a:r>
            <a:r>
              <a:rPr lang="ru-RU" dirty="0"/>
              <a:t>уравнений должны быть одинаковыми, так как сравниваться между собой могут только одинаковые свойства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Алгебра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размерностей состоит из одного действия </a:t>
            </a:r>
            <a:r>
              <a:rPr lang="ru-RU" dirty="0"/>
              <a:t>— алгебраического умно­жения, то есть над размерностями можно производить действия умножения, деления, возведения в степень и извлечение корня.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055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Размерность произведения нескольких величин </a:t>
            </a:r>
            <a:r>
              <a:rPr lang="ru-RU" dirty="0"/>
              <a:t>равна произведению их раз­мерностей. Если зависимость между величинами имеет вид </a:t>
            </a:r>
            <a:r>
              <a:rPr lang="ru-RU" i="1" dirty="0"/>
              <a:t>Q</a:t>
            </a:r>
            <a:r>
              <a:rPr lang="ru-RU" dirty="0"/>
              <a:t> = </a:t>
            </a:r>
            <a:r>
              <a:rPr lang="ru-RU" i="1" dirty="0"/>
              <a:t>ABC,</a:t>
            </a:r>
            <a:r>
              <a:rPr lang="ru-RU" dirty="0"/>
              <a:t> то</a:t>
            </a:r>
          </a:p>
          <a:p>
            <a:pPr marL="0" indent="0" algn="ctr">
              <a:buNone/>
            </a:pPr>
            <a:r>
              <a:rPr lang="en-US" dirty="0"/>
              <a:t>dim Q = dim </a:t>
            </a:r>
            <a:r>
              <a:rPr lang="en-US" i="1" dirty="0"/>
              <a:t>(ABC)</a:t>
            </a:r>
            <a:r>
              <a:rPr lang="en-US" dirty="0"/>
              <a:t> = dim </a:t>
            </a:r>
            <a:r>
              <a:rPr lang="en-US" i="1" dirty="0"/>
              <a:t>A</a:t>
            </a:r>
            <a:r>
              <a:rPr lang="en-US" dirty="0"/>
              <a:t> dim </a:t>
            </a:r>
            <a:r>
              <a:rPr lang="en-US" i="1" dirty="0"/>
              <a:t>В</a:t>
            </a:r>
            <a:r>
              <a:rPr lang="en-US" dirty="0"/>
              <a:t> dim </a:t>
            </a:r>
            <a:r>
              <a:rPr lang="en-US" i="1" dirty="0"/>
              <a:t>C.</a:t>
            </a:r>
            <a:endParaRPr lang="ru-RU" dirty="0"/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Размерность частного при делении</a:t>
            </a:r>
            <a:r>
              <a:rPr lang="ru-RU" dirty="0"/>
              <a:t> одной величины на другую равна отноше­нию их размерностей, то есть если </a:t>
            </a:r>
            <a:r>
              <a:rPr lang="ru-RU" i="1" dirty="0"/>
              <a:t>Q</a:t>
            </a:r>
            <a:r>
              <a:rPr lang="ru-RU" dirty="0"/>
              <a:t> = </a:t>
            </a:r>
            <a:r>
              <a:rPr lang="ru-RU" i="1" dirty="0"/>
              <a:t>А/В,</a:t>
            </a:r>
            <a:r>
              <a:rPr lang="ru-RU" dirty="0"/>
              <a:t> то</a:t>
            </a:r>
          </a:p>
          <a:p>
            <a:pPr marL="0" indent="0" algn="ctr">
              <a:buNone/>
            </a:pPr>
            <a:r>
              <a:rPr lang="en-US" dirty="0"/>
              <a:t>dim </a:t>
            </a:r>
            <a:r>
              <a:rPr lang="en-US" i="1" dirty="0"/>
              <a:t>Q -</a:t>
            </a:r>
            <a:r>
              <a:rPr lang="en-US" dirty="0"/>
              <a:t> dim </a:t>
            </a:r>
            <a:r>
              <a:rPr lang="en-US" i="1" dirty="0"/>
              <a:t>А/В</a:t>
            </a:r>
            <a:r>
              <a:rPr lang="ru-RU" dirty="0"/>
              <a:t> = </a:t>
            </a:r>
            <a:r>
              <a:rPr lang="en-US" dirty="0"/>
              <a:t>dim </a:t>
            </a:r>
            <a:r>
              <a:rPr lang="ru-RU" dirty="0"/>
              <a:t>А</a:t>
            </a:r>
            <a:r>
              <a:rPr lang="ru-RU" dirty="0" smtClean="0"/>
              <a:t>/</a:t>
            </a:r>
            <a:r>
              <a:rPr lang="en-US" dirty="0"/>
              <a:t>dim </a:t>
            </a:r>
            <a:r>
              <a:rPr lang="en-US" i="1" dirty="0"/>
              <a:t>В.</a:t>
            </a:r>
            <a:endParaRPr lang="ru-RU" dirty="0"/>
          </a:p>
          <a:p>
            <a:r>
              <a:rPr lang="ru-RU" dirty="0"/>
              <a:t>Для величины, возводимой в степень, то есть </a:t>
            </a:r>
            <a:r>
              <a:rPr lang="ru-RU" i="1" dirty="0"/>
              <a:t>Q</a:t>
            </a:r>
            <a:r>
              <a:rPr lang="ru-RU" dirty="0"/>
              <a:t> = </a:t>
            </a:r>
            <a:r>
              <a:rPr lang="ru-RU" i="1" dirty="0" smtClean="0"/>
              <a:t>А</a:t>
            </a:r>
            <a:r>
              <a:rPr lang="en-US" i="1" baseline="30000" dirty="0" smtClean="0"/>
              <a:t>п</a:t>
            </a:r>
            <a:r>
              <a:rPr lang="ru-RU" i="1" baseline="30000" dirty="0" smtClean="0"/>
              <a:t> </a:t>
            </a:r>
            <a:r>
              <a:rPr lang="ru-RU" i="1" dirty="0" smtClean="0"/>
              <a:t>, </a:t>
            </a:r>
            <a:r>
              <a:rPr lang="ru-RU" dirty="0" smtClean="0"/>
              <a:t>размерность </a:t>
            </a:r>
            <a:r>
              <a:rPr lang="ru-RU" dirty="0"/>
              <a:t>возводится в ту же степень:</a:t>
            </a:r>
          </a:p>
          <a:p>
            <a:pPr marL="0" indent="0" algn="ctr">
              <a:buNone/>
            </a:pPr>
            <a:r>
              <a:rPr lang="en-US" dirty="0"/>
              <a:t>dim </a:t>
            </a:r>
            <a:r>
              <a:rPr lang="en-US" i="1" dirty="0"/>
              <a:t>Q =</a:t>
            </a:r>
            <a:r>
              <a:rPr lang="en-US" dirty="0"/>
              <a:t> dim </a:t>
            </a:r>
            <a:r>
              <a:rPr lang="en-US" i="1" dirty="0" err="1"/>
              <a:t>А</a:t>
            </a:r>
            <a:r>
              <a:rPr lang="en-US" i="1" baseline="30000" dirty="0" err="1"/>
              <a:t>п</a:t>
            </a:r>
            <a:r>
              <a:rPr lang="en-US" dirty="0"/>
              <a:t> = </a:t>
            </a:r>
            <a:r>
              <a:rPr lang="en-US" dirty="0" err="1" smtClean="0"/>
              <a:t>dim</a:t>
            </a:r>
            <a:r>
              <a:rPr lang="en-US" i="1" baseline="30000" dirty="0" err="1"/>
              <a:t>п</a:t>
            </a:r>
            <a:r>
              <a:rPr lang="en-US" dirty="0" smtClean="0"/>
              <a:t> </a:t>
            </a:r>
            <a:r>
              <a:rPr lang="en-US" i="1" dirty="0"/>
              <a:t>A.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527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Пример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1.</a:t>
            </a:r>
            <a:r>
              <a:rPr lang="ru-RU" dirty="0" smtClean="0"/>
              <a:t> </a:t>
            </a:r>
            <a:r>
              <a:rPr lang="ru-RU" dirty="0"/>
              <a:t>Если сила, согласно второму закону Ньютона, </a:t>
            </a:r>
            <a:r>
              <a:rPr lang="en-US" i="1" dirty="0"/>
              <a:t>F</a:t>
            </a:r>
            <a:r>
              <a:rPr lang="ru-RU" i="1" dirty="0"/>
              <a:t>= та,</a:t>
            </a:r>
            <a:r>
              <a:rPr lang="ru-RU" dirty="0"/>
              <a:t> где ускоре­ние </a:t>
            </a:r>
            <a:r>
              <a:rPr lang="ru-RU" i="1" dirty="0"/>
              <a:t>а</a:t>
            </a:r>
            <a:r>
              <a:rPr lang="ru-RU" dirty="0"/>
              <a:t> = </a:t>
            </a:r>
            <a:r>
              <a:rPr lang="en-US" i="1" dirty="0"/>
              <a:t>v</a:t>
            </a:r>
            <a:r>
              <a:rPr lang="ru-RU" i="1" dirty="0"/>
              <a:t>/</a:t>
            </a:r>
            <a:r>
              <a:rPr lang="en-US" i="1" dirty="0"/>
              <a:t>t</a:t>
            </a:r>
            <a:r>
              <a:rPr lang="ru-RU" i="1" dirty="0"/>
              <a:t>,</a:t>
            </a:r>
            <a:r>
              <a:rPr lang="ru-RU" dirty="0"/>
              <a:t> то </a:t>
            </a:r>
            <a:r>
              <a:rPr lang="ru-RU" dirty="0" err="1"/>
              <a:t>dim</a:t>
            </a:r>
            <a:r>
              <a:rPr lang="ru-RU" dirty="0"/>
              <a:t> </a:t>
            </a:r>
            <a:r>
              <a:rPr lang="en-US" i="1" dirty="0"/>
              <a:t>F </a:t>
            </a:r>
            <a:r>
              <a:rPr lang="ru-RU" i="1" dirty="0"/>
              <a:t>-</a:t>
            </a:r>
            <a:r>
              <a:rPr lang="ru-RU" dirty="0"/>
              <a:t> </a:t>
            </a:r>
            <a:r>
              <a:rPr lang="ru-RU" dirty="0" err="1"/>
              <a:t>dim</a:t>
            </a:r>
            <a:r>
              <a:rPr lang="ru-RU" dirty="0"/>
              <a:t> </a:t>
            </a:r>
            <a:r>
              <a:rPr lang="ru-RU" i="1" dirty="0"/>
              <a:t>т</a:t>
            </a:r>
            <a:r>
              <a:rPr lang="ru-RU" dirty="0"/>
              <a:t> </a:t>
            </a:r>
            <a:r>
              <a:rPr lang="ru-RU" dirty="0" err="1"/>
              <a:t>dim</a:t>
            </a:r>
            <a:r>
              <a:rPr lang="ru-RU" dirty="0"/>
              <a:t> </a:t>
            </a:r>
            <a:r>
              <a:rPr lang="ru-RU" i="1" dirty="0"/>
              <a:t>а </a:t>
            </a:r>
            <a:r>
              <a:rPr lang="en-US" i="1" dirty="0" smtClean="0"/>
              <a:t>=</a:t>
            </a:r>
            <a:r>
              <a:rPr lang="ru-RU" i="1" dirty="0" smtClean="0"/>
              <a:t> </a:t>
            </a:r>
            <a:r>
              <a:rPr lang="en-US" i="1" dirty="0"/>
              <a:t>ML</a:t>
            </a:r>
            <a:r>
              <a:rPr lang="ru-RU" i="1" dirty="0" smtClean="0"/>
              <a:t>/</a:t>
            </a:r>
            <a:r>
              <a:rPr lang="en-US" i="1" dirty="0"/>
              <a:t> T</a:t>
            </a:r>
            <a:r>
              <a:rPr lang="en-US" i="1" baseline="30000" dirty="0"/>
              <a:t>2 </a:t>
            </a:r>
            <a:r>
              <a:rPr lang="ru-RU" dirty="0" smtClean="0"/>
              <a:t> </a:t>
            </a:r>
            <a:r>
              <a:rPr lang="ru-RU" dirty="0"/>
              <a:t>= </a:t>
            </a:r>
            <a:r>
              <a:rPr lang="en-US" i="1" dirty="0"/>
              <a:t>LMT</a:t>
            </a:r>
            <a:r>
              <a:rPr lang="ru-RU" i="1" baseline="30000" dirty="0"/>
              <a:t>-2</a:t>
            </a:r>
            <a:r>
              <a:rPr lang="ru-RU" i="1" dirty="0"/>
              <a:t>.</a:t>
            </a:r>
            <a:endParaRPr lang="ru-RU" dirty="0"/>
          </a:p>
          <a:p>
            <a:r>
              <a:rPr lang="ru-RU" dirty="0"/>
              <a:t>Пример </a:t>
            </a:r>
            <a:r>
              <a:rPr lang="ru-RU" dirty="0" smtClean="0"/>
              <a:t>2</a:t>
            </a:r>
            <a:r>
              <a:rPr lang="ru-RU" dirty="0"/>
              <a:t>. Найдено выражение для определения скорости в момент вре­мени </a:t>
            </a:r>
            <a:r>
              <a:rPr lang="en-US" i="1" dirty="0"/>
              <a:t>t</a:t>
            </a:r>
            <a:endParaRPr lang="ru-RU" dirty="0"/>
          </a:p>
          <a:p>
            <a:pPr marL="0" indent="0" algn="ctr">
              <a:buNone/>
            </a:pPr>
            <a:r>
              <a:rPr lang="en-US" dirty="0" err="1"/>
              <a:t>v</a:t>
            </a:r>
            <a:r>
              <a:rPr lang="en-US" baseline="-25000" dirty="0" err="1"/>
              <a:t>t</a:t>
            </a:r>
            <a:r>
              <a:rPr lang="en-US" dirty="0"/>
              <a:t> =v</a:t>
            </a:r>
            <a:r>
              <a:rPr lang="ru-RU" baseline="-25000" dirty="0"/>
              <a:t>о</a:t>
            </a:r>
            <a:r>
              <a:rPr lang="ru-RU" dirty="0"/>
              <a:t> + </a:t>
            </a:r>
            <a:r>
              <a:rPr lang="en-US" dirty="0"/>
              <a:t>at</a:t>
            </a:r>
            <a:r>
              <a:rPr lang="en-US" baseline="30000" dirty="0"/>
              <a:t>2</a:t>
            </a:r>
            <a:r>
              <a:rPr lang="en-US" dirty="0"/>
              <a:t>/</a:t>
            </a:r>
            <a:r>
              <a:rPr lang="ru-RU" dirty="0"/>
              <a:t>2,</a:t>
            </a:r>
            <a:endParaRPr lang="ru-RU" i="1" dirty="0"/>
          </a:p>
          <a:p>
            <a:r>
              <a:rPr lang="ru-RU" dirty="0"/>
              <a:t>где </a:t>
            </a:r>
            <a:r>
              <a:rPr lang="en-US" i="1" dirty="0"/>
              <a:t>v</a:t>
            </a:r>
            <a:r>
              <a:rPr lang="ru-RU" i="1" baseline="-25000" dirty="0"/>
              <a:t>0</a:t>
            </a:r>
            <a:r>
              <a:rPr lang="ru-RU" i="1" dirty="0"/>
              <a:t> —</a:t>
            </a:r>
            <a:r>
              <a:rPr lang="ru-RU" dirty="0"/>
              <a:t> скорость в начальный момент времени; </a:t>
            </a:r>
            <a:r>
              <a:rPr lang="ru-RU" i="1" dirty="0"/>
              <a:t>а</a:t>
            </a:r>
            <a:r>
              <a:rPr lang="ru-RU" dirty="0"/>
              <a:t> — ускорение. На основании ал­гебры размерностей</a:t>
            </a:r>
          </a:p>
          <a:p>
            <a:pPr marL="0" indent="0" algn="ctr">
              <a:buNone/>
            </a:pPr>
            <a:r>
              <a:rPr lang="en-US" dirty="0"/>
              <a:t>LT</a:t>
            </a:r>
            <a:r>
              <a:rPr lang="ru-RU" baseline="30000" dirty="0"/>
              <a:t>-1</a:t>
            </a:r>
            <a:r>
              <a:rPr lang="ru-RU" dirty="0"/>
              <a:t> = </a:t>
            </a:r>
            <a:r>
              <a:rPr lang="en-US" dirty="0"/>
              <a:t>LT</a:t>
            </a:r>
            <a:r>
              <a:rPr lang="ru-RU" baseline="30000" dirty="0"/>
              <a:t>-1</a:t>
            </a:r>
            <a:r>
              <a:rPr lang="ru-RU" dirty="0"/>
              <a:t> +</a:t>
            </a:r>
            <a:r>
              <a:rPr lang="ru-RU" b="1" dirty="0"/>
              <a:t> </a:t>
            </a:r>
            <a:r>
              <a:rPr lang="en-US" i="1" dirty="0"/>
              <a:t>LT</a:t>
            </a:r>
            <a:r>
              <a:rPr lang="en-US" i="1" baseline="30000" dirty="0"/>
              <a:t>-2</a:t>
            </a:r>
            <a:r>
              <a:rPr lang="en-US" i="1" dirty="0"/>
              <a:t> T</a:t>
            </a:r>
            <a:r>
              <a:rPr lang="en-US" i="1" baseline="30000" dirty="0"/>
              <a:t>2</a:t>
            </a:r>
            <a:r>
              <a:rPr lang="en-US" i="1" dirty="0"/>
              <a:t>=</a:t>
            </a:r>
            <a:r>
              <a:rPr lang="en-US" b="1" dirty="0"/>
              <a:t> </a:t>
            </a:r>
            <a:r>
              <a:rPr lang="en-US" dirty="0"/>
              <a:t>LT</a:t>
            </a:r>
            <a:r>
              <a:rPr lang="ru-RU" baseline="30000" dirty="0"/>
              <a:t>-1</a:t>
            </a:r>
            <a:r>
              <a:rPr lang="ru-RU" dirty="0"/>
              <a:t> +</a:t>
            </a:r>
            <a:r>
              <a:rPr lang="ru-RU" b="1" dirty="0"/>
              <a:t> </a:t>
            </a:r>
            <a:r>
              <a:rPr lang="en-US" i="1" dirty="0"/>
              <a:t>L,</a:t>
            </a:r>
            <a:endParaRPr lang="ru-RU" b="1" dirty="0"/>
          </a:p>
          <a:p>
            <a:r>
              <a:rPr lang="ru-RU" dirty="0"/>
              <a:t>то есть размерности правой и левой частей уравнения не совпадают, значит, в формуле присутствует ошибка.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229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Единица измерения физической величины </a:t>
            </a:r>
            <a:r>
              <a:rPr lang="ru-RU" dirty="0"/>
              <a:t>— физическая величина фиксирован­ного размера, которой условно присвоено числовое значение, равное 1, приме­няемая для количественного выражения однородных с ней физических величин. </a:t>
            </a:r>
            <a:r>
              <a:rPr lang="ru-RU" b="1" dirty="0">
                <a:solidFill>
                  <a:srgbClr val="C00000"/>
                </a:solidFill>
              </a:rPr>
              <a:t>Значение физической величины</a:t>
            </a:r>
            <a:r>
              <a:rPr lang="ru-RU" i="1" dirty="0"/>
              <a:t> —</a:t>
            </a:r>
            <a:r>
              <a:rPr lang="ru-RU" dirty="0"/>
              <a:t> выражение размера физической величины в виде некоторого числа принятых для нее единиц. Значение измеряемой величины </a:t>
            </a:r>
            <a:r>
              <a:rPr lang="en-US" dirty="0"/>
              <a:t>Q </a:t>
            </a:r>
            <a:r>
              <a:rPr lang="ru-RU" dirty="0"/>
              <a:t>определяется числовым значением </a:t>
            </a:r>
            <a:r>
              <a:rPr lang="en-US" i="1" dirty="0"/>
              <a:t>q</a:t>
            </a:r>
            <a:r>
              <a:rPr lang="ru-RU" i="1" dirty="0"/>
              <a:t>,</a:t>
            </a:r>
            <a:r>
              <a:rPr lang="ru-RU" dirty="0"/>
              <a:t> которое является отвлеченным числом, вхо­дящим в значение величины, и некоторым размером [</a:t>
            </a:r>
            <a:r>
              <a:rPr lang="en-US" dirty="0"/>
              <a:t>Q</a:t>
            </a:r>
            <a:r>
              <a:rPr lang="ru-RU" dirty="0"/>
              <a:t>], принятым за единицу:</a:t>
            </a:r>
          </a:p>
          <a:p>
            <a:pPr marL="0" indent="0" algn="ctr">
              <a:buNone/>
            </a:pPr>
            <a:r>
              <a:rPr lang="en-US" dirty="0"/>
              <a:t>Q</a:t>
            </a:r>
            <a:r>
              <a:rPr lang="ru-RU" dirty="0"/>
              <a:t> = </a:t>
            </a:r>
            <a:r>
              <a:rPr lang="en-US" dirty="0"/>
              <a:t>q</a:t>
            </a:r>
            <a:r>
              <a:rPr lang="ru-RU" dirty="0"/>
              <a:t>[</a:t>
            </a:r>
            <a:r>
              <a:rPr lang="en-US" dirty="0"/>
              <a:t>Q]</a:t>
            </a:r>
            <a:r>
              <a:rPr lang="ru-RU" dirty="0"/>
              <a:t>	</a:t>
            </a:r>
            <a:endParaRPr lang="ru-RU" b="1" i="1" dirty="0"/>
          </a:p>
          <a:p>
            <a:r>
              <a:rPr lang="ru-RU" dirty="0"/>
              <a:t>Увеличение или уменьшение [</a:t>
            </a:r>
            <a:r>
              <a:rPr lang="en-US" dirty="0"/>
              <a:t>Q</a:t>
            </a:r>
            <a:r>
              <a:rPr lang="ru-RU" dirty="0"/>
              <a:t>] приводит к обратно пропорциональному из­менению </a:t>
            </a:r>
            <a:r>
              <a:rPr lang="en-US" i="1" dirty="0"/>
              <a:t>q</a:t>
            </a:r>
            <a:r>
              <a:rPr lang="ru-RU" i="1" dirty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29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Система единиц физических величин</a:t>
            </a:r>
            <a:r>
              <a:rPr lang="ru-RU" sz="2400" dirty="0"/>
              <a:t> — это совокупность основных и произ­водных единиц физических величин, образованная в соответствии с принципа­ми, принятыми для заданной системы физических величин. На практике широко применяется понятие </a:t>
            </a:r>
            <a:r>
              <a:rPr lang="ru-RU" sz="2400" i="1" u="sng" dirty="0">
                <a:solidFill>
                  <a:srgbClr val="CC3300"/>
                </a:solidFill>
              </a:rPr>
              <a:t>узаконенные единицы</a:t>
            </a:r>
            <a:r>
              <a:rPr lang="ru-RU" sz="2400" dirty="0"/>
              <a:t>, которое раскрывается как «система единиц и/или отдельные единицы, установленные для применения в стране в со­ответствии с законодательными актами».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072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Можно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принять следующий порядок построения систем единиц</a:t>
            </a:r>
            <a:r>
              <a:rPr lang="ru-RU" sz="2400" dirty="0"/>
              <a:t>:</a:t>
            </a:r>
          </a:p>
          <a:p>
            <a:pPr lvl="0"/>
            <a:r>
              <a:rPr lang="ru-RU" sz="2400" dirty="0" smtClean="0"/>
              <a:t>Выбираются </a:t>
            </a:r>
            <a:r>
              <a:rPr lang="ru-RU" sz="2400" dirty="0"/>
              <a:t>основные физические величины.</a:t>
            </a:r>
          </a:p>
          <a:p>
            <a:pPr lvl="0"/>
            <a:r>
              <a:rPr lang="ru-RU" sz="2400" dirty="0" smtClean="0"/>
              <a:t>Устанавливаются </a:t>
            </a:r>
            <a:r>
              <a:rPr lang="ru-RU" sz="2400" dirty="0"/>
              <a:t>единицы основных </a:t>
            </a:r>
            <a:r>
              <a:rPr lang="ru-RU" sz="2400" dirty="0" smtClean="0"/>
              <a:t>физических </a:t>
            </a:r>
            <a:r>
              <a:rPr lang="ru-RU" sz="2400" dirty="0"/>
              <a:t>величин.</a:t>
            </a:r>
          </a:p>
          <a:p>
            <a:pPr lvl="0"/>
            <a:r>
              <a:rPr lang="ru-RU" sz="2400" dirty="0" smtClean="0"/>
              <a:t>Выбираются </a:t>
            </a:r>
            <a:r>
              <a:rPr lang="ru-RU" sz="2400" dirty="0"/>
              <a:t>уравнения связи и устанавливаются единицы производных фи­зических величин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63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u="sng" dirty="0" smtClean="0">
                <a:solidFill>
                  <a:srgbClr val="CC3300"/>
                </a:solidFill>
              </a:rPr>
              <a:t>Когерентные</a:t>
            </a:r>
            <a:r>
              <a:rPr lang="ru-RU" sz="2400" i="1" dirty="0" smtClean="0"/>
              <a:t> </a:t>
            </a:r>
            <a:r>
              <a:rPr lang="ru-RU" sz="2400" dirty="0" smtClean="0"/>
              <a:t> </a:t>
            </a:r>
            <a:r>
              <a:rPr lang="ru-RU" sz="2400" dirty="0"/>
              <a:t>(или </a:t>
            </a:r>
            <a:r>
              <a:rPr lang="ru-RU" sz="2400" i="1" u="sng" dirty="0">
                <a:solidFill>
                  <a:srgbClr val="CC3300"/>
                </a:solidFill>
              </a:rPr>
              <a:t>согласованные</a:t>
            </a:r>
            <a:r>
              <a:rPr lang="ru-RU" sz="2400" dirty="0"/>
              <a:t>) системы единиц являются наиболее удобными.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Когерентная производная единица физической величины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— </a:t>
            </a:r>
            <a:r>
              <a:rPr lang="ru-RU" sz="2400" dirty="0" smtClean="0"/>
              <a:t>производная единица физической </a:t>
            </a:r>
            <a:r>
              <a:rPr lang="ru-RU" sz="2400" dirty="0"/>
              <a:t>величины, связанная с другими единицами системы единиц уравнением, в котором числовой коэффициент принят равным 1.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Когерентная система единиц физических величин </a:t>
            </a:r>
            <a:r>
              <a:rPr lang="ru-RU" sz="2400" dirty="0"/>
              <a:t>— система, состоящая из ос­новных единиц и когерентных производных единиц.	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715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Различают </a:t>
            </a:r>
            <a:r>
              <a:rPr lang="ru-RU" i="1" u="sng" dirty="0">
                <a:solidFill>
                  <a:srgbClr val="CC3300"/>
                </a:solidFill>
              </a:rPr>
              <a:t>кратные</a:t>
            </a:r>
            <a:r>
              <a:rPr lang="ru-RU" dirty="0"/>
              <a:t> и </a:t>
            </a:r>
            <a:r>
              <a:rPr lang="ru-RU" i="1" u="sng" dirty="0">
                <a:solidFill>
                  <a:srgbClr val="CC3300"/>
                </a:solidFill>
              </a:rPr>
              <a:t>дольные</a:t>
            </a:r>
            <a:r>
              <a:rPr lang="ru-RU" dirty="0"/>
              <a:t> единицы физических величин, системные и вне­системные единицы.</a:t>
            </a:r>
          </a:p>
          <a:p>
            <a:r>
              <a:rPr lang="ru-RU" dirty="0"/>
              <a:t>Кратная единица физической величины в целое число раз больше системной или внесистемной единицы.</a:t>
            </a:r>
          </a:p>
          <a:p>
            <a:r>
              <a:rPr lang="ru-RU" dirty="0"/>
              <a:t>Дольная единица физической величины в целое число раз меньше системной или внесистемной единицы.</a:t>
            </a:r>
          </a:p>
          <a:p>
            <a:r>
              <a:rPr lang="ru-RU" b="1" dirty="0">
                <a:solidFill>
                  <a:srgbClr val="C00000"/>
                </a:solidFill>
              </a:rPr>
              <a:t>Системная единица физической величины</a:t>
            </a:r>
            <a:r>
              <a:rPr lang="ru-RU" dirty="0"/>
              <a:t> — единица, входящая в принятую систему единиц. Все основные, производные кратные и дольные единицы явля­ются системными.	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318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Международная система единиц </a:t>
            </a:r>
            <a:r>
              <a:rPr lang="ru-RU" sz="2400" dirty="0"/>
              <a:t>(международное сокращенное наименование </a:t>
            </a:r>
            <a:r>
              <a:rPr lang="en-US" sz="2400" dirty="0"/>
              <a:t>SI, </a:t>
            </a:r>
            <a:r>
              <a:rPr lang="ru-RU" sz="2400" dirty="0"/>
              <a:t>а в русской транскрипции СИ) построена на основе системы величин </a:t>
            </a:r>
            <a:r>
              <a:rPr lang="en-US" sz="2400" dirty="0"/>
              <a:t>LMTI0JN. </a:t>
            </a:r>
            <a:r>
              <a:rPr lang="ru-RU" sz="2400" dirty="0"/>
              <a:t>В 1960 г. проект Международной системы единиц, был утвержден. Международная организация по стандартизации </a:t>
            </a:r>
            <a:r>
              <a:rPr lang="en-US" sz="2400" dirty="0"/>
              <a:t>(ISO) </a:t>
            </a:r>
            <a:r>
              <a:rPr lang="ru-RU" sz="2400" dirty="0"/>
              <a:t>издала международные стандарты </a:t>
            </a:r>
            <a:r>
              <a:rPr lang="en-US" sz="2400" dirty="0"/>
              <a:t>ISO </a:t>
            </a:r>
            <a:r>
              <a:rPr lang="ru-RU" sz="2400" dirty="0"/>
              <a:t>31: 1992 «Величины и единицы» в 14 частях и </a:t>
            </a:r>
            <a:r>
              <a:rPr lang="en-US" sz="2400" dirty="0"/>
              <a:t>ISO </a:t>
            </a:r>
            <a:r>
              <a:rPr lang="ru-RU" sz="2400" dirty="0"/>
              <a:t>1000: 1992 «Единицы СИ и рекомендации по использованию их кратных и некоторых других единиц».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40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Принципы построения СИ: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СИ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базируется </a:t>
            </a:r>
            <a:r>
              <a:rPr lang="ru-RU" dirty="0"/>
              <a:t>на семи основных единицах, размеры которых устанавливаются независимо друг от друга.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Производные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единицы </a:t>
            </a:r>
            <a:r>
              <a:rPr lang="ru-RU" dirty="0"/>
              <a:t>образуются с помощью простейших уравнений связи между величинами — определяющих уравнений, в которых размеры величин приняты равными единицам СИ. Для величины каждого вида имеется только одна единица СЙ.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Производные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единицы </a:t>
            </a:r>
            <a:r>
              <a:rPr lang="ru-RU" dirty="0"/>
              <a:t>вместе с основными единицами формируют когерентную систему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198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/>
              <a:t>Основными единицами Международной системы являются: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метр</a:t>
            </a:r>
            <a:r>
              <a:rPr lang="ru-RU" sz="2400" dirty="0"/>
              <a:t> (международное обозначение т; русское — м; размерность </a:t>
            </a:r>
            <a:r>
              <a:rPr lang="en-US" sz="2400" dirty="0"/>
              <a:t>L) </a:t>
            </a:r>
            <a:r>
              <a:rPr lang="ru-RU" sz="2400" dirty="0"/>
              <a:t>— единица длины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килограмм</a:t>
            </a:r>
            <a:r>
              <a:rPr lang="ru-RU" sz="2400" dirty="0"/>
              <a:t> (международное обозначение </a:t>
            </a:r>
            <a:r>
              <a:rPr lang="en-US" sz="2400" dirty="0"/>
              <a:t>kg; </a:t>
            </a:r>
            <a:r>
              <a:rPr lang="ru-RU" sz="2400" dirty="0"/>
              <a:t>русское — кг; размерность М) — единица массы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секунда</a:t>
            </a:r>
            <a:r>
              <a:rPr lang="ru-RU" sz="2400" dirty="0"/>
              <a:t> (международное обозначение </a:t>
            </a:r>
            <a:r>
              <a:rPr lang="en-US" sz="2400" dirty="0"/>
              <a:t>s; </a:t>
            </a:r>
            <a:r>
              <a:rPr lang="ru-RU" sz="2400" dirty="0"/>
              <a:t>русское — с; </a:t>
            </a:r>
            <a:r>
              <a:rPr lang="ru-RU" sz="2400" dirty="0" smtClean="0"/>
              <a:t>размерность </a:t>
            </a:r>
            <a:r>
              <a:rPr lang="ru-RU" sz="2400" dirty="0"/>
              <a:t>Т) </a:t>
            </a:r>
            <a:r>
              <a:rPr lang="ru-RU" sz="2400" dirty="0" smtClean="0"/>
              <a:t>— </a:t>
            </a:r>
            <a:r>
              <a:rPr lang="ru-RU" sz="2400" dirty="0"/>
              <a:t>единица </a:t>
            </a:r>
            <a:r>
              <a:rPr lang="ru-RU" sz="2400" dirty="0" smtClean="0"/>
              <a:t>времени</a:t>
            </a:r>
          </a:p>
          <a:p>
            <a:r>
              <a:rPr lang="ru-RU" b="1" dirty="0">
                <a:solidFill>
                  <a:srgbClr val="C00000"/>
                </a:solidFill>
              </a:rPr>
              <a:t>ампер</a:t>
            </a:r>
            <a:r>
              <a:rPr lang="ru-RU" dirty="0"/>
              <a:t> (международное обозначение А; русское — А; размерность I) — единица силы электрического </a:t>
            </a:r>
            <a:r>
              <a:rPr lang="ru-RU" dirty="0" smtClean="0"/>
              <a:t>тока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934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кельвин</a:t>
            </a:r>
            <a:r>
              <a:rPr lang="ru-RU" sz="2400" dirty="0"/>
              <a:t> (международное обозначение К; русское — К; размерность 0) — единица термодинамической температуры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кандела</a:t>
            </a:r>
            <a:r>
              <a:rPr lang="ru-RU" sz="2400" dirty="0"/>
              <a:t> (международное обозначение </a:t>
            </a:r>
            <a:r>
              <a:rPr lang="en-US" sz="2400" dirty="0"/>
              <a:t>cd; </a:t>
            </a:r>
            <a:r>
              <a:rPr lang="ru-RU" sz="2400" dirty="0"/>
              <a:t>русское — кд; размерность/) — единица силы света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моль</a:t>
            </a:r>
            <a:r>
              <a:rPr lang="ru-RU" sz="2400" dirty="0"/>
              <a:t> (международное обозначение </a:t>
            </a:r>
            <a:r>
              <a:rPr lang="en-US" sz="2400" dirty="0" err="1"/>
              <a:t>mol</a:t>
            </a:r>
            <a:r>
              <a:rPr lang="en-US" sz="2400" dirty="0"/>
              <a:t>; </a:t>
            </a:r>
            <a:r>
              <a:rPr lang="ru-RU" sz="2400" dirty="0"/>
              <a:t>русское — моль; размерность </a:t>
            </a:r>
            <a:r>
              <a:rPr lang="en-US" sz="2400" dirty="0"/>
              <a:t>N) </a:t>
            </a:r>
            <a:r>
              <a:rPr lang="ru-RU" sz="2400" dirty="0"/>
              <a:t>— единица количества вещества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549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Обозначения единиц </a:t>
            </a:r>
            <a:r>
              <a:rPr lang="ru-RU" sz="2400" dirty="0"/>
              <a:t>являются международными, и по рекомендациям </a:t>
            </a:r>
            <a:r>
              <a:rPr lang="en-US" sz="2400" dirty="0"/>
              <a:t>ISO </a:t>
            </a:r>
            <a:r>
              <a:rPr lang="ru-RU" sz="2400" dirty="0"/>
              <a:t>31-0:1992 никакие другие обозначения единиц, кроме международных, использовать не следует. Тем не менее ГОСТ 8.417 установил два вида буквенных обозначений величин: международное (с использованием букв латинского или греческого алфавита) и русское (с использованием букв русского алфавита). </a:t>
            </a:r>
            <a:endParaRPr lang="ru-RU" sz="2400" dirty="0" smtClean="0"/>
          </a:p>
          <a:p>
            <a:r>
              <a:rPr lang="ru-RU" sz="2400" dirty="0" smtClean="0"/>
              <a:t>При </a:t>
            </a:r>
            <a:r>
              <a:rPr lang="ru-RU" sz="2400" dirty="0"/>
              <a:t>договорно-правовых отношениях </a:t>
            </a:r>
            <a:r>
              <a:rPr lang="ru-RU" sz="2400" dirty="0" smtClean="0"/>
              <a:t>с </a:t>
            </a:r>
            <a:r>
              <a:rPr lang="ru-RU" sz="2400" dirty="0"/>
              <a:t>зарубежными странами, </a:t>
            </a:r>
            <a:r>
              <a:rPr lang="ru-RU" sz="2400" dirty="0" smtClean="0"/>
              <a:t>применяют </a:t>
            </a:r>
            <a:r>
              <a:rPr lang="ru-RU" sz="2400" dirty="0"/>
              <a:t>международные обозначения единиц.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342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Одновременно с принятием Международной системы единиц XI ГКМВ приняла 12 десятичных кратных и дольных приставок, к которым впоследствии были добавлены новые. Приставка, объединенная с единицей, означает, что единица умножена на десять в целой степени. </a:t>
            </a:r>
            <a:endParaRPr lang="ru-RU" sz="2400" dirty="0" smtClean="0"/>
          </a:p>
          <a:p>
            <a:r>
              <a:rPr lang="ru-RU" sz="2400" dirty="0" smtClean="0"/>
              <a:t>Новая </a:t>
            </a:r>
            <a:r>
              <a:rPr lang="ru-RU" sz="2400" dirty="0"/>
              <a:t>единица называется кратной или дольной. </a:t>
            </a:r>
            <a:r>
              <a:rPr lang="ru-RU" sz="2400" dirty="0" smtClean="0"/>
              <a:t>Дольные </a:t>
            </a:r>
            <a:r>
              <a:rPr lang="ru-RU" sz="2400" dirty="0"/>
              <a:t>и кратные единицы не являются когерентными единицами СИ. </a:t>
            </a:r>
            <a:r>
              <a:rPr lang="ru-RU" sz="2400" dirty="0" smtClean="0"/>
              <a:t>кратные </a:t>
            </a:r>
            <a:r>
              <a:rPr lang="ru-RU" sz="2400" dirty="0"/>
              <a:t>и дольные единицы рекомендуется подставлять </a:t>
            </a:r>
            <a:r>
              <a:rPr lang="ru-RU" sz="2400" dirty="0" smtClean="0"/>
              <a:t>только </a:t>
            </a:r>
            <a:r>
              <a:rPr lang="ru-RU" sz="2400" dirty="0"/>
              <a:t>в конечный результат.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19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1. Введение в метрологию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/>
              <a:t>1.3 Классификация измерений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001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 числу выполненных наблюдений или снятых показаний средств измерений все измерения делят на однократные и многократные.</a:t>
            </a:r>
          </a:p>
          <a:p>
            <a:r>
              <a:rPr lang="ru-RU" b="1" dirty="0">
                <a:solidFill>
                  <a:srgbClr val="C00000"/>
                </a:solidFill>
              </a:rPr>
              <a:t>Однократным</a:t>
            </a:r>
            <a:r>
              <a:rPr lang="ru-RU" dirty="0"/>
              <a:t> называют измерение, выполненное один раз. Во многих случаях на практике, выполняются именно однократные </a:t>
            </a:r>
            <a:r>
              <a:rPr lang="ru-RU" dirty="0" smtClean="0"/>
              <a:t>измерения.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Многократным</a:t>
            </a:r>
            <a:r>
              <a:rPr lang="ru-RU" dirty="0" smtClean="0"/>
              <a:t> </a:t>
            </a:r>
            <a:r>
              <a:rPr lang="ru-RU" dirty="0"/>
              <a:t>называют измерение физической величины одного размера, результат которого получен из нескольких следующих друг за другом </a:t>
            </a:r>
            <a:r>
              <a:rPr lang="ru-RU" dirty="0" smtClean="0"/>
              <a:t>измерений.</a:t>
            </a:r>
            <a:endParaRPr lang="ru-RU" dirty="0"/>
          </a:p>
          <a:p>
            <a:r>
              <a:rPr lang="ru-RU" dirty="0"/>
              <a:t>Многократное измерение выполняют в случае, когда случайная составляющая погрешности однократного измерения может превысить требуемое по условиям задачи значение. </a:t>
            </a:r>
            <a:r>
              <a:rPr lang="ru-RU" dirty="0" smtClean="0"/>
              <a:t>Погрешность многократного измерения может </a:t>
            </a:r>
            <a:r>
              <a:rPr lang="ru-RU" dirty="0"/>
              <a:t>быть уменьшена методами математической статистики.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84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зависимости от способа получения результата </a:t>
            </a:r>
            <a:r>
              <a:rPr lang="ru-RU" dirty="0"/>
              <a:t>измерений или числового значения измеряемой величины все измерения делят на </a:t>
            </a:r>
            <a:r>
              <a:rPr lang="ru-RU" u="sng" dirty="0">
                <a:solidFill>
                  <a:srgbClr val="C00000"/>
                </a:solidFill>
              </a:rPr>
              <a:t>прямые</a:t>
            </a:r>
            <a:r>
              <a:rPr lang="ru-RU" dirty="0"/>
              <a:t>, </a:t>
            </a:r>
            <a:r>
              <a:rPr lang="ru-RU" u="sng" dirty="0">
                <a:solidFill>
                  <a:srgbClr val="C00000"/>
                </a:solidFill>
              </a:rPr>
              <a:t>косвенные</a:t>
            </a:r>
            <a:r>
              <a:rPr lang="ru-RU" dirty="0"/>
              <a:t>, </a:t>
            </a:r>
            <a:r>
              <a:rPr lang="ru-RU" u="sng" dirty="0">
                <a:solidFill>
                  <a:srgbClr val="C00000"/>
                </a:solidFill>
              </a:rPr>
              <a:t>совместные</a:t>
            </a:r>
            <a:r>
              <a:rPr lang="ru-RU" dirty="0"/>
              <a:t> и </a:t>
            </a:r>
            <a:r>
              <a:rPr lang="ru-RU" u="sng" dirty="0">
                <a:solidFill>
                  <a:srgbClr val="C00000"/>
                </a:solidFill>
              </a:rPr>
              <a:t>совокупные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C00000"/>
                </a:solidFill>
              </a:rPr>
              <a:t>Прямыми</a:t>
            </a:r>
            <a:r>
              <a:rPr lang="ru-RU" dirty="0"/>
              <a:t> называют измерения, в которых искомое значение физической величины находят непосредственно из опытных данных сравнением данной величины с мерой этой величины или из отсчета показаний средства измерений, градуированного в единицах этой величины.</a:t>
            </a:r>
          </a:p>
          <a:p>
            <a:r>
              <a:rPr lang="ru-RU" dirty="0" smtClean="0"/>
              <a:t>Прямые </a:t>
            </a:r>
            <a:r>
              <a:rPr lang="ru-RU" dirty="0"/>
              <a:t>измерения являются основой для более сложных измерений.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90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Косвенными</a:t>
            </a:r>
            <a:r>
              <a:rPr lang="ru-RU" sz="2400" dirty="0"/>
              <a:t> называют измерения, в которых значение величины находят на основании известной зависимости между этой величиной и другими величинами, подвергаемыми прямым измерениям.</a:t>
            </a:r>
          </a:p>
          <a:p>
            <a:r>
              <a:rPr lang="ru-RU" sz="2400" dirty="0"/>
              <a:t>Косвенные измерения выполняют тогда, когда прямые измерения данной физической величины по каким-либо причинам затруднены или даже невозможны или когда косвенные измерения дают более точный результат по сравнению </a:t>
            </a:r>
            <a:r>
              <a:rPr lang="ru-RU" sz="2400" dirty="0" smtClean="0"/>
              <a:t>с </a:t>
            </a:r>
            <a:r>
              <a:rPr lang="ru-RU" sz="2400" dirty="0"/>
              <a:t>прямыми.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983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Совместными</a:t>
            </a:r>
            <a:r>
              <a:rPr lang="ru-RU" dirty="0"/>
              <a:t> называют производимые одновременно (прямые или косвенные) измерения двух или нескольких разноименных величин для установления функциональной зависимости между ними (или нахождения значения измеряемой величины при известной зависимости между этой величиной и другими величинами, влияющими на ее размер). </a:t>
            </a:r>
          </a:p>
          <a:p>
            <a:r>
              <a:rPr lang="ru-RU" dirty="0"/>
              <a:t>Для обеспечения требуемой точности измерений физической величины в таких случаях следует одновременно с основной величиной измерять влияющие на результат измерения величины.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22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Совокупными</a:t>
            </a:r>
            <a:r>
              <a:rPr lang="ru-RU" sz="2400" dirty="0"/>
              <a:t> называют измерения, в которых значения измеряемых величин находят решением системы уравнений, составленной по данным повторных измерений нескольких одноименных величин при различных сочетаниях этих величин.</a:t>
            </a:r>
          </a:p>
          <a:p>
            <a:r>
              <a:rPr lang="ru-RU" sz="2400" dirty="0"/>
              <a:t>Для определения значений искомых величин число уравнений должно быть не меньше числа величин. </a:t>
            </a:r>
            <a:endParaRPr lang="ru-RU" sz="2400" dirty="0" smtClean="0"/>
          </a:p>
          <a:p>
            <a:r>
              <a:rPr lang="ru-RU" sz="2400" dirty="0" smtClean="0"/>
              <a:t>Совокупные измерения можно рассматривать как обобщение прямых измерений.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394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По характеру зависимости измеряемой величины от времени все измерения разделяют на </a:t>
            </a:r>
            <a:r>
              <a:rPr lang="ru-RU" i="1" u="sng" dirty="0">
                <a:solidFill>
                  <a:srgbClr val="CC3300"/>
                </a:solidFill>
              </a:rPr>
              <a:t>статические</a:t>
            </a:r>
            <a:r>
              <a:rPr lang="ru-RU" dirty="0"/>
              <a:t> и </a:t>
            </a:r>
            <a:r>
              <a:rPr lang="ru-RU" i="1" u="sng" dirty="0">
                <a:solidFill>
                  <a:srgbClr val="CC3300"/>
                </a:solidFill>
              </a:rPr>
              <a:t>динамические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C00000"/>
                </a:solidFill>
              </a:rPr>
              <a:t>Статическими</a:t>
            </a:r>
            <a:r>
              <a:rPr lang="ru-RU" dirty="0"/>
              <a:t> называют измерения, при которых измеряемая физическая величина принимается за неизменную, по крайней мере на время, необходимое для измерений.</a:t>
            </a:r>
          </a:p>
          <a:p>
            <a:r>
              <a:rPr lang="ru-RU" b="1" dirty="0">
                <a:solidFill>
                  <a:srgbClr val="C00000"/>
                </a:solidFill>
              </a:rPr>
              <a:t>Динамическими</a:t>
            </a:r>
            <a:r>
              <a:rPr lang="ru-RU" dirty="0"/>
              <a:t> называют измерения, при которых измеряемая величина изменяется со скоростью, превышающей возможности средства измерений отслеживать изменение входной измеряемой величины.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572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По уровню точности все измерения делят на измерения </a:t>
            </a:r>
            <a:r>
              <a:rPr lang="ru-RU" i="1" u="sng" dirty="0">
                <a:solidFill>
                  <a:srgbClr val="CC3300"/>
                </a:solidFill>
              </a:rPr>
              <a:t>максимально возможной точности, контрольные </a:t>
            </a:r>
            <a:r>
              <a:rPr lang="ru-RU" dirty="0"/>
              <a:t>и</a:t>
            </a:r>
            <a:r>
              <a:rPr lang="ru-RU" i="1" u="sng" dirty="0">
                <a:solidFill>
                  <a:srgbClr val="CC3300"/>
                </a:solidFill>
              </a:rPr>
              <a:t> технические.</a:t>
            </a:r>
          </a:p>
          <a:p>
            <a:r>
              <a:rPr lang="ru-RU" b="1" dirty="0">
                <a:solidFill>
                  <a:srgbClr val="C00000"/>
                </a:solidFill>
              </a:rPr>
              <a:t>Измерения максимально возможной точности</a:t>
            </a:r>
            <a:r>
              <a:rPr lang="ru-RU" dirty="0"/>
              <a:t>, достижимой при существующем уровне науки и техники</a:t>
            </a:r>
          </a:p>
          <a:p>
            <a:r>
              <a:rPr lang="ru-RU" b="1" dirty="0">
                <a:solidFill>
                  <a:srgbClr val="C00000"/>
                </a:solidFill>
              </a:rPr>
              <a:t>Контрольные (контрольно-поверочные, метрологические) измерения</a:t>
            </a:r>
            <a:r>
              <a:rPr lang="ru-RU" dirty="0"/>
              <a:t>, погрешность которых не должна превышать некоторое заранее заданное контрольное значение</a:t>
            </a:r>
          </a:p>
          <a:p>
            <a:r>
              <a:rPr lang="ru-RU" b="1" dirty="0">
                <a:solidFill>
                  <a:srgbClr val="C00000"/>
                </a:solidFill>
              </a:rPr>
              <a:t>Технические (рабочие) измерения </a:t>
            </a:r>
            <a:r>
              <a:rPr lang="ru-RU" dirty="0"/>
              <a:t>выполняют в промышленности и в технике — везде, где погрешность измерений определяется применяемыми средствами измерений.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03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 особенностям обработки результатов все измерения делят на </a:t>
            </a:r>
            <a:r>
              <a:rPr lang="ru-RU" i="1" u="sng" dirty="0">
                <a:solidFill>
                  <a:srgbClr val="CC3300"/>
                </a:solidFill>
              </a:rPr>
              <a:t>равноточные</a:t>
            </a:r>
            <a:r>
              <a:rPr lang="ru-RU" dirty="0"/>
              <a:t> и </a:t>
            </a:r>
            <a:r>
              <a:rPr lang="ru-RU" i="1" u="sng" dirty="0">
                <a:solidFill>
                  <a:srgbClr val="CC3300"/>
                </a:solidFill>
              </a:rPr>
              <a:t>неравноточные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C00000"/>
                </a:solidFill>
              </a:rPr>
              <a:t>Равноточными измерениями</a:t>
            </a:r>
            <a:r>
              <a:rPr lang="ru-RU" dirty="0"/>
              <a:t> называют ряд измерений какой-либо величины, выполненных одинаковыми по точности средствами измерений в одних и тех же условиях и с одинаковой тщательностью.</a:t>
            </a:r>
          </a:p>
          <a:p>
            <a:r>
              <a:rPr lang="ru-RU" b="1" dirty="0">
                <a:solidFill>
                  <a:srgbClr val="C00000"/>
                </a:solidFill>
              </a:rPr>
              <a:t>Неравноточными измерениями </a:t>
            </a:r>
            <a:r>
              <a:rPr lang="ru-RU" dirty="0"/>
              <a:t>называют ряд измерений какой-либо величины, выполненных различающимися по точности средствами измерений и/или в разных условиях.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924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Принцип измерений </a:t>
            </a:r>
            <a:r>
              <a:rPr lang="ru-RU" dirty="0"/>
              <a:t>— физическое явление или совокупность физических явлений, положенные в основу измерения.</a:t>
            </a:r>
          </a:p>
          <a:p>
            <a:r>
              <a:rPr lang="ru-RU" b="1" dirty="0">
                <a:solidFill>
                  <a:srgbClr val="C00000"/>
                </a:solidFill>
              </a:rPr>
              <a:t>Метод измерений </a:t>
            </a:r>
            <a:r>
              <a:rPr lang="ru-RU" dirty="0"/>
              <a:t>— совокупность приемов сравнения измеряемой физической величины с ее единицей в соответствии с выбранным принципом измерений.</a:t>
            </a:r>
          </a:p>
          <a:p>
            <a:r>
              <a:rPr lang="ru-RU" dirty="0"/>
              <a:t>Метод измерений обычно обусловлен устройством средства измерений. Так, измерение массы тела с использованием силы тяжести путем взвешивания — это принцип измерения, а взвешивание тела с помощью пружинных или рычажных весов — это методы измерения.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753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04088"/>
            <a:ext cx="6923112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Чем отличается физическая величина от нефизической?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Приведите основное уравнение измерения.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Какие физические величины не могут быть измерены?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Что такое шкала физических величин?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Дайте определение отношению эквивалентности, отношению порядка и отношению </a:t>
            </a:r>
            <a:r>
              <a:rPr lang="ru-RU" sz="2000" dirty="0" err="1"/>
              <a:t>аддитивности</a:t>
            </a:r>
            <a:r>
              <a:rPr lang="ru-RU" sz="2000" dirty="0"/>
              <a:t>.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Дайте определение размерности физической величины.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Что называется системой физических величин?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Чем отличаются основные физические величины от производных?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Как определяется размерность производных физических величин?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000" dirty="0"/>
              <a:t>Что такое  единица измерения физической величины?</a:t>
            </a:r>
          </a:p>
          <a:p>
            <a:pPr>
              <a:buClrTx/>
            </a:pP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488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7859216" cy="4464496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 smtClean="0"/>
              <a:t>Чем </a:t>
            </a:r>
            <a:r>
              <a:rPr lang="ru-RU" dirty="0"/>
              <a:t>отличается системная единица физической величины от внесистемной?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 smtClean="0"/>
              <a:t>Приведите </a:t>
            </a:r>
            <a:r>
              <a:rPr lang="ru-RU" dirty="0"/>
              <a:t>примеры построения Международной системы единиц.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Перечислите основные единицы Международной системы.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В каких случаях выполняется многократное измерение физической величины?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Какие измерения называют прямыми?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В каких случаях используют косвенные измерения?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В каких случаях используют совместные измерения?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В чем отличие совокупных измерений от совместных?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В чем отличие статических измерений от динамических?</a:t>
            </a:r>
          </a:p>
          <a:p>
            <a:pPr marL="514350" indent="-514350">
              <a:buClrTx/>
              <a:buFont typeface="+mj-lt"/>
              <a:buAutoNum type="arabicPeriod" startAt="11"/>
            </a:pPr>
            <a:r>
              <a:rPr lang="ru-RU" dirty="0"/>
              <a:t>Как делятся измерения по уровню точности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153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SPRING_BG_AUDIO_DURATION_TAG" val="0.0000000"/>
  <p:tag name="ISPRING_SCORM_RATE_SLIDES" val="1"/>
  <p:tag name="ISPRING_SCORM_RATE_QUIZZES" val="0"/>
  <p:tag name="ISPRING_SCORM_PASSING_SCORE" val="100.0000000000"/>
  <p:tag name="ISPRING_RESOURCE_PATHS_HASH_2" val="b9cdf9382e14542bb5ca7f146519e359996cd3b4"/>
  <p:tag name="GENSWF_OUTPUT_FILE_NAME" val="0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ведение в метрологию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1 Величины, физические величины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2 Системы единиц физических величин и принципы их построения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1.3 Классификация измерений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108</TotalTime>
  <Words>2546</Words>
  <Application>Microsoft Office PowerPoint</Application>
  <PresentationFormat>Экран (4:3)</PresentationFormat>
  <Paragraphs>229</Paragraphs>
  <Slides>42</Slides>
  <Notes>42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Calibri</vt:lpstr>
      <vt:lpstr>Constantia</vt:lpstr>
      <vt:lpstr>Times New Roman</vt:lpstr>
      <vt:lpstr>Wingdings 2</vt:lpstr>
      <vt:lpstr>Поток</vt:lpstr>
      <vt:lpstr>Презентация PowerPoint</vt:lpstr>
      <vt:lpstr>СОДЕРЖАНИЕ</vt:lpstr>
      <vt:lpstr>1. Введение в метрологию</vt:lpstr>
      <vt:lpstr>Презентация PowerPoint</vt:lpstr>
      <vt:lpstr>Презентация PowerPoint</vt:lpstr>
      <vt:lpstr>Презентация PowerPoint</vt:lpstr>
      <vt:lpstr>Процесс измерения физической величины</vt:lpstr>
      <vt:lpstr>Презентация PowerPoint</vt:lpstr>
      <vt:lpstr>                Виды величин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Введение в метрологию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  <vt:lpstr>Контрольные вопросы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Белоус Игорь</cp:lastModifiedBy>
  <cp:revision>31</cp:revision>
  <dcterms:created xsi:type="dcterms:W3CDTF">2013-11-26T08:25:38Z</dcterms:created>
  <dcterms:modified xsi:type="dcterms:W3CDTF">2019-09-20T04:15:58Z</dcterms:modified>
</cp:coreProperties>
</file>