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6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1" r:id="rId24"/>
    <p:sldId id="277" r:id="rId25"/>
    <p:sldId id="278" r:id="rId26"/>
    <p:sldId id="279" r:id="rId27"/>
    <p:sldId id="280" r:id="rId28"/>
    <p:sldId id="28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60EC3-5440-4D90-9CB2-AEED52905FC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990FF-9E59-469B-ADE6-3922E2D9E0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7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C0EA4B-F3A3-4B31-8628-ABA4ED3F90CE}" type="slidenum">
              <a:rPr kumimoji="0" lang="en-GB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91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4714875"/>
            <a:ext cx="6191250" cy="44672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ru-RU" smtClean="0"/>
          </a:p>
        </p:txBody>
      </p:sp>
    </p:spTree>
    <p:extLst>
      <p:ext uri="{BB962C8B-B14F-4D97-AF65-F5344CB8AC3E}">
        <p14:creationId xmlns:p14="http://schemas.microsoft.com/office/powerpoint/2010/main" val="3173120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63324B-4ABE-439A-B531-916334A1C2ED}" type="slidenum">
              <a:rPr kumimoji="0" lang="en-GB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91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64263" cy="3468687"/>
          </a:xfrm>
          <a:ln w="12700" cap="flat">
            <a:solidFill>
              <a:schemeClr val="tx1"/>
            </a:solidFill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1225"/>
            <a:ext cx="4984750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7" tIns="44445" rIns="90477" bIns="44445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34540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39452E-B812-4AA9-B4EB-C1E696B2B11E}" type="slidenum">
              <a:rPr kumimoji="0" lang="en-GB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91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64263" cy="3468687"/>
          </a:xfrm>
          <a:ln w="12700" cap="flat">
            <a:solidFill>
              <a:schemeClr val="tx1"/>
            </a:solidFill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1225"/>
            <a:ext cx="4984750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7" tIns="44445" rIns="90477" bIns="44445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58034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F73D68-E7D1-47DB-A9F7-1CAC6CA7B210}" type="slidenum">
              <a:rPr kumimoji="0" lang="en-GB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91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64263" cy="3468687"/>
          </a:xfrm>
          <a:ln w="12700" cap="flat">
            <a:solidFill>
              <a:schemeClr val="tx1"/>
            </a:solidFill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1225"/>
            <a:ext cx="4984750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7" tIns="44445" rIns="90477" bIns="44445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0646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40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39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7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8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73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92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65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5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6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709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819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8226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161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95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16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039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2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20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2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740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881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049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951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304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954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7496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08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4640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125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544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45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8E476-A126-4CB3-B9E0-29A9DCC80FB7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67DB3D-F099-4BD6-8FB4-70704FC53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54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8" name="Text Box 50"/>
          <p:cNvSpPr txBox="1">
            <a:spLocks noChangeArrowheads="1"/>
          </p:cNvSpPr>
          <p:nvPr userDrawn="1"/>
        </p:nvSpPr>
        <p:spPr bwMode="auto">
          <a:xfrm>
            <a:off x="685800" y="6248401"/>
            <a:ext cx="736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1C999E-6C38-4A49-8109-80FBB8A754A6}" type="slidenum">
              <a:rPr kumimoji="0" lang="en-GB" altLang="ru-R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ru-RU" sz="13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99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Консолидированная отчетность в РФ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к.э.н., доцент Т.В. </a:t>
            </a:r>
            <a:r>
              <a:rPr lang="ru-RU" dirty="0" err="1" smtClean="0"/>
              <a:t>Бубновская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55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0000"/>
                </a:solidFill>
                <a:latin typeface="Open Sans"/>
              </a:rPr>
              <a:t>Федеральный закон </a:t>
            </a:r>
            <a:r>
              <a:rPr lang="ru-RU" sz="40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40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4000" dirty="0" smtClean="0">
                <a:solidFill>
                  <a:srgbClr val="000000"/>
                </a:solidFill>
                <a:latin typeface="Open Sans"/>
              </a:rPr>
              <a:t>от </a:t>
            </a:r>
            <a:r>
              <a:rPr lang="ru-RU" sz="4000" dirty="0">
                <a:solidFill>
                  <a:srgbClr val="000000"/>
                </a:solidFill>
                <a:latin typeface="Open Sans"/>
              </a:rPr>
              <a:t>27.07.2010 № 208-ФЗ </a:t>
            </a:r>
            <a:r>
              <a:rPr lang="ru-RU" sz="40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40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4000" dirty="0" smtClean="0">
                <a:solidFill>
                  <a:srgbClr val="000000"/>
                </a:solidFill>
                <a:latin typeface="Open Sans"/>
              </a:rPr>
              <a:t>«</a:t>
            </a:r>
            <a:r>
              <a:rPr lang="ru-RU" sz="4000" dirty="0">
                <a:solidFill>
                  <a:srgbClr val="000000"/>
                </a:solidFill>
                <a:latin typeface="Open Sans"/>
              </a:rPr>
              <a:t>О консолидированной финансовой отчетности»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Open Sans"/>
              </a:rPr>
            </a:br>
            <a:r>
              <a:rPr lang="ru-RU" sz="2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Open Sans"/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Нормативный документ, регулирующий порядок составления консолидированной отчетности в Российской Федерации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1876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Open Sans"/>
              </a:rPr>
              <a:t>Под </a:t>
            </a:r>
            <a:r>
              <a:rPr lang="ru-RU" sz="2400" b="1" dirty="0">
                <a:solidFill>
                  <a:srgbClr val="000000"/>
                </a:solidFill>
                <a:latin typeface="Open Sans"/>
              </a:rPr>
              <a:t>консолидированной финансовой отчетностью 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понимается систематизированная информация, отражающая финансовое положение, финансовые результаты деятельности и изменения финансового положения организации, которая вместе с другими организациями и (или) иностранными организациями в соответствии с Международными стандартами финансовой отчетности </a:t>
            </a:r>
            <a:r>
              <a:rPr lang="ru-RU" sz="2400" dirty="0" smtClean="0">
                <a:solidFill>
                  <a:srgbClr val="000000"/>
                </a:solidFill>
                <a:latin typeface="Open Sans"/>
              </a:rPr>
              <a:t>определяется 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>как группа</a:t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r>
              <a:rPr lang="ru-RU" sz="24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Понятие консолидированной отчетности (ст. 1 208-ФЗ)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1550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601287"/>
            <a:ext cx="8596668" cy="3403600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кредитные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организации;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2)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страховые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организации (за исключением страховых медицинских организаций, осуществляющих деятельность исключительно в сфере обязательного медицинского страхования);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3)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негосударственные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пенсионные фонды;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4) 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управляющие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компании инвестиционных фондов, паевых инвестиционных фондов и негосударственных пенсионных фондов;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5)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клиринговые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организации;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6)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федеральные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государственные унитарные предприятия, перечень которых утверждается Правительством Российской Федерации;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7)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акционерные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общества, акции которых находятся в федеральной собственности и перечень которых утверждается Правительством Российской Федерации;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) 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иные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организации, ценные бумаги которых допущены к организованным торгам путем их включения в котировальный список.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Сфера действия 208-ФЗ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5774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 Консолидированная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финансовая отчетность составляется в соответствии с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МСФО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2. Консолидированная финансовая отчетность организации составляется наряду с бухгалтерской (финансовой) отчетностью этой организации, составляемой в соответствии с Федеральным законом от 6 декабря 2011 года № 402-ФЗ «О бухгалтерском учете».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. На территории Российской Федерации применяются МСФО и Разъяснения МСФО, принимаемые Фондом Международных стандартов финансовой отчетности и признанные в порядке, установленном с учетом требований законодательства Российской Федерации Правительством Российской Федерации по согласованию с Центральным банком Российской Федерации.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. Отчетным периодом для годовой консолидированной финансовой отчетности (отчетным годом) является календарный год с 1 января по 31 декабря включительно.</a:t>
            </a: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</a:rPr>
              <a:t>Составление консолидированной финансовой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отчетности (ст. 3 208-ФЗ)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29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1. Годовая </a:t>
            </a:r>
            <a:r>
              <a:rPr lang="ru-RU" sz="2200" dirty="0">
                <a:solidFill>
                  <a:srgbClr val="000000"/>
                </a:solidFill>
                <a:latin typeface="Open Sans"/>
              </a:rPr>
              <a:t>консолидированная финансовая отчетность представляется в срок не позднее 120 дней после окончания отчетного года, за который составлена данная отчетность. Промежуточная консолидированная финансовая отчетность представляется в срок не позднее 60 дней после окончания отчетного периода, за который составлена данная отчетность</a:t>
            </a: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.</a:t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2. Консолидированная </a:t>
            </a:r>
            <a:r>
              <a:rPr lang="ru-RU" sz="2200" dirty="0">
                <a:solidFill>
                  <a:srgbClr val="000000"/>
                </a:solidFill>
                <a:latin typeface="Open Sans"/>
              </a:rPr>
              <a:t>финансовая отчетность подписывается руководителем организации и (или) иными лицами, уполномоченными на это учредительными документами организации.</a:t>
            </a:r>
            <a:br>
              <a:rPr lang="ru-RU" sz="22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r>
              <a:rPr lang="ru-RU" sz="1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Open Sans"/>
              </a:rPr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</a:rPr>
              <a:t>Представление консолидированной финансовой 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отчетности (ст. 4 208-ФЗ)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73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</a:rPr>
              <a:t>Годовая консолидированная финансовая отчетность подлежит обязательному аудиту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</a:rPr>
              <a:t>Аудит консолидированной финансовой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отчетности (ст. 5 208-ФЗ)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576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Open Sans"/>
              </a:rPr>
              <a:t>Надзор за представлением и раскрытием консолидированной финансовой отчетности </a:t>
            </a:r>
            <a:r>
              <a:rPr lang="ru-RU" sz="2800" dirty="0" smtClean="0">
                <a:solidFill>
                  <a:srgbClr val="000000"/>
                </a:solidFill>
                <a:latin typeface="Open Sans"/>
              </a:rPr>
              <a:t>организациями осуществляет </a:t>
            </a:r>
            <a:r>
              <a:rPr lang="ru-RU" sz="2800" dirty="0">
                <a:solidFill>
                  <a:srgbClr val="000000"/>
                </a:solidFill>
                <a:latin typeface="Open Sans"/>
              </a:rPr>
              <a:t>Центральный банк Российской Федерации</a:t>
            </a:r>
            <a:br>
              <a:rPr lang="ru-RU" sz="2800" dirty="0">
                <a:solidFill>
                  <a:srgbClr val="000000"/>
                </a:solidFill>
                <a:latin typeface="Open Sans"/>
              </a:rPr>
            </a:br>
            <a:r>
              <a:rPr lang="ru-RU" sz="28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Open Sans"/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Надзор за представлением и 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раскрытием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консолидированной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финансовой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отчетности (ст. 6 208-ФЗ)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dirty="0">
                <a:solidFill>
                  <a:srgbClr val="000000"/>
                </a:solidFill>
                <a:latin typeface="Open Sans"/>
              </a:rPr>
            </a:br>
            <a:r>
              <a:rPr lang="ru-RU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dirty="0">
                <a:solidFill>
                  <a:srgbClr val="000000"/>
                </a:solidFill>
                <a:latin typeface="Open San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350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200" dirty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1. Консолидированная </a:t>
            </a:r>
            <a:r>
              <a:rPr lang="ru-RU" sz="2200" dirty="0">
                <a:solidFill>
                  <a:srgbClr val="000000"/>
                </a:solidFill>
                <a:latin typeface="Open Sans"/>
              </a:rPr>
              <a:t>финансовая отчетность считается раскрытой, если она размещена в информационных системах общего пользования или опубликована в средствах массовой информации, доступных для заинтересованных в ней лиц, и (или) в отношении указанной отчетности проведены иные действия, обеспечивающие ее доступность для всех заинтересованных в ней лиц независимо от целей получения данной отчетности по процедуре, гарантирующей ее нахождение и получение</a:t>
            </a: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.</a:t>
            </a:r>
            <a:br>
              <a:rPr lang="ru-RU" sz="2200" dirty="0" smtClean="0">
                <a:solidFill>
                  <a:srgbClr val="000000"/>
                </a:solidFill>
                <a:latin typeface="Open Sans"/>
              </a:rPr>
            </a:b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2. </a:t>
            </a:r>
            <a:r>
              <a:rPr lang="ru-RU" sz="2200" dirty="0">
                <a:solidFill>
                  <a:srgbClr val="000000"/>
                </a:solidFill>
                <a:latin typeface="Open Sans"/>
              </a:rPr>
              <a:t>Раскрытие консолидированной финансовой отчетности осуществляется организацией не позднее 30 дней со дня истечения срока для ее </a:t>
            </a:r>
            <a:r>
              <a:rPr lang="ru-RU" sz="2200" dirty="0" smtClean="0">
                <a:solidFill>
                  <a:srgbClr val="000000"/>
                </a:solidFill>
                <a:latin typeface="Open Sans"/>
              </a:rPr>
              <a:t>представления.</a:t>
            </a:r>
            <a:r>
              <a:rPr lang="ru-RU" sz="24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r>
              <a:rPr lang="ru-RU" sz="24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r>
              <a:rPr lang="ru-RU" sz="24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r>
              <a:rPr lang="ru-RU" sz="2400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Open Sans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</a:rPr>
              <a:t>Раскрытие консолидированной финансовой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отчетности (ст. 7 208-ФЗ)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097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889125" y="1885951"/>
            <a:ext cx="269626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7750" indent="-1333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76592" y="5015346"/>
            <a:ext cx="8596668" cy="132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sz="3200" b="1" dirty="0">
                <a:solidFill>
                  <a:schemeClr val="tx2"/>
                </a:solidFill>
                <a:latin typeface="Arial" panose="020B0604020202020204" pitchFamily="34" charset="0"/>
              </a:rPr>
              <a:t>Консолидированная финансовая </a:t>
            </a:r>
            <a:r>
              <a:rPr lang="ru-RU" altLang="ru-RU" sz="32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отчетность по МСФО</a:t>
            </a:r>
            <a:endParaRPr lang="ru-RU" altLang="ru-RU" sz="32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723207" y="631767"/>
            <a:ext cx="9944793" cy="5173721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3600" bIns="45720" numCol="1" anchor="t" anchorCtr="0" compatLnSpc="1">
            <a:prstTxWarp prst="textNoShape">
              <a:avLst/>
            </a:prstTxWarp>
            <a:normAutofit/>
          </a:bodyPr>
          <a:lstStyle/>
          <a:p>
            <a:pPr fontAlgn="base"/>
            <a:r>
              <a:rPr lang="ru-RU" sz="3200" b="1" cap="all" dirty="0">
                <a:solidFill>
                  <a:srgbClr val="202B35"/>
                </a:solidFill>
                <a:latin typeface="+mj-lt"/>
              </a:rPr>
              <a:t>МСФО 3 (</a:t>
            </a:r>
            <a:r>
              <a:rPr lang="en-US" sz="3200" b="1" cap="all" dirty="0">
                <a:solidFill>
                  <a:srgbClr val="202B35"/>
                </a:solidFill>
                <a:latin typeface="+mj-lt"/>
              </a:rPr>
              <a:t>IFRS </a:t>
            </a:r>
            <a:r>
              <a:rPr lang="en-US" sz="3200" b="1" cap="all" dirty="0" smtClean="0">
                <a:solidFill>
                  <a:srgbClr val="202B35"/>
                </a:solidFill>
                <a:latin typeface="+mj-lt"/>
              </a:rPr>
              <a:t>3)</a:t>
            </a:r>
            <a:r>
              <a:rPr lang="ru-RU" sz="3200" b="1" cap="all" dirty="0" smtClean="0">
                <a:solidFill>
                  <a:srgbClr val="202B35"/>
                </a:solidFill>
                <a:latin typeface="+mj-lt"/>
              </a:rPr>
              <a:t> «</a:t>
            </a:r>
            <a:r>
              <a:rPr lang="ru-RU" altLang="ru-RU" sz="3200" b="1" dirty="0" smtClean="0">
                <a:latin typeface="+mj-lt"/>
              </a:rPr>
              <a:t>Объединение бизнесов» </a:t>
            </a:r>
          </a:p>
          <a:p>
            <a:pPr fontAlgn="base"/>
            <a:r>
              <a:rPr lang="ru-RU" sz="3200" b="1" dirty="0" smtClean="0">
                <a:solidFill>
                  <a:srgbClr val="333333"/>
                </a:solidFill>
                <a:latin typeface="+mj-lt"/>
              </a:rPr>
              <a:t>МСФО </a:t>
            </a:r>
            <a:r>
              <a:rPr lang="ru-RU" sz="3200" b="1" dirty="0">
                <a:solidFill>
                  <a:srgbClr val="333333"/>
                </a:solidFill>
                <a:latin typeface="+mj-lt"/>
              </a:rPr>
              <a:t>(IFRS) 10 «Консолидированная финансовая отчетность</a:t>
            </a:r>
            <a:r>
              <a:rPr lang="ru-RU" sz="3200" b="1" dirty="0" smtClean="0">
                <a:solidFill>
                  <a:srgbClr val="333333"/>
                </a:solidFill>
                <a:latin typeface="+mj-lt"/>
              </a:rPr>
              <a:t>»</a:t>
            </a:r>
          </a:p>
          <a:p>
            <a:pPr fontAlgn="base"/>
            <a:r>
              <a:rPr lang="ru-RU" sz="3200" b="1" dirty="0" smtClean="0">
                <a:solidFill>
                  <a:srgbClr val="000000"/>
                </a:solidFill>
                <a:latin typeface="+mj-lt"/>
              </a:rPr>
              <a:t>МСБУ (IAS</a:t>
            </a:r>
            <a:r>
              <a:rPr lang="ru-RU" sz="3200" b="1" dirty="0">
                <a:solidFill>
                  <a:srgbClr val="000000"/>
                </a:solidFill>
                <a:latin typeface="+mj-lt"/>
              </a:rPr>
              <a:t>) 28 «Инвестиции в ассоциированные организации и совместные предприятия</a:t>
            </a:r>
            <a:r>
              <a:rPr lang="ru-RU" sz="3200" b="1" dirty="0" smtClean="0">
                <a:solidFill>
                  <a:srgbClr val="000000"/>
                </a:solidFill>
                <a:latin typeface="+mj-lt"/>
              </a:rPr>
              <a:t>»</a:t>
            </a:r>
          </a:p>
          <a:p>
            <a:pPr fontAlgn="base"/>
            <a:r>
              <a:rPr lang="ru-RU" sz="3200" b="1" dirty="0" smtClean="0">
                <a:latin typeface="+mj-lt"/>
              </a:rPr>
              <a:t>МСФО </a:t>
            </a:r>
            <a:r>
              <a:rPr lang="en-US" sz="3200" b="1" dirty="0" smtClean="0">
                <a:latin typeface="+mj-lt"/>
              </a:rPr>
              <a:t>(IFRS</a:t>
            </a:r>
            <a:r>
              <a:rPr lang="en-US" sz="3200" b="1" dirty="0">
                <a:latin typeface="+mj-lt"/>
              </a:rPr>
              <a:t>) </a:t>
            </a:r>
            <a:r>
              <a:rPr lang="en-US" sz="3200" b="1" dirty="0" smtClean="0">
                <a:latin typeface="+mj-lt"/>
              </a:rPr>
              <a:t>11«</a:t>
            </a:r>
            <a:r>
              <a:rPr lang="ru-RU" sz="3200" b="1" dirty="0" smtClean="0">
                <a:latin typeface="+mj-lt"/>
              </a:rPr>
              <a:t>Совместное предпринимательство»</a:t>
            </a:r>
            <a:endParaRPr lang="ru-RU" sz="3200" b="1" dirty="0">
              <a:latin typeface="+mj-lt"/>
            </a:endParaRPr>
          </a:p>
          <a:p>
            <a:pPr fontAlgn="base"/>
            <a:endParaRPr lang="ru-RU" altLang="ru-RU" sz="2800" b="1" dirty="0"/>
          </a:p>
          <a:p>
            <a:pPr marL="371475" indent="-371475">
              <a:lnSpc>
                <a:spcPct val="10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lang="en-US" alt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8466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idx="1"/>
          </p:nvPr>
        </p:nvSpPr>
        <p:spPr>
          <a:xfrm>
            <a:off x="1804988" y="1958976"/>
            <a:ext cx="8534400" cy="4441825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normAutofit fontScale="32500" lnSpcReduction="20000"/>
          </a:bodyPr>
          <a:lstStyle/>
          <a:p>
            <a:pPr marL="0" indent="0" defTabSz="914400">
              <a:lnSpc>
                <a:spcPct val="100000"/>
              </a:lnSpc>
              <a:spcBef>
                <a:spcPct val="30000"/>
              </a:spcBef>
              <a:buNone/>
            </a:pPr>
            <a:r>
              <a:rPr lang="ru-RU" sz="8600" b="1" dirty="0" smtClean="0"/>
              <a:t>Объединение </a:t>
            </a:r>
            <a:r>
              <a:rPr lang="ru-RU" sz="8600" b="1" dirty="0"/>
              <a:t>бизнеса (</a:t>
            </a:r>
            <a:r>
              <a:rPr lang="ru-RU" sz="8600" b="1" dirty="0" err="1"/>
              <a:t>business</a:t>
            </a:r>
            <a:r>
              <a:rPr lang="ru-RU" sz="8600" b="1" dirty="0"/>
              <a:t> </a:t>
            </a:r>
            <a:r>
              <a:rPr lang="ru-RU" sz="8600" b="1" dirty="0" err="1"/>
              <a:t>combination</a:t>
            </a:r>
            <a:r>
              <a:rPr lang="ru-RU" sz="8600" b="1" dirty="0"/>
              <a:t>) – это сделка или событие, в результате которого одна компания получает контроль над одним или несколькими бизнесами другой компании. Бизнес определяется как взаимосвязанный комплекс деятельности и активов, который может осуществляться и управляться с целью получения прибыли инвесторами или снижения издержек или обеспечения иных экономических выгод непосредственно для заинтересованных лиц или участников на пропорциональной </a:t>
            </a:r>
            <a:r>
              <a:rPr lang="ru-RU" sz="8600" b="1" dirty="0" smtClean="0"/>
              <a:t>основе</a:t>
            </a:r>
            <a:endParaRPr lang="ru-RU" altLang="ru-RU" sz="8600" b="1" dirty="0">
              <a:cs typeface="Arial" panose="020B0604020202020204" pitchFamily="34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2408238" y="3667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8259763" y="922339"/>
            <a:ext cx="1530869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3100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1859360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>
          <a:xfrm>
            <a:off x="1828800" y="1638301"/>
            <a:ext cx="8534400" cy="4441825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chemeClr val="tx2"/>
                </a:solidFill>
              </a:rPr>
              <a:t>Покупка</a:t>
            </a:r>
            <a:r>
              <a:rPr lang="ru-RU" altLang="ru-RU" sz="2000" b="1" dirty="0">
                <a:solidFill>
                  <a:schemeClr val="bg2"/>
                </a:solidFill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</a:rPr>
              <a:t>– одна компания (покупатель) получает контроль над чистыми активами и операциями другой компании (продавца) в обмен на передачу активов, принятие обязательств или эмиссию акций</a:t>
            </a:r>
            <a:endParaRPr lang="en-US" altLang="ru-RU" sz="2000" b="1" dirty="0">
              <a:solidFill>
                <a:srgbClr val="000000"/>
              </a:solidFill>
            </a:endParaRPr>
          </a:p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endParaRPr lang="ru-RU" altLang="ru-RU" sz="2000" b="1" dirty="0">
              <a:solidFill>
                <a:srgbClr val="000000"/>
              </a:solidFill>
            </a:endParaRPr>
          </a:p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chemeClr val="tx2"/>
                </a:solidFill>
              </a:rPr>
              <a:t>Объединение интересов </a:t>
            </a:r>
            <a:r>
              <a:rPr lang="ru-RU" altLang="ru-RU" sz="2000" b="1" dirty="0">
                <a:solidFill>
                  <a:srgbClr val="000000"/>
                </a:solidFill>
              </a:rPr>
              <a:t>– акционеры объединяющихся компаний, осуществляют общий контроль над своими едиными чистыми активами и операциями, таким образом, что ни одна из сторон не может быть определена в качестве покупателя (используется редко)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8259763" y="922339"/>
            <a:ext cx="1530869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3100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141538" y="3667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6002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idx="1"/>
          </p:nvPr>
        </p:nvSpPr>
        <p:spPr>
          <a:xfrm>
            <a:off x="1828800" y="1958975"/>
            <a:ext cx="8534400" cy="40767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rgbClr val="000000"/>
                </a:solidFill>
              </a:rPr>
              <a:t>Начиная с </a:t>
            </a:r>
            <a:r>
              <a:rPr lang="ru-RU" altLang="ru-RU" sz="2000" b="1" dirty="0">
                <a:solidFill>
                  <a:srgbClr val="1E6E04"/>
                </a:solidFill>
              </a:rPr>
              <a:t>даты покупки</a:t>
            </a:r>
            <a:r>
              <a:rPr lang="ru-RU" altLang="ru-RU" sz="2000" b="1" dirty="0">
                <a:solidFill>
                  <a:srgbClr val="000000"/>
                </a:solidFill>
              </a:rPr>
              <a:t>, покупатель должен: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rgbClr val="000000"/>
                </a:solidFill>
              </a:rPr>
              <a:t>	- включать в отчет о прибылях и убытках результаты операций приобретенной компании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rgbClr val="000000"/>
                </a:solidFill>
              </a:rPr>
              <a:t>	- отражать в балансе </a:t>
            </a:r>
            <a:r>
              <a:rPr lang="ru-RU" altLang="ru-RU" sz="2000" b="1" dirty="0">
                <a:solidFill>
                  <a:schemeClr val="accent2"/>
                </a:solidFill>
              </a:rPr>
              <a:t>идентифицируемые активы и обязательства</a:t>
            </a:r>
            <a:r>
              <a:rPr lang="ru-RU" altLang="ru-RU" sz="2000" b="1" dirty="0">
                <a:solidFill>
                  <a:srgbClr val="000000"/>
                </a:solidFill>
              </a:rPr>
              <a:t> приобретенной компании, а также любую </a:t>
            </a:r>
            <a:r>
              <a:rPr lang="ru-RU" altLang="ru-RU" sz="2000" b="1" dirty="0"/>
              <a:t>положительную или отрицательную величину деловой репутации, возникающую при покупке</a:t>
            </a:r>
            <a:endParaRPr lang="en-US" altLang="ru-RU" sz="2000" b="1" dirty="0"/>
          </a:p>
          <a:p>
            <a:pPr>
              <a:lnSpc>
                <a:spcPct val="100000"/>
              </a:lnSpc>
              <a:spcBef>
                <a:spcPct val="30000"/>
              </a:spcBef>
            </a:pPr>
            <a:endParaRPr lang="ru-RU" altLang="ru-RU" sz="2000" b="1" dirty="0"/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rgbClr val="000000"/>
                </a:solidFill>
                <a:cs typeface="Arial" panose="020B0604020202020204" pitchFamily="34" charset="0"/>
              </a:rPr>
              <a:t>Датой покупки является </a:t>
            </a:r>
            <a:r>
              <a:rPr lang="ru-RU" altLang="ru-RU" sz="2000" b="1" dirty="0">
                <a:solidFill>
                  <a:srgbClr val="1E6E04"/>
                </a:solidFill>
                <a:cs typeface="Arial" panose="020B0604020202020204" pitchFamily="34" charset="0"/>
              </a:rPr>
              <a:t>дата фактической передачи контроля</a:t>
            </a:r>
            <a:r>
              <a:rPr lang="ru-RU" altLang="ru-RU" sz="2000" b="1" dirty="0">
                <a:solidFill>
                  <a:srgbClr val="000000"/>
                </a:solidFill>
                <a:cs typeface="Arial" panose="020B0604020202020204" pitchFamily="34" charset="0"/>
              </a:rPr>
              <a:t> над чистыми активами и операциями приобретаемой компании покупателю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endParaRPr lang="ru-RU" altLang="ru-RU" sz="2000" b="1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ct val="30000"/>
              </a:spcBef>
            </a:pPr>
            <a:endParaRPr lang="ru-RU" altLang="ru-RU" sz="2000" b="1" dirty="0">
              <a:solidFill>
                <a:srgbClr val="000000"/>
              </a:solidFill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927226" y="1304925"/>
            <a:ext cx="784066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1E6E04"/>
                </a:solidFill>
                <a:latin typeface="Arial" panose="020B0604020202020204" pitchFamily="34" charset="0"/>
              </a:rPr>
              <a:t>Покупка. Метод учета</a:t>
            </a:r>
            <a:endParaRPr lang="ru-RU" altLang="ru-RU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8259763" y="922339"/>
            <a:ext cx="1530869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3100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836738" y="3667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37902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2133600" y="2667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981200" y="1335088"/>
            <a:ext cx="8686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endParaRPr lang="ru-RU" altLang="ru-RU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Покупка должна учитываться по ее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 первоначальной стоимости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, равной: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сумме выплаченных денежных средств или их эквивалентов,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или 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справедливой стоимости на дату покупки,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 	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или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 другого возмещения за покупку, отданного покупателем в обмен на контроль над чистыми активами другой компании,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плюс 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любые затраты, прямо связанные с покупкой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sz="3200" b="1" dirty="0">
                <a:solidFill>
                  <a:schemeClr val="tx1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8259763" y="922339"/>
            <a:ext cx="150522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927226" y="1304925"/>
            <a:ext cx="784066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1E6E04"/>
                </a:solidFill>
                <a:latin typeface="Arial" panose="020B0604020202020204" pitchFamily="34" charset="0"/>
              </a:rPr>
              <a:t>Покупка. Метод учета</a:t>
            </a:r>
            <a:endParaRPr lang="ru-RU" altLang="ru-RU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57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idx="1"/>
          </p:nvPr>
        </p:nvSpPr>
        <p:spPr>
          <a:xfrm>
            <a:off x="2073276" y="2089150"/>
            <a:ext cx="7680325" cy="409575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/>
              <a:t>	Превышение первоначальной стоимости покупки над долей покупателя </a:t>
            </a:r>
            <a:r>
              <a:rPr lang="ru-RU" altLang="ru-RU" sz="2000" b="1" dirty="0">
                <a:solidFill>
                  <a:schemeClr val="accent2"/>
                </a:solidFill>
              </a:rPr>
              <a:t>в справедливой стоимости </a:t>
            </a:r>
            <a:r>
              <a:rPr lang="ru-RU" altLang="ru-RU" sz="2000" b="1" dirty="0"/>
              <a:t>приобретенных идентифицируемых активов и обязательств, называется </a:t>
            </a:r>
            <a:r>
              <a:rPr lang="ru-RU" altLang="ru-RU" sz="2000" b="1" dirty="0">
                <a:solidFill>
                  <a:schemeClr val="accent2"/>
                </a:solidFill>
              </a:rPr>
              <a:t>деловой репутацией </a:t>
            </a:r>
            <a:r>
              <a:rPr lang="ru-RU" altLang="ru-RU" sz="2000" b="1" dirty="0"/>
              <a:t>и признается как актив</a:t>
            </a:r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/>
              <a:t>	 В противном случае это называется </a:t>
            </a:r>
            <a:r>
              <a:rPr lang="ru-RU" altLang="ru-RU" sz="2000" b="1" dirty="0">
                <a:solidFill>
                  <a:schemeClr val="accent2"/>
                </a:solidFill>
              </a:rPr>
              <a:t>отрицательной деловой репутацией</a:t>
            </a:r>
            <a:r>
              <a:rPr lang="ru-RU" altLang="ru-RU" sz="2000" b="1" dirty="0"/>
              <a:t> и признается как </a:t>
            </a:r>
            <a:r>
              <a:rPr lang="ru-RU" altLang="ru-RU" sz="2000" b="1" dirty="0" smtClean="0"/>
              <a:t>доход от сделки</a:t>
            </a:r>
            <a:endParaRPr lang="ru-RU" altLang="ru-RU" sz="2000" b="1" dirty="0"/>
          </a:p>
          <a:p>
            <a:pPr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chemeClr val="bg2"/>
                </a:solidFill>
              </a:rPr>
              <a:t>	</a:t>
            </a:r>
            <a:r>
              <a:rPr lang="ru-RU" sz="2000" b="1" dirty="0" smtClean="0"/>
              <a:t>Гудвилл  (деловая репутация) учитывается </a:t>
            </a:r>
            <a:r>
              <a:rPr lang="ru-RU" sz="2000" b="1" dirty="0"/>
              <a:t>по исторической стоимости за минусом обесценения (</a:t>
            </a:r>
            <a:r>
              <a:rPr lang="ru-RU" sz="2000" b="1" dirty="0" err="1"/>
              <a:t>impairment</a:t>
            </a:r>
            <a:r>
              <a:rPr lang="ru-RU" sz="2000" b="1" dirty="0"/>
              <a:t> </a:t>
            </a:r>
            <a:r>
              <a:rPr lang="ru-RU" sz="2000" b="1" dirty="0" err="1"/>
              <a:t>loss</a:t>
            </a:r>
            <a:r>
              <a:rPr lang="ru-RU" sz="2000" b="1" dirty="0"/>
              <a:t>).</a:t>
            </a:r>
            <a:r>
              <a:rPr lang="ru-RU" sz="2000" dirty="0"/>
              <a:t> </a:t>
            </a:r>
            <a:endParaRPr lang="ru-RU" altLang="ru-RU" sz="2000" b="1" dirty="0">
              <a:solidFill>
                <a:schemeClr val="bg2"/>
              </a:solidFill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1995488" y="1465263"/>
            <a:ext cx="784066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1E6E04"/>
                </a:solidFill>
                <a:latin typeface="Arial" panose="020B0604020202020204" pitchFamily="34" charset="0"/>
              </a:rPr>
              <a:t>Покупка. Метод учета</a:t>
            </a:r>
            <a:endParaRPr lang="ru-RU" altLang="ru-RU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8259763" y="922339"/>
            <a:ext cx="150522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1836738" y="3667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04785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idx="1"/>
          </p:nvPr>
        </p:nvSpPr>
        <p:spPr>
          <a:xfrm>
            <a:off x="1798638" y="2552701"/>
            <a:ext cx="8534400" cy="4030663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 dirty="0">
                <a:solidFill>
                  <a:srgbClr val="000000"/>
                </a:solidFill>
              </a:rPr>
              <a:t>	Статьи финансовых отчетов объединяющихся предприятий, за период в котором происходит объединение (и за любые другие представленные в отчетности для сравнения периоды) </a:t>
            </a:r>
            <a:r>
              <a:rPr lang="ru-RU" altLang="ru-RU" sz="2000" b="1" dirty="0">
                <a:solidFill>
                  <a:schemeClr val="accent2"/>
                </a:solidFill>
              </a:rPr>
              <a:t>должны включаться в финансовую отчетность компаний так, как будто они были объединены, начиная с самого раннего из представленных периодов</a:t>
            </a:r>
          </a:p>
          <a:p>
            <a:pPr marL="0" indent="0" defTabSz="914400">
              <a:lnSpc>
                <a:spcPct val="100000"/>
              </a:lnSpc>
              <a:spcBef>
                <a:spcPct val="30000"/>
              </a:spcBef>
              <a:buNone/>
            </a:pPr>
            <a:endParaRPr lang="ru-RU" altLang="ru-RU" sz="2000" b="1" dirty="0">
              <a:solidFill>
                <a:srgbClr val="000000"/>
              </a:solidFill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2338388" y="1830388"/>
            <a:ext cx="784066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1E6E04"/>
                </a:solidFill>
                <a:latin typeface="Arial" panose="020B0604020202020204" pitchFamily="34" charset="0"/>
              </a:rPr>
              <a:t>Объединение интересов. Метод учета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8259763" y="922339"/>
            <a:ext cx="150522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2217738" y="4048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4619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idx="1"/>
          </p:nvPr>
        </p:nvSpPr>
        <p:spPr>
          <a:xfrm>
            <a:off x="1798638" y="2552701"/>
            <a:ext cx="8534400" cy="4030663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>
                <a:solidFill>
                  <a:srgbClr val="000000"/>
                </a:solidFill>
              </a:rPr>
              <a:t>	</a:t>
            </a:r>
            <a:r>
              <a:rPr lang="ru-RU" altLang="ru-RU" sz="2000" b="1">
                <a:cs typeface="Arial" panose="020B0604020202020204" pitchFamily="34" charset="0"/>
              </a:rPr>
              <a:t>Любая разница между суммой, учтенной в качестве выпущенного акционерного капитала, вместе с дополнительным возмещением в форме денежных средств или других активов, и суммой, учтенной в качестве приобретенного акционерного капитала, должна корректироваться </a:t>
            </a:r>
            <a:r>
              <a:rPr lang="ru-RU" altLang="ru-RU" sz="2000" b="1">
                <a:solidFill>
                  <a:srgbClr val="1E6E04"/>
                </a:solidFill>
                <a:cs typeface="Arial" panose="020B0604020202020204" pitchFamily="34" charset="0"/>
              </a:rPr>
              <a:t>против собственного капитал</a:t>
            </a:r>
            <a:r>
              <a:rPr lang="ru-RU" altLang="ru-RU" sz="2000" b="1">
                <a:solidFill>
                  <a:srgbClr val="1E6E04"/>
                </a:solidFill>
              </a:rPr>
              <a:t>а</a:t>
            </a:r>
          </a:p>
          <a:p>
            <a:pPr marL="476250" indent="-476250" defTabSz="914400">
              <a:lnSpc>
                <a:spcPct val="100000"/>
              </a:lnSpc>
              <a:spcBef>
                <a:spcPct val="30000"/>
              </a:spcBef>
            </a:pPr>
            <a:r>
              <a:rPr lang="ru-RU" altLang="ru-RU" sz="2000" b="1">
                <a:solidFill>
                  <a:srgbClr val="000000"/>
                </a:solidFill>
              </a:rPr>
              <a:t>	Затраты, связанные с процессом  объединения интересов, должны немедленно признаваться </a:t>
            </a:r>
            <a:r>
              <a:rPr lang="ru-RU" altLang="ru-RU" sz="2000" b="1">
                <a:solidFill>
                  <a:srgbClr val="1E6E04"/>
                </a:solidFill>
              </a:rPr>
              <a:t>как расходы  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338388" y="1830388"/>
            <a:ext cx="784066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1E6E04"/>
                </a:solidFill>
                <a:latin typeface="Arial" panose="020B0604020202020204" pitchFamily="34" charset="0"/>
              </a:rPr>
              <a:t>Объединение интересов. Метод учета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8259763" y="922339"/>
            <a:ext cx="150522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3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2370138" y="442914"/>
            <a:ext cx="784066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1E6E04"/>
                </a:solidFill>
                <a:latin typeface="Arial" panose="020B0604020202020204" pitchFamily="34" charset="0"/>
              </a:rPr>
              <a:t>Объединение </a:t>
            </a:r>
            <a:r>
              <a:rPr lang="ru-RU" altLang="ru-RU" sz="3200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бизнесов</a:t>
            </a:r>
            <a:endParaRPr lang="ru-RU" altLang="ru-RU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374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957389" y="2133601"/>
            <a:ext cx="8491537" cy="212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marL="2452688" indent="-2452688"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526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0" indent="0" algn="ctr" defTabSz="457200" fontAlgn="base">
              <a:spcBef>
                <a:spcPts val="1000"/>
              </a:spcBef>
              <a:buClr>
                <a:srgbClr val="90C226"/>
              </a:buClr>
              <a:buSzPct val="80000"/>
              <a:tabLst/>
            </a:pPr>
            <a:r>
              <a:rPr lang="en-US" altLang="ru-RU" sz="3100" b="1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ru-RU" sz="4400" b="1" dirty="0">
                <a:solidFill>
                  <a:srgbClr val="333333"/>
                </a:solidFill>
                <a:latin typeface="Trebuchet MS" panose="020B0603020202020204"/>
              </a:rPr>
              <a:t>МСФО (IFRS) 10 «Консолидированная финансовая отчетность»</a:t>
            </a:r>
          </a:p>
        </p:txBody>
      </p:sp>
    </p:spTree>
    <p:extLst>
      <p:ext uri="{BB962C8B-B14F-4D97-AF65-F5344CB8AC3E}">
        <p14:creationId xmlns:p14="http://schemas.microsoft.com/office/powerpoint/2010/main" val="224683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sz="3200" b="1">
                <a:solidFill>
                  <a:srgbClr val="1E6E04"/>
                </a:solidFill>
                <a:latin typeface="Arial" panose="020B0604020202020204" pitchFamily="34" charset="0"/>
              </a:rPr>
              <a:t>Консолидированная финансовая отчетность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idx="1"/>
          </p:nvPr>
        </p:nvSpPr>
        <p:spPr>
          <a:xfrm>
            <a:off x="1951038" y="2044700"/>
            <a:ext cx="8716962" cy="4191000"/>
          </a:xfrm>
        </p:spPr>
        <p:txBody>
          <a:bodyPr/>
          <a:lstStyle/>
          <a:p>
            <a:pPr algn="just"/>
            <a:r>
              <a:rPr lang="ru-RU" altLang="ru-RU" sz="2000" b="1">
                <a:solidFill>
                  <a:srgbClr val="1E6E04"/>
                </a:solidFill>
              </a:rPr>
              <a:t>Дочерняя компания</a:t>
            </a:r>
            <a:r>
              <a:rPr lang="ru-RU" altLang="ru-RU" sz="2000" b="1"/>
              <a:t> - это компания, которая </a:t>
            </a:r>
            <a:r>
              <a:rPr lang="ru-RU" altLang="ru-RU" sz="2000" b="1">
                <a:solidFill>
                  <a:srgbClr val="1E6E04"/>
                </a:solidFill>
              </a:rPr>
              <a:t>контролируется</a:t>
            </a:r>
            <a:r>
              <a:rPr lang="ru-RU" altLang="ru-RU" sz="2000" b="1"/>
              <a:t> другой </a:t>
            </a:r>
            <a:r>
              <a:rPr lang="ru-RU" altLang="ru-RU" sz="2000" b="1">
                <a:solidFill>
                  <a:srgbClr val="1E6E04"/>
                </a:solidFill>
              </a:rPr>
              <a:t>(материнской) </a:t>
            </a:r>
            <a:r>
              <a:rPr lang="ru-RU" altLang="ru-RU" sz="2000" b="1"/>
              <a:t>компанией</a:t>
            </a:r>
          </a:p>
          <a:p>
            <a:pPr algn="just"/>
            <a:endParaRPr lang="ru-RU" altLang="ru-RU" sz="2000" b="1"/>
          </a:p>
          <a:p>
            <a:pPr algn="just"/>
            <a:r>
              <a:rPr lang="ru-RU" altLang="ru-RU" sz="2000" b="1">
                <a:solidFill>
                  <a:srgbClr val="1E6E04"/>
                </a:solidFill>
              </a:rPr>
              <a:t>Контроль</a:t>
            </a:r>
            <a:r>
              <a:rPr lang="ru-RU" altLang="ru-RU" sz="2000" b="1"/>
              <a:t> - это возможность управлять финансовой и хозяйственной политикой компании с тем, чтобы получать выгоды от ее деятельности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8281988" y="1036639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263582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1561406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sz="3200" b="1">
                <a:solidFill>
                  <a:srgbClr val="1E6E04"/>
                </a:solidFill>
                <a:latin typeface="Arial" panose="020B0604020202020204" pitchFamily="34" charset="0"/>
              </a:rPr>
              <a:t>Консолидированная финансовая отчетность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idx="1"/>
          </p:nvPr>
        </p:nvSpPr>
        <p:spPr>
          <a:xfrm>
            <a:off x="1790700" y="1744664"/>
            <a:ext cx="8877300" cy="4624387"/>
          </a:xfrm>
        </p:spPr>
        <p:txBody>
          <a:bodyPr/>
          <a:lstStyle/>
          <a:p>
            <a:pPr lvl="2" algn="just">
              <a:spcBef>
                <a:spcPts val="500"/>
              </a:spcBef>
              <a:spcAft>
                <a:spcPts val="500"/>
              </a:spcAft>
              <a:buNone/>
            </a:pPr>
            <a:r>
              <a:rPr lang="ru-RU" altLang="ru-RU" sz="2000"/>
              <a:t>   </a:t>
            </a:r>
            <a:r>
              <a:rPr lang="ru-RU" altLang="ru-RU" sz="2000" b="1">
                <a:solidFill>
                  <a:srgbClr val="1E6E04"/>
                </a:solidFill>
              </a:rPr>
              <a:t>Контроль возникает, если материнская компания:</a:t>
            </a:r>
          </a:p>
          <a:p>
            <a:pPr lvl="2" algn="just">
              <a:spcBef>
                <a:spcPts val="500"/>
              </a:spcBef>
              <a:spcAft>
                <a:spcPts val="500"/>
              </a:spcAft>
            </a:pPr>
            <a:r>
              <a:rPr lang="ru-RU" altLang="ru-RU" sz="2000" b="1"/>
              <a:t>владеет </a:t>
            </a:r>
            <a:r>
              <a:rPr lang="en-US" altLang="ru-RU" sz="2000" b="1"/>
              <a:t>&gt;</a:t>
            </a:r>
            <a:r>
              <a:rPr lang="ru-RU" altLang="ru-RU" sz="2000" b="1"/>
              <a:t> 50% акций, имеющих право голоса </a:t>
            </a:r>
          </a:p>
          <a:p>
            <a:pPr lvl="2" algn="just">
              <a:spcBef>
                <a:spcPts val="500"/>
              </a:spcBef>
              <a:spcAft>
                <a:spcPts val="500"/>
              </a:spcAft>
            </a:pPr>
            <a:r>
              <a:rPr lang="ru-RU" altLang="ru-RU" sz="2000" b="1"/>
              <a:t>имеет право распоряжаться </a:t>
            </a:r>
            <a:r>
              <a:rPr lang="en-US" altLang="ru-RU" sz="2000" b="1"/>
              <a:t>&gt;</a:t>
            </a:r>
            <a:r>
              <a:rPr lang="ru-RU" altLang="ru-RU" sz="2000" b="1"/>
              <a:t> 50% акций, имеющих право голоса путем соглашения с другими инвесторами</a:t>
            </a:r>
          </a:p>
          <a:p>
            <a:pPr lvl="2" algn="just">
              <a:spcBef>
                <a:spcPts val="500"/>
              </a:spcBef>
              <a:spcAft>
                <a:spcPts val="500"/>
              </a:spcAft>
            </a:pPr>
            <a:r>
              <a:rPr lang="ru-RU" altLang="ru-RU" sz="2000" b="1"/>
              <a:t>имеет право определять финансовую и текущую политику на основании устава или соглашения</a:t>
            </a:r>
          </a:p>
          <a:p>
            <a:pPr lvl="2" algn="just">
              <a:spcBef>
                <a:spcPts val="500"/>
              </a:spcBef>
              <a:spcAft>
                <a:spcPts val="500"/>
              </a:spcAft>
            </a:pPr>
            <a:r>
              <a:rPr lang="ru-RU" altLang="ru-RU" sz="2000" b="1"/>
              <a:t>имеет право назначать и смещать большинство членов совета директоров </a:t>
            </a:r>
          </a:p>
          <a:p>
            <a:pPr lvl="2" algn="just">
              <a:spcBef>
                <a:spcPts val="500"/>
              </a:spcBef>
              <a:spcAft>
                <a:spcPts val="500"/>
              </a:spcAft>
            </a:pPr>
            <a:r>
              <a:rPr lang="ru-RU" altLang="ru-RU" sz="2000" b="1"/>
              <a:t>имеет право представлять большинство голосов на собраниях совета директоров</a:t>
            </a:r>
            <a:endParaRPr lang="en-GB" altLang="en-US" sz="2000" b="1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8281988" y="1036639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263582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3884809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2049463" y="2170114"/>
            <a:ext cx="8204200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Консолидированная финансовая отчетность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– это финансовая отчетность </a:t>
            </a:r>
            <a:r>
              <a:rPr lang="ru-RU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группы компаний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представленная </a:t>
            </a:r>
            <a:r>
              <a:rPr lang="ru-RU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как финансовая отчетность единой компании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Группа компаний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– это материнская компания и ее дочерние компании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Интерес меньшинства  (</a:t>
            </a:r>
            <a:r>
              <a:rPr lang="en-US" altLang="ru-RU" sz="2000" b="1" dirty="0">
                <a:solidFill>
                  <a:srgbClr val="1E6E04"/>
                </a:solidFill>
                <a:latin typeface="Arial" panose="020B0604020202020204" pitchFamily="34" charset="0"/>
              </a:rPr>
              <a:t>Minority interest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) – </a:t>
            </a:r>
            <a:r>
              <a:rPr lang="ru-RU" altLang="ru-RU" sz="20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часть чистых результатов деятельности и чистых активов дочерней компании,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 части, </a:t>
            </a: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которой материнская компания не владеет прямо или косвенно через дочерние компании</a:t>
            </a:r>
            <a:endParaRPr lang="en-GB" alt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0659" name="Rectangle 4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sz="3200" b="1">
                <a:solidFill>
                  <a:srgbClr val="1E6E04"/>
                </a:solidFill>
                <a:latin typeface="Arial" panose="020B0604020202020204" pitchFamily="34" charset="0"/>
              </a:rPr>
              <a:t>Консолидированная финансовая отчетность</a:t>
            </a:r>
          </a:p>
        </p:txBody>
      </p:sp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8281988" y="1036639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24989028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887" y="116379"/>
            <a:ext cx="9301942" cy="5045826"/>
          </a:xfrm>
        </p:spPr>
        <p:txBody>
          <a:bodyPr>
            <a:normAutofit fontScale="90000"/>
          </a:bodyPr>
          <a:lstStyle/>
          <a:p>
            <a:r>
              <a:rPr lang="ru-RU" sz="1200" b="1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200" b="1" dirty="0" smtClean="0">
                <a:solidFill>
                  <a:srgbClr val="000000"/>
                </a:solidFill>
                <a:latin typeface="Open Sans"/>
              </a:rPr>
            </a:br>
            <a:r>
              <a:rPr lang="ru-RU" sz="1200" b="1" dirty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200" b="1" dirty="0">
                <a:solidFill>
                  <a:srgbClr val="000000"/>
                </a:solidFill>
                <a:latin typeface="Open Sans"/>
              </a:rPr>
            </a:br>
            <a:r>
              <a:rPr lang="ru-RU" sz="1200" b="1" dirty="0" smtClean="0">
                <a:solidFill>
                  <a:srgbClr val="000000"/>
                </a:solidFill>
                <a:latin typeface="Open Sans"/>
              </a:rPr>
              <a:t/>
            </a:r>
            <a:br>
              <a:rPr lang="ru-RU" sz="1200" b="1" dirty="0" smtClean="0">
                <a:solidFill>
                  <a:srgbClr val="000000"/>
                </a:solidFill>
                <a:latin typeface="Open Sans"/>
              </a:rPr>
            </a:br>
            <a:r>
              <a:rPr lang="ru-RU" sz="1600" b="1" dirty="0" smtClean="0">
                <a:solidFill>
                  <a:srgbClr val="000000"/>
                </a:solidFill>
                <a:latin typeface="Open Sans"/>
              </a:rPr>
              <a:t>Принцип </a:t>
            </a:r>
            <a:r>
              <a:rPr lang="ru-RU" sz="1600" b="1" dirty="0">
                <a:solidFill>
                  <a:srgbClr val="000000"/>
                </a:solidFill>
                <a:latin typeface="Open Sans"/>
              </a:rPr>
              <a:t>полноты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требует полное отражение информации об активах, обязательствах, расходах будущих периодов, доходах будущих периодов объединенной группы компаний невзирая на размер части материнской компании.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справедливой и достоверной оценки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консолидированная финансовая отчетность обязана быть прозрачной, доходчивой, общедоступной для понимания и предоставлять весомую и объективную информацию об активах, обязательствах и финансовом состоянии организаций, которые входят в группу компаний.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собственного капитала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собственный капитал, финансовые результаты деятельности и резервы группы консолидируются, поскольку материнская компания и её структурные подразделения воспринимаются как единое целое.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постоянства применения методов консолидации и принцип действующего предприятия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обязывают использовать выбранные методы консолидации на протяжении длительного периода при условии эффективного функционирования группы компаний.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существенности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только если информация важна для пользователей, она раскрывается в консолидированной отчетности. Только те статьи, которые имеют прямое влияние на принятие инвестиционных или прочих управленческих решений, считаются существенными и должны отображаться в финансовой документации.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единых методов оценки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материнская компания обязуется пользоваться едиными методами оценки при консолидации отчетности и при составлении своей собственной.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единой даты составления консолидированной финансовой отчетности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консолидированная финансовая отчетность составляется на дату составления материнской отчетности.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r>
              <a:rPr lang="ru-RU" sz="1600" b="1" dirty="0">
                <a:solidFill>
                  <a:srgbClr val="000000"/>
                </a:solidFill>
                <a:latin typeface="Open Sans"/>
              </a:rPr>
              <a:t>Принцип единой учетной политики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 — при формировании консолидированной отчетности используется единая учетная политика для материнской и дочерних предприятий, применима к аналогичным операциям и другим событиям при похожих обстоятельствах.</a:t>
            </a:r>
            <a:br>
              <a:rPr lang="ru-RU" sz="1600" dirty="0">
                <a:solidFill>
                  <a:srgbClr val="000000"/>
                </a:solidFill>
                <a:latin typeface="Open Sans"/>
              </a:rPr>
            </a:b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829" y="5486400"/>
            <a:ext cx="8667174" cy="689956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r>
              <a:rPr lang="ru-RU" sz="7200" b="1" dirty="0" smtClean="0"/>
              <a:t>Принципы консолидации финансовой отчетности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3198247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2035176" y="1676401"/>
            <a:ext cx="8632825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Материнская компания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должна консолидировать все дочерние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 компании,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за исключением: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- дочерних компаний, приобретенных и удерживаемых в целях продажи в ближайшем будущем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- дочерних компаний,  действующих в рамках жестких долгосрочных ограничений, которые  значительно снижают их способность переводить средства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altLang="ru-RU" sz="20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Такие дочерние компании учитываются в качестве инвестиций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0" tIns="402336" rIns="182880" bIns="9144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1E6E04"/>
                </a:solidFill>
                <a:latin typeface="Arial" panose="020B0604020202020204" pitchFamily="34" charset="0"/>
              </a:rPr>
              <a:t>Консолидированная финансовая отчетность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8281988" y="1036639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310652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idx="1"/>
          </p:nvPr>
        </p:nvSpPr>
        <p:spPr>
          <a:xfrm>
            <a:off x="1768475" y="1524000"/>
            <a:ext cx="8301038" cy="19812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ru-RU" altLang="ru-RU" sz="2000" b="1" dirty="0">
                <a:solidFill>
                  <a:srgbClr val="000000"/>
                </a:solidFill>
              </a:rPr>
              <a:t>При составлении консолидированной финансовой отчетности финансовые отчеты материнской и дочерних компаний собираются вместе </a:t>
            </a:r>
            <a:r>
              <a:rPr lang="ru-RU" altLang="ru-RU" sz="2000" b="1" dirty="0">
                <a:solidFill>
                  <a:schemeClr val="accent2"/>
                </a:solidFill>
              </a:rPr>
              <a:t>строка за строкой </a:t>
            </a:r>
            <a:r>
              <a:rPr lang="ru-RU" altLang="ru-RU" sz="2000" b="1" dirty="0">
                <a:solidFill>
                  <a:srgbClr val="000000"/>
                </a:solidFill>
              </a:rPr>
              <a:t>путем суммирования однотипных статей: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863726" y="3657600"/>
            <a:ext cx="8956675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l"/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доходов и расходов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l"/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нераспределенной прибыли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l"/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активов, заемных средств и собственного капитала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752601" y="504826"/>
            <a:ext cx="740727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1E6E04"/>
                </a:solidFill>
                <a:latin typeface="Arial" panose="020B0604020202020204" pitchFamily="34" charset="0"/>
              </a:rPr>
              <a:t>Процедура консолидации</a:t>
            </a:r>
            <a:endParaRPr lang="ru-RU" altLang="ru-RU" sz="32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768475" y="5257800"/>
            <a:ext cx="88598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Необходимо исключить все межфирменные операции</a:t>
            </a:r>
            <a:endParaRPr lang="ru-RU" altLang="ru-RU" sz="2000" b="1">
              <a:solidFill>
                <a:srgbClr val="009900"/>
              </a:solidFill>
              <a:latin typeface="Arial" panose="020B0604020202020204" pitchFamily="34" charset="0"/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8281988" y="831850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392371633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2095500" y="1608138"/>
            <a:ext cx="8572500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E6E0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2813" indent="-3413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Финансовые отчеты материнской и дочерних компаний должны быть составлены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</a:rPr>
              <a:t>на одну и ту же дату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b="1">
              <a:solidFill>
                <a:srgbClr val="1E6E04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финансовая отчетность, используемая при сведении, составлена на разные отчетные даты,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произвести корректировки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учета воздействия существенных операций или других событий, произошедших между этими датами и отчетной датой финансовой отчетности материнской компании</a:t>
            </a:r>
            <a:endParaRPr lang="ru-RU" altLang="ru-RU" sz="20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любом случае разрыв между отчетными датами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должен превышать трех месяцев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2128838" y="504825"/>
            <a:ext cx="831056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1E6E04"/>
                </a:solidFill>
                <a:latin typeface="Arial" panose="020B0604020202020204" pitchFamily="34" charset="0"/>
              </a:rPr>
              <a:t>Процедура консолидации. Дата отчетности</a:t>
            </a:r>
            <a:endParaRPr lang="ru-RU" altLang="ru-RU" sz="2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8418513" y="992189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312203685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830388" y="2271713"/>
            <a:ext cx="8253412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75000"/>
            </a:pPr>
            <a:r>
              <a:rPr lang="ru-RU" altLang="ru-RU" sz="2000" b="1" i="1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Консолидированная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финансовая отчетность должна составляться на основе </a:t>
            </a:r>
            <a:r>
              <a:rPr lang="ru-RU" altLang="ru-RU" sz="2000" b="1">
                <a:solidFill>
                  <a:srgbClr val="1E6E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единой учетной политики </a:t>
            </a:r>
            <a:endParaRPr lang="ru-RU" altLang="ru-RU" sz="2000" b="1">
              <a:solidFill>
                <a:srgbClr val="1E6E04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75000"/>
            </a:pPr>
            <a:endParaRPr lang="ru-RU" altLang="ru-RU" sz="2000" b="1">
              <a:solidFill>
                <a:srgbClr val="1E6E04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75000"/>
            </a:pP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ru-RU" altLang="ru-RU" sz="2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использование единой учетной политики при подготовке сводной отчетности представляется нецелесообразным или невыполнимым, этот факт должен раскрываться с указанием пропорциональных долей статей сводной финансовой отчетности, к которым применялась различная учетная политика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2027238" y="504825"/>
            <a:ext cx="864076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1E6E04"/>
                </a:solidFill>
                <a:latin typeface="Arial" panose="020B0604020202020204" pitchFamily="34" charset="0"/>
              </a:rPr>
              <a:t>Процедура консолидации. Учетная политика</a:t>
            </a:r>
            <a:endParaRPr lang="ru-RU" altLang="ru-RU" sz="28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8281988" y="984250"/>
            <a:ext cx="16767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solidFill>
                  <a:srgbClr val="1E6E04"/>
                </a:solidFill>
                <a:latin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rgbClr val="1E6E04"/>
                </a:solidFill>
                <a:latin typeface="Arial" panose="020B0604020202020204" pitchFamily="34" charset="0"/>
              </a:rPr>
              <a:t>МСФО 10</a:t>
            </a:r>
            <a:endParaRPr lang="ru-RU" altLang="ru-RU" b="1" dirty="0">
              <a:solidFill>
                <a:srgbClr val="1E6E04"/>
              </a:solidFill>
              <a:latin typeface="CyrTimes"/>
            </a:endParaRPr>
          </a:p>
        </p:txBody>
      </p:sp>
    </p:spTree>
    <p:extLst>
      <p:ext uri="{BB962C8B-B14F-4D97-AF65-F5344CB8AC3E}">
        <p14:creationId xmlns:p14="http://schemas.microsoft.com/office/powerpoint/2010/main" val="172646009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792" y="2984269"/>
            <a:ext cx="7711209" cy="1396538"/>
          </a:xfrm>
        </p:spPr>
        <p:txBody>
          <a:bodyPr/>
          <a:lstStyle/>
          <a:p>
            <a:r>
              <a:rPr lang="ru-RU" dirty="0" smtClean="0"/>
              <a:t>Спасибо за </a:t>
            </a:r>
            <a:r>
              <a:rPr lang="ru-RU" sz="4000" dirty="0" smtClean="0"/>
              <a:t>внимание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382921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707</Words>
  <Application>Microsoft Office PowerPoint</Application>
  <PresentationFormat>Широкоэкранный</PresentationFormat>
  <Paragraphs>116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Calibri</vt:lpstr>
      <vt:lpstr>CyrTimes</vt:lpstr>
      <vt:lpstr>Open Sans</vt:lpstr>
      <vt:lpstr>Times New Roman</vt:lpstr>
      <vt:lpstr>Trebuchet MS</vt:lpstr>
      <vt:lpstr>Wingdings</vt:lpstr>
      <vt:lpstr>Wingdings 3</vt:lpstr>
      <vt:lpstr>Аспект</vt:lpstr>
      <vt:lpstr>1_Аспект</vt:lpstr>
      <vt:lpstr>Консолидированная отчетность в РФ</vt:lpstr>
      <vt:lpstr>Федеральный закон  от 27.07.2010 № 208-ФЗ  «О консолидированной финансовой отчетности»  </vt:lpstr>
      <vt:lpstr>Под консолидированной финансовой отчетностью понимается систематизированная информация, отражающая финансовое положение, финансовые результаты деятельности и изменения финансового положения организации, которая вместе с другими организациями и (или) иностранными организациями в соответствии с Международными стандартами финансовой отчетности определяется как группа  </vt:lpstr>
      <vt:lpstr>   1) кредитные организации; 2) страховые организации (за исключением страховых медицинских организаций, осуществляющих деятельность исключительно в сфере обязательного медицинского страхования); 3) негосударственные пенсионные фонды; 4) управляющие компании инвестиционных фондов, паевых инвестиционных фондов и негосударственных пенсионных фондов; 5) клиринговые организации; 6) федеральные государственные унитарные предприятия, перечень которых утверждается Правительством Российской Федерации; 7) акционерные общества, акции которых находятся в федеральной собственности и перечень которых утверждается Правительством Российской Федерации; 8) иные организации, ценные бумаги которых допущены к организованным торгам путем их включения в котировальный список.   </vt:lpstr>
      <vt:lpstr>  1. Консолидированная финансовая отчетность составляется в соответствии с МСФО. 2. Консолидированная финансовая отчетность организации составляется наряду с бухгалтерской (финансовой) отчетностью этой организации, составляемой в соответствии с Федеральным законом от 6 декабря 2011 года № 402-ФЗ «О бухгалтерском учете». 3. На территории Российской Федерации применяются МСФО и Разъяснения МСФО, принимаемые Фондом Международных стандартов финансовой отчетности и признанные в порядке, установленном с учетом требований законодательства Российской Федерации Правительством Российской Федерации по согласованию с Центральным банком Российской Федерации. 4. Отчетным периодом для годовой консолидированной финансовой отчетности (отчетным годом) является календарный год с 1 января по 31 декабря включительно.   </vt:lpstr>
      <vt:lpstr> 1. Годовая консолидированная финансовая отчетность представляется в срок не позднее 120 дней после окончания отчетного года, за который составлена данная отчетность. Промежуточная консолидированная финансовая отчетность представляется в срок не позднее 60 дней после окончания отчетного периода, за который составлена данная отчетность.  2. Консолидированная финансовая отчетность подписывается руководителем организации и (или) иными лицами, уполномоченными на это учредительными документами организации.   </vt:lpstr>
      <vt:lpstr>Годовая консолидированная финансовая отчетность подлежит обязательному аудиту</vt:lpstr>
      <vt:lpstr>Надзор за представлением и раскрытием консолидированной финансовой отчетности организациями осуществляет Центральный банк Российской Федерации  </vt:lpstr>
      <vt:lpstr>    1. Консолидированная финансовая отчетность считается раскрытой, если она размещена в информационных системах общего пользования или опубликована в средствах массовой информации, доступных для заинтересованных в ней лиц, и (или) в отношении указанной отчетности проведены иные действия, обеспечивающие ее доступность для всех заинтересованных в ней лиц независимо от целей получения данной отчетности по процедуре, гарантирующей ее нахождение и получение. 2. Раскрытие консолидированной финансовой отчетности осуществляется организацией не позднее 30 дней со дня истечения срока для ее представления.    </vt:lpstr>
      <vt:lpstr>Консолидированная финансовая отчетность по МСФО</vt:lpstr>
      <vt:lpstr>Презентация PowerPoint</vt:lpstr>
      <vt:lpstr>Презентация PowerPoint</vt:lpstr>
      <vt:lpstr>Презентация PowerPoint</vt:lpstr>
      <vt:lpstr>Объединение бизнесов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Консолидированная финансовая отчетность</vt:lpstr>
      <vt:lpstr>Консолидированная финансовая отчетность</vt:lpstr>
      <vt:lpstr>Консолидированная финансовая отчетность</vt:lpstr>
      <vt:lpstr>   Принцип полноты — требует полное отражение информации об активах, обязательствах, расходах будущих периодов, доходах будущих периодов объединенной группы компаний невзирая на размер части материнской компании. Принцип справедливой и достоверной оценки — консолидированная финансовая отчетность обязана быть прозрачной, доходчивой, общедоступной для понимания и предоставлять весомую и объективную информацию об активах, обязательствах и финансовом состоянии организаций, которые входят в группу компаний. Принцип собственного капитала — собственный капитал, финансовые результаты деятельности и резервы группы консолидируются, поскольку материнская компания и её структурные подразделения воспринимаются как единое целое. Принцип постоянства применения методов консолидации и принцип действующего предприятия — обязывают использовать выбранные методы консолидации на протяжении длительного периода при условии эффективного функционирования группы компаний. Принцип существенности — только если информация важна для пользователей, она раскрывается в консолидированной отчетности. Только те статьи, которые имеют прямое влияние на принятие инвестиционных или прочих управленческих решений, считаются существенными и должны отображаться в финансовой документации. Принцип единых методов оценки — материнская компания обязуется пользоваться едиными методами оценки при консолидации отчетности и при составлении своей собственной. Принцип единой даты составления консолидированной финансовой отчетности — консолидированная финансовая отчетность составляется на дату составления материнской отчетности. Принцип единой учетной политики — при формировании консолидированной отчетности используется единая учетная политика для материнской и дочерних предприятий, применима к аналогичным операциям и другим событиям при похожих обстоятельствах.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Консолидированная отчетность в РФ</dc:title>
  <dc:creator>Пользователь</dc:creator>
  <cp:lastModifiedBy>Пользователь</cp:lastModifiedBy>
  <cp:revision>9</cp:revision>
  <dcterms:created xsi:type="dcterms:W3CDTF">2018-02-28T00:18:43Z</dcterms:created>
  <dcterms:modified xsi:type="dcterms:W3CDTF">2018-02-28T01:35:34Z</dcterms:modified>
</cp:coreProperties>
</file>