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93" r:id="rId2"/>
    <p:sldId id="256" r:id="rId3"/>
    <p:sldId id="292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79" r:id="rId12"/>
    <p:sldId id="295" r:id="rId13"/>
    <p:sldId id="297" r:id="rId14"/>
    <p:sldId id="298" r:id="rId15"/>
    <p:sldId id="299" r:id="rId16"/>
    <p:sldId id="300" r:id="rId17"/>
    <p:sldId id="301" r:id="rId18"/>
  </p:sldIdLst>
  <p:sldSz cx="9144000" cy="6858000" type="screen4x3"/>
  <p:notesSz cx="6858000" cy="9144000"/>
  <p:custDataLst>
    <p:tags r:id="rId20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30" autoAdjust="0"/>
    <p:restoredTop sz="86364" autoAdjust="0"/>
  </p:normalViewPr>
  <p:slideViewPr>
    <p:cSldViewPr>
      <p:cViewPr varScale="1">
        <p:scale>
          <a:sx n="71" d="100"/>
          <a:sy n="71" d="100"/>
        </p:scale>
        <p:origin x="-4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09A588F-CB9A-4BF0-82A2-1DAF29A50FB9}" type="datetimeFigureOut">
              <a:rPr lang="ru-RU"/>
              <a:pPr>
                <a:defRPr/>
              </a:pPr>
              <a:t>13.06.2018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23F1797-D0F2-45F6-8DBA-804B431D0B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1533FA-75BB-4FC9-8545-00F8F286585B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EA33B8D-D0F0-4AEF-BCA5-E54105938365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DEE7E92-444A-40F7-904A-6B25DE93CCA1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E05067-D91E-4E51-9F0C-722D9A547EEA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07258E-88FC-436C-92F2-A6A0238D616F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20AE729-293A-4050-980F-CBC9F274F3A1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5497DE5-A12A-4832-A2DF-9D350A3A84A1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D9C9AC6-D1B8-40A1-BCE9-E13E26A671A6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48971B5-FE71-43D7-A3CC-E923EBB7D299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30EE7CE-07BA-4569-8C72-1B02FBDD25D1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7007254-61C4-42F6-A844-50AA2C34F078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7AEEA4-0D95-479C-981D-211A584AEDD4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grandars.ru/college/pravovedenie/predprinimatelskoe-pravo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college/pravovedenie/predprinimatelskoe-pravo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randars.ru/college/pravovedenie/predprinimatelskoe-pravo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college/pravovedenie/predprinimatelskoe-pravo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randars.ru/college/pravovedenie/predprinimatelskoe-pravo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randars.ru/college/pravovedenie/predprinimatelskoe-pravo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randars.ru/college/pravovedenie/predprinimatelskoe-pravo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4213" y="0"/>
            <a:ext cx="7772400" cy="59769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r>
              <a:rPr lang="ru-RU" sz="3600" smtClean="0"/>
              <a:t>Управление продажами</a:t>
            </a:r>
            <a:br>
              <a:rPr lang="ru-RU" sz="3600" smtClean="0"/>
            </a:br>
            <a:r>
              <a:rPr lang="ru-RU" sz="3200" smtClean="0"/>
              <a:t/>
            </a:r>
            <a:br>
              <a:rPr lang="ru-RU" sz="3200" smtClean="0"/>
            </a:br>
            <a:r>
              <a:rPr lang="ru-RU" sz="3200" smtClean="0"/>
              <a:t>Лебединская Юлия Сергеевна,</a:t>
            </a:r>
            <a:br>
              <a:rPr lang="ru-RU" sz="3200" smtClean="0"/>
            </a:br>
            <a:r>
              <a:rPr lang="ru-RU" sz="3200" smtClean="0"/>
              <a:t>канд. экон. наук</a:t>
            </a:r>
            <a:br>
              <a:rPr lang="ru-RU" sz="3200" smtClean="0"/>
            </a:br>
            <a:r>
              <a:rPr lang="ru-RU" sz="3200" smtClean="0"/>
              <a:t/>
            </a:r>
            <a:br>
              <a:rPr lang="ru-RU" sz="3200" smtClean="0"/>
            </a:br>
            <a:r>
              <a:rPr lang="ru-RU" sz="2800" smtClean="0"/>
              <a:t>Тема 7: Управление товарным ассортиментом. Распределение торговых площадей.</a:t>
            </a:r>
            <a:br>
              <a:rPr lang="ru-RU" sz="2800" smtClean="0"/>
            </a:br>
            <a:endParaRPr lang="ru-RU" sz="2800" smtClean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4213" y="0"/>
            <a:ext cx="7775575" cy="29241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600" smtClean="0"/>
              <a:t>Тема 7: Управление товарным ассортиментом. Распределение торговых площадей</a:t>
            </a: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755650" y="1773238"/>
            <a:ext cx="7416800" cy="46799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400" smtClean="0"/>
              <a:t>Содержание: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z="2400" smtClean="0"/>
              <a:t>7.1 Концепция управления товарным ассортиментом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z="2400" smtClean="0"/>
              <a:t>7.2 Задачи и принципы управления товарным ассортиментом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z="2400" smtClean="0"/>
              <a:t>7.3 Оценочные показатели товарного ассортимента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z="2400" smtClean="0"/>
              <a:t>7.4 Критерии и признаки выбора торговой площади под магазин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z="2400" smtClean="0"/>
              <a:t>7.5 Атмосфера магазина</a:t>
            </a:r>
          </a:p>
          <a:p>
            <a:pPr algn="l" eaLnBrk="1" hangingPunct="1">
              <a:lnSpc>
                <a:spcPct val="90000"/>
              </a:lnSpc>
            </a:pPr>
            <a:r>
              <a:rPr lang="ru-RU" sz="2400" smtClean="0"/>
              <a:t>7.6 Оценка показателя качества обслуживания клиентов и использования социограмм</a:t>
            </a:r>
          </a:p>
          <a:p>
            <a:pPr algn="l" eaLnBrk="1" hangingPunct="1">
              <a:lnSpc>
                <a:spcPct val="90000"/>
              </a:lnSpc>
            </a:pPr>
            <a:endParaRPr lang="ru-RU" smtClean="0"/>
          </a:p>
          <a:p>
            <a:pPr algn="l" eaLnBrk="1" hangingPunct="1">
              <a:lnSpc>
                <a:spcPct val="90000"/>
              </a:lnSpc>
            </a:pPr>
            <a:endParaRPr lang="ru-RU" smtClean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 animBg="1"/>
      <p:bldP spid="133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4" descr="shopping-shoppingtoday.ru_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1439863"/>
            <a:ext cx="2195512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7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900113" y="260350"/>
            <a:ext cx="7797800" cy="11525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3600" smtClean="0"/>
              <a:t>7.1 Концепция управления товарным ассортиментом</a:t>
            </a:r>
            <a:endParaRPr lang="ru-RU" sz="4000" smtClean="0"/>
          </a:p>
        </p:txBody>
      </p:sp>
      <p:sp>
        <p:nvSpPr>
          <p:cNvPr id="14338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1043608" y="980728"/>
            <a:ext cx="7632451" cy="6237312"/>
          </a:xfrm>
          <a:prstGeom prst="rect">
            <a:avLst/>
          </a:prstGeom>
          <a:ln>
            <a:miter lim="800000"/>
            <a:headEnd/>
            <a:tailEnd/>
          </a:ln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ru-RU" sz="2800" smtClean="0">
                <a:cs typeface="Arial" charset="0"/>
              </a:rPr>
              <a:t/>
            </a:r>
            <a:br>
              <a:rPr lang="ru-RU" sz="2800" smtClean="0">
                <a:cs typeface="Arial" charset="0"/>
              </a:rPr>
            </a:br>
            <a:r>
              <a:rPr lang="ru-RU" smtClean="0">
                <a:cs typeface="Arial" charset="0"/>
              </a:rPr>
              <a:t/>
            </a:r>
            <a:br>
              <a:rPr lang="ru-RU" smtClean="0">
                <a:cs typeface="Arial" charset="0"/>
              </a:rPr>
            </a:br>
            <a:r>
              <a:rPr lang="ru-RU" i="1" smtClean="0">
                <a:cs typeface="Arial" charset="0"/>
              </a:rPr>
              <a:t>Товарный ассортимент</a:t>
            </a:r>
            <a:r>
              <a:rPr lang="ru-RU" smtClean="0">
                <a:cs typeface="Arial" charset="0"/>
              </a:rPr>
              <a:t> представляет собой группу товаров, тесно связанных между собой либо в силу схожести их функционирования, либо в силу того, что их продают одним и тем же группам потребителей или через одни и те же типы торговых точек, или в рамках одного и того же диапазона цен.</a:t>
            </a:r>
          </a:p>
          <a:p>
            <a:pPr marL="609600" indent="-609600">
              <a:buFontTx/>
              <a:buNone/>
              <a:defRPr/>
            </a:pPr>
            <a:endParaRPr lang="ru-RU" smtClean="0">
              <a:cs typeface="Arial" charset="0"/>
              <a:hlinkClick r:id="rId4" tooltip="Предпринимательская деятельность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 bwMode="auto">
          <a:xfrm>
            <a:off x="900113" y="260350"/>
            <a:ext cx="7797800" cy="12969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7.1</a:t>
            </a:r>
            <a:r>
              <a:rPr lang="ru-RU" sz="4000" smtClean="0"/>
              <a:t> Концепция управления товарным ассортиментом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 bwMode="auto">
          <a:xfrm>
            <a:off x="1116013" y="692150"/>
            <a:ext cx="7570787" cy="54340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buFontTx/>
              <a:buNone/>
            </a:pPr>
            <a:r>
              <a:rPr lang="ru-RU" sz="2800" smtClean="0">
                <a:hlinkClick r:id="rId3" tooltip="Предпринимательская деятельность"/>
              </a:rPr>
              <a:t/>
            </a:r>
            <a:br>
              <a:rPr lang="ru-RU" sz="2800" smtClean="0">
                <a:hlinkClick r:id="rId3" tooltip="Предпринимательская деятельность"/>
              </a:rPr>
            </a:br>
            <a:endParaRPr lang="ru-RU" sz="2800" smtClean="0">
              <a:hlinkClick r:id="rId3" tooltip="Предпринимательская деятельность"/>
            </a:endParaRPr>
          </a:p>
          <a:p>
            <a:pPr marL="609600" indent="-609600">
              <a:buFontTx/>
              <a:buNone/>
            </a:pPr>
            <a:r>
              <a:rPr lang="ru-RU" sz="2400" smtClean="0"/>
              <a:t>Модернизация отдельных товаров позволяет фирме анализировать реакцию покупателей и дилеров на новый стиль продукции, при этом она в меньшей степени отражается на текущих затратах фирмы, однако ее невозможно скрыть от конкурентов. </a:t>
            </a:r>
            <a:r>
              <a:rPr lang="ru-RU" sz="2400" i="1" smtClean="0"/>
              <a:t>Главной задачей</a:t>
            </a:r>
            <a:r>
              <a:rPr lang="ru-RU" sz="2400" smtClean="0"/>
              <a:t> становится определение точного времени выхода на рынок модернизированного или нового товара: не слишком рано, чтобы не нанести ущерб продажам текущего ассортимента, но и не слишком поздно, до того как новый товар конкурентов приобретет высокую репутацию.</a:t>
            </a:r>
          </a:p>
          <a:p>
            <a:pPr marL="609600" indent="-609600">
              <a:buFontTx/>
              <a:buNone/>
            </a:pPr>
            <a:endParaRPr lang="ru-RU" smtClean="0">
              <a:hlinkClick r:id="rId3" tooltip="Предпринимательская деятельность"/>
            </a:endParaRPr>
          </a:p>
        </p:txBody>
      </p:sp>
      <p:pic>
        <p:nvPicPr>
          <p:cNvPr id="3074" name="Picture 2" descr="C:\Users\USER\Desktop\Новая папка\Презентация Flash\Стильные персонажи для ваших презентаций\Khalva\Khalva&amp;Izyum-0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2276475"/>
            <a:ext cx="1692275" cy="428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 animBg="1"/>
      <p:bldP spid="15362" grpI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4" descr="558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56540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3600" dirty="0" smtClean="0"/>
              <a:t>7.2 Задачи и принципы управления товарного ассортимента</a:t>
            </a:r>
            <a:r>
              <a:rPr lang="ru-RU" sz="3600" dirty="0" smtClean="0">
                <a:hlinkClick r:id="rId4" tooltip="Предпринимательская деятельность"/>
              </a:rPr>
              <a:t/>
            </a:r>
            <a:br>
              <a:rPr lang="ru-RU" sz="3600" dirty="0" smtClean="0">
                <a:hlinkClick r:id="rId4" tooltip="Предпринимательская деятельность"/>
              </a:rPr>
            </a:br>
            <a:endParaRPr lang="ru-RU" sz="4000" dirty="0" smtClean="0"/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 bwMode="auto">
          <a:xfrm>
            <a:off x="4356100" y="836613"/>
            <a:ext cx="4537075" cy="64087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mtClean="0">
                <a:hlinkClick r:id="rId4" tooltip="Предпринимательская деятельность"/>
              </a:rPr>
              <a:t/>
            </a:r>
            <a:br>
              <a:rPr lang="ru-RU" smtClean="0">
                <a:hlinkClick r:id="rId4" tooltip="Предпринимательская деятельность"/>
              </a:rPr>
            </a:br>
            <a:r>
              <a:rPr lang="ru-RU" sz="2000" smtClean="0"/>
              <a:t> </a:t>
            </a:r>
            <a:r>
              <a:rPr lang="ru-RU" sz="2000" i="1" smtClean="0"/>
              <a:t>Управление ассортиментом</a:t>
            </a:r>
            <a:r>
              <a:rPr lang="ru-RU" sz="2000" smtClean="0"/>
              <a:t> </a:t>
            </a:r>
            <a:r>
              <a:rPr lang="ru-RU" sz="2000" i="1" smtClean="0"/>
              <a:t>может осуществляться различными методами</a:t>
            </a:r>
            <a:r>
              <a:rPr lang="ru-RU" sz="2000" smtClean="0"/>
              <a:t>, в зависимости от масштабов сбыта, специфики производимой продукции, целей и задач, стоящих перед организацией. В определенных случаях целесообразно создание постоянного органа под председательством генерального директора (его заместителя), в который в качестве постоянных членов включались бы руководители ведущих служб и отделов предприятия.</a:t>
            </a:r>
            <a:endParaRPr lang="ru-RU" sz="2000" smtClean="0">
              <a:hlinkClick r:id="rId4" tooltip="Предпринимательская деятельность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84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7.2 Задачи и принципы управления товарного ассортимента </a:t>
            </a:r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 bwMode="auto">
          <a:xfrm>
            <a:off x="827088" y="1916113"/>
            <a:ext cx="8013700" cy="49418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mtClean="0"/>
              <a:t>Прежде чем принимать любые решения, связанные с изменением товарного ассортимента, необходимо провести его анализ. </a:t>
            </a:r>
          </a:p>
          <a:p>
            <a:pPr>
              <a:buFontTx/>
              <a:buNone/>
            </a:pPr>
            <a:r>
              <a:rPr lang="ru-RU" smtClean="0"/>
              <a:t>Наиболее известны следующие методы анализа ассортимента: </a:t>
            </a:r>
          </a:p>
          <a:p>
            <a:pPr>
              <a:buFontTx/>
              <a:buNone/>
            </a:pPr>
            <a:r>
              <a:rPr lang="ru-RU" smtClean="0"/>
              <a:t>- </a:t>
            </a:r>
            <a:r>
              <a:rPr lang="ru-RU" i="1" smtClean="0"/>
              <a:t>анализ рентабельности ассортиментной группы</a:t>
            </a:r>
          </a:p>
          <a:p>
            <a:pPr>
              <a:buFontTx/>
              <a:buNone/>
            </a:pPr>
            <a:r>
              <a:rPr lang="ru-RU" i="1" smtClean="0"/>
              <a:t>- АВС-анализ.</a:t>
            </a:r>
            <a:endParaRPr lang="ru-RU" smtClean="0">
              <a:hlinkClick r:id="rId3" tooltip="Предпринимательская деятельность"/>
            </a:endParaRPr>
          </a:p>
        </p:txBody>
      </p:sp>
      <p:pic>
        <p:nvPicPr>
          <p:cNvPr id="7170" name="Picture 2" descr="C:\Users\USER\Desktop\Новая папка\Презентация Flash\Стильные персонажи для ваших презентаций\Khalva\Khalva&amp;Izyum-0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08850" y="3644900"/>
            <a:ext cx="161925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194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1000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 animBg="1"/>
      <p:bldP spid="19458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4" descr="budje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78000"/>
            <a:ext cx="381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7.3 Оценочные показатели товарного ассортимента</a:t>
            </a:r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 bwMode="auto">
          <a:xfrm>
            <a:off x="827088" y="1341438"/>
            <a:ext cx="7993062" cy="47513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i="1" smtClean="0"/>
              <a:t>Рыночные показатели</a:t>
            </a:r>
            <a:r>
              <a:rPr lang="ru-RU" smtClean="0"/>
              <a:t> — это показатели, характеризующие: рыночную долю предприятия; уровень проникновения; уровень интенсивности потребления; степень эксклюзивности; качество дистрибьюции; коэффициент устойчивости (стабильности); коэффициент обновления; уровень удовлетворенности; эффективность мерчендайзинга.</a:t>
            </a:r>
          </a:p>
          <a:p>
            <a:pPr>
              <a:buFontTx/>
              <a:buNone/>
            </a:pPr>
            <a:endParaRPr lang="ru-RU" smtClean="0">
              <a:hlinkClick r:id="rId4" tooltip="Предпринимательская деятельность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 animBg="1"/>
      <p:bldP spid="20482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3" descr="que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3357563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7.3 Оценочные показатели товарного ассортимента </a:t>
            </a: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 bwMode="auto">
          <a:xfrm>
            <a:off x="611188" y="1557338"/>
            <a:ext cx="8075612" cy="4568825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z="2800" smtClean="0"/>
              <a:t>Особое значение для оценки товарного ассортимента имеют коэффициенты обновления и устойчивости ассортимента.</a:t>
            </a:r>
          </a:p>
          <a:p>
            <a:r>
              <a:rPr lang="ru-RU" sz="2800" i="1" smtClean="0"/>
              <a:t>Коэффициент обновления ассортимента</a:t>
            </a:r>
            <a:r>
              <a:rPr lang="ru-RU" sz="2800" smtClean="0"/>
              <a:t> свидетельствует о развитии и характере хозяйственных связей предприятия как с отечественными, так и зарубежными партнерами, а также о работе предприятий по обновлению ассортимента. Он характеризует ин­тенсивность пополнения ассортимента новыми товарами.</a:t>
            </a:r>
          </a:p>
          <a:p>
            <a:pPr>
              <a:buFontTx/>
              <a:buNone/>
            </a:pPr>
            <a:endParaRPr lang="ru-RU" sz="3000" smtClean="0">
              <a:hlinkClick r:id="rId4" tooltip="Предпринимательская деятельность"/>
            </a:endParaRP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0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5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 animBg="1"/>
      <p:bldP spid="21506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4" descr="konversij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00400"/>
            <a:ext cx="6350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600" smtClean="0"/>
              <a:t>7.3 Оценочные показатели товарного ассортимента </a:t>
            </a:r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 bwMode="auto">
          <a:xfrm>
            <a:off x="684213" y="836613"/>
            <a:ext cx="8013700" cy="50403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smtClean="0">
              <a:hlinkClick r:id="rId4" tooltip="Предпринимательская деятельность"/>
            </a:endParaRPr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  <a:p>
            <a:pPr eaLnBrk="1" hangingPunct="1">
              <a:buFontTx/>
              <a:buNone/>
            </a:pPr>
            <a:endParaRPr lang="ru-RU" sz="2200" smtClean="0"/>
          </a:p>
          <a:p>
            <a:pPr>
              <a:buFontTx/>
              <a:buNone/>
            </a:pPr>
            <a:r>
              <a:rPr lang="ru-RU" sz="2400" i="1" smtClean="0"/>
              <a:t>Коэффициент устойчивости ассортимента</a:t>
            </a:r>
            <a:r>
              <a:rPr lang="ru-RU" sz="2400" smtClean="0"/>
              <a:t> характеризует видовой состав предлагаемых товаров в товарной группе (подгруппе). Этот блок особенно важен для оценки работы предприятий, реализующих товары предусмотренного ассортиментного перечня. Он позволяет судить об отсутствии (наличии) перебоев в продаже отдельных товаров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25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 animBg="1"/>
      <p:bldP spid="22530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3600" dirty="0" smtClean="0"/>
              <a:t>7.4 Критерии выбора торговой площади под магазин</a:t>
            </a:r>
          </a:p>
        </p:txBody>
      </p:sp>
      <p:sp>
        <p:nvSpPr>
          <p:cNvPr id="23554" name="Содержимое 2"/>
          <p:cNvSpPr>
            <a:spLocks noGrp="1"/>
          </p:cNvSpPr>
          <p:nvPr>
            <p:ph idx="1"/>
          </p:nvPr>
        </p:nvSpPr>
        <p:spPr bwMode="auto">
          <a:xfrm>
            <a:off x="900113" y="1484313"/>
            <a:ext cx="7786687" cy="46418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z="2800" smtClean="0"/>
              <a:t>Выбор месторасположения предприятия торговли традиционно рассматривается как стратегически важное решение, которое во многом предопределяет успех его деятельности</a:t>
            </a:r>
          </a:p>
          <a:p>
            <a:pPr>
              <a:buFontTx/>
              <a:buNone/>
            </a:pPr>
            <a:r>
              <a:rPr lang="ru-RU" sz="2800" smtClean="0"/>
              <a:t> </a:t>
            </a:r>
            <a:r>
              <a:rPr lang="ru-RU" sz="2800" i="1" smtClean="0"/>
              <a:t>Месторасположение —</a:t>
            </a:r>
            <a:r>
              <a:rPr lang="ru-RU" sz="2800" smtClean="0"/>
              <a:t> это существенный фактор привлекательности торгового предприятия для потребителей, который влияет на решение осуществить покупку именно в данном магазине.</a:t>
            </a:r>
            <a:endParaRPr lang="ru-RU" sz="3000" smtClean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5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700213"/>
            <a:ext cx="7931150" cy="4321175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ru-RU" smtClean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smtClean="0"/>
              <a:t>Насыщенность рынка торговыми услугами позволяет оценить, насколько возможности существующих розничных предприятий продуктивно задействованы и удовлетворяют нужды населения. Насыщенность рынка наступает тогда, когда на нем создается равновесие между спросом и предложением на определенный вид торговых услуг и когда доходность от инвестируемого капитала в розничную торговлю находится на приемлемом для предпринимателей уровне.</a:t>
            </a:r>
          </a:p>
        </p:txBody>
      </p:sp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611188" y="476250"/>
            <a:ext cx="8094662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4000">
                <a:solidFill>
                  <a:schemeClr val="tx2"/>
                </a:solidFill>
              </a:rPr>
              <a:t>7.4 Критерии выбора торговой площади под магазин </a:t>
            </a:r>
            <a:endParaRPr lang="ru-RU" sz="4000">
              <a:solidFill>
                <a:schemeClr val="accent2"/>
              </a:solidFill>
            </a:endParaRPr>
          </a:p>
          <a:p>
            <a:pPr algn="ctr"/>
            <a:endParaRPr lang="ru-RU" sz="40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7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7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 build="p" animBg="1"/>
      <p:bldP spid="2457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916113"/>
            <a:ext cx="7931150" cy="4249737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i="1" smtClean="0"/>
              <a:t>Торговый центр</a:t>
            </a:r>
            <a:r>
              <a:rPr lang="ru-RU" sz="2400" smtClean="0"/>
              <a:t> — это спланированная торговая зона, находящаяся под единым контролем или владением. Общая арендная площадь распределена таким образом, чтобы магазины дополняли друг друга по ассортименту предлагаемых товаров и услуг.</a:t>
            </a:r>
          </a:p>
          <a:p>
            <a:r>
              <a:rPr lang="ru-RU" sz="2400" smtClean="0"/>
              <a:t>Обычно торговый центр имеет один или несколько крупных магазинов, которые будут привлекать основную часть покупателей («якорные» арендаторы) и большое количество малых и средних предприятий розничной торговли</a:t>
            </a:r>
          </a:p>
        </p:txBody>
      </p:sp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755576" y="0"/>
            <a:ext cx="809466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ru-RU" sz="4000" dirty="0">
                <a:solidFill>
                  <a:schemeClr val="tx2"/>
                </a:solidFill>
              </a:rPr>
              <a:t>7.4 Критерии выбора торговой площади под магазин</a:t>
            </a:r>
            <a:endParaRPr lang="ru-RU" sz="4000" dirty="0">
              <a:solidFill>
                <a:schemeClr val="accent2"/>
              </a:solidFill>
            </a:endParaRPr>
          </a:p>
          <a:p>
            <a:pPr algn="ctr">
              <a:defRPr/>
            </a:pPr>
            <a:endParaRPr lang="ru-RU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2457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245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7.5 Атмосфера магазина</a:t>
            </a: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Немаловажное значение в функционировании и развитии магазина имеет </a:t>
            </a:r>
            <a:r>
              <a:rPr lang="ru-RU" i="1" smtClean="0"/>
              <a:t>концепция магазина.</a:t>
            </a:r>
            <a:r>
              <a:rPr lang="ru-RU" smtClean="0"/>
              <a:t> В настоящее время многие специалисты говорят о </a:t>
            </a:r>
            <a:r>
              <a:rPr lang="ru-RU" i="1" smtClean="0"/>
              <a:t>мультиатрибутивной концепции розничного магазина,</a:t>
            </a:r>
            <a:r>
              <a:rPr lang="ru-RU" smtClean="0"/>
              <a:t> т.е. концепцию магазина рассматривают как совокупность выгод для покупателя: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7.5 Атмосфера магазина</a:t>
            </a:r>
          </a:p>
        </p:txBody>
      </p:sp>
      <p:sp>
        <p:nvSpPr>
          <p:cNvPr id="39938" name="Содержимое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smtClean="0"/>
              <a:t>Решения о покупке того или иного товара потребитель принимает непосредственно в магазине. Значительную роль при этом играет эмоциональное состояние человека в момент покупки. Настроение покупателя влияет на время его пребывания в магазине, на оценку действий продавцов. Следовательно, воздействуя на «точки контакта» потребителя, можно создавать у него настроение и тем самым стимулировать совершение покупки, увеличение объема или более четкое позиционирование розничного торгового предприятия.</a:t>
            </a:r>
          </a:p>
          <a:p>
            <a:endParaRPr lang="ru-RU" sz="240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7.5 Атмосфера магазина</a:t>
            </a:r>
          </a:p>
        </p:txBody>
      </p:sp>
      <p:sp>
        <p:nvSpPr>
          <p:cNvPr id="40962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557338"/>
            <a:ext cx="8229600" cy="45688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smtClean="0"/>
              <a:t>Можно выделить такие составляющие имиджа, как осязаемый имидж (первое впечатление от предприятия); неосязаемый имидж (ответная реакция покупателя на обслуживание и отношение к нему сотрудников предприятия); внутренний имидж (атмосфера внутри предприятия, отношение сотрудников к политике руководства); внешний имидж (воздействие первых трех элементов плюс общественное мнение о предприятии).</a:t>
            </a:r>
          </a:p>
          <a:p>
            <a:endParaRPr lang="ru-RU" sz="280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smtClean="0"/>
              <a:t>7.6 Оценка показателя качества обслуживания клиентов и использование социограмм</a:t>
            </a:r>
          </a:p>
        </p:txBody>
      </p:sp>
      <p:sp>
        <p:nvSpPr>
          <p:cNvPr id="41986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628775"/>
            <a:ext cx="8229600" cy="44973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ru-RU" b="1" smtClean="0"/>
          </a:p>
          <a:p>
            <a:r>
              <a:rPr lang="ru-RU" sz="2400" smtClean="0"/>
              <a:t>Все элементы сервисного обслуживания, как правило, включаются в корпоративные стандарты обслуживания. </a:t>
            </a:r>
            <a:r>
              <a:rPr lang="ru-RU" sz="2400" i="1" smtClean="0"/>
              <a:t>Стандарт обслуживания</a:t>
            </a:r>
            <a:r>
              <a:rPr lang="ru-RU" sz="2400" smtClean="0"/>
              <a:t> — это системный документ свода правил качественного обслуживания клиентов, их обязательного выполнения в целях удовлетворения потребителей с учетом корпоративных гарантий. В этом документе предусмотрены и пожелания, требования тра­диционных покупателей.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smtClean="0"/>
              <a:t>7.6 Оценка показателя качества обслуживания клиентов и использование социограмм</a:t>
            </a:r>
          </a:p>
        </p:txBody>
      </p:sp>
      <p:sp>
        <p:nvSpPr>
          <p:cNvPr id="43010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2205038"/>
            <a:ext cx="8229600" cy="3921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smtClean="0"/>
              <a:t>Помимо основных показателей маркетинговой деятельности — объем продаж (выручка), уровень издержек обращения, оборачиваемость оборотных средств — тщательным образом учитывается и </a:t>
            </a:r>
            <a:r>
              <a:rPr lang="ru-RU" sz="2400" i="1" smtClean="0"/>
              <a:t>количественный коэффициент качества обслуживания.</a:t>
            </a:r>
            <a:r>
              <a:rPr lang="ru-RU" sz="2400" smtClean="0"/>
              <a:t> Его основу составляют совокупные отзывы покупателей, отражающие степень их удовлетворенности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FLASHSPRING_BG_AUDIO_DURATION_TAG" val="0.0000000"/>
  <p:tag name="ISPRING_ULTRA_SCORM_SLIDE_COUNT" val="1"/>
  <p:tag name="ISPRING_SCORM_PASSING_SCORE" val="7.6900000000"/>
  <p:tag name="ISPRING_UUID" val="{251AC458-5680-446A-A03A-A773D4A72F79}"/>
  <p:tag name="ISPRING_RESOURCE_FOLDER" val="C:\Users\USER\Desktop\Новая папка\ispring_suite_ru_6_2_0_(6.2.0.3441)\Тема 7. Бизнес-план предпринимательской единицы\Тема 3\"/>
  <p:tag name="ISPRING_PRESENTATION_PATH" val="C:\Users\USER\Desktop\Новая папка\ispring_suite_ru_6_2_0_(6.2.0.3441)\Тема 7. Бизнес-план предпринимательской единицы\Тема 3.pptx"/>
  <p:tag name="ISPRING_RESOURCE_PATHS_HASH_2" val="6a3fbf9ba981cc83576dc378f479b82088a7f187"/>
</p:tagLst>
</file>

<file path=ppt/theme/theme1.xml><?xml version="1.0" encoding="utf-8"?>
<a:theme xmlns:a="http://schemas.openxmlformats.org/drawingml/2006/main" name="Тема1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2348</TotalTime>
  <Words>808</Words>
  <Application>Microsoft Office PowerPoint</Application>
  <PresentationFormat>Экран (4:3)</PresentationFormat>
  <Paragraphs>63</Paragraphs>
  <Slides>17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Symbol</vt:lpstr>
      <vt:lpstr>Тема1</vt:lpstr>
      <vt:lpstr>Управление продажами  Лебединская Юлия Сергеевна, канд. экон. наук  Тема 7: Управление товарным ассортиментом. Распределение торговых площадей. </vt:lpstr>
      <vt:lpstr>Тема 7: Управление товарным ассортиментом. Распределение торговых площадей</vt:lpstr>
      <vt:lpstr>7.1 Концепция управления товарным ассортиментом</vt:lpstr>
      <vt:lpstr>7.1 Концепция управления товарным ассортиментом</vt:lpstr>
      <vt:lpstr>Слайд 5</vt:lpstr>
      <vt:lpstr>7.2 Задачи и принципы управления товарного ассортимента </vt:lpstr>
      <vt:lpstr>7.3 Оценочные показатели товарного ассортимента</vt:lpstr>
      <vt:lpstr>7.3 Оценочные показатели товарного ассортимента  </vt:lpstr>
      <vt:lpstr>7.3 Оценочные показатели товарного ассортимента </vt:lpstr>
      <vt:lpstr>Слайд 10</vt:lpstr>
      <vt:lpstr>Слайд 11</vt:lpstr>
      <vt:lpstr>Слайд 12</vt:lpstr>
      <vt:lpstr>7.5 Атмосфера магазина</vt:lpstr>
      <vt:lpstr>7.5 Атмосфера магазина</vt:lpstr>
      <vt:lpstr>7.5 Атмосфера магазина</vt:lpstr>
      <vt:lpstr>7.6 Оценка показателя качества обслуживания клиентов и использование социограмм</vt:lpstr>
      <vt:lpstr>7.6 Оценка показателя качества обслуживания клиентов и использование социограмм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7. Бизнес-план предпринимательской единицы</dc:title>
  <dc:creator>Home</dc:creator>
  <cp:lastModifiedBy>home</cp:lastModifiedBy>
  <cp:revision>125</cp:revision>
  <dcterms:created xsi:type="dcterms:W3CDTF">2013-05-26T11:37:02Z</dcterms:created>
  <dcterms:modified xsi:type="dcterms:W3CDTF">2018-06-13T01:45:42Z</dcterms:modified>
</cp:coreProperties>
</file>