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custDataLst>
    <p:tags r:id="rId4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7F81A1-CD73-4196-B468-C319CB79F385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12C6F9-B452-4BFB-8BAD-DC75CABD1453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 4. Измерительные системы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4.1. Основные измерительные задачи, решаемые ИИС</a:t>
            </a:r>
          </a:p>
          <a:p>
            <a:pPr lvl="0"/>
            <a:r>
              <a:rPr lang="ru-RU" dirty="0" smtClean="0"/>
              <a:t>4.2. Регистрация </a:t>
            </a:r>
            <a:r>
              <a:rPr lang="ru-RU" dirty="0"/>
              <a:t>исследуемых физических величин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25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/>
              <a:t>4.1. Основные измерительные задачи, решаемые </a:t>
            </a:r>
            <a:r>
              <a:rPr lang="ru-RU" sz="2800" b="1" dirty="0" smtClean="0"/>
              <a:t>ИИС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Основным назначением измерительных систем является из­мерение некоторых величин, то есть, как и для всех измере­ний, экспериментальное определение размера интересую­щей величины, выраженного в выбранных единицах.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этом смысле ИИС не отличается от других СИ, и результатом из­мерения является одно или несколько чисел. </a:t>
            </a:r>
            <a:endParaRPr lang="ru-RU" dirty="0" smtClean="0"/>
          </a:p>
          <a:p>
            <a:r>
              <a:rPr lang="ru-RU" dirty="0" smtClean="0"/>
              <a:t>Отличие </a:t>
            </a:r>
            <a:r>
              <a:rPr lang="ru-RU" dirty="0"/>
              <a:t>состо­ит в том, какие величины являются целью измерения.</a:t>
            </a:r>
          </a:p>
        </p:txBody>
      </p:sp>
    </p:spTree>
    <p:extLst>
      <p:ext uri="{BB962C8B-B14F-4D97-AF65-F5344CB8AC3E}">
        <p14:creationId xmlns:p14="http://schemas.microsoft.com/office/powerpoint/2010/main" val="269134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82453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 традиционных измерениях объекты, как правило, характеризуются одной или несколькими величинами, кото­рые предполагаются константами в процессе исследования. 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этом не ставится вопрос об их зависимости или независи­мости. </a:t>
            </a:r>
            <a:endParaRPr lang="en-US" dirty="0" smtClean="0"/>
          </a:p>
          <a:p>
            <a:r>
              <a:rPr lang="ru-RU" dirty="0" smtClean="0"/>
              <a:t>Объекты </a:t>
            </a:r>
            <a:r>
              <a:rPr lang="ru-RU" dirty="0"/>
              <a:t>измерения, исследуемые с помощью ИИС, имеют более сложный характер, и для их описания необходи­мо большое число разнородных физических величин, изме­няющихся во времени и притом взаимосвязанных. </a:t>
            </a:r>
            <a:endParaRPr lang="en-US" dirty="0" smtClean="0"/>
          </a:p>
          <a:p>
            <a:r>
              <a:rPr lang="ru-RU" dirty="0" smtClean="0"/>
              <a:t>Соответ­ственно</a:t>
            </a:r>
            <a:r>
              <a:rPr lang="ru-RU" dirty="0"/>
              <a:t>, приходится использовать функции, отражающие за­висимость этих величин от времени и (или) пространственных координат, а также их взаимную зависимость.</a:t>
            </a:r>
          </a:p>
        </p:txBody>
      </p:sp>
    </p:spTree>
    <p:extLst>
      <p:ext uri="{BB962C8B-B14F-4D97-AF65-F5344CB8AC3E}">
        <p14:creationId xmlns:p14="http://schemas.microsoft.com/office/powerpoint/2010/main" val="163821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3891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Таким образом, предполагается, что физические </a:t>
            </a:r>
            <a:r>
              <a:rPr lang="ru-RU" dirty="0" smtClean="0"/>
              <a:t>величины х</a:t>
            </a:r>
            <a:r>
              <a:rPr lang="en-US" baseline="-25000" dirty="0" err="1" smtClean="0"/>
              <a:t>i</a:t>
            </a:r>
            <a:r>
              <a:rPr lang="ru-RU" dirty="0" smtClean="0"/>
              <a:t> (</a:t>
            </a:r>
            <a:r>
              <a:rPr lang="ru-RU" dirty="0"/>
              <a:t>i = 1</a:t>
            </a:r>
            <a:r>
              <a:rPr lang="ru-RU" dirty="0" smtClean="0"/>
              <a:t>,</a:t>
            </a:r>
            <a:r>
              <a:rPr lang="en-US" dirty="0" smtClean="0"/>
              <a:t> ….. ,</a:t>
            </a:r>
            <a:r>
              <a:rPr lang="ru-RU" dirty="0"/>
              <a:t>	</a:t>
            </a:r>
            <a:r>
              <a:rPr lang="en-US" dirty="0" smtClean="0"/>
              <a:t>n</a:t>
            </a:r>
            <a:r>
              <a:rPr lang="ru-RU" dirty="0" smtClean="0"/>
              <a:t>),</a:t>
            </a:r>
            <a:r>
              <a:rPr lang="ru-RU" dirty="0"/>
              <a:t>	</a:t>
            </a:r>
            <a:r>
              <a:rPr lang="ru-RU" dirty="0" smtClean="0"/>
              <a:t>описывающие</a:t>
            </a:r>
            <a:r>
              <a:rPr lang="en-US" dirty="0" smtClean="0"/>
              <a:t> </a:t>
            </a:r>
            <a:r>
              <a:rPr lang="ru-RU" dirty="0" smtClean="0"/>
              <a:t>свойства</a:t>
            </a:r>
            <a:r>
              <a:rPr lang="ru-RU" dirty="0"/>
              <a:t>	ИО, </a:t>
            </a:r>
            <a:r>
              <a:rPr lang="ru-RU" dirty="0" smtClean="0"/>
              <a:t>удовлетворяют </a:t>
            </a:r>
            <a:r>
              <a:rPr lang="ru-RU" dirty="0"/>
              <a:t>некоторой математической модели, задаваемой </a:t>
            </a:r>
            <a:r>
              <a:rPr lang="ru-RU" dirty="0" smtClean="0"/>
              <a:t>уравнением </a:t>
            </a:r>
            <a:r>
              <a:rPr lang="ru-RU" dirty="0"/>
              <a:t>связи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ru-RU" dirty="0"/>
              <a:t>где </a:t>
            </a:r>
            <a:r>
              <a:rPr lang="en-US" b="1" i="1" dirty="0"/>
              <a:t>f</a:t>
            </a:r>
            <a:r>
              <a:rPr lang="en-US" dirty="0"/>
              <a:t> </a:t>
            </a:r>
            <a:r>
              <a:rPr lang="ru-RU" dirty="0"/>
              <a:t>и является той функциональной зависимостью, иссле­дование которой составляет содержание измерительной за­дачи.</a:t>
            </a:r>
          </a:p>
          <a:p>
            <a:r>
              <a:rPr lang="ru-RU" dirty="0"/>
              <a:t>Уравнение связи часто записывают несколько в ином ви­де, эквивалентном предыдущему: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08847"/>
            <a:ext cx="28803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229200"/>
            <a:ext cx="3744490" cy="67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53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Такая запись в одних случаях отражает превалирующее значение величины </a:t>
            </a:r>
            <a:r>
              <a:rPr lang="ru-RU" b="1" i="1" dirty="0" smtClean="0"/>
              <a:t>х</a:t>
            </a:r>
            <a:r>
              <a:rPr lang="en-US" baseline="-25000" dirty="0" smtClean="0"/>
              <a:t>n</a:t>
            </a:r>
            <a:r>
              <a:rPr lang="ru-RU" dirty="0" smtClean="0"/>
              <a:t>, </a:t>
            </a:r>
            <a:r>
              <a:rPr lang="ru-RU" dirty="0"/>
              <a:t>а в других — используется просто д</a:t>
            </a:r>
            <a:r>
              <a:rPr lang="ru-RU" dirty="0" smtClean="0"/>
              <a:t>ля </a:t>
            </a:r>
            <a:r>
              <a:rPr lang="ru-RU" dirty="0"/>
              <a:t>удобства дальнейших преобразований.</a:t>
            </a:r>
          </a:p>
          <a:p>
            <a:r>
              <a:rPr lang="ru-RU" dirty="0"/>
              <a:t>Здесь для описания ИО мы ограничились одним скаляр­ным уравнением связи. Однако реально оно может распа­даться на несколько уравнений. </a:t>
            </a:r>
            <a:endParaRPr lang="ru-RU" dirty="0" smtClean="0"/>
          </a:p>
          <a:p>
            <a:r>
              <a:rPr lang="ru-RU" dirty="0" smtClean="0"/>
              <a:t>Например</a:t>
            </a:r>
            <a:r>
              <a:rPr lang="ru-RU" dirty="0"/>
              <a:t>, могут отдельно исследоваться зависимости каждой из величин от време­ни, если эти величины могут считаться независимыми, либо могут быть выделены группы зависимых величин при неза­висимости групп друг от друга. </a:t>
            </a:r>
          </a:p>
        </p:txBody>
      </p:sp>
    </p:spTree>
    <p:extLst>
      <p:ext uri="{BB962C8B-B14F-4D97-AF65-F5344CB8AC3E}">
        <p14:creationId xmlns:p14="http://schemas.microsoft.com/office/powerpoint/2010/main" val="132794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Математически это означает, что уравнение (4.1)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должно </a:t>
            </a:r>
            <a:r>
              <a:rPr lang="ru-RU" dirty="0"/>
              <a:t>быть записано в векторной форме.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для простоты изложения мы ограничимся приведен­ной скалярной записью, допуская, что исследование объекта может свестись к нескольким скалярным задачам со своими уравнениями связи</a:t>
            </a:r>
            <a:r>
              <a:rPr lang="ru-RU" dirty="0" smtClean="0"/>
              <a:t>.</a:t>
            </a:r>
          </a:p>
          <a:p>
            <a:r>
              <a:rPr lang="ru-RU" dirty="0"/>
              <a:t>Уравнение связи с конкретным видом функции </a:t>
            </a:r>
            <a:r>
              <a:rPr lang="en-US" b="1" i="1" dirty="0"/>
              <a:t>f</a:t>
            </a:r>
            <a:r>
              <a:rPr lang="en-US" dirty="0"/>
              <a:t> </a:t>
            </a:r>
            <a:r>
              <a:rPr lang="ru-RU" dirty="0"/>
              <a:t>являет­ся частным случаем математической модели ИО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Поскольку </a:t>
            </a:r>
            <a:r>
              <a:rPr lang="ru-RU" dirty="0"/>
              <a:t>ниже мы будем иметь дело с более сложными классами мате­матических моделей, модели, задаваемые в виде уравнения связи, мы будем называть функциональными моделями.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163" y="1484784"/>
            <a:ext cx="324036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24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общем случае в уравнение связи в качестве аргумента входит и время. </a:t>
            </a:r>
            <a:endParaRPr lang="ru-RU" dirty="0" smtClean="0"/>
          </a:p>
          <a:p>
            <a:r>
              <a:rPr lang="ru-RU" dirty="0" smtClean="0"/>
              <a:t>Объекты</a:t>
            </a:r>
            <a:r>
              <a:rPr lang="ru-RU" dirty="0"/>
              <a:t>, описываемые такими уравнения­ми, называются динамическими.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же состояние ИО не зависит от времени, они называются статическими. </a:t>
            </a:r>
            <a:endParaRPr lang="ru-RU" dirty="0" smtClean="0"/>
          </a:p>
          <a:p>
            <a:r>
              <a:rPr lang="ru-RU" dirty="0" smtClean="0"/>
              <a:t>Приме­ры </a:t>
            </a:r>
            <a:r>
              <a:rPr lang="ru-RU" dirty="0"/>
              <a:t>динамических объектов — окружающая среда, состояние технологического оборудования, напряжение питающей се­ти и др. </a:t>
            </a:r>
            <a:endParaRPr lang="ru-RU" dirty="0" smtClean="0"/>
          </a:p>
          <a:p>
            <a:r>
              <a:rPr lang="ru-RU" dirty="0" smtClean="0"/>
              <a:t>Типичными </a:t>
            </a:r>
            <a:r>
              <a:rPr lang="ru-RU" dirty="0"/>
              <a:t>примерами статических объектов явля­ются поверхности механических деталей. Строго говоря, все реальные объекты являются динамическими. </a:t>
            </a:r>
            <a:endParaRPr lang="ru-RU" dirty="0" smtClean="0"/>
          </a:p>
          <a:p>
            <a:r>
              <a:rPr lang="ru-RU" dirty="0" smtClean="0"/>
              <a:t>Понятие </a:t>
            </a:r>
            <a:r>
              <a:rPr lang="ru-RU" dirty="0"/>
              <a:t>ста­тического объекта правомерно в том случае, когда на интер­вале наблюдения физические величины, описывающие со­стояние объекта, изменяются незначительно, то есть это по­нятие является приближенной моделью.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29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0138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Функция, как математический объект, существенно сложнее, чем число или совокупность чисел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Постановка </a:t>
            </a:r>
            <a:r>
              <a:rPr lang="ru-RU" dirty="0"/>
              <a:t>за­дачи измерения функции не совсем корректна, и ею не зани­малась ни классическая, ни современная метрология. </a:t>
            </a:r>
            <a:endParaRPr lang="ru-RU" dirty="0" smtClean="0"/>
          </a:p>
          <a:p>
            <a:r>
              <a:rPr lang="ru-RU" dirty="0" smtClean="0"/>
              <a:t>Иног­да </a:t>
            </a:r>
            <a:r>
              <a:rPr lang="ru-RU" dirty="0"/>
              <a:t>ставится задача регистрации отсчетов физических вели­чин, воспринимаемых ИК. </a:t>
            </a:r>
            <a:endParaRPr lang="ru-RU" dirty="0" smtClean="0"/>
          </a:p>
          <a:p>
            <a:r>
              <a:rPr lang="ru-RU" dirty="0" smtClean="0"/>
              <a:t>Такие </a:t>
            </a:r>
            <a:r>
              <a:rPr lang="ru-RU" dirty="0"/>
              <a:t>регистрирующие ИИС функционально близки традиционным самописцам, хотя они позволяют собирать, удобно отображать и хранить гораз­до большее количество отсчетов. </a:t>
            </a:r>
          </a:p>
        </p:txBody>
      </p:sp>
    </p:spTree>
    <p:extLst>
      <p:ext uri="{BB962C8B-B14F-4D97-AF65-F5344CB8AC3E}">
        <p14:creationId xmlns:p14="http://schemas.microsoft.com/office/powerpoint/2010/main" val="26451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678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Однако, с нашей точки зре­ния, это огромное множество данных не может считаться ко­нечным результатом измерений, поскольку не применимо для практических целей.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даже эта информация цели­ком передается на автоматизированные системы управления для принятия решений, то и там она обрабатывается, свер­тывается, и решения принимаются лишь на основании </a:t>
            </a:r>
            <a:r>
              <a:rPr lang="ru-RU" dirty="0" smtClean="0"/>
              <a:t>по­лученных </a:t>
            </a:r>
            <a:r>
              <a:rPr lang="ru-RU" dirty="0"/>
              <a:t>результатов.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большинства современных из­мерительных задач такие отсчеты служат только промежу­точным материалом, на основе которого определяются вели­чины, интересующие потребителя.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51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085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дальнейшем исходные дискретные данные о величи­нах </a:t>
            </a:r>
            <a:r>
              <a:rPr lang="ru-RU" b="1" i="1" dirty="0" smtClean="0"/>
              <a:t>х</a:t>
            </a:r>
            <a:r>
              <a:rPr lang="en-US" b="1" i="1" baseline="-25000" dirty="0" err="1"/>
              <a:t>i</a:t>
            </a:r>
            <a:r>
              <a:rPr lang="ru-RU" dirty="0" smtClean="0"/>
              <a:t> </a:t>
            </a:r>
            <a:r>
              <a:rPr lang="ru-RU" dirty="0"/>
              <a:t>собранные по ИК и подвергшиеся первичной обработ­ке (линеаризация, сглаживание, введение поправок), </a:t>
            </a:r>
            <a:r>
              <a:rPr lang="ru-RU" dirty="0" smtClean="0"/>
              <a:t>будем</a:t>
            </a:r>
            <a:r>
              <a:rPr lang="en-US" dirty="0" smtClean="0"/>
              <a:t> </a:t>
            </a:r>
            <a:r>
              <a:rPr lang="ru-RU" dirty="0" smtClean="0"/>
              <a:t>обозначать </a:t>
            </a:r>
            <a:r>
              <a:rPr lang="ru-RU" dirty="0"/>
              <a:t>через </a:t>
            </a:r>
            <a:r>
              <a:rPr lang="en-US" b="1" i="1" dirty="0" smtClean="0"/>
              <a:t>I</a:t>
            </a:r>
            <a:r>
              <a:rPr lang="ru-RU" b="1" i="1" baseline="-25000" dirty="0" smtClean="0"/>
              <a:t>0</a:t>
            </a:r>
            <a:r>
              <a:rPr lang="ru-RU" dirty="0" smtClean="0"/>
              <a:t> </a:t>
            </a:r>
            <a:r>
              <a:rPr lang="ru-RU" dirty="0"/>
              <a:t>Для статических объектов </a:t>
            </a:r>
            <a:r>
              <a:rPr lang="en-US" b="1" i="1" dirty="0" smtClean="0"/>
              <a:t>I</a:t>
            </a:r>
            <a:r>
              <a:rPr lang="ru-RU" b="1" i="1" baseline="-25000" dirty="0" smtClean="0"/>
              <a:t>0</a:t>
            </a:r>
            <a:r>
              <a:rPr lang="ru-RU" b="1" i="1" dirty="0" smtClean="0"/>
              <a:t> </a:t>
            </a:r>
            <a:r>
              <a:rPr lang="ru-RU" dirty="0"/>
              <a:t>представ­ляет собой </a:t>
            </a:r>
            <a:r>
              <a:rPr lang="en-US" b="1" i="1" dirty="0"/>
              <a:t>N</a:t>
            </a:r>
            <a:r>
              <a:rPr lang="en-US" dirty="0"/>
              <a:t> </a:t>
            </a:r>
            <a:r>
              <a:rPr lang="ru-RU" dirty="0"/>
              <a:t>групп отсчетов измеряемых физических вели­чин. </a:t>
            </a:r>
            <a:endParaRPr lang="en-US" dirty="0" smtClean="0"/>
          </a:p>
          <a:p>
            <a:r>
              <a:rPr lang="ru-RU" dirty="0" smtClean="0"/>
              <a:t>Для </a:t>
            </a:r>
            <a:r>
              <a:rPr lang="ru-RU" dirty="0"/>
              <a:t>динамических объектов в каждую группу добавля­ется еще момент времени взятия отсчетов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Конечной целью измерений при исследовании функций являются особые числовые характеристики этих функций: функционалы, параметры (для некоторых математических моделей), а также показатели отличия ИО от описывающей его модели.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1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405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Функционал определяется как число, которое по опреде­ленному правилу ставится в соответствие своему аргументу, которым в данном случае является исследуемая </a:t>
            </a:r>
            <a:r>
              <a:rPr lang="ru-RU" dirty="0" smtClean="0"/>
              <a:t>функция. </a:t>
            </a:r>
            <a:endParaRPr lang="en-US" dirty="0" smtClean="0"/>
          </a:p>
          <a:p>
            <a:r>
              <a:rPr lang="ru-RU" dirty="0" smtClean="0"/>
              <a:t>Понятие </a:t>
            </a:r>
            <a:r>
              <a:rPr lang="ru-RU" dirty="0"/>
              <a:t>функционала имеет смысл для функции любого вида. </a:t>
            </a:r>
            <a:endParaRPr lang="en-US" dirty="0" smtClean="0"/>
          </a:p>
          <a:p>
            <a:r>
              <a:rPr lang="ru-RU" dirty="0" smtClean="0"/>
              <a:t>Примерами </a:t>
            </a:r>
            <a:r>
              <a:rPr lang="ru-RU" dirty="0"/>
              <a:t>функционалов являют­ся действующие или экстремальные значения электриче­ских сигналов, площади поверхностей и объемы тел, сред­няя температура тела. </a:t>
            </a:r>
            <a:endParaRPr lang="en-US" dirty="0" smtClean="0"/>
          </a:p>
          <a:p>
            <a:r>
              <a:rPr lang="ru-RU" dirty="0" smtClean="0"/>
              <a:t>Для </a:t>
            </a:r>
            <a:r>
              <a:rPr lang="ru-RU" dirty="0"/>
              <a:t>одной и той же функции могут определяться несколько функционалов, однако практичес­ки всегда их число существенно меньше числа первичных отсчетов.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4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40560"/>
          </a:xfrm>
        </p:spPr>
        <p:txBody>
          <a:bodyPr>
            <a:normAutofit/>
          </a:bodyPr>
          <a:lstStyle/>
          <a:p>
            <a:r>
              <a:rPr lang="ru-RU" dirty="0"/>
              <a:t>В отличие от функционалов, параметры неразрывно связаны с моделями определенного вида. В общем случае уравнение связи записывается как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либо </a:t>
            </a:r>
            <a:r>
              <a:rPr lang="ru-RU" dirty="0"/>
              <a:t>в эквивалентной форме: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ru-RU" dirty="0"/>
              <a:t>где </a:t>
            </a:r>
            <a:r>
              <a:rPr lang="en-US" b="1" i="1" dirty="0"/>
              <a:t>f</a:t>
            </a:r>
            <a:r>
              <a:rPr lang="en-US" dirty="0"/>
              <a:t> </a:t>
            </a:r>
            <a:r>
              <a:rPr lang="ru-RU" dirty="0"/>
              <a:t>— функциональная зависимость, в которую кроме аргу­ментов входят параметры </a:t>
            </a:r>
            <a:r>
              <a:rPr lang="ru-RU" b="1" i="1" dirty="0"/>
              <a:t>а</a:t>
            </a:r>
            <a:r>
              <a:rPr lang="en-US" baseline="-25000" dirty="0" smtClean="0"/>
              <a:t>1</a:t>
            </a:r>
            <a:r>
              <a:rPr lang="ru-RU" dirty="0" smtClean="0"/>
              <a:t>, </a:t>
            </a:r>
            <a:r>
              <a:rPr lang="ru-RU" dirty="0"/>
              <a:t>..., </a:t>
            </a:r>
            <a:r>
              <a:rPr lang="ru-RU" b="1" i="1" dirty="0" err="1" smtClean="0"/>
              <a:t>а</a:t>
            </a:r>
            <a:r>
              <a:rPr lang="ru-RU" b="1" i="1" baseline="-25000" dirty="0" err="1" smtClean="0"/>
              <a:t>т</a:t>
            </a:r>
            <a:r>
              <a:rPr lang="ru-RU" dirty="0" smtClean="0"/>
              <a:t> </a:t>
            </a:r>
            <a:r>
              <a:rPr lang="ru-RU" dirty="0"/>
              <a:t>определяемые видом функциональной модели.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316" y="2564904"/>
            <a:ext cx="4682843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89040"/>
            <a:ext cx="4767530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78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9777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Примером подобных моделей является синусоида, имею­щая в качестве параметров амплитуду, частоту и фазу. </a:t>
            </a:r>
            <a:endParaRPr lang="en-US" dirty="0" smtClean="0"/>
          </a:p>
          <a:p>
            <a:r>
              <a:rPr lang="ru-RU" dirty="0" smtClean="0"/>
              <a:t>Дру­гой </a:t>
            </a:r>
            <a:r>
              <a:rPr lang="ru-RU" dirty="0"/>
              <a:t>пример — окружность на плоскости, параметрами кото­рой являются радиус и координаты центра.</a:t>
            </a:r>
          </a:p>
          <a:p>
            <a:r>
              <a:rPr lang="ru-RU" dirty="0"/>
              <a:t>Из сказанного ясно, что каждый конкретный параметр (амплитуда, диаметр и т. д.) имеет смысл только для </a:t>
            </a:r>
            <a:r>
              <a:rPr lang="ru-RU" dirty="0" smtClean="0"/>
              <a:t>определенной </a:t>
            </a:r>
            <a:r>
              <a:rPr lang="ru-RU" dirty="0"/>
              <a:t>функциональной модели, тогда как смысл функци­онала не завит от вида уравнения связи.</a:t>
            </a:r>
          </a:p>
        </p:txBody>
      </p:sp>
    </p:spTree>
    <p:extLst>
      <p:ext uri="{BB962C8B-B14F-4D97-AF65-F5344CB8AC3E}">
        <p14:creationId xmlns:p14="http://schemas.microsoft.com/office/powerpoint/2010/main" val="253530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805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Термин «функционал» широко используется в функци­ональном анализе и других разделах математического ана­лиза.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технических дисциплинах он применяется довольно редко, хотя, как видно из приведенных примеров, очень мно­гие величины, широко применяемые в технике, в том числе измерительной, являются функционалами. </a:t>
            </a:r>
            <a:endParaRPr lang="en-US" dirty="0" smtClean="0"/>
          </a:p>
          <a:p>
            <a:r>
              <a:rPr lang="ru-RU" dirty="0" smtClean="0"/>
              <a:t>Использование </a:t>
            </a:r>
            <a:r>
              <a:rPr lang="ru-RU" dirty="0"/>
              <a:t>этого термина, наряду с термином «параметр математиче­ской модели», нам представляется целесообразным, посколь­ку это позволяет четко разделить два принципиально разных класса измеряемых величин, характеризующих функции.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5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Максимальное значение сигнала </a:t>
            </a:r>
            <a:r>
              <a:rPr lang="ru-RU" b="1" i="1" dirty="0" err="1"/>
              <a:t>и</a:t>
            </a:r>
            <a:r>
              <a:rPr lang="ru-RU" b="1" i="1" baseline="-25000" dirty="0" err="1"/>
              <a:t>макс</a:t>
            </a:r>
            <a:r>
              <a:rPr lang="ru-RU" dirty="0"/>
              <a:t> является функци­оналом, алгоритм его определения очевиден и не требует </a:t>
            </a:r>
            <a:r>
              <a:rPr lang="ru-RU" dirty="0" smtClean="0"/>
              <a:t>каких-либо </a:t>
            </a:r>
            <a:r>
              <a:rPr lang="ru-RU" dirty="0"/>
              <a:t>предположений об исследуемом сигнале. Амплиту­да </a:t>
            </a:r>
            <a:r>
              <a:rPr lang="ru-RU" b="1" i="1" dirty="0"/>
              <a:t>А</a:t>
            </a:r>
            <a:r>
              <a:rPr lang="ru-RU" dirty="0"/>
              <a:t> является параметром вполне определенных математи­ческих моделей (синусоидального сигнала, прямоугольного или треугольного импульса и др.). Если исследуемый сигнал точно совпадает со своей математической моделью, чего ни­когда не бывает, амплитуда совпадает с максимальным зна­чением сигнала. Однако для реального сигнала ситуация оказывается иной. Реальный прямоугольный импульс, как правило, имеет выброс на переднем фронте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013176"/>
            <a:ext cx="2507519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4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6537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 точ­ки зрения любого подхода к измерению амплитуды ее зна­чение </a:t>
            </a:r>
            <a:r>
              <a:rPr lang="ru-RU" b="1" i="1" dirty="0"/>
              <a:t>А</a:t>
            </a:r>
            <a:r>
              <a:rPr lang="ru-RU" dirty="0"/>
              <a:t> должно находиться на плоской части импульса, то есть оказывается меньше максимального значения. При этом в одних ситуациях пользователя интересует именно амплитуда (исследование сигналов генераторов, искажений в усилителях и др.), а в других — максимальное значение сигнала (определение требуемого диапазона усилителя или канала связи, определение характеристик АЦП и др.).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47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Очевидно, что число параметров и функционалов, опреде­ляемых в результате измерения, может быть достаточно боль­шим. </a:t>
            </a:r>
            <a:endParaRPr lang="en-US" dirty="0" smtClean="0"/>
          </a:p>
          <a:p>
            <a:r>
              <a:rPr lang="ru-RU" dirty="0" smtClean="0"/>
              <a:t>Однако </a:t>
            </a:r>
            <a:r>
              <a:rPr lang="ru-RU" dirty="0"/>
              <a:t>оно существенно меньше количества </a:t>
            </a:r>
            <a:r>
              <a:rPr lang="ru-RU" dirty="0" smtClean="0"/>
              <a:t>первичных</a:t>
            </a:r>
            <a:r>
              <a:rPr lang="en-US" dirty="0" smtClean="0"/>
              <a:t> </a:t>
            </a:r>
            <a:r>
              <a:rPr lang="ru-RU" dirty="0" smtClean="0"/>
              <a:t>отсчетов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Во </a:t>
            </a:r>
            <a:r>
              <a:rPr lang="ru-RU" dirty="0"/>
              <a:t>всех случаях </a:t>
            </a:r>
            <a:r>
              <a:rPr lang="ru-RU" dirty="0" smtClean="0"/>
              <a:t>происходит</a:t>
            </a:r>
            <a:r>
              <a:rPr lang="en-US" dirty="0" smtClean="0"/>
              <a:t> </a:t>
            </a:r>
            <a:r>
              <a:rPr lang="ru-RU" dirty="0" smtClean="0"/>
              <a:t>свертывание </a:t>
            </a:r>
            <a:r>
              <a:rPr lang="ru-RU" dirty="0"/>
              <a:t>(сжатие) </a:t>
            </a:r>
            <a:r>
              <a:rPr lang="ru-RU" dirty="0" smtClean="0"/>
              <a:t>измерительной</a:t>
            </a:r>
            <a:r>
              <a:rPr lang="en-US" dirty="0" smtClean="0"/>
              <a:t> </a:t>
            </a:r>
            <a:r>
              <a:rPr lang="ru-RU" dirty="0"/>
              <a:t>информации — объем данных, выда­ваемых потребителю, может быть на несколько порядков меньше объема исходной измерительной информа­ции, выдаваемой ИК. 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этом под потребителем понимается не только оператор, но и автоматизированная система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120534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6166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Задача оценки отличия ИО от описывающей его функци­ональной модели или, другими словами, задача измерения показателей отклонения формы, как и задача измерения па­раметров, может решаться только в рамках конкретной мо­дели уравнения связи.</a:t>
            </a:r>
          </a:p>
          <a:p>
            <a:r>
              <a:rPr lang="ru-RU" dirty="0"/>
              <a:t>В следующих параграфах мы рассмотрим методы реше­ния всех упомянутых задач: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регистрация функций;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измерение функционалов;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измерение параметров;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измерение показателей отклонения формы</a:t>
            </a:r>
            <a:r>
              <a:rPr lang="ru-RU" dirty="0" smtClean="0"/>
              <a:t>.</a:t>
            </a:r>
            <a:endParaRPr lang="en-US" dirty="0" smtClean="0"/>
          </a:p>
          <a:p>
            <a:pPr marL="0" lvl="0" indent="0">
              <a:buNone/>
            </a:pPr>
            <a:r>
              <a:rPr lang="ru-RU" dirty="0"/>
              <a:t>Здесь же отметим только то, что задачи измерения функ­ционалов, параметров и показателей отклонения формы не являются принципиально новыми и появившимися одновре­менно с ИИС. Эти задачи решались и с помощью неавтомати­зированных СИ, хотя в более простой формулировке.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67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Цель измерений, перечень измеряемых показателей мо­жет определить только заказчик (пользователь) ИИС, по­скольку именно он располагает всеми априорными данными о физической природе ИО, о его физических и математиче­ских моделях и, что не менее важно, о дальнейшем использо­вании результатов измерения. </a:t>
            </a:r>
            <a:endParaRPr lang="en-US" dirty="0" smtClean="0"/>
          </a:p>
          <a:p>
            <a:r>
              <a:rPr lang="ru-RU" dirty="0" smtClean="0"/>
              <a:t>Такая </a:t>
            </a:r>
            <a:r>
              <a:rPr lang="ru-RU" dirty="0"/>
              <a:t>ситуация является наи­более типичной для ИИС, используемых в технологических процессах, для контроля состояния окружающей среды и в других отработанных ситуациях. </a:t>
            </a:r>
            <a:endParaRPr lang="en-US" dirty="0" smtClean="0"/>
          </a:p>
          <a:p>
            <a:r>
              <a:rPr lang="ru-RU" dirty="0" smtClean="0"/>
              <a:t>Однако </a:t>
            </a:r>
            <a:r>
              <a:rPr lang="ru-RU" dirty="0"/>
              <a:t>при научных иссле­дованиях такая четкость в постановке измерительной задачи может отсутствовать. </a:t>
            </a:r>
            <a:endParaRPr lang="en-US" dirty="0" smtClean="0"/>
          </a:p>
          <a:p>
            <a:r>
              <a:rPr lang="ru-RU" dirty="0" smtClean="0"/>
              <a:t>Это </a:t>
            </a:r>
            <a:r>
              <a:rPr lang="ru-RU" dirty="0"/>
              <a:t>приводит к необходимости проведе­ния </a:t>
            </a:r>
            <a:r>
              <a:rPr lang="ru-RU" dirty="0" err="1"/>
              <a:t>предпроектных</a:t>
            </a:r>
            <a:r>
              <a:rPr lang="ru-RU" dirty="0"/>
              <a:t> исследований, в ходе которых уточняют­ся исходные требования к цели измерения.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46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/>
          </a:bodyPr>
          <a:lstStyle/>
          <a:p>
            <a:r>
              <a:rPr lang="ru-RU" dirty="0"/>
              <a:t>После формулирования цели измерений при создании ИИС необходимо определить номенклатуру используемых технических средств и алгоритмы обработки измерительной информации. </a:t>
            </a:r>
            <a:endParaRPr lang="en-US" dirty="0" smtClean="0"/>
          </a:p>
          <a:p>
            <a:r>
              <a:rPr lang="ru-RU" dirty="0" smtClean="0"/>
              <a:t>Сформулированная </a:t>
            </a:r>
            <a:r>
              <a:rPr lang="ru-RU" dirty="0"/>
              <a:t>цель измерения и заложенная в нее физическая модель практически однозначно определяют номенклатуру ИК, а выбор и стыковка первичных и вторич­ных измерительных преобразователей являются типовой инженерной задачей. </a:t>
            </a:r>
            <a:endParaRPr lang="en-US" dirty="0" smtClean="0"/>
          </a:p>
          <a:p>
            <a:r>
              <a:rPr lang="ru-RU" dirty="0" smtClean="0"/>
              <a:t>Несколько </a:t>
            </a:r>
            <a:r>
              <a:rPr lang="ru-RU" dirty="0"/>
              <a:t>в стороне стоит вопрос о вы­боре ЭВМ. Окончательные требования к ней могут быть сформулированы только после разработки алгоритмов.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75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98383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Если номенклатура физических величин, описывающих ИО, известна в начале исследований, то аппаратная структу­ра ИИС может быть выбрана уже на этом этапе и использо­ваться для проведения </a:t>
            </a:r>
            <a:r>
              <a:rPr lang="ru-RU" dirty="0" err="1"/>
              <a:t>предпроектных</a:t>
            </a:r>
            <a:r>
              <a:rPr lang="ru-RU" dirty="0"/>
              <a:t> исследований, в ходе которых будут уточнены математические модели и цель из­мерения, и на этой основе разработан окончательный вари­ант ПМО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Разработка алгоритмов обработки информации, служа­щих основой ПМО, является достаточно трудоемкой и наи­более специфичной задачей для каждой ИИС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Рассмотрим </a:t>
            </a:r>
            <a:r>
              <a:rPr lang="ru-RU" dirty="0"/>
              <a:t>общие подходы к формированию этих алгоритмов для упо­мянутых выше измерительных задач.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85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b="1" dirty="0" smtClean="0"/>
              <a:t>4.2. </a:t>
            </a:r>
            <a:r>
              <a:rPr lang="ru-RU" sz="3200" b="1" dirty="0" smtClean="0"/>
              <a:t>Регистрация </a:t>
            </a:r>
            <a:r>
              <a:rPr lang="ru-RU" sz="3200" b="1" dirty="0"/>
              <a:t>исследуемых физических </a:t>
            </a:r>
            <a:r>
              <a:rPr lang="ru-RU" sz="3200" b="1" dirty="0" smtClean="0"/>
              <a:t>величин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Простейшая задача регистрации измеряемых физических величин заключается в считывании по команде с ЭВМ отсче­тов со всех ИК и отображении их на экране монитора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этом случае ИИС оказывается простейшей композицией несколь­ких измерительных приборов, объединенных общим устрой­ством отображения. </a:t>
            </a:r>
            <a:endParaRPr lang="en-US" dirty="0" smtClean="0"/>
          </a:p>
          <a:p>
            <a:r>
              <a:rPr lang="ru-RU" dirty="0" smtClean="0"/>
              <a:t>Для </a:t>
            </a:r>
            <a:r>
              <a:rPr lang="ru-RU" dirty="0"/>
              <a:t>решения этой задачи нет необходи­мости в специальных алгоритмах обработки, хотя рассмот­ренные в предыдущей главе алгоритмы введения поправок и сглаживания могут использоваться для уменьшения по­грешности отображаемых результатов.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силу единственнос­ти регистрируемых отсчетов вопрос о влиянии дискретиза­ции по времени на погрешность измерения не стоит.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41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67715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 решении этой задачи ИИС реализует дополнитель­ную функцию — возможность сохранения в памяти всех ото­бражаемых результатов.</a:t>
            </a:r>
          </a:p>
          <a:p>
            <a:r>
              <a:rPr lang="ru-RU" dirty="0"/>
              <a:t>Более сложной будет задача регистрации изменения изме­ряемых величин во времени. В этом случае по команде с ЭВМ в течение заданного интервала времени с заданной дискретно­стью снимаются отсчеты со всех ИК. </a:t>
            </a:r>
            <a:endParaRPr lang="en-US" dirty="0" smtClean="0"/>
          </a:p>
          <a:p>
            <a:r>
              <a:rPr lang="ru-RU" dirty="0" smtClean="0"/>
              <a:t>Собранные </a:t>
            </a:r>
            <a:r>
              <a:rPr lang="ru-RU" dirty="0"/>
              <a:t>данные одно­временно, последовательно или группами отображаются на мо­ниторе, который работает в режиме многоканального осцил­лографа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Поэтому </a:t>
            </a:r>
            <a:r>
              <a:rPr lang="ru-RU" dirty="0"/>
              <a:t>ИИС можно трактовать как совокупность нескольких самописцев с общим устройством отображения.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15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регистрируемые данные целесообразно вводить по­правки и сглаживать первичную информацию. Как и в пре­дыдущем случае, имеется возможность хранения собранных массивов данных. Кроме того, появляются две новые взаи­мосвязанные задачи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ru-RU" dirty="0"/>
              <a:t>Интерполяция может проводиться во временной области на основе разложения функции в ряд Тейлора или в частот­ной области на основе теоремы </a:t>
            </a:r>
            <a:r>
              <a:rPr lang="ru-RU" dirty="0" smtClean="0"/>
              <a:t>Котельникова.</a:t>
            </a:r>
            <a:endParaRPr lang="ru-RU" dirty="0"/>
          </a:p>
          <a:p>
            <a:r>
              <a:rPr lang="ru-RU" dirty="0"/>
              <a:t>В первом случае предполагается, что исследуемая функ­ция </a:t>
            </a:r>
            <a:r>
              <a:rPr lang="en-US" b="1" i="1" dirty="0"/>
              <a:t>x</a:t>
            </a:r>
            <a:r>
              <a:rPr lang="ru-RU" b="1" i="1" dirty="0"/>
              <a:t>(</a:t>
            </a:r>
            <a:r>
              <a:rPr lang="en-US" b="1" i="1" dirty="0"/>
              <a:t>t</a:t>
            </a:r>
            <a:r>
              <a:rPr lang="ru-RU" b="1" i="1" dirty="0"/>
              <a:t>)</a:t>
            </a:r>
            <a:r>
              <a:rPr lang="ru-RU" dirty="0"/>
              <a:t> разложена в усеченный ряд Тейлора относительно точки </a:t>
            </a:r>
            <a:r>
              <a:rPr lang="en-US" b="1" i="1" dirty="0"/>
              <a:t>t</a:t>
            </a:r>
            <a:r>
              <a:rPr lang="ru-RU" b="1" i="1" baseline="-25000" dirty="0"/>
              <a:t>0</a:t>
            </a:r>
            <a:r>
              <a:rPr lang="ru-RU" b="1" i="1" dirty="0"/>
              <a:t>: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869160"/>
            <a:ext cx="4692303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51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6805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Для расчета </a:t>
            </a:r>
            <a:r>
              <a:rPr lang="ru-RU" b="1" i="1" dirty="0"/>
              <a:t>п</a:t>
            </a:r>
            <a:r>
              <a:rPr lang="ru-RU" dirty="0"/>
              <a:t> производных используются </a:t>
            </a:r>
            <a:r>
              <a:rPr lang="ru-RU" b="1" i="1" dirty="0"/>
              <a:t>п +</a:t>
            </a:r>
            <a:r>
              <a:rPr lang="ru-RU" dirty="0"/>
              <a:t> 1 отсчетов, то есть для построения интерполирующей функции исполь­зуется информация об исследуемой функции на интервале времени </a:t>
            </a:r>
            <a:r>
              <a:rPr lang="ru-RU" b="1" i="1" dirty="0"/>
              <a:t>пТ</a:t>
            </a:r>
            <a:r>
              <a:rPr lang="ru-RU" baseline="-25000" dirty="0"/>
              <a:t>0</a:t>
            </a:r>
            <a:r>
              <a:rPr lang="ru-RU" dirty="0"/>
              <a:t>, где </a:t>
            </a:r>
            <a:r>
              <a:rPr lang="ru-RU" b="1" i="1" dirty="0"/>
              <a:t>Т</a:t>
            </a:r>
            <a:r>
              <a:rPr lang="ru-RU" baseline="-25000" dirty="0"/>
              <a:t>0</a:t>
            </a:r>
            <a:r>
              <a:rPr lang="ru-RU" dirty="0"/>
              <a:t>, как и ранее, — период отсчетов. Учиты­вая алгоритмы вычисления производных по эксперимен­тальным данным в виде отношения конечных разностей, все коэффициенты в </a:t>
            </a:r>
            <a:r>
              <a:rPr lang="ru-RU" dirty="0" smtClean="0"/>
              <a:t>можно </a:t>
            </a:r>
            <a:r>
              <a:rPr lang="ru-RU" dirty="0"/>
              <a:t>представить в виде линейной функции отсчетов. </a:t>
            </a:r>
            <a:endParaRPr lang="en-US" dirty="0" smtClean="0"/>
          </a:p>
          <a:p>
            <a:r>
              <a:rPr lang="ru-RU" dirty="0" smtClean="0"/>
              <a:t>Тогда </a:t>
            </a:r>
            <a:r>
              <a:rPr lang="ru-RU" dirty="0"/>
              <a:t>интерполированное значение так­же будет линейной функцией </a:t>
            </a:r>
            <a:r>
              <a:rPr lang="ru-RU" b="1" i="1" dirty="0"/>
              <a:t>п</a:t>
            </a:r>
            <a:r>
              <a:rPr lang="ru-RU" dirty="0"/>
              <a:t> + 1 отсчетов. </a:t>
            </a:r>
            <a:endParaRPr lang="en-US" dirty="0" smtClean="0"/>
          </a:p>
          <a:p>
            <a:r>
              <a:rPr lang="ru-RU" dirty="0" smtClean="0"/>
              <a:t>Мы </a:t>
            </a:r>
            <a:r>
              <a:rPr lang="ru-RU" dirty="0"/>
              <a:t>не будем приводить в общем виде эти громоздкие выражения, а огра­ничимся двумя простейшими случаями: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427" y="5085184"/>
            <a:ext cx="405809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17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14401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</a:t>
            </a:r>
            <a:r>
              <a:rPr lang="ru-RU" b="1" i="1" dirty="0"/>
              <a:t>п</a:t>
            </a:r>
            <a:r>
              <a:rPr lang="ru-RU" dirty="0"/>
              <a:t> = 0 имеем ступенча­тую интерполяцию (кривая </a:t>
            </a:r>
            <a:r>
              <a:rPr lang="ru-RU" b="1" i="1" dirty="0"/>
              <a:t>0</a:t>
            </a:r>
            <a:r>
              <a:rPr lang="ru-RU" dirty="0"/>
              <a:t> на рис. 4.2), при </a:t>
            </a:r>
            <a:r>
              <a:rPr lang="ru-RU" b="1" i="1" dirty="0"/>
              <a:t>п =</a:t>
            </a:r>
            <a:r>
              <a:rPr lang="ru-RU" dirty="0"/>
              <a:t> 1 — </a:t>
            </a:r>
            <a:r>
              <a:rPr lang="ru-RU" dirty="0" smtClean="0"/>
              <a:t>кусочно-линейную </a:t>
            </a:r>
            <a:r>
              <a:rPr lang="ru-RU" dirty="0"/>
              <a:t>интерполяцию (кривая </a:t>
            </a:r>
            <a:r>
              <a:rPr lang="ru-RU" b="1" i="1" dirty="0"/>
              <a:t>1</a:t>
            </a:r>
            <a:r>
              <a:rPr lang="ru-RU" dirty="0"/>
              <a:t>); при </a:t>
            </a:r>
            <a:r>
              <a:rPr lang="ru-RU" b="1" i="1" dirty="0"/>
              <a:t>п =</a:t>
            </a:r>
            <a:r>
              <a:rPr lang="ru-RU" dirty="0"/>
              <a:t> 2 — кусочно-пара­болическую интерполяцию (кривая </a:t>
            </a:r>
            <a:r>
              <a:rPr lang="ru-RU" b="1" i="1" dirty="0"/>
              <a:t>2)</a:t>
            </a:r>
            <a:r>
              <a:rPr lang="ru-RU" dirty="0"/>
              <a:t> и т. д.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24944"/>
            <a:ext cx="3781705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99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неограниченном возрастании </a:t>
            </a:r>
            <a:r>
              <a:rPr lang="ru-RU" b="1" i="1" dirty="0"/>
              <a:t>п</a:t>
            </a:r>
            <a:r>
              <a:rPr lang="ru-RU" dirty="0"/>
              <a:t> предполагается, что разложение в степенной ряд дает все более точное приближе­ние раскладываемой функции. Однако это верно только в предположении, что она дифференцируема неограниченное число раз.</a:t>
            </a:r>
          </a:p>
          <a:p>
            <a:r>
              <a:rPr lang="ru-RU" dirty="0"/>
              <a:t>Для оценки погрешности интерполяции в соответствии с </a:t>
            </a:r>
            <a:r>
              <a:rPr lang="ru-RU" dirty="0" smtClean="0"/>
              <a:t>(предыдущая формула) </a:t>
            </a:r>
            <a:r>
              <a:rPr lang="ru-RU" dirty="0"/>
              <a:t>можно использовать максимально возможное абсолют­ное значение </a:t>
            </a:r>
            <a:r>
              <a:rPr lang="ru-RU" b="1" i="1" dirty="0"/>
              <a:t>(п</a:t>
            </a:r>
            <a:r>
              <a:rPr lang="ru-RU" dirty="0"/>
              <a:t> + 1)-й производной исследуемой функции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71712"/>
            <a:ext cx="705678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32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где </a:t>
            </a:r>
            <a:r>
              <a:rPr lang="ru-RU" dirty="0" err="1"/>
              <a:t>Т</a:t>
            </a:r>
            <a:r>
              <a:rPr lang="ru-RU" baseline="-25000" dirty="0" err="1"/>
              <a:t>и</a:t>
            </a:r>
            <a:r>
              <a:rPr lang="ru-RU" dirty="0"/>
              <a:t> — величина интервала времени, для которого исполь­зуется интерполяционная формула с неизменными значе­ниями производных. </a:t>
            </a:r>
            <a:endParaRPr lang="ru-RU" dirty="0" smtClean="0"/>
          </a:p>
          <a:p>
            <a:r>
              <a:rPr lang="ru-RU" dirty="0" smtClean="0"/>
              <a:t>Как </a:t>
            </a:r>
            <a:r>
              <a:rPr lang="ru-RU" dirty="0"/>
              <a:t>уже отмечалось, производные оце­ниваются на интервале времени </a:t>
            </a:r>
            <a:r>
              <a:rPr lang="ru-RU" b="1" i="1" dirty="0"/>
              <a:t>пТ</a:t>
            </a:r>
            <a:r>
              <a:rPr lang="ru-RU" b="1" i="1" baseline="-25000" dirty="0"/>
              <a:t>0</a:t>
            </a:r>
            <a:r>
              <a:rPr lang="ru-RU" b="1" i="1" dirty="0"/>
              <a:t>.</a:t>
            </a:r>
            <a:r>
              <a:rPr lang="ru-RU" dirty="0"/>
              <a:t> Интервал </a:t>
            </a:r>
            <a:r>
              <a:rPr lang="ru-RU" b="1" i="1" dirty="0" err="1"/>
              <a:t>Т</a:t>
            </a:r>
            <a:r>
              <a:rPr lang="ru-RU" b="1" i="1" baseline="-25000" dirty="0" err="1"/>
              <a:t>и</a:t>
            </a:r>
            <a:r>
              <a:rPr lang="ru-RU" dirty="0"/>
              <a:t> может быть меньше или больше этого интервала, но практически он всегда не меньше </a:t>
            </a:r>
            <a:r>
              <a:rPr lang="ru-RU" b="1" i="1" dirty="0" smtClean="0"/>
              <a:t>Т</a:t>
            </a:r>
            <a:r>
              <a:rPr lang="ru-RU" b="1" i="1" baseline="-25000" dirty="0" smtClean="0"/>
              <a:t>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27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Задавая предельно допустимое значение погрешности интерполяции и подставляя в </a:t>
            </a:r>
            <a:r>
              <a:rPr lang="ru-RU" dirty="0" smtClean="0"/>
              <a:t>(пр. ф.) </a:t>
            </a:r>
            <a:r>
              <a:rPr lang="ru-RU" dirty="0"/>
              <a:t>выбранное значение </a:t>
            </a:r>
            <a:r>
              <a:rPr lang="ru-RU" b="1" i="1" dirty="0" err="1"/>
              <a:t>Т</a:t>
            </a:r>
            <a:r>
              <a:rPr lang="ru-RU" b="1" i="1" baseline="-25000" dirty="0" err="1"/>
              <a:t>и</a:t>
            </a:r>
            <a:r>
              <a:rPr lang="ru-RU" b="1" i="1" dirty="0"/>
              <a:t> </a:t>
            </a:r>
            <a:r>
              <a:rPr lang="ru-RU" dirty="0"/>
              <a:t>(например, равное Т</a:t>
            </a:r>
            <a:r>
              <a:rPr lang="ru-RU" baseline="-25000" dirty="0"/>
              <a:t>0</a:t>
            </a:r>
            <a:r>
              <a:rPr lang="ru-RU" dirty="0"/>
              <a:t>), можно определить максимальный пе­риод дискретизации, обеспечивающий требуемую достовер­ность интерполяции. </a:t>
            </a:r>
            <a:endParaRPr lang="ru-RU" dirty="0" smtClean="0"/>
          </a:p>
          <a:p>
            <a:r>
              <a:rPr lang="ru-RU" dirty="0" smtClean="0"/>
              <a:t>Очевидно</a:t>
            </a:r>
            <a:r>
              <a:rPr lang="ru-RU" dirty="0"/>
              <a:t>, что с ростом </a:t>
            </a:r>
            <a:r>
              <a:rPr lang="ru-RU" b="1" i="1" dirty="0"/>
              <a:t>п</a:t>
            </a:r>
            <a:r>
              <a:rPr lang="ru-RU" dirty="0"/>
              <a:t> этот период будет увеличиваться, то есть чем выше степень интерполи­рующего полинома, тем реже можно брать отсчеты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Этот </a:t>
            </a:r>
            <a:r>
              <a:rPr lang="ru-RU" dirty="0"/>
              <a:t>ре­зультат перекликается со сжатием информации при разност­ной модуляции, хотя теоретическое обоснование здесь не­сколько иное.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08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7776864" cy="28803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определении периода дискретизации в частотной об­ласти базируются на теореме Котельникова, доказательст­во и комментарии к которой приведены в приложении 6.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соответствии с этой теоремой сигнал, спектр которого ра­вен нулю вне полосы частот [0; </a:t>
            </a:r>
            <a:r>
              <a:rPr lang="en-US" dirty="0" smtClean="0"/>
              <a:t>f</a:t>
            </a:r>
            <a:r>
              <a:rPr lang="ru-RU" baseline="-25000" dirty="0" smtClean="0"/>
              <a:t>в</a:t>
            </a:r>
            <a:r>
              <a:rPr lang="ru-RU" dirty="0"/>
              <a:t>], может быть полностью восстановлен по своим отсчетам, период которых определя­ется как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3356992"/>
            <a:ext cx="2098519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91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7848872" cy="374441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Для восстановления сигнала по его отсчетам требуется идеальный фильтр нижних частот, который при реализации на ЭВМ приведет к дискретной свертке, то есть интерполи­руемая функция в любой момент времени будет выражаться через сумму всех отсчетов, умноженных на соответствующие коэффициенты. </a:t>
            </a:r>
            <a:endParaRPr lang="en-US" dirty="0"/>
          </a:p>
          <a:p>
            <a:r>
              <a:rPr lang="ru-RU" dirty="0"/>
              <a:t>Таким образом, структура преобразований входных данных при интерполяции в обоих случаях одина­кова.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03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00600"/>
          </a:xfrm>
        </p:spPr>
        <p:txBody>
          <a:bodyPr>
            <a:normAutofit fontScale="92500"/>
          </a:bodyPr>
          <a:lstStyle/>
          <a:p>
            <a:r>
              <a:rPr lang="ru-RU" dirty="0"/>
              <a:t>Таким образом, при регистрации функций результатом измерений является совокупность отсчетов наблюдаемой ве­личины, полученных после первичной обработки. </a:t>
            </a:r>
            <a:endParaRPr lang="en-US" dirty="0" smtClean="0"/>
          </a:p>
          <a:p>
            <a:r>
              <a:rPr lang="ru-RU" dirty="0" smtClean="0"/>
              <a:t>Для </a:t>
            </a:r>
            <a:r>
              <a:rPr lang="ru-RU" dirty="0"/>
              <a:t>пред­ставления полученных результатов в виде функции с непре­рывными значениями аргумента производится интерполя­ция, при которой интерполированные значения оказываются линейной комбинацией измеренных отсчетов. 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опреде­ленных достаточно сильных предположениях можно оценить степень соответствия интерполирующей функции исследуе­мой функции, хотя сами эти предположения в рамках полу­ченных результатов измерений не могут быть проверены.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42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/>
          </a:bodyPr>
          <a:lstStyle/>
          <a:p>
            <a:r>
              <a:rPr lang="ru-RU" dirty="0"/>
              <a:t>Наиболее часто в регистрирующих ИИС исследуются функции времени. Однако таким же образом могут регистри­роваться и функции любого другого аргумента. В этом случае время может быть промежуточной переменной при сборе ин­формации, но не фигурировать в отображаемых результатах.</a:t>
            </a:r>
          </a:p>
          <a:p>
            <a:r>
              <a:rPr lang="ru-RU" dirty="0"/>
              <a:t>При регистрации функций нескольких аргументов ис­пользуются те же подходы, что и для функции времени или любого одного аргумента. </a:t>
            </a:r>
            <a:endParaRPr lang="en-US" dirty="0" smtClean="0"/>
          </a:p>
          <a:p>
            <a:r>
              <a:rPr lang="ru-RU" dirty="0" smtClean="0"/>
              <a:t>Функции </a:t>
            </a:r>
            <a:r>
              <a:rPr lang="ru-RU" dirty="0"/>
              <a:t>двух переменных, на­пример пространственных координат, отображаются на эк­ране в виде сечений поверхностей, что обеспечивает </a:t>
            </a:r>
            <a:r>
              <a:rPr lang="ru-RU" dirty="0" smtClean="0"/>
              <a:t>эффект</a:t>
            </a:r>
            <a:r>
              <a:rPr lang="ru-RU" dirty="0"/>
              <a:t>н</a:t>
            </a:r>
            <a:r>
              <a:rPr lang="ru-RU" dirty="0" smtClean="0"/>
              <a:t>ую </a:t>
            </a:r>
            <a:r>
              <a:rPr lang="ru-RU" dirty="0"/>
              <a:t>наглядность, но малопригодно для количественного анализа.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51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Менее нагляден, но более информативен таблич­ный способ представления результатов измерения функций одной, двух и более переменных с возможностью получения необходимых сечений. </a:t>
            </a:r>
            <a:endParaRPr lang="ru-RU" dirty="0" smtClean="0"/>
          </a:p>
          <a:p>
            <a:r>
              <a:rPr lang="ru-RU" dirty="0" smtClean="0"/>
              <a:t>Интерполяция </a:t>
            </a:r>
            <a:r>
              <a:rPr lang="ru-RU" dirty="0"/>
              <a:t>функций нескольких аргументов также производится путем разложения в много­мерный ряд Тейлора или по многомерным ортогональным функциям.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функций нескольких аргументов существу­ют аналоги теоремы Котельникова, хотя физически они ме­нее наглядны.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любом методе интерполяции значение интерполируемой функции нескольких аргументов оказыва­ется линейной комбинацией измеренных отсчетов.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63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ru-RU" dirty="0"/>
              <a:t>К регистрирующим ИИС примыкают сканирующие сис­темы, которые применяются при расшифровке графиков в различных областях: медицине, геофизике, метеорологии, при промышленных испытаниях и др.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этих системах гра­фические изображения выдаются самопишущими измери­тельными приборами, и их расшифровка требует значи­тельного времени.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результате считывания графиков полу­ченная информация может подвергаться автоматической обработке, что существенно упрощает процесс расшифровки и повышает ее эффективность.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45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71765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Сканирование может выполняться непосредственно воспринимающим датчиком, например видеокамерой на приборах с зарядовой связью, или сканирующим лучом при неподвижном воспринимающем элементе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Такими </a:t>
            </a:r>
            <a:r>
              <a:rPr lang="ru-RU" dirty="0"/>
              <a:t>скани­рующими элементами могут быть оптико-механические или электронно-развертывающие устройства.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78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15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73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07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95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2c3edbd9dc6a7566d9ee2c190f29e933832ad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</TotalTime>
  <Words>2529</Words>
  <Application>Microsoft Office PowerPoint</Application>
  <PresentationFormat>Экран (4:3)</PresentationFormat>
  <Paragraphs>122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Поток</vt:lpstr>
      <vt:lpstr>Тема 4. Измерительные системы</vt:lpstr>
      <vt:lpstr>4.1. Основные измерительные задачи, решаемые ИИС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4.2. Регистрация исследуемых физических величин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25</cp:revision>
  <dcterms:created xsi:type="dcterms:W3CDTF">2015-10-29T02:45:37Z</dcterms:created>
  <dcterms:modified xsi:type="dcterms:W3CDTF">2015-11-05T02:45:05Z</dcterms:modified>
</cp:coreProperties>
</file>