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8" r:id="rId2"/>
    <p:sldId id="360" r:id="rId3"/>
    <p:sldId id="361" r:id="rId4"/>
    <p:sldId id="362" r:id="rId5"/>
    <p:sldId id="363" r:id="rId6"/>
    <p:sldId id="364" r:id="rId7"/>
    <p:sldId id="365" r:id="rId8"/>
    <p:sldId id="279" r:id="rId9"/>
    <p:sldId id="302" r:id="rId10"/>
    <p:sldId id="307" r:id="rId11"/>
    <p:sldId id="343" r:id="rId12"/>
    <p:sldId id="344" r:id="rId13"/>
    <p:sldId id="345" r:id="rId14"/>
    <p:sldId id="346" r:id="rId15"/>
    <p:sldId id="347" r:id="rId16"/>
    <p:sldId id="308" r:id="rId17"/>
    <p:sldId id="349" r:id="rId18"/>
    <p:sldId id="348" r:id="rId19"/>
    <p:sldId id="350" r:id="rId20"/>
    <p:sldId id="351" r:id="rId21"/>
    <p:sldId id="352" r:id="rId22"/>
    <p:sldId id="354" r:id="rId23"/>
    <p:sldId id="325" r:id="rId24"/>
    <p:sldId id="353" r:id="rId25"/>
    <p:sldId id="366" r:id="rId26"/>
    <p:sldId id="355" r:id="rId27"/>
    <p:sldId id="367" r:id="rId28"/>
    <p:sldId id="368" r:id="rId29"/>
    <p:sldId id="369" r:id="rId30"/>
    <p:sldId id="356" r:id="rId31"/>
    <p:sldId id="357" r:id="rId32"/>
    <p:sldId id="358" r:id="rId33"/>
    <p:sldId id="359" r:id="rId34"/>
    <p:sldId id="370" r:id="rId35"/>
    <p:sldId id="324" r:id="rId36"/>
  </p:sldIdLst>
  <p:sldSz cx="9144000" cy="6858000" type="screen4x3"/>
  <p:notesSz cx="6858000" cy="9144000"/>
  <p:custDataLst>
    <p:tags r:id="rId39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F2BEC"/>
    <a:srgbClr val="1120AA"/>
    <a:srgbClr val="000000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46" autoAdjust="0"/>
    <p:restoredTop sz="82676" autoAdjust="0"/>
  </p:normalViewPr>
  <p:slideViewPr>
    <p:cSldViewPr>
      <p:cViewPr>
        <p:scale>
          <a:sx n="80" d="100"/>
          <a:sy n="80" d="100"/>
        </p:scale>
        <p:origin x="-2742" y="-876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B1FF8D-8876-46E6-AC20-1F81912810A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72098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8B9AFA-2CBB-4390-B5A5-8F71647F7F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73509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04A27EA-59C4-4032-AE02-F14D9B3FF117}" type="slidenum">
              <a:rPr lang="ru-RU" altLang="ru-RU"/>
              <a:pPr eaLnBrk="1" hangingPunct="1"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41044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85C5E08-7325-4069-99EA-FDB694910F4E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68508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3096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7061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69111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361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4647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058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31320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000583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13433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557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315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moex.com/ru/index/MICEXEQRR1W" TargetMode="External"/><Relationship Id="rId3" Type="http://schemas.openxmlformats.org/officeDocument/2006/relationships/hyperlink" Target="http://moex.com/ru/index/MOEXREPOE" TargetMode="External"/><Relationship Id="rId7" Type="http://schemas.openxmlformats.org/officeDocument/2006/relationships/hyperlink" Target="http://moex.com/ru/index/MICEXEQRR2W" TargetMode="External"/><Relationship Id="rId2" Type="http://schemas.openxmlformats.org/officeDocument/2006/relationships/hyperlink" Target="http://moex.com/ru/index/MOEXREPO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oex.com/ru/index/MICEXEQRRON" TargetMode="External"/><Relationship Id="rId11" Type="http://schemas.openxmlformats.org/officeDocument/2006/relationships/hyperlink" Target="http://moex.com/ru/index/MICEXBORR1W" TargetMode="External"/><Relationship Id="rId5" Type="http://schemas.openxmlformats.org/officeDocument/2006/relationships/hyperlink" Target="http://moex.com/ru/index/MOEXREPOEQE" TargetMode="External"/><Relationship Id="rId10" Type="http://schemas.openxmlformats.org/officeDocument/2006/relationships/hyperlink" Target="http://moex.com/ru/index/MICEXBORR2W" TargetMode="External"/><Relationship Id="rId4" Type="http://schemas.openxmlformats.org/officeDocument/2006/relationships/hyperlink" Target="http://moex.com/ru/index/MOEXREPOEQ" TargetMode="External"/><Relationship Id="rId9" Type="http://schemas.openxmlformats.org/officeDocument/2006/relationships/hyperlink" Target="http://moex.com/ru/index/MICEXBORRON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1" name="Line 6"/>
          <p:cNvSpPr>
            <a:spLocks noChangeShapeType="1"/>
          </p:cNvSpPr>
          <p:nvPr/>
        </p:nvSpPr>
        <p:spPr bwMode="auto">
          <a:xfrm>
            <a:off x="323850" y="40052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708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Международные денежные рынки</a:t>
            </a:r>
          </a:p>
        </p:txBody>
      </p:sp>
      <p:sp>
        <p:nvSpPr>
          <p:cNvPr id="2053" name="Text Box 13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endParaRPr lang="ru-RU" altLang="ru-RU" sz="24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Кредитный рынок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Совокупность экономических отношений по поводу купли-продажи ссудного капитала в целях обеспечения непрерывности осуществления воспроизводственного процесса, а также удовлетворения потребностей в нем государств и населения.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67457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Особенности кредитного рынка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Аккумуляция и перераспределение свободных денег</a:t>
            </a:r>
          </a:p>
          <a:p>
            <a:r>
              <a:rPr lang="ru-RU" sz="2800" dirty="0" smtClean="0"/>
              <a:t>Универсальность характера деятельности</a:t>
            </a:r>
          </a:p>
          <a:p>
            <a:r>
              <a:rPr lang="ru-RU" sz="2800" dirty="0" smtClean="0"/>
              <a:t>Жесткое государственное регулирование деятельности профессиональных участников</a:t>
            </a:r>
          </a:p>
          <a:p>
            <a:r>
              <a:rPr lang="ru-RU" sz="2800" dirty="0" smtClean="0"/>
              <a:t>Взаимосвязь с другими сегментами финансового рынка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8307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Функции кредитного рынка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Аккумуляционная</a:t>
            </a:r>
          </a:p>
          <a:p>
            <a:r>
              <a:rPr lang="ru-RU" sz="2800" dirty="0" err="1" smtClean="0"/>
              <a:t>Перераспределительная</a:t>
            </a:r>
            <a:endParaRPr lang="ru-RU" sz="2800" dirty="0" smtClean="0"/>
          </a:p>
          <a:p>
            <a:r>
              <a:rPr lang="ru-RU" sz="2800" dirty="0" smtClean="0"/>
              <a:t>Регулирующая</a:t>
            </a:r>
          </a:p>
          <a:p>
            <a:r>
              <a:rPr lang="ru-RU" sz="2800" dirty="0" smtClean="0"/>
              <a:t>Стимулирующая</a:t>
            </a:r>
          </a:p>
          <a:p>
            <a:r>
              <a:rPr lang="ru-RU" sz="2800" dirty="0" smtClean="0"/>
              <a:t>Информационная</a:t>
            </a:r>
          </a:p>
          <a:p>
            <a:r>
              <a:rPr lang="ru-RU" sz="2800" dirty="0" smtClean="0"/>
              <a:t>Инвестиционная</a:t>
            </a:r>
          </a:p>
          <a:p>
            <a:r>
              <a:rPr lang="ru-RU" sz="2800" dirty="0" smtClean="0"/>
              <a:t>Социальная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44983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922114"/>
          </a:xfrm>
        </p:spPr>
        <p:txBody>
          <a:bodyPr/>
          <a:lstStyle/>
          <a:p>
            <a:r>
              <a:rPr lang="ru-RU" sz="4000" dirty="0" smtClean="0"/>
              <a:t>Классификация кредитного рынка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По сфере обращения (национальные, мировой)</a:t>
            </a:r>
          </a:p>
          <a:p>
            <a:pPr marL="0" indent="0">
              <a:buNone/>
            </a:pPr>
            <a:r>
              <a:rPr lang="ru-RU" sz="2400" dirty="0" smtClean="0"/>
              <a:t>По срокам размещения (краткосрочных и долгосрочных кредитов)</a:t>
            </a:r>
          </a:p>
          <a:p>
            <a:pPr marL="0" indent="0">
              <a:buNone/>
            </a:pPr>
            <a:r>
              <a:rPr lang="ru-RU" sz="2400" dirty="0" smtClean="0"/>
              <a:t>По формам и видам (банковский, коммерческий)</a:t>
            </a:r>
          </a:p>
          <a:p>
            <a:pPr marL="0" indent="0">
              <a:buNone/>
            </a:pPr>
            <a:r>
              <a:rPr lang="ru-RU" sz="2400" dirty="0" smtClean="0"/>
              <a:t>По типу заемщиков (корпоративные кредиты, потребительские, межбанковские, государственные)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149614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922114"/>
          </a:xfrm>
        </p:spPr>
        <p:txBody>
          <a:bodyPr/>
          <a:lstStyle/>
          <a:p>
            <a:r>
              <a:rPr lang="ru-RU" sz="4000" dirty="0" smtClean="0"/>
              <a:t>Классификация кредитного рынка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По типу кредиторов (банковские кредиты, кредиты небанковских кредитно-финансовых учреждений, организаций нефинансового сектора)</a:t>
            </a:r>
          </a:p>
          <a:p>
            <a:pPr marL="0" indent="0">
              <a:buNone/>
            </a:pPr>
            <a:r>
              <a:rPr lang="ru-RU" sz="2400" dirty="0" smtClean="0"/>
              <a:t>По способу предоставления (непосредственные ссуды, кредитные титулы)</a:t>
            </a:r>
          </a:p>
          <a:p>
            <a:pPr marL="0" indent="0">
              <a:buNone/>
            </a:pPr>
            <a:r>
              <a:rPr lang="ru-RU" sz="2400" dirty="0" smtClean="0"/>
              <a:t>По уровням кредита (базовый, </a:t>
            </a:r>
            <a:r>
              <a:rPr lang="ru-RU" sz="2400" dirty="0" err="1" smtClean="0"/>
              <a:t>интермедиированный</a:t>
            </a:r>
            <a:r>
              <a:rPr lang="ru-RU" sz="2400" dirty="0" smtClean="0"/>
              <a:t>, </a:t>
            </a:r>
            <a:r>
              <a:rPr lang="ru-RU" sz="2400" dirty="0" err="1" smtClean="0"/>
              <a:t>дезинтермедиированный</a:t>
            </a:r>
            <a:r>
              <a:rPr lang="ru-RU" sz="2400" dirty="0" smtClean="0"/>
              <a:t>, деривативный)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887327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922114"/>
          </a:xfrm>
        </p:spPr>
        <p:txBody>
          <a:bodyPr/>
          <a:lstStyle/>
          <a:p>
            <a:r>
              <a:rPr lang="ru-RU" sz="4000" dirty="0" smtClean="0"/>
              <a:t>Межбанковский кредитный рынок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Уровни: движение средств между КБ и ЦБ, движение средств между КБ.</a:t>
            </a:r>
          </a:p>
          <a:p>
            <a:pPr marL="0" indent="0">
              <a:buNone/>
            </a:pPr>
            <a:r>
              <a:rPr lang="ru-RU" sz="2400" dirty="0" smtClean="0"/>
              <a:t>Функции:</a:t>
            </a:r>
          </a:p>
          <a:p>
            <a:pPr marL="0" indent="0">
              <a:buNone/>
            </a:pPr>
            <a:r>
              <a:rPr lang="ru-RU" sz="2400" dirty="0" smtClean="0"/>
              <a:t>Оперативное перераспределение ресурсов внутри банковского сектора</a:t>
            </a:r>
          </a:p>
          <a:p>
            <a:pPr marL="0" indent="0">
              <a:buNone/>
            </a:pPr>
            <a:r>
              <a:rPr lang="ru-RU" sz="2400" dirty="0" smtClean="0"/>
              <a:t>Ускорение процесса мультипликации кредита</a:t>
            </a:r>
          </a:p>
          <a:p>
            <a:pPr marL="0" indent="0">
              <a:buNone/>
            </a:pPr>
            <a:r>
              <a:rPr lang="ru-RU" sz="2400" dirty="0" smtClean="0"/>
              <a:t>Обеспечение </a:t>
            </a:r>
            <a:r>
              <a:rPr lang="ru-RU" sz="2400" dirty="0" err="1" smtClean="0"/>
              <a:t>перетока</a:t>
            </a:r>
            <a:r>
              <a:rPr lang="ru-RU" sz="2400" dirty="0" smtClean="0"/>
              <a:t> денег между сегментами финансового рынка</a:t>
            </a:r>
          </a:p>
          <a:p>
            <a:pPr marL="0" indent="0">
              <a:buNone/>
            </a:pPr>
            <a:r>
              <a:rPr lang="ru-RU" sz="2400" dirty="0" smtClean="0"/>
              <a:t>Регулирование ликвидности банковской системы</a:t>
            </a:r>
          </a:p>
          <a:p>
            <a:pPr marL="0" indent="0">
              <a:buNone/>
            </a:pPr>
            <a:r>
              <a:rPr lang="ru-RU" sz="2400" dirty="0" smtClean="0"/>
              <a:t>Установление процентной ставки</a:t>
            </a:r>
          </a:p>
          <a:p>
            <a:pPr marL="0" indent="0">
              <a:buNone/>
            </a:pPr>
            <a:r>
              <a:rPr lang="ru-RU" sz="2400" dirty="0" smtClean="0"/>
              <a:t>Информирование участников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913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3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323850" y="404664"/>
            <a:ext cx="8496300" cy="72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333399"/>
                </a:solidFill>
              </a:rPr>
              <a:t>Вопрос 3</a:t>
            </a:r>
          </a:p>
        </p:txBody>
      </p:sp>
      <p:sp>
        <p:nvSpPr>
          <p:cNvPr id="26628" name="Text Box 10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F58C35D-A531-4395-88A9-E32369710B67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/>
          <a:lstStyle/>
          <a:p>
            <a:pPr marL="274638" indent="-274638" algn="ctr">
              <a:spcBef>
                <a:spcPct val="10000"/>
              </a:spcBef>
              <a:defRPr/>
            </a:pPr>
            <a:endParaRPr lang="ru-RU" sz="3200" dirty="0">
              <a:latin typeface="Arial" charset="0"/>
            </a:endParaRPr>
          </a:p>
          <a:p>
            <a:pPr marL="274638" indent="-274638" algn="ctr">
              <a:spcBef>
                <a:spcPct val="10000"/>
              </a:spcBef>
              <a:defRPr/>
            </a:pPr>
            <a:endParaRPr lang="ru-RU" sz="3200" dirty="0">
              <a:latin typeface="Arial" charset="0"/>
            </a:endParaRPr>
          </a:p>
          <a:p>
            <a:pPr marL="457200" indent="-457200">
              <a:defRPr/>
            </a:pPr>
            <a:endParaRPr lang="ru-RU" sz="3200" dirty="0">
              <a:latin typeface="Arial" charset="0"/>
            </a:endParaRPr>
          </a:p>
          <a:p>
            <a:pPr marL="457200" indent="-457200" algn="ctr">
              <a:defRPr/>
            </a:pPr>
            <a:r>
              <a:rPr lang="ru-RU" sz="3200" dirty="0">
                <a:latin typeface="Arial" charset="0"/>
              </a:rPr>
              <a:t>Индикаторы денежного рынка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32656"/>
            <a:ext cx="8229600" cy="1143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Финансовые индикаторы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sz="2800" dirty="0" smtClean="0"/>
              <a:t>Индикативные ставки, рассчитываемые Банком России, Национальной </a:t>
            </a:r>
            <a:r>
              <a:rPr lang="ru-RU" sz="2800" dirty="0"/>
              <a:t>валютной ассоциацией (НВА</a:t>
            </a:r>
            <a:r>
              <a:rPr lang="ru-RU" sz="2800" dirty="0" smtClean="0"/>
              <a:t>), и представляющие собой средние ставки по кредитам (депозитам) на межбанковском рынке.</a:t>
            </a:r>
          </a:p>
          <a:p>
            <a:pPr marL="0" indent="0">
              <a:buNone/>
            </a:pPr>
            <a:endParaRPr lang="ru-RU" sz="2800" dirty="0" smtClean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373005" y="127473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0668"/>
            <a:ext cx="8229600" cy="976970"/>
          </a:xfrm>
        </p:spPr>
        <p:txBody>
          <a:bodyPr/>
          <a:lstStyle/>
          <a:p>
            <a:r>
              <a:rPr lang="ru-RU" altLang="ru-RU" dirty="0" smtClean="0"/>
              <a:t>Финансовые индикаторы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55713" indent="-1255713">
              <a:buNone/>
            </a:pPr>
            <a:r>
              <a:rPr lang="ru-RU" sz="2400" dirty="0" smtClean="0"/>
              <a:t>MIACR - </a:t>
            </a:r>
            <a:r>
              <a:rPr lang="ru-RU" sz="2000" dirty="0" smtClean="0"/>
              <a:t>Средневзвешенные </a:t>
            </a:r>
            <a:r>
              <a:rPr lang="ru-RU" sz="2000" dirty="0"/>
              <a:t>фактические ставки по кредитам, предоставленным московскими </a:t>
            </a:r>
            <a:r>
              <a:rPr lang="ru-RU" sz="2000" dirty="0" smtClean="0"/>
              <a:t>банками</a:t>
            </a:r>
          </a:p>
          <a:p>
            <a:pPr marL="1612900" indent="-1612900">
              <a:buNone/>
            </a:pPr>
            <a:r>
              <a:rPr lang="ru-RU" sz="2000" dirty="0" smtClean="0"/>
              <a:t>MIACR-IG - Средневзвешенные фактические </a:t>
            </a:r>
            <a:r>
              <a:rPr lang="ru-RU" sz="2000" dirty="0"/>
              <a:t>ставки по кредитам, предоставленным московскими банками российским банкам с высоким кредитным рейтингом </a:t>
            </a:r>
            <a:endParaRPr lang="ru-RU" sz="2000" dirty="0" smtClean="0"/>
          </a:p>
          <a:p>
            <a:pPr marL="1612900" indent="-1612900">
              <a:buNone/>
            </a:pPr>
            <a:r>
              <a:rPr lang="ru-RU" sz="2000" dirty="0" smtClean="0"/>
              <a:t>MIACR-B - Средневзвешенные </a:t>
            </a:r>
            <a:r>
              <a:rPr lang="ru-RU" sz="2000" dirty="0"/>
              <a:t>фактические ставки по кредитам, предоставленным московскими банками российским банкам со спекулятивным кредитным </a:t>
            </a:r>
            <a:r>
              <a:rPr lang="ru-RU" sz="2000" dirty="0" smtClean="0"/>
              <a:t>рейтингом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373005" y="127473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767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053" y="1124744"/>
            <a:ext cx="8469823" cy="278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265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16891" t="51860" r="10079" b="19818"/>
          <a:stretch/>
        </p:blipFill>
        <p:spPr bwMode="auto">
          <a:xfrm>
            <a:off x="611560" y="1088740"/>
            <a:ext cx="7920880" cy="34923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767482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20920" t="10124" r="6203" b="52043"/>
          <a:stretch/>
        </p:blipFill>
        <p:spPr bwMode="auto">
          <a:xfrm>
            <a:off x="359532" y="548680"/>
            <a:ext cx="8316924" cy="37518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502797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21850" t="50620" r="4961" b="12167"/>
          <a:stretch/>
        </p:blipFill>
        <p:spPr bwMode="auto">
          <a:xfrm>
            <a:off x="359532" y="368660"/>
            <a:ext cx="8568952" cy="3132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133816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4339" t="15289" r="1240" b="15254"/>
          <a:stretch/>
        </p:blipFill>
        <p:spPr bwMode="auto">
          <a:xfrm>
            <a:off x="395536" y="116632"/>
            <a:ext cx="8532947" cy="5652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13487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Финансовые индикаторы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MIBID - Средние </a:t>
            </a:r>
            <a:r>
              <a:rPr lang="ru-RU" sz="2400" dirty="0"/>
              <a:t>объявленные ставки по привлечению московскими банками кредитов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MIBOR - Средние </a:t>
            </a:r>
            <a:r>
              <a:rPr lang="ru-RU" sz="2400" dirty="0"/>
              <a:t>объявленные ставки по размещению московскими </a:t>
            </a:r>
            <a:r>
              <a:rPr lang="ru-RU" sz="2400" dirty="0" smtClean="0"/>
              <a:t>банками </a:t>
            </a:r>
            <a:r>
              <a:rPr lang="ru-RU" sz="2400" dirty="0"/>
              <a:t>кредитов 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(</a:t>
            </a:r>
            <a:r>
              <a:rPr lang="ru-RU" sz="2400" i="1" dirty="0" smtClean="0"/>
              <a:t>с 1.01.2017 расчет и публикация прекращены в целях оптимизации состава индикаторов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373005" y="127473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71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Финансовые индикаторы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err="1"/>
              <a:t>MosPrime</a:t>
            </a:r>
            <a:r>
              <a:rPr lang="ru-RU" sz="2400" b="1" dirty="0"/>
              <a:t> </a:t>
            </a:r>
            <a:r>
              <a:rPr lang="ru-RU" sz="2400" b="1" dirty="0" err="1"/>
              <a:t>Rate</a:t>
            </a:r>
            <a:r>
              <a:rPr lang="ru-RU" sz="2400" dirty="0"/>
              <a:t> (</a:t>
            </a:r>
            <a:r>
              <a:rPr lang="ru-RU" sz="2400" dirty="0" err="1"/>
              <a:t>Moscow</a:t>
            </a:r>
            <a:r>
              <a:rPr lang="ru-RU" sz="2400" dirty="0"/>
              <a:t> </a:t>
            </a:r>
            <a:r>
              <a:rPr lang="ru-RU" sz="2400" dirty="0" err="1"/>
              <a:t>Prime</a:t>
            </a:r>
            <a:r>
              <a:rPr lang="ru-RU" sz="2400" dirty="0"/>
              <a:t> </a:t>
            </a:r>
            <a:r>
              <a:rPr lang="ru-RU" sz="2400" dirty="0" err="1"/>
              <a:t>Offered</a:t>
            </a:r>
            <a:r>
              <a:rPr lang="ru-RU" sz="2400" dirty="0"/>
              <a:t> </a:t>
            </a:r>
            <a:r>
              <a:rPr lang="ru-RU" sz="2400" dirty="0" err="1"/>
              <a:t>Rate</a:t>
            </a:r>
            <a:r>
              <a:rPr lang="ru-RU" sz="2400" dirty="0"/>
              <a:t>) — </a:t>
            </a:r>
            <a:r>
              <a:rPr lang="ru-RU" sz="2000" dirty="0"/>
              <a:t>независимая индикативная ставка предоставления рублёвых кредитов (депозитов) на московском денежном рынке. Данный показатель формируется Национальной финансовой ассоциацией на основе ставок предоставления рублёвых кредитов (депозитов), объявляемых банками-ведущими участниками российского денежного рынка первоклассным финансовым организациям со сроками «</a:t>
            </a:r>
            <a:r>
              <a:rPr lang="ru-RU" sz="2000" dirty="0" err="1"/>
              <a:t>overnight</a:t>
            </a:r>
            <a:r>
              <a:rPr lang="ru-RU" sz="2000" dirty="0"/>
              <a:t>», 1 неделя, 2 недели, 1, 2, 3 и 6 месяцев. 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373005" y="127473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669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l="22005" t="31612" r="6512" b="44407"/>
          <a:stretch/>
        </p:blipFill>
        <p:spPr bwMode="auto">
          <a:xfrm>
            <a:off x="755576" y="584684"/>
            <a:ext cx="7596844" cy="3420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598652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Финансовые индикаторы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85838" indent="-985838">
              <a:buNone/>
            </a:pPr>
            <a:r>
              <a:rPr lang="ru-RU" sz="2000" dirty="0" err="1"/>
              <a:t>ROISfix</a:t>
            </a:r>
            <a:r>
              <a:rPr lang="ru-RU" sz="2000" dirty="0"/>
              <a:t> — </a:t>
            </a:r>
            <a:r>
              <a:rPr lang="ru-RU" sz="2000" b="1" dirty="0"/>
              <a:t>R</a:t>
            </a:r>
            <a:r>
              <a:rPr lang="ru-RU" sz="2000" dirty="0"/>
              <a:t>UONIA </a:t>
            </a:r>
            <a:r>
              <a:rPr lang="ru-RU" sz="2000" b="1" dirty="0" err="1"/>
              <a:t>O</a:t>
            </a:r>
            <a:r>
              <a:rPr lang="ru-RU" sz="2000" dirty="0" err="1"/>
              <a:t>vernight</a:t>
            </a:r>
            <a:r>
              <a:rPr lang="ru-RU" sz="2000" dirty="0"/>
              <a:t> </a:t>
            </a:r>
            <a:r>
              <a:rPr lang="ru-RU" sz="2000" b="1" dirty="0" err="1"/>
              <a:t>I</a:t>
            </a:r>
            <a:r>
              <a:rPr lang="ru-RU" sz="2000" dirty="0" err="1"/>
              <a:t>nterest</a:t>
            </a:r>
            <a:r>
              <a:rPr lang="ru-RU" sz="2000" dirty="0"/>
              <a:t> </a:t>
            </a:r>
            <a:r>
              <a:rPr lang="ru-RU" sz="2000" dirty="0" err="1"/>
              <a:t>Rate</a:t>
            </a:r>
            <a:r>
              <a:rPr lang="ru-RU" sz="2000" dirty="0"/>
              <a:t> </a:t>
            </a:r>
            <a:r>
              <a:rPr lang="ru-RU" sz="2000" b="1" dirty="0" err="1"/>
              <a:t>S</a:t>
            </a:r>
            <a:r>
              <a:rPr lang="ru-RU" sz="2000" dirty="0" err="1"/>
              <a:t>wap</a:t>
            </a:r>
            <a:r>
              <a:rPr lang="ru-RU" sz="2000" dirty="0"/>
              <a:t> — индикативная ставка (</a:t>
            </a:r>
            <a:r>
              <a:rPr lang="ru-RU" sz="2000" b="1" dirty="0" err="1"/>
              <a:t>фикс</a:t>
            </a:r>
            <a:r>
              <a:rPr lang="ru-RU" sz="2000" dirty="0" err="1"/>
              <a:t>инг</a:t>
            </a:r>
            <a:r>
              <a:rPr lang="ru-RU" sz="2000" dirty="0"/>
              <a:t>) по операциям процентный своп на ставку RUONIA. Показатель формируется Национальной финансовой ассоциацией (НФА)</a:t>
            </a: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532" y="2986087"/>
            <a:ext cx="8460940" cy="2289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97131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Финансовые индикаторы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65225" indent="-1165225">
              <a:spcBef>
                <a:spcPts val="0"/>
              </a:spcBef>
              <a:buNone/>
            </a:pPr>
            <a:r>
              <a:rPr lang="ru-RU" sz="2200" dirty="0">
                <a:solidFill>
                  <a:srgbClr val="000000"/>
                </a:solidFill>
              </a:rPr>
              <a:t>RUONIA (</a:t>
            </a:r>
            <a:r>
              <a:rPr lang="ru-RU" sz="2200" dirty="0" err="1">
                <a:solidFill>
                  <a:srgbClr val="000000"/>
                </a:solidFill>
              </a:rPr>
              <a:t>Ruble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dirty="0" err="1">
                <a:solidFill>
                  <a:srgbClr val="000000"/>
                </a:solidFill>
              </a:rPr>
              <a:t>OverNight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dirty="0" err="1">
                <a:solidFill>
                  <a:srgbClr val="000000"/>
                </a:solidFill>
              </a:rPr>
              <a:t>Index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dirty="0" err="1">
                <a:solidFill>
                  <a:srgbClr val="000000"/>
                </a:solidFill>
              </a:rPr>
              <a:t>Average</a:t>
            </a:r>
            <a:r>
              <a:rPr lang="ru-RU" sz="2200" dirty="0" smtClean="0">
                <a:solidFill>
                  <a:srgbClr val="000000"/>
                </a:solidFill>
              </a:rPr>
              <a:t>) - Индикативная </a:t>
            </a:r>
            <a:r>
              <a:rPr lang="ru-RU" sz="2200" dirty="0">
                <a:solidFill>
                  <a:srgbClr val="000000"/>
                </a:solidFill>
              </a:rPr>
              <a:t>взвешенная рублевая депозитная ставка «овернайт» российского межбанковского </a:t>
            </a:r>
            <a:r>
              <a:rPr lang="ru-RU" sz="2200" dirty="0" smtClean="0">
                <a:solidFill>
                  <a:srgbClr val="000000"/>
                </a:solidFill>
              </a:rPr>
              <a:t>рынка, которая  отражает </a:t>
            </a:r>
            <a:r>
              <a:rPr lang="ru-RU" sz="2200" dirty="0">
                <a:solidFill>
                  <a:srgbClr val="000000"/>
                </a:solidFill>
              </a:rPr>
              <a:t>оценку стоимости необеспеченного заимствования </a:t>
            </a:r>
            <a:r>
              <a:rPr lang="ru-RU" sz="2200" dirty="0" smtClean="0">
                <a:solidFill>
                  <a:srgbClr val="000000"/>
                </a:solidFill>
              </a:rPr>
              <a:t>банков с</a:t>
            </a:r>
            <a:r>
              <a:rPr lang="ru-RU" sz="2200" dirty="0">
                <a:solidFill>
                  <a:srgbClr val="000000"/>
                </a:solidFill>
              </a:rPr>
              <a:t> минимальным кредитным риском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000000"/>
                </a:solidFill>
              </a:rPr>
              <a:t>RIBOR — </a:t>
            </a:r>
            <a:r>
              <a:rPr lang="ru-RU" sz="2200" dirty="0" err="1">
                <a:solidFill>
                  <a:srgbClr val="000000"/>
                </a:solidFill>
              </a:rPr>
              <a:t>Rouble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dirty="0" err="1">
                <a:solidFill>
                  <a:srgbClr val="000000"/>
                </a:solidFill>
              </a:rPr>
              <a:t>InterBank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dirty="0" err="1">
                <a:solidFill>
                  <a:srgbClr val="000000"/>
                </a:solidFill>
              </a:rPr>
              <a:t>Overnight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dirty="0" err="1">
                <a:solidFill>
                  <a:srgbClr val="000000"/>
                </a:solidFill>
              </a:rPr>
              <a:t>Rate</a:t>
            </a:r>
            <a:endParaRPr lang="ru-RU" sz="2200" dirty="0">
              <a:solidFill>
                <a:srgbClr val="000000"/>
              </a:solidFill>
            </a:endParaRPr>
          </a:p>
          <a:p>
            <a:pPr marL="1163638" indent="0">
              <a:buNone/>
            </a:pPr>
            <a:r>
              <a:rPr lang="ru-RU" sz="2200" dirty="0" smtClean="0">
                <a:solidFill>
                  <a:srgbClr val="000000"/>
                </a:solidFill>
              </a:rPr>
              <a:t>формируется </a:t>
            </a:r>
            <a:r>
              <a:rPr lang="ru-RU" sz="2200" dirty="0">
                <a:solidFill>
                  <a:srgbClr val="000000"/>
                </a:solidFill>
              </a:rPr>
              <a:t>на основе реальных сделок в электронной системе торгов </a:t>
            </a:r>
            <a:r>
              <a:rPr lang="ru-RU" sz="2200" dirty="0" err="1" smtClean="0">
                <a:solidFill>
                  <a:srgbClr val="000000"/>
                </a:solidFill>
              </a:rPr>
              <a:t>Delta</a:t>
            </a:r>
            <a:r>
              <a:rPr lang="ru-RU" sz="2200" dirty="0" smtClean="0">
                <a:solidFill>
                  <a:srgbClr val="000000"/>
                </a:solidFill>
              </a:rPr>
              <a:t>, </a:t>
            </a:r>
            <a:r>
              <a:rPr lang="ru-RU" sz="2200" dirty="0">
                <a:solidFill>
                  <a:srgbClr val="000000"/>
                </a:solidFill>
              </a:rPr>
              <a:t>а не на основе индикативных котировок. Показатель рассчитывается только для кредитов </a:t>
            </a:r>
            <a:r>
              <a:rPr lang="ru-RU" sz="2200" dirty="0" err="1" smtClean="0">
                <a:solidFill>
                  <a:srgbClr val="000000"/>
                </a:solidFill>
              </a:rPr>
              <a:t>overnight</a:t>
            </a:r>
            <a:r>
              <a:rPr lang="ru-RU" sz="2200" dirty="0" smtClean="0">
                <a:solidFill>
                  <a:srgbClr val="000000"/>
                </a:solidFill>
              </a:rPr>
              <a:t>.</a:t>
            </a:r>
            <a:endParaRPr lang="ru-RU" sz="2200" dirty="0">
              <a:solidFill>
                <a:srgbClr val="000000"/>
              </a:solidFill>
            </a:endParaRPr>
          </a:p>
          <a:p>
            <a:pPr marL="1165225" indent="-1165225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49712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l="5114" t="34286" r="32869" b="11197"/>
          <a:stretch/>
        </p:blipFill>
        <p:spPr bwMode="auto">
          <a:xfrm>
            <a:off x="611560" y="332656"/>
            <a:ext cx="7632848" cy="50765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793804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23554" t="20454" r="22329" b="23105"/>
          <a:stretch/>
        </p:blipFill>
        <p:spPr bwMode="auto">
          <a:xfrm>
            <a:off x="431540" y="152636"/>
            <a:ext cx="8064895" cy="5004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770022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38136" y="800061"/>
          <a:ext cx="7923320" cy="5514438"/>
        </p:xfrm>
        <a:graphic>
          <a:graphicData uri="http://schemas.openxmlformats.org/drawingml/2006/table">
            <a:tbl>
              <a:tblPr/>
              <a:tblGrid>
                <a:gridCol w="990415"/>
                <a:gridCol w="990415"/>
                <a:gridCol w="990415"/>
                <a:gridCol w="990415"/>
                <a:gridCol w="990415"/>
                <a:gridCol w="990415"/>
                <a:gridCol w="990415"/>
                <a:gridCol w="990415"/>
              </a:tblGrid>
              <a:tr h="5433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Индикатор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Краткое наименование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Значение, %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Изм.к закр., б.п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Объем, руб.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Дата/время обновления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Изм. с начала месяца, б.п.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Изм. с начала года, б.п.</a:t>
                      </a:r>
                    </a:p>
                  </a:txBody>
                  <a:tcPr marL="16101" marR="16101" marT="16101" marB="161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8365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dirty="0">
                          <a:solidFill>
                            <a:srgbClr val="336699"/>
                          </a:solidFill>
                          <a:latin typeface="Arial"/>
                          <a:hlinkClick r:id="rId2"/>
                        </a:rPr>
                        <a:t>MOEXREPO </a:t>
                      </a:r>
                      <a:r>
                        <a:rPr lang="ru-RU" sz="1200" b="0" i="0" u="none" strike="noStrike" dirty="0">
                          <a:solidFill>
                            <a:srgbClr val="336699"/>
                          </a:solidFill>
                          <a:latin typeface="Arial"/>
                          <a:hlinkClick r:id="rId2"/>
                        </a:rPr>
                        <a:t>ОФЗ 12:30</a:t>
                      </a:r>
                      <a:endParaRPr lang="ru-RU" sz="1200" b="0" i="0" dirty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MXREPO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13.67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37 197 347 767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12:30:00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-55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-246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8365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3"/>
                        </a:rPr>
                        <a:t>MOEXREPO </a:t>
                      </a:r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3"/>
                        </a:rPr>
                        <a:t>ОФЗ 19:00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MXREPOE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14.05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17 310 725 101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19:00:00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-25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-268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</a:tr>
              <a:tr h="418365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4"/>
                        </a:rPr>
                        <a:t>MOEXREPO </a:t>
                      </a:r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4"/>
                        </a:rPr>
                        <a:t>акц 12:30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MXREPOEQ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14.28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50 875 707 702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12:30:00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-32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-269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8365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5"/>
                        </a:rPr>
                        <a:t>MOEXREPO </a:t>
                      </a:r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5"/>
                        </a:rPr>
                        <a:t>акц 19:00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MXREPOEQE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14.1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23 419 817 057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19:00:00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-46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-354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</a:tr>
              <a:tr h="543356"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6"/>
                        </a:rPr>
                        <a:t>ММВБ РЕПО акц 1 день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262626"/>
                          </a:solidFill>
                          <a:latin typeface="Arial"/>
                        </a:rPr>
                        <a:t>MCX EQ ON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14.52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41 969 228 809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19:00:00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-39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-388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3356"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7"/>
                        </a:rPr>
                        <a:t>ММВБ РЕПО акц 14 дней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262626"/>
                          </a:solidFill>
                          <a:latin typeface="Arial"/>
                        </a:rPr>
                        <a:t>MCX EQ 2W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18.65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-102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19:57:06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875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1 205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</a:tr>
              <a:tr h="543356"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8"/>
                        </a:rPr>
                        <a:t>ММВБ РЕПО акц 7 дней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262626"/>
                          </a:solidFill>
                          <a:latin typeface="Arial"/>
                        </a:rPr>
                        <a:t>MCX EQ 1W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13.71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-69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1 165 543 756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19:00:00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-79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-478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3356"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9"/>
                        </a:rPr>
                        <a:t>ММВБ РЕПО обл 1 день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262626"/>
                          </a:solidFill>
                          <a:latin typeface="Arial"/>
                        </a:rPr>
                        <a:t>MCX BO ON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14.45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51 899 457 201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19:00:00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-14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-307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</a:tr>
              <a:tr h="543356"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10"/>
                        </a:rPr>
                        <a:t>ММВБ РЕПО обл 14 дней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262626"/>
                          </a:solidFill>
                          <a:latin typeface="Arial"/>
                        </a:rPr>
                        <a:t>MCX BO 2W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15.11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3 057 777 668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19:00:00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-283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3356"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>
                          <a:solidFill>
                            <a:srgbClr val="336699"/>
                          </a:solidFill>
                          <a:latin typeface="Arial"/>
                          <a:hlinkClick r:id="rId11"/>
                        </a:rPr>
                        <a:t>ММВБ РЕПО обл 7 дней</a:t>
                      </a:r>
                      <a:endParaRPr lang="ru-RU" sz="1200" b="0" i="0">
                        <a:solidFill>
                          <a:srgbClr val="262626"/>
                        </a:solidFill>
                        <a:latin typeface="Arial"/>
                      </a:endParaRP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262626"/>
                          </a:solidFill>
                          <a:latin typeface="Arial"/>
                        </a:rPr>
                        <a:t>MCX BO 1W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15.13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110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36 155 141 306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19:00:00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>
                          <a:solidFill>
                            <a:srgbClr val="262626"/>
                          </a:solidFill>
                          <a:latin typeface="Arial"/>
                        </a:rPr>
                        <a:t>51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rgbClr val="262626"/>
                          </a:solidFill>
                          <a:latin typeface="Arial"/>
                        </a:rPr>
                        <a:t>-249</a:t>
                      </a:r>
                    </a:p>
                  </a:txBody>
                  <a:tcPr marL="16101" marR="16101" marT="16101" marB="161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AED"/>
                    </a:solidFill>
                  </a:tcPr>
                </a:tc>
              </a:tr>
            </a:tbl>
          </a:graphicData>
        </a:graphic>
      </p:graphicFrame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2125629" y="138499"/>
            <a:ext cx="4710177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A80027"/>
                </a:solidFill>
                <a:effectLst/>
                <a:latin typeface="Arial" pitchFamily="34" charset="0"/>
                <a:cs typeface="Arial" pitchFamily="34" charset="0"/>
              </a:rPr>
              <a:t>ИНДИКАТОРЫ СТАВКИ РЕПО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0" y="656692"/>
            <a:ext cx="8255260" cy="760946"/>
          </a:xfrm>
        </p:spPr>
        <p:txBody>
          <a:bodyPr/>
          <a:lstStyle/>
          <a:p>
            <a:r>
              <a:rPr lang="ru-RU" sz="3200" dirty="0" smtClean="0"/>
              <a:t>Индикаторы зарубежных рынков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55260" cy="4525963"/>
          </a:xfrm>
        </p:spPr>
        <p:txBody>
          <a:bodyPr/>
          <a:lstStyle/>
          <a:p>
            <a:pPr marL="985838" indent="-985838">
              <a:buNone/>
              <a:tabLst>
                <a:tab pos="8253413" algn="l"/>
              </a:tabLst>
            </a:pPr>
            <a:r>
              <a:rPr lang="ru-RU" sz="2000" i="1" dirty="0" smtClean="0"/>
              <a:t>LIBOR - </a:t>
            </a:r>
            <a:r>
              <a:rPr lang="ru-RU" sz="2000" b="1" dirty="0" smtClean="0"/>
              <a:t>Лондонская </a:t>
            </a:r>
            <a:r>
              <a:rPr lang="ru-RU" sz="2000" b="1" dirty="0"/>
              <a:t>межбанковская ставка </a:t>
            </a:r>
            <a:r>
              <a:rPr lang="ru-RU" sz="2000" b="1" dirty="0" smtClean="0"/>
              <a:t>предложения</a:t>
            </a:r>
            <a:r>
              <a:rPr lang="ru-RU" sz="2000" dirty="0"/>
              <a:t> (англ. </a:t>
            </a:r>
            <a:r>
              <a:rPr lang="ru-RU" sz="2000" i="1" dirty="0" err="1"/>
              <a:t>London</a:t>
            </a:r>
            <a:r>
              <a:rPr lang="ru-RU" sz="2000" i="1" dirty="0"/>
              <a:t> </a:t>
            </a:r>
            <a:r>
              <a:rPr lang="ru-RU" sz="2000" i="1" dirty="0" err="1"/>
              <a:t>Interbank</a:t>
            </a:r>
            <a:r>
              <a:rPr lang="ru-RU" sz="2000" i="1" dirty="0"/>
              <a:t> </a:t>
            </a:r>
            <a:r>
              <a:rPr lang="ru-RU" sz="2000" i="1" dirty="0" err="1"/>
              <a:t>Offered</a:t>
            </a:r>
            <a:r>
              <a:rPr lang="ru-RU" sz="2000" i="1" dirty="0"/>
              <a:t> </a:t>
            </a:r>
            <a:r>
              <a:rPr lang="ru-RU" sz="2000" i="1" dirty="0" err="1"/>
              <a:t>Rate</a:t>
            </a:r>
            <a:r>
              <a:rPr lang="ru-RU" sz="2000" i="1" dirty="0" smtClean="0"/>
              <a:t>,</a:t>
            </a:r>
            <a:r>
              <a:rPr lang="ru-RU" sz="2000" dirty="0" smtClean="0"/>
              <a:t>), </a:t>
            </a:r>
            <a:r>
              <a:rPr lang="ru-RU" sz="2000" dirty="0"/>
              <a:t> </a:t>
            </a:r>
            <a:r>
              <a:rPr lang="ru-RU" sz="2000" dirty="0" smtClean="0"/>
              <a:t>средневзвешенная</a:t>
            </a:r>
            <a:r>
              <a:rPr lang="ru-RU" sz="2000" dirty="0"/>
              <a:t> процентная ставка по межбанковским кредитам, предоставляемым банками, выступающими на лондонском межбанковском рынке с предложением средств в разных валютах и на разные сроки — от одного дня до 12 месяцев. Ставка фиксируется Британской банковской </a:t>
            </a:r>
            <a:r>
              <a:rPr lang="ru-RU" sz="2000" dirty="0" smtClean="0"/>
              <a:t>ассоциацией начиная </a:t>
            </a:r>
            <a:r>
              <a:rPr lang="ru-RU" sz="2000" dirty="0"/>
              <a:t>с 1985 года ежедневно в 11:30 по Западно-европейскому времени на основании данных, предоставляемых избранными банками.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722597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l="9455" t="34401" r="38941" b="36325"/>
          <a:stretch/>
        </p:blipFill>
        <p:spPr bwMode="auto">
          <a:xfrm>
            <a:off x="251520" y="296652"/>
            <a:ext cx="8280920" cy="47885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22898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56692"/>
            <a:ext cx="8229600" cy="760946"/>
          </a:xfrm>
        </p:spPr>
        <p:txBody>
          <a:bodyPr/>
          <a:lstStyle/>
          <a:p>
            <a:r>
              <a:rPr lang="ru-RU" sz="3200" dirty="0"/>
              <a:t>Индикаторы зарубежных рынков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85838" indent="-985838">
              <a:buNone/>
            </a:pPr>
            <a:r>
              <a:rPr lang="en-US" sz="2000" dirty="0" err="1" smtClean="0"/>
              <a:t>Eonia</a:t>
            </a:r>
            <a:r>
              <a:rPr lang="ru-RU" sz="2000" dirty="0" smtClean="0"/>
              <a:t> - </a:t>
            </a:r>
            <a:r>
              <a:rPr lang="en-US" sz="2000" dirty="0" smtClean="0"/>
              <a:t> </a:t>
            </a:r>
            <a:r>
              <a:rPr lang="en-US" sz="2000" dirty="0"/>
              <a:t>(Euro </a:t>
            </a:r>
            <a:r>
              <a:rPr lang="en-US" sz="2000" dirty="0" err="1"/>
              <a:t>OverNight</a:t>
            </a:r>
            <a:r>
              <a:rPr lang="en-US" sz="2000" dirty="0"/>
              <a:t> Index Average) </a:t>
            </a:r>
            <a:r>
              <a:rPr lang="ru-RU" sz="2000" dirty="0"/>
              <a:t>средневзвешенную процентную ставку по однодневным межбанковским кредитам в евро, фактически предоставленным на срок 1 день (</a:t>
            </a:r>
            <a:r>
              <a:rPr lang="ru-RU" sz="2000" dirty="0" err="1"/>
              <a:t>overnight</a:t>
            </a:r>
            <a:r>
              <a:rPr lang="ru-RU" sz="2000" dirty="0"/>
              <a:t>), принимая кредитный риск на </a:t>
            </a:r>
            <a:r>
              <a:rPr lang="ru-RU" sz="2000" dirty="0" smtClean="0"/>
              <a:t>контрагента</a:t>
            </a:r>
          </a:p>
          <a:p>
            <a:pPr marL="1081088" indent="-1081088">
              <a:buNone/>
            </a:pPr>
            <a:r>
              <a:rPr lang="ru-RU" sz="2000" dirty="0"/>
              <a:t>EURIBOR — усредненная процентная ставка для кредитов и облигаций с плавающим купоном, номинированных в евро. По своей сути то же самое, что и ставка либор, но имеет влияние только на банковский рынок Еврозоны.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376831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l="10417" t="54060" r="37979" b="20085"/>
          <a:stretch/>
        </p:blipFill>
        <p:spPr bwMode="auto">
          <a:xfrm>
            <a:off x="575556" y="404664"/>
            <a:ext cx="7848872" cy="46085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332678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10257" t="13247" r="39100" b="54915"/>
          <a:stretch/>
        </p:blipFill>
        <p:spPr bwMode="auto">
          <a:xfrm>
            <a:off x="503548" y="332656"/>
            <a:ext cx="8136904" cy="4464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355149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10096" t="28205" r="38299" b="42949"/>
          <a:stretch/>
        </p:blipFill>
        <p:spPr bwMode="auto">
          <a:xfrm>
            <a:off x="467544" y="332656"/>
            <a:ext cx="8208912" cy="42844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71334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56692"/>
            <a:ext cx="8229600" cy="760946"/>
          </a:xfrm>
        </p:spPr>
        <p:txBody>
          <a:bodyPr/>
          <a:lstStyle/>
          <a:p>
            <a:r>
              <a:rPr lang="ru-RU" sz="3200" dirty="0"/>
              <a:t>Индикаторы зарубежных рынков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85838" indent="-985838">
              <a:buNone/>
            </a:pPr>
            <a:r>
              <a:rPr lang="ru-RU" sz="2000" dirty="0"/>
              <a:t>В Швейцарии существует аналогичный индикатор SARON (</a:t>
            </a:r>
            <a:r>
              <a:rPr lang="ru-RU" sz="2000" dirty="0" err="1"/>
              <a:t>Swiss</a:t>
            </a:r>
            <a:r>
              <a:rPr lang="ru-RU" sz="2000" dirty="0"/>
              <a:t> </a:t>
            </a:r>
            <a:r>
              <a:rPr lang="ru-RU" sz="2000" dirty="0" err="1"/>
              <a:t>Average</a:t>
            </a:r>
            <a:r>
              <a:rPr lang="ru-RU" sz="2000" dirty="0"/>
              <a:t> </a:t>
            </a:r>
            <a:r>
              <a:rPr lang="ru-RU" sz="2000" dirty="0" err="1"/>
              <a:t>Rate</a:t>
            </a:r>
            <a:r>
              <a:rPr lang="ru-RU" sz="2000" dirty="0"/>
              <a:t> </a:t>
            </a:r>
            <a:r>
              <a:rPr lang="ru-RU" sz="2000" dirty="0" err="1"/>
              <a:t>Overnight</a:t>
            </a:r>
            <a:r>
              <a:rPr lang="ru-RU" sz="2000" dirty="0"/>
              <a:t>), рассчитываемый </a:t>
            </a:r>
            <a:r>
              <a:rPr lang="ru-RU" sz="2000" dirty="0" err="1"/>
              <a:t>Eurex</a:t>
            </a:r>
            <a:r>
              <a:rPr lang="ru-RU" sz="2000" dirty="0"/>
              <a:t> </a:t>
            </a:r>
            <a:r>
              <a:rPr lang="ru-RU" sz="2000" dirty="0" err="1"/>
              <a:t>Zurich</a:t>
            </a:r>
            <a:r>
              <a:rPr lang="ru-RU" sz="2000" dirty="0"/>
              <a:t> LTD. </a:t>
            </a:r>
            <a:endParaRPr lang="ru-RU" sz="2000" dirty="0" smtClean="0"/>
          </a:p>
          <a:p>
            <a:pPr marL="985838" indent="-985838">
              <a:buNone/>
            </a:pPr>
            <a:r>
              <a:rPr lang="ru-RU" sz="2000" dirty="0" smtClean="0"/>
              <a:t>В </a:t>
            </a:r>
            <a:r>
              <a:rPr lang="ru-RU" sz="2000" dirty="0"/>
              <a:t>США есть показатель </a:t>
            </a:r>
            <a:r>
              <a:rPr lang="ru-RU" sz="2000" dirty="0" err="1"/>
              <a:t>Federal</a:t>
            </a:r>
            <a:r>
              <a:rPr lang="ru-RU" sz="2000" dirty="0"/>
              <a:t> </a:t>
            </a:r>
            <a:r>
              <a:rPr lang="ru-RU" sz="2000" dirty="0" err="1"/>
              <a:t>Funds</a:t>
            </a:r>
            <a:r>
              <a:rPr lang="ru-RU" sz="2000" dirty="0"/>
              <a:t> </a:t>
            </a:r>
            <a:r>
              <a:rPr lang="ru-RU" sz="2000" dirty="0" err="1"/>
              <a:t>Rate</a:t>
            </a:r>
            <a:r>
              <a:rPr lang="ru-RU" sz="2000" dirty="0"/>
              <a:t>, принимаемый Комиссией по открытым рынкам восемь раз в год (каждые семь недель). </a:t>
            </a:r>
            <a:endParaRPr lang="ru-RU" sz="2000" dirty="0" smtClean="0"/>
          </a:p>
          <a:p>
            <a:pPr marL="985838" indent="-985838">
              <a:buNone/>
            </a:pPr>
            <a:r>
              <a:rPr lang="ru-RU" sz="2000" dirty="0" smtClean="0"/>
              <a:t>В </a:t>
            </a:r>
            <a:r>
              <a:rPr lang="ru-RU" sz="2000" dirty="0"/>
              <a:t>Японии существует </a:t>
            </a:r>
            <a:r>
              <a:rPr lang="ru-RU" sz="2000" dirty="0" err="1"/>
              <a:t>Mutan</a:t>
            </a:r>
            <a:r>
              <a:rPr lang="ru-RU" sz="2000" dirty="0"/>
              <a:t> </a:t>
            </a:r>
            <a:r>
              <a:rPr lang="ru-RU" sz="2000" dirty="0" err="1"/>
              <a:t>Rate</a:t>
            </a:r>
            <a:r>
              <a:rPr lang="ru-RU" sz="2000" dirty="0"/>
              <a:t>, который рассчитывается государственным банком и публикуется в последний рабочий день месяца.</a:t>
            </a:r>
            <a:br>
              <a:rPr lang="ru-RU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529707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56692"/>
            <a:ext cx="8229600" cy="760946"/>
          </a:xfrm>
        </p:spPr>
        <p:txBody>
          <a:bodyPr/>
          <a:lstStyle/>
          <a:p>
            <a:r>
              <a:rPr lang="ru-RU" sz="3200" dirty="0"/>
              <a:t>Индикаторы зарубежных рынков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27268" cy="4525963"/>
          </a:xfrm>
        </p:spPr>
        <p:txBody>
          <a:bodyPr/>
          <a:lstStyle/>
          <a:p>
            <a:pPr marL="985838" indent="-985838">
              <a:buNone/>
            </a:pPr>
            <a:r>
              <a:rPr lang="ru-RU" sz="2000" dirty="0"/>
              <a:t> </a:t>
            </a:r>
            <a:r>
              <a:rPr lang="ru-RU" sz="2000" dirty="0" smtClean="0"/>
              <a:t>TIBOR - Токийская</a:t>
            </a:r>
            <a:r>
              <a:rPr lang="ru-RU" sz="2000" dirty="0"/>
              <a:t>  межбанковская ставка предложения </a:t>
            </a:r>
            <a:r>
              <a:rPr lang="ru-RU" sz="2000" dirty="0" smtClean="0"/>
              <a:t>(</a:t>
            </a:r>
            <a:r>
              <a:rPr lang="ru-RU" sz="2000" dirty="0" err="1" smtClean="0"/>
              <a:t>Tokyo</a:t>
            </a:r>
            <a:r>
              <a:rPr lang="ru-RU" sz="2000" dirty="0"/>
              <a:t> </a:t>
            </a:r>
            <a:endParaRPr lang="ru-RU" sz="2000" dirty="0" smtClean="0"/>
          </a:p>
          <a:p>
            <a:pPr marL="985838" indent="95250">
              <a:buNone/>
            </a:pPr>
            <a:r>
              <a:rPr lang="ru-RU" sz="2000" dirty="0" err="1" smtClean="0"/>
              <a:t>Interbank</a:t>
            </a:r>
            <a:r>
              <a:rPr lang="ru-RU" sz="2000" dirty="0"/>
              <a:t> </a:t>
            </a:r>
            <a:r>
              <a:rPr lang="ru-RU" sz="2000" dirty="0" err="1"/>
              <a:t>Offered</a:t>
            </a:r>
            <a:r>
              <a:rPr lang="ru-RU" sz="2000" dirty="0"/>
              <a:t> </a:t>
            </a:r>
            <a:r>
              <a:rPr lang="ru-RU" sz="2000" dirty="0" err="1"/>
              <a:t>Rate</a:t>
            </a:r>
            <a:r>
              <a:rPr lang="ru-RU" sz="2000" dirty="0"/>
              <a:t>) </a:t>
            </a:r>
            <a:r>
              <a:rPr lang="ru-RU" sz="2000" dirty="0" smtClean="0"/>
              <a:t>– это средневзвешенная</a:t>
            </a:r>
            <a:r>
              <a:rPr lang="ru-RU" sz="2000" dirty="0"/>
              <a:t> ставка рефинансирования, по которой </a:t>
            </a:r>
            <a:r>
              <a:rPr lang="ru-RU" sz="2000" dirty="0" smtClean="0"/>
              <a:t> предлагаются</a:t>
            </a:r>
            <a:r>
              <a:rPr lang="ru-RU" sz="2000" dirty="0"/>
              <a:t> кредиты на токийском  межбанковском рынке крупным  банкам в Японии,  выступающих на  </a:t>
            </a:r>
            <a:r>
              <a:rPr lang="ru-RU" sz="2000" dirty="0" err="1" smtClean="0"/>
              <a:t>межбанков-ском</a:t>
            </a:r>
            <a:r>
              <a:rPr lang="ru-RU" sz="2000" dirty="0"/>
              <a:t> рынке с </a:t>
            </a:r>
            <a:r>
              <a:rPr lang="ru-RU" sz="2000" dirty="0" smtClean="0"/>
              <a:t>предложением средств</a:t>
            </a:r>
            <a:r>
              <a:rPr lang="ru-RU" sz="2000" dirty="0"/>
              <a:t> в разных валютах </a:t>
            </a:r>
            <a:r>
              <a:rPr lang="ru-RU" sz="2000" dirty="0" smtClean="0"/>
              <a:t> </a:t>
            </a:r>
          </a:p>
          <a:p>
            <a:pPr marL="985838" indent="95250">
              <a:buNone/>
            </a:pPr>
            <a:r>
              <a:rPr lang="ru-RU" sz="2000" dirty="0" smtClean="0"/>
              <a:t>и</a:t>
            </a:r>
            <a:r>
              <a:rPr lang="ru-RU" sz="2000" dirty="0"/>
              <a:t> на разные сроки.  Ставка TIBOR публикуется ежедневно  Ассоциацией </a:t>
            </a:r>
            <a:r>
              <a:rPr lang="ru-RU" sz="2000" dirty="0" smtClean="0"/>
              <a:t>японских банков</a:t>
            </a:r>
            <a:r>
              <a:rPr lang="ru-RU" sz="2000" dirty="0"/>
              <a:t> (</a:t>
            </a:r>
            <a:r>
              <a:rPr lang="ru-RU" sz="2000" dirty="0" err="1"/>
              <a:t>Japanese</a:t>
            </a:r>
            <a:r>
              <a:rPr lang="ru-RU" sz="2000" dirty="0"/>
              <a:t> </a:t>
            </a:r>
            <a:r>
              <a:rPr lang="ru-RU" sz="2000" dirty="0" err="1"/>
              <a:t>Bankers</a:t>
            </a:r>
            <a:r>
              <a:rPr lang="ru-RU" sz="2000" dirty="0"/>
              <a:t> </a:t>
            </a:r>
            <a:endParaRPr lang="ru-RU" sz="2000" dirty="0" smtClean="0"/>
          </a:p>
          <a:p>
            <a:pPr marL="985838" indent="95250">
              <a:buNone/>
            </a:pPr>
            <a:r>
              <a:rPr lang="ru-RU" sz="2000" dirty="0" err="1" smtClean="0"/>
              <a:t>Association</a:t>
            </a:r>
            <a:r>
              <a:rPr lang="ru-RU" sz="2000" dirty="0"/>
              <a:t>  - JBA).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172759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Материалы Банка России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Обзор денежного рынка и рынка </a:t>
            </a:r>
            <a:r>
              <a:rPr lang="ru-RU" dirty="0" err="1" smtClean="0"/>
              <a:t>деривативов</a:t>
            </a:r>
            <a:endParaRPr lang="ru-RU" dirty="0" smtClean="0"/>
          </a:p>
          <a:p>
            <a:r>
              <a:rPr lang="ru-RU" dirty="0" smtClean="0"/>
              <a:t>Обзор рисков финансовых рынков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91397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Монетарные индикаторы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ключевая ставка,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ru-RU" dirty="0" smtClean="0"/>
              <a:t>денежная </a:t>
            </a:r>
            <a:r>
              <a:rPr lang="ru-RU" dirty="0"/>
              <a:t>база, 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ru-RU" dirty="0" smtClean="0"/>
              <a:t>объем </a:t>
            </a:r>
            <a:r>
              <a:rPr lang="ru-RU" dirty="0"/>
              <a:t>международных резервов, 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ru-RU" dirty="0" smtClean="0"/>
              <a:t>остатки </a:t>
            </a:r>
            <a:r>
              <a:rPr lang="ru-RU" dirty="0"/>
              <a:t>денежных средств на корсчетах, на депозитных счетах</a:t>
            </a:r>
            <a:endParaRPr lang="ru-RU" altLang="ru-RU" dirty="0" smtClean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373005" y="127473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612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l="9776" t="27564" r="38619" b="13675"/>
          <a:stretch/>
        </p:blipFill>
        <p:spPr bwMode="auto">
          <a:xfrm>
            <a:off x="395536" y="188640"/>
            <a:ext cx="8208912" cy="5112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0160164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93727" y="909608"/>
          <a:ext cx="7485165" cy="5367412"/>
        </p:xfrm>
        <a:graphic>
          <a:graphicData uri="http://schemas.openxmlformats.org/drawingml/2006/table">
            <a:tbl>
              <a:tblPr/>
              <a:tblGrid>
                <a:gridCol w="1770400"/>
                <a:gridCol w="2268634"/>
                <a:gridCol w="1449866"/>
                <a:gridCol w="1996265"/>
              </a:tblGrid>
              <a:tr h="511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Денежная масса М2, (млрд. руб.)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ВВП, (млрд. руб.)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Уровень монетизации, (%)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01.01.1996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220,8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1 428,52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15,46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01.01.1997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288,3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2 007,83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14,36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01.01.1998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374,1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2 342,51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15,97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01.01.1999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453,70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2 629,62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17,25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714,60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4 823,23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14,82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1 154,40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7 305,65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15,80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1 612,60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8 943,58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18,03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2 134,50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10 830,54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19,71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01.01.2004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3 212,70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13 208,23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24,32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01.01.2005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4 363,30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17 027,19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25,63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01.01.2006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6 045,60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21 609,77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27,98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01.01.2007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8 995,80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26 917,20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33,42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13 272,10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33 247,51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39,92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01.01.2009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13 493,20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41 276,85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32,69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01.01.2010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15 697,70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38 807,22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40,45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01.01.2011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20 011,90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46 308,54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43,21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01.01.2012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24 483,10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55 799,58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43,88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01.01.2013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27 405,40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62 599,10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43,78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01.01.2014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31 404,70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66 689,09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47,09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090" marR="540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1139778" y="417728"/>
            <a:ext cx="67992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Уровень монетизации экономики РФ за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1995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-2013 годы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Lecture_9"/>
  <p:tag name="ISPRING_RESOURCE_PATHS_HASH_2" val="4d9f88d68f34d35d82b222d049e43917f17b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название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опрос 3"/>
  <p:tag name="GENSWF_ADVANCE_TIME" val="0.00"/>
  <p:tag name="ISPRING_SLIDE_INDENT_LEVEL" val="0"/>
  <p:tag name="ISPRING_PRESENTER_ID" val="None"/>
  <p:tag name="ISPRING_CUSTOM_TIMING_USED" val="0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829</Words>
  <Application>Microsoft Office PowerPoint</Application>
  <PresentationFormat>Экран (4:3)</PresentationFormat>
  <Paragraphs>253</Paragraphs>
  <Slides>35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Оформление по умолчанию</vt:lpstr>
      <vt:lpstr>Слайд 1</vt:lpstr>
      <vt:lpstr>Кредитный рынок</vt:lpstr>
      <vt:lpstr>Особенности кредитного рынка</vt:lpstr>
      <vt:lpstr>Функции кредитного рынка</vt:lpstr>
      <vt:lpstr>Классификация кредитного рынка</vt:lpstr>
      <vt:lpstr>Классификация кредитного рынка</vt:lpstr>
      <vt:lpstr>Межбанковский кредитный рынок</vt:lpstr>
      <vt:lpstr>Слайд 8</vt:lpstr>
      <vt:lpstr>Финансовые индикаторы</vt:lpstr>
      <vt:lpstr>Финансовые индикаторы</vt:lpstr>
      <vt:lpstr>Слайд 11</vt:lpstr>
      <vt:lpstr>Слайд 12</vt:lpstr>
      <vt:lpstr>Слайд 13</vt:lpstr>
      <vt:lpstr>Слайд 14</vt:lpstr>
      <vt:lpstr>Слайд 15</vt:lpstr>
      <vt:lpstr>Финансовые индикаторы</vt:lpstr>
      <vt:lpstr>Финансовые индикаторы</vt:lpstr>
      <vt:lpstr>Слайд 18</vt:lpstr>
      <vt:lpstr>Финансовые индикаторы</vt:lpstr>
      <vt:lpstr>Финансовые индикаторы</vt:lpstr>
      <vt:lpstr>Слайд 21</vt:lpstr>
      <vt:lpstr>Слайд 22</vt:lpstr>
      <vt:lpstr>Слайд 23</vt:lpstr>
      <vt:lpstr>Индикаторы зарубежных рынков</vt:lpstr>
      <vt:lpstr>Слайд 25</vt:lpstr>
      <vt:lpstr>Индикаторы зарубежных рынков</vt:lpstr>
      <vt:lpstr>Слайд 27</vt:lpstr>
      <vt:lpstr>Слайд 28</vt:lpstr>
      <vt:lpstr>Слайд 29</vt:lpstr>
      <vt:lpstr>Индикаторы зарубежных рынков</vt:lpstr>
      <vt:lpstr>Индикаторы зарубежных рынков</vt:lpstr>
      <vt:lpstr>Материалы Банка России</vt:lpstr>
      <vt:lpstr>Монетарные индикаторы</vt:lpstr>
      <vt:lpstr>Слайд 34</vt:lpstr>
      <vt:lpstr>Слайд 35</vt:lpstr>
    </vt:vector>
  </TitlesOfParts>
  <Company>OPITUP VVSU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danilovsckikh</cp:lastModifiedBy>
  <cp:revision>193</cp:revision>
  <dcterms:created xsi:type="dcterms:W3CDTF">2007-04-22T06:20:01Z</dcterms:created>
  <dcterms:modified xsi:type="dcterms:W3CDTF">2018-03-20T02:21:26Z</dcterms:modified>
</cp:coreProperties>
</file>