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27"/>
  </p:notesMasterIdLst>
  <p:sldIdLst>
    <p:sldId id="257" r:id="rId2"/>
    <p:sldId id="258" r:id="rId3"/>
    <p:sldId id="259" r:id="rId4"/>
    <p:sldId id="260" r:id="rId5"/>
    <p:sldId id="261" r:id="rId6"/>
    <p:sldId id="277" r:id="rId7"/>
    <p:sldId id="262" r:id="rId8"/>
    <p:sldId id="263" r:id="rId9"/>
    <p:sldId id="264" r:id="rId10"/>
    <p:sldId id="278" r:id="rId11"/>
    <p:sldId id="279" r:id="rId12"/>
    <p:sldId id="280" r:id="rId13"/>
    <p:sldId id="281" r:id="rId14"/>
    <p:sldId id="282" r:id="rId15"/>
    <p:sldId id="283" r:id="rId16"/>
    <p:sldId id="284" r:id="rId17"/>
    <p:sldId id="285" r:id="rId18"/>
    <p:sldId id="286" r:id="rId19"/>
    <p:sldId id="287" r:id="rId20"/>
    <p:sldId id="288" r:id="rId21"/>
    <p:sldId id="289" r:id="rId22"/>
    <p:sldId id="290" r:id="rId23"/>
    <p:sldId id="292" r:id="rId24"/>
    <p:sldId id="293" r:id="rId25"/>
    <p:sldId id="275"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167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8FB94ED-BCF7-44C7-8CFC-BDFBE978FB2E}" type="datetimeFigureOut">
              <a:rPr lang="ru-RU" smtClean="0"/>
              <a:t>03.06.2018</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E1DAFF3-3AB9-4AE3-AABB-2BBB5C0A0303}" type="slidenum">
              <a:rPr lang="ru-RU" smtClean="0"/>
              <a:t>‹#›</a:t>
            </a:fld>
            <a:endParaRPr lang="ru-RU"/>
          </a:p>
        </p:txBody>
      </p:sp>
    </p:spTree>
    <p:extLst>
      <p:ext uri="{BB962C8B-B14F-4D97-AF65-F5344CB8AC3E}">
        <p14:creationId xmlns:p14="http://schemas.microsoft.com/office/powerpoint/2010/main" val="1668729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CE1DAFF3-3AB9-4AE3-AABB-2BBB5C0A0303}" type="slidenum">
              <a:rPr lang="ru-RU" smtClean="0"/>
              <a:t>7</a:t>
            </a:fld>
            <a:endParaRPr lang="ru-RU"/>
          </a:p>
        </p:txBody>
      </p:sp>
    </p:spTree>
    <p:extLst>
      <p:ext uri="{BB962C8B-B14F-4D97-AF65-F5344CB8AC3E}">
        <p14:creationId xmlns:p14="http://schemas.microsoft.com/office/powerpoint/2010/main" val="1427118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8134976-45E4-4970-B38F-6AF2A868CC2A}" type="slidenum">
              <a:rPr lang="ru-RU" smtClean="0"/>
              <a:t>10</a:t>
            </a:fld>
            <a:endParaRPr lang="ru-RU"/>
          </a:p>
        </p:txBody>
      </p:sp>
    </p:spTree>
    <p:extLst>
      <p:ext uri="{BB962C8B-B14F-4D97-AF65-F5344CB8AC3E}">
        <p14:creationId xmlns:p14="http://schemas.microsoft.com/office/powerpoint/2010/main" val="2973457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8134976-45E4-4970-B38F-6AF2A868CC2A}" type="slidenum">
              <a:rPr lang="ru-RU" smtClean="0"/>
              <a:t>11</a:t>
            </a:fld>
            <a:endParaRPr lang="ru-RU"/>
          </a:p>
        </p:txBody>
      </p:sp>
    </p:spTree>
    <p:extLst>
      <p:ext uri="{BB962C8B-B14F-4D97-AF65-F5344CB8AC3E}">
        <p14:creationId xmlns:p14="http://schemas.microsoft.com/office/powerpoint/2010/main" val="24296132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8134976-45E4-4970-B38F-6AF2A868CC2A}" type="slidenum">
              <a:rPr lang="ru-RU" smtClean="0"/>
              <a:t>12</a:t>
            </a:fld>
            <a:endParaRPr lang="ru-RU"/>
          </a:p>
        </p:txBody>
      </p:sp>
    </p:spTree>
    <p:extLst>
      <p:ext uri="{BB962C8B-B14F-4D97-AF65-F5344CB8AC3E}">
        <p14:creationId xmlns:p14="http://schemas.microsoft.com/office/powerpoint/2010/main" val="1848300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8134976-45E4-4970-B38F-6AF2A868CC2A}" type="slidenum">
              <a:rPr lang="ru-RU" smtClean="0"/>
              <a:t>13</a:t>
            </a:fld>
            <a:endParaRPr lang="ru-RU"/>
          </a:p>
        </p:txBody>
      </p:sp>
    </p:spTree>
    <p:extLst>
      <p:ext uri="{BB962C8B-B14F-4D97-AF65-F5344CB8AC3E}">
        <p14:creationId xmlns:p14="http://schemas.microsoft.com/office/powerpoint/2010/main" val="5553982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8134976-45E4-4970-B38F-6AF2A868CC2A}" type="slidenum">
              <a:rPr lang="ru-RU" smtClean="0"/>
              <a:t>14</a:t>
            </a:fld>
            <a:endParaRPr lang="ru-RU"/>
          </a:p>
        </p:txBody>
      </p:sp>
    </p:spTree>
    <p:extLst>
      <p:ext uri="{BB962C8B-B14F-4D97-AF65-F5344CB8AC3E}">
        <p14:creationId xmlns:p14="http://schemas.microsoft.com/office/powerpoint/2010/main" val="24297214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8134976-45E4-4970-B38F-6AF2A868CC2A}" type="slidenum">
              <a:rPr lang="ru-RU" smtClean="0"/>
              <a:t>15</a:t>
            </a:fld>
            <a:endParaRPr lang="ru-RU"/>
          </a:p>
        </p:txBody>
      </p:sp>
    </p:spTree>
    <p:extLst>
      <p:ext uri="{BB962C8B-B14F-4D97-AF65-F5344CB8AC3E}">
        <p14:creationId xmlns:p14="http://schemas.microsoft.com/office/powerpoint/2010/main" val="24297214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8134976-45E4-4970-B38F-6AF2A868CC2A}" type="slidenum">
              <a:rPr lang="ru-RU" smtClean="0"/>
              <a:t>16</a:t>
            </a:fld>
            <a:endParaRPr lang="ru-RU"/>
          </a:p>
        </p:txBody>
      </p:sp>
    </p:spTree>
    <p:extLst>
      <p:ext uri="{BB962C8B-B14F-4D97-AF65-F5344CB8AC3E}">
        <p14:creationId xmlns:p14="http://schemas.microsoft.com/office/powerpoint/2010/main" val="19163907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E8134976-45E4-4970-B38F-6AF2A868CC2A}" type="slidenum">
              <a:rPr lang="ru-RU" smtClean="0"/>
              <a:t>17</a:t>
            </a:fld>
            <a:endParaRPr lang="ru-RU"/>
          </a:p>
        </p:txBody>
      </p:sp>
    </p:spTree>
    <p:extLst>
      <p:ext uri="{BB962C8B-B14F-4D97-AF65-F5344CB8AC3E}">
        <p14:creationId xmlns:p14="http://schemas.microsoft.com/office/powerpoint/2010/main" val="24297214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8134976-45E4-4970-B38F-6AF2A868CC2A}" type="slidenum">
              <a:rPr lang="ru-RU" smtClean="0"/>
              <a:t>18</a:t>
            </a:fld>
            <a:endParaRPr lang="ru-RU"/>
          </a:p>
        </p:txBody>
      </p:sp>
    </p:spTree>
    <p:extLst>
      <p:ext uri="{BB962C8B-B14F-4D97-AF65-F5344CB8AC3E}">
        <p14:creationId xmlns:p14="http://schemas.microsoft.com/office/powerpoint/2010/main" val="19453179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8134976-45E4-4970-B38F-6AF2A868CC2A}" type="slidenum">
              <a:rPr lang="ru-RU" smtClean="0"/>
              <a:t>19</a:t>
            </a:fld>
            <a:endParaRPr lang="ru-RU"/>
          </a:p>
        </p:txBody>
      </p:sp>
    </p:spTree>
    <p:extLst>
      <p:ext uri="{BB962C8B-B14F-4D97-AF65-F5344CB8AC3E}">
        <p14:creationId xmlns:p14="http://schemas.microsoft.com/office/powerpoint/2010/main" val="36470679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8134976-45E4-4970-B38F-6AF2A868CC2A}" type="slidenum">
              <a:rPr lang="ru-RU" smtClean="0"/>
              <a:t>20</a:t>
            </a:fld>
            <a:endParaRPr lang="ru-RU"/>
          </a:p>
        </p:txBody>
      </p:sp>
    </p:spTree>
    <p:extLst>
      <p:ext uri="{BB962C8B-B14F-4D97-AF65-F5344CB8AC3E}">
        <p14:creationId xmlns:p14="http://schemas.microsoft.com/office/powerpoint/2010/main" val="42381274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8134976-45E4-4970-B38F-6AF2A868CC2A}" type="slidenum">
              <a:rPr lang="ru-RU" smtClean="0"/>
              <a:t>21</a:t>
            </a:fld>
            <a:endParaRPr lang="ru-RU"/>
          </a:p>
        </p:txBody>
      </p:sp>
    </p:spTree>
    <p:extLst>
      <p:ext uri="{BB962C8B-B14F-4D97-AF65-F5344CB8AC3E}">
        <p14:creationId xmlns:p14="http://schemas.microsoft.com/office/powerpoint/2010/main" val="2660532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8134976-45E4-4970-B38F-6AF2A868CC2A}" type="slidenum">
              <a:rPr lang="ru-RU" smtClean="0"/>
              <a:t>22</a:t>
            </a:fld>
            <a:endParaRPr lang="ru-RU"/>
          </a:p>
        </p:txBody>
      </p:sp>
    </p:spTree>
    <p:extLst>
      <p:ext uri="{BB962C8B-B14F-4D97-AF65-F5344CB8AC3E}">
        <p14:creationId xmlns:p14="http://schemas.microsoft.com/office/powerpoint/2010/main" val="41239759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8134976-45E4-4970-B38F-6AF2A868CC2A}" type="slidenum">
              <a:rPr lang="ru-RU" smtClean="0"/>
              <a:t>23</a:t>
            </a:fld>
            <a:endParaRPr lang="ru-RU"/>
          </a:p>
        </p:txBody>
      </p:sp>
    </p:spTree>
    <p:extLst>
      <p:ext uri="{BB962C8B-B14F-4D97-AF65-F5344CB8AC3E}">
        <p14:creationId xmlns:p14="http://schemas.microsoft.com/office/powerpoint/2010/main" val="9963871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8134976-45E4-4970-B38F-6AF2A868CC2A}" type="slidenum">
              <a:rPr lang="ru-RU" smtClean="0"/>
              <a:t>24</a:t>
            </a:fld>
            <a:endParaRPr lang="ru-RU"/>
          </a:p>
        </p:txBody>
      </p:sp>
    </p:spTree>
    <p:extLst>
      <p:ext uri="{BB962C8B-B14F-4D97-AF65-F5344CB8AC3E}">
        <p14:creationId xmlns:p14="http://schemas.microsoft.com/office/powerpoint/2010/main" val="17835907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03.06.2018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2939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03.06.2018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637878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03.06.2018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1165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5B106E36-FD25-4E2D-B0AA-010F637433A0}" type="datetimeFigureOut">
              <a:rPr lang="ru-RU" smtClean="0"/>
              <a:pPr/>
              <a:t>03.06.2018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176397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822960" y="2582334"/>
            <a:ext cx="3703320" cy="32867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63440" y="2582334"/>
            <a:ext cx="3703320" cy="32867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5B106E36-FD25-4E2D-B0AA-010F637433A0}" type="datetimeFigureOut">
              <a:rPr lang="ru-RU" smtClean="0"/>
              <a:pPr/>
              <a:t>03.06.2018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8238584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5B106E36-FD25-4E2D-B0AA-010F637433A0}" type="datetimeFigureOut">
              <a:rPr lang="ru-RU" smtClean="0"/>
              <a:pPr/>
              <a:t>03.06.2018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991492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5B106E36-FD25-4E2D-B0AA-010F637433A0}" type="datetimeFigureOut">
              <a:rPr lang="ru-RU" smtClean="0"/>
              <a:pPr/>
              <a:t>03.06.2018</a:t>
            </a:fld>
            <a:endParaRPr lang="ru-RU"/>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ru-RU"/>
          </a:p>
        </p:txBody>
      </p:sp>
      <p:sp>
        <p:nvSpPr>
          <p:cNvPr id="9" name="Slide Number Placeholder 8"/>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141146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5B106E36-FD25-4E2D-B0AA-010F637433A0}" type="datetimeFigureOut">
              <a:rPr lang="ru-RU" smtClean="0"/>
              <a:pPr/>
              <a:t>03.06.2018</a:t>
            </a:fld>
            <a:endParaRPr lang="ru-RU"/>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ru-RU"/>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725C68B6-61C2-468F-89AB-4B9F7531AA68}" type="slidenum">
              <a:rPr lang="ru-RU" smtClean="0"/>
              <a:pPr/>
              <a:t>‹#›</a:t>
            </a:fld>
            <a:endParaRPr lang="ru-RU"/>
          </a:p>
        </p:txBody>
      </p:sp>
    </p:spTree>
    <p:extLst>
      <p:ext uri="{BB962C8B-B14F-4D97-AF65-F5344CB8AC3E}">
        <p14:creationId xmlns:p14="http://schemas.microsoft.com/office/powerpoint/2010/main" val="205481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03.06.2018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5656086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03.06.2018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0384661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03.06.2018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9521060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5B106E36-FD25-4E2D-B0AA-010F637433A0}" type="datetimeFigureOut">
              <a:rPr lang="ru-RU" smtClean="0"/>
              <a:pPr/>
              <a:t>03.06.2018</a:t>
            </a:fld>
            <a:endParaRPr lang="ru-RU"/>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ru-RU"/>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725C68B6-61C2-468F-89AB-4B9F7531AA68}" type="slidenum">
              <a:rPr lang="ru-RU" smtClean="0"/>
              <a:pPr/>
              <a:t>‹#›</a:t>
            </a:fld>
            <a:endParaRPr lang="ru-RU"/>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3132666"/>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1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2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755576" y="764704"/>
            <a:ext cx="7498080" cy="2736304"/>
          </a:xfrm>
        </p:spPr>
        <p:txBody>
          <a:bodyPr>
            <a:normAutofit fontScale="85000" lnSpcReduction="20000"/>
          </a:bodyPr>
          <a:lstStyle/>
          <a:p>
            <a:pPr marL="0" indent="0" algn="ctr">
              <a:buNone/>
            </a:pPr>
            <a:r>
              <a:rPr lang="ru-RU" sz="5400" dirty="0" smtClean="0">
                <a:latin typeface="Times New Roman" panose="02020603050405020304" pitchFamily="18" charset="0"/>
                <a:cs typeface="Times New Roman" panose="02020603050405020304" pitchFamily="18" charset="0"/>
              </a:rPr>
              <a:t>Налоговое планирование компаний как процесс системного использования способов и методов налоговой оптимизации</a:t>
            </a:r>
            <a:endParaRPr lang="ru-RU" sz="5400" dirty="0">
              <a:latin typeface="Times New Roman" panose="02020603050405020304" pitchFamily="18" charset="0"/>
              <a:cs typeface="Times New Roman" panose="02020603050405020304" pitchFamily="18" charset="0"/>
            </a:endParaRPr>
          </a:p>
        </p:txBody>
      </p:sp>
      <p:pic>
        <p:nvPicPr>
          <p:cNvPr id="6"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7"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dirty="0" smtClean="0">
                <a:latin typeface="Times New Roman" panose="02020603050405020304" pitchFamily="18" charset="0"/>
                <a:cs typeface="Times New Roman" panose="02020603050405020304" pitchFamily="18" charset="0"/>
              </a:rPr>
              <a:t>Изучив материал, вы сможете:</a:t>
            </a:r>
            <a:endParaRPr lang="ru-RU" sz="3600" dirty="0">
              <a:latin typeface="Times New Roman" panose="02020603050405020304" pitchFamily="18" charset="0"/>
              <a:cs typeface="Times New Roman" panose="02020603050405020304" pitchFamily="18" charset="0"/>
            </a:endParaRPr>
          </a:p>
        </p:txBody>
      </p:sp>
      <p:sp>
        <p:nvSpPr>
          <p:cNvPr id="3" name="Содержимое 2"/>
          <p:cNvSpPr>
            <a:spLocks noGrp="1"/>
          </p:cNvSpPr>
          <p:nvPr>
            <p:ph idx="1"/>
          </p:nvPr>
        </p:nvSpPr>
        <p:spPr>
          <a:xfrm>
            <a:off x="251521" y="1845734"/>
            <a:ext cx="8614253" cy="4023360"/>
          </a:xfrm>
        </p:spPr>
        <p:txBody>
          <a:bodyPr>
            <a:normAutofit fontScale="92500" lnSpcReduction="10000"/>
          </a:bodyPr>
          <a:lstStyle/>
          <a:p>
            <a:pPr marL="0" indent="0" algn="just">
              <a:buNone/>
            </a:pPr>
            <a:r>
              <a:rPr lang="ru-RU" dirty="0">
                <a:latin typeface="Times New Roman" panose="02020603050405020304" pitchFamily="18" charset="0"/>
                <a:cs typeface="Times New Roman" panose="02020603050405020304" pitchFamily="18" charset="0"/>
              </a:rPr>
              <a:t>Изучив материалы темы, вы сможете:</a:t>
            </a:r>
          </a:p>
          <a:p>
            <a:pPr>
              <a:buFont typeface="Wingdings" panose="05000000000000000000" pitchFamily="2" charset="2"/>
              <a:buChar char="Ø"/>
            </a:pPr>
            <a:r>
              <a:rPr lang="ru-RU" dirty="0" smtClean="0">
                <a:latin typeface="Times New Roman" panose="02020603050405020304" pitchFamily="18" charset="0"/>
                <a:cs typeface="Times New Roman" panose="02020603050405020304" pitchFamily="18" charset="0"/>
              </a:rPr>
              <a:t>выявить </a:t>
            </a:r>
            <a:r>
              <a:rPr lang="ru-RU" dirty="0">
                <a:latin typeface="Times New Roman" panose="02020603050405020304" pitchFamily="18" charset="0"/>
                <a:cs typeface="Times New Roman" panose="02020603050405020304" pitchFamily="18" charset="0"/>
              </a:rPr>
              <a:t>экономическое содержание налогового прогнозирования и планирования, его роль в реализации государственной налоговой политики;</a:t>
            </a:r>
          </a:p>
          <a:p>
            <a:pPr>
              <a:buFont typeface="Wingdings" panose="05000000000000000000" pitchFamily="2" charset="2"/>
              <a:buChar char="Ø"/>
            </a:pPr>
            <a:r>
              <a:rPr lang="ru-RU" dirty="0" smtClean="0">
                <a:latin typeface="Times New Roman" panose="02020603050405020304" pitchFamily="18" charset="0"/>
                <a:cs typeface="Times New Roman" panose="02020603050405020304" pitchFamily="18" charset="0"/>
              </a:rPr>
              <a:t>охарактеризовать </a:t>
            </a:r>
            <a:r>
              <a:rPr lang="ru-RU" dirty="0">
                <a:latin typeface="Times New Roman" panose="02020603050405020304" pitchFamily="18" charset="0"/>
                <a:cs typeface="Times New Roman" panose="02020603050405020304" pitchFamily="18" charset="0"/>
              </a:rPr>
              <a:t>стратегическое и тактическое налоговое прогнозирование, и планирование на государственном уровне;</a:t>
            </a:r>
          </a:p>
          <a:p>
            <a:pPr>
              <a:buFont typeface="Wingdings" panose="05000000000000000000" pitchFamily="2" charset="2"/>
              <a:buChar char="Ø"/>
            </a:pPr>
            <a:r>
              <a:rPr lang="ru-RU" dirty="0" smtClean="0">
                <a:latin typeface="Times New Roman" panose="02020603050405020304" pitchFamily="18" charset="0"/>
                <a:cs typeface="Times New Roman" panose="02020603050405020304" pitchFamily="18" charset="0"/>
              </a:rPr>
              <a:t>раскрыть </a:t>
            </a:r>
            <a:r>
              <a:rPr lang="ru-RU" dirty="0">
                <a:latin typeface="Times New Roman" panose="02020603050405020304" pitchFamily="18" charset="0"/>
                <a:cs typeface="Times New Roman" panose="02020603050405020304" pitchFamily="18" charset="0"/>
              </a:rPr>
              <a:t>этапы общегосударственного налогового прогнозирования и планирования;</a:t>
            </a:r>
          </a:p>
          <a:p>
            <a:pPr>
              <a:buFont typeface="Wingdings" panose="05000000000000000000" pitchFamily="2" charset="2"/>
              <a:buChar char="Ø"/>
            </a:pPr>
            <a:r>
              <a:rPr lang="ru-RU" dirty="0" smtClean="0">
                <a:latin typeface="Times New Roman" panose="02020603050405020304" pitchFamily="18" charset="0"/>
                <a:cs typeface="Times New Roman" panose="02020603050405020304" pitchFamily="18" charset="0"/>
              </a:rPr>
              <a:t>назвать </a:t>
            </a:r>
            <a:r>
              <a:rPr lang="ru-RU" dirty="0">
                <a:latin typeface="Times New Roman" panose="02020603050405020304" pitchFamily="18" charset="0"/>
                <a:cs typeface="Times New Roman" panose="02020603050405020304" pitchFamily="18" charset="0"/>
              </a:rPr>
              <a:t>факторы, влияющие на процесс налогового прогнозирования и планирования на государственном уровне;</a:t>
            </a:r>
          </a:p>
          <a:p>
            <a:pPr>
              <a:buFont typeface="Wingdings" panose="05000000000000000000" pitchFamily="2" charset="2"/>
              <a:buChar char="Ø"/>
            </a:pPr>
            <a:r>
              <a:rPr lang="ru-RU" dirty="0" smtClean="0">
                <a:latin typeface="Times New Roman" panose="02020603050405020304" pitchFamily="18" charset="0"/>
                <a:cs typeface="Times New Roman" panose="02020603050405020304" pitchFamily="18" charset="0"/>
              </a:rPr>
              <a:t>дать </a:t>
            </a:r>
            <a:r>
              <a:rPr lang="ru-RU" dirty="0">
                <a:latin typeface="Times New Roman" panose="02020603050405020304" pitchFamily="18" charset="0"/>
                <a:cs typeface="Times New Roman" panose="02020603050405020304" pitchFamily="18" charset="0"/>
              </a:rPr>
              <a:t>определение и характеристику показателя налоговый потенциал;</a:t>
            </a:r>
          </a:p>
          <a:p>
            <a:pPr>
              <a:buFont typeface="Wingdings" panose="05000000000000000000" pitchFamily="2" charset="2"/>
              <a:buChar char="Ø"/>
            </a:pPr>
            <a:r>
              <a:rPr lang="ru-RU" dirty="0" smtClean="0">
                <a:latin typeface="Times New Roman" panose="02020603050405020304" pitchFamily="18" charset="0"/>
                <a:cs typeface="Times New Roman" panose="02020603050405020304" pitchFamily="18" charset="0"/>
              </a:rPr>
              <a:t>назвать </a:t>
            </a:r>
            <a:r>
              <a:rPr lang="ru-RU" dirty="0">
                <a:latin typeface="Times New Roman" panose="02020603050405020304" pitchFamily="18" charset="0"/>
                <a:cs typeface="Times New Roman" panose="02020603050405020304" pitchFamily="18" charset="0"/>
              </a:rPr>
              <a:t>критерии и показатели оценки плановых проектировок налоговых доходов федерального бюджета.</a:t>
            </a:r>
          </a:p>
          <a:p>
            <a:pPr marL="0" indent="0" algn="just">
              <a:buNone/>
            </a:pPr>
            <a:endParaRPr lang="ru-RU"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ru-RU" dirty="0" smtClean="0"/>
          </a:p>
          <a:p>
            <a:endParaRPr lang="ru-RU" dirty="0"/>
          </a:p>
        </p:txBody>
      </p:sp>
      <p:pic>
        <p:nvPicPr>
          <p:cNvPr id="7"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8"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sp>
        <p:nvSpPr>
          <p:cNvPr id="8" name="TextBox 7"/>
          <p:cNvSpPr txBox="1"/>
          <p:nvPr/>
        </p:nvSpPr>
        <p:spPr>
          <a:xfrm>
            <a:off x="251520" y="332656"/>
            <a:ext cx="8640068" cy="6324808"/>
          </a:xfrm>
          <a:prstGeom prst="rect">
            <a:avLst/>
          </a:prstGeom>
          <a:noFill/>
        </p:spPr>
        <p:txBody>
          <a:bodyPr wrap="square" rtlCol="0">
            <a:spAutoFit/>
          </a:bodyPr>
          <a:lstStyle/>
          <a:p>
            <a:pPr algn="ctr">
              <a:lnSpc>
                <a:spcPct val="150000"/>
              </a:lnSpc>
            </a:pPr>
            <a:r>
              <a:rPr lang="ru-RU" sz="2400" b="1" i="1" dirty="0" smtClean="0">
                <a:latin typeface="Times New Roman" panose="02020603050405020304" pitchFamily="18" charset="0"/>
                <a:cs typeface="Times New Roman" panose="02020603050405020304" pitchFamily="18" charset="0"/>
              </a:rPr>
              <a:t>Роль </a:t>
            </a:r>
            <a:r>
              <a:rPr lang="ru-RU" sz="2400" b="1" i="1" dirty="0">
                <a:latin typeface="Times New Roman" panose="02020603050405020304" pitchFamily="18" charset="0"/>
                <a:cs typeface="Times New Roman" panose="02020603050405020304" pitchFamily="18" charset="0"/>
              </a:rPr>
              <a:t>налогов в формировании доходов бюджетов</a:t>
            </a:r>
          </a:p>
          <a:p>
            <a:pPr>
              <a:lnSpc>
                <a:spcPct val="150000"/>
              </a:lnSpc>
            </a:pPr>
            <a:endParaRPr lang="en-US" dirty="0" smtClean="0">
              <a:latin typeface="Times New Roman" panose="02020603050405020304" pitchFamily="18" charset="0"/>
              <a:cs typeface="Times New Roman" panose="02020603050405020304" pitchFamily="18" charset="0"/>
            </a:endParaRPr>
          </a:p>
          <a:p>
            <a:pPr>
              <a:lnSpc>
                <a:spcPct val="150000"/>
              </a:lnSpc>
            </a:pPr>
            <a:r>
              <a:rPr lang="ru-RU" dirty="0" smtClean="0">
                <a:latin typeface="Times New Roman" panose="02020603050405020304" pitchFamily="18" charset="0"/>
                <a:cs typeface="Times New Roman" panose="02020603050405020304" pitchFamily="18" charset="0"/>
              </a:rPr>
              <a:t>При </a:t>
            </a:r>
            <a:r>
              <a:rPr lang="ru-RU" dirty="0">
                <a:latin typeface="Times New Roman" panose="02020603050405020304" pitchFamily="18" charset="0"/>
                <a:cs typeface="Times New Roman" panose="02020603050405020304" pitchFamily="18" charset="0"/>
              </a:rPr>
              <a:t>рассмотрении роли налогов, в формировании доходив бюджетов различных уровней, прежде всего, целесообразно классифицировать доходы но их видам. В соответствии со ст. 41 Бюджетного кодекса РФ, доходы бюджетов образуются за счет налоговых и неналоговых видов доходов, а также за счет безвозмездных перечислений. К налоговым доходам относятся предусмотренные налоговым законодательством РФ федеральные, региональные и местные налоги, а также пени и штрафы.</a:t>
            </a:r>
            <a:r>
              <a:rPr lang="ru-RU" b="1" i="1" dirty="0">
                <a:latin typeface="Times New Roman" panose="02020603050405020304" pitchFamily="18" charset="0"/>
                <a:cs typeface="Times New Roman" panose="02020603050405020304" pitchFamily="18" charset="0"/>
              </a:rPr>
              <a:t> </a:t>
            </a:r>
            <a:endParaRPr lang="ru-RU" b="1" i="1" dirty="0" smtClean="0">
              <a:latin typeface="Times New Roman" panose="02020603050405020304" pitchFamily="18" charset="0"/>
              <a:cs typeface="Times New Roman" panose="02020603050405020304" pitchFamily="18" charset="0"/>
            </a:endParaRPr>
          </a:p>
          <a:p>
            <a:pPr>
              <a:lnSpc>
                <a:spcPct val="150000"/>
              </a:lnSpc>
            </a:pPr>
            <a:r>
              <a:rPr lang="ru-RU" b="1" i="1" dirty="0" smtClean="0">
                <a:latin typeface="Times New Roman" panose="02020603050405020304" pitchFamily="18" charset="0"/>
                <a:cs typeface="Times New Roman" panose="02020603050405020304" pitchFamily="18" charset="0"/>
              </a:rPr>
              <a:t>Неналоговые </a:t>
            </a:r>
            <a:r>
              <a:rPr lang="ru-RU" b="1" i="1" dirty="0">
                <a:latin typeface="Times New Roman" panose="02020603050405020304" pitchFamily="18" charset="0"/>
                <a:cs typeface="Times New Roman" panose="02020603050405020304" pitchFamily="18" charset="0"/>
              </a:rPr>
              <a:t>доходы включают в себя:</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доходы </a:t>
            </a:r>
            <a:r>
              <a:rPr lang="ru-RU" dirty="0">
                <a:latin typeface="Times New Roman" panose="02020603050405020304" pitchFamily="18" charset="0"/>
                <a:cs typeface="Times New Roman" panose="02020603050405020304" pitchFamily="18" charset="0"/>
              </a:rPr>
              <a:t>от использования имущества, находящегося в государственной или муниципальной собственности;</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доходы </a:t>
            </a:r>
            <a:r>
              <a:rPr lang="ru-RU" dirty="0">
                <a:latin typeface="Times New Roman" panose="02020603050405020304" pitchFamily="18" charset="0"/>
                <a:cs typeface="Times New Roman" panose="02020603050405020304" pitchFamily="18" charset="0"/>
              </a:rPr>
              <a:t>от продажи или иного возмездного отчуждения имущества, находящегося в государственной и муниципальной собственности;</a:t>
            </a:r>
          </a:p>
          <a:p>
            <a:endParaRPr lang="ru-RU" dirty="0"/>
          </a:p>
        </p:txBody>
      </p:sp>
      <p:pic>
        <p:nvPicPr>
          <p:cNvPr id="10"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95536" y="332656"/>
            <a:ext cx="8424936" cy="5632311"/>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ru-RU" sz="1600" dirty="0">
                <a:latin typeface="Times New Roman" panose="02020603050405020304" pitchFamily="18" charset="0"/>
                <a:cs typeface="Times New Roman" panose="02020603050405020304" pitchFamily="18" charset="0"/>
              </a:rPr>
              <a:t>доходы от платных услуг, оказываемых соответствующими органами государственной власти, органами местного самоуправления, а также бюджетными учреждениями, находящимися в ведении соответственно федеральных органов исполнительной власти, органов исполнительной власти субъектов РФ органон местного самоуправления;</a:t>
            </a:r>
          </a:p>
          <a:p>
            <a:pPr marL="285750" indent="-285750">
              <a:lnSpc>
                <a:spcPct val="150000"/>
              </a:lnSpc>
              <a:buFont typeface="Arial" panose="020B0604020202020204" pitchFamily="34" charset="0"/>
              <a:buChar char="•"/>
            </a:pPr>
            <a:r>
              <a:rPr lang="ru-RU" sz="1600" dirty="0" smtClean="0">
                <a:latin typeface="Times New Roman" panose="02020603050405020304" pitchFamily="18" charset="0"/>
                <a:cs typeface="Times New Roman" panose="02020603050405020304" pitchFamily="18" charset="0"/>
              </a:rPr>
              <a:t>средства</a:t>
            </a:r>
            <a:r>
              <a:rPr lang="ru-RU" sz="1600" dirty="0">
                <a:latin typeface="Times New Roman" panose="02020603050405020304" pitchFamily="18" charset="0"/>
                <a:cs typeface="Times New Roman" panose="02020603050405020304" pitchFamily="18" charset="0"/>
              </a:rPr>
              <a:t>, полученные в результате применения мер гражданско-правовой, административной и уголовной ответственности, в том числе штрафы, конфискации, компенсации, а также средства, полученные в возмещение вреда, причиненного РФ, субъектам РФ, муниципальным образованиям, и иные суммы принудительного изъятия;</a:t>
            </a:r>
          </a:p>
          <a:p>
            <a:pPr marL="285750" indent="-285750">
              <a:lnSpc>
                <a:spcPct val="150000"/>
              </a:lnSpc>
              <a:buFont typeface="Arial" panose="020B0604020202020204" pitchFamily="34" charset="0"/>
              <a:buChar char="•"/>
            </a:pPr>
            <a:r>
              <a:rPr lang="ru-RU" sz="1600" dirty="0" smtClean="0">
                <a:latin typeface="Times New Roman" panose="02020603050405020304" pitchFamily="18" charset="0"/>
                <a:cs typeface="Times New Roman" panose="02020603050405020304" pitchFamily="18" charset="0"/>
              </a:rPr>
              <a:t>доходы </a:t>
            </a:r>
            <a:r>
              <a:rPr lang="ru-RU" sz="1600" dirty="0">
                <a:latin typeface="Times New Roman" panose="02020603050405020304" pitchFamily="18" charset="0"/>
                <a:cs typeface="Times New Roman" panose="02020603050405020304" pitchFamily="18" charset="0"/>
              </a:rPr>
              <a:t>в виде финансовой помощи и бюджетных ссуд, полученных от бюджетов других уровней бюджетной системы РФ. Финансовая помощь из бюджета другого уровня может предоставляться в форме дотаций, субвенций, трансфертов или других видов безвозвратной и безвозмездной переда-продукта (гласным образом национального дохода) для образования основного общегосударственного фонда денежных средств и его использования средств, подлежащих учету в доходах того бюджета, который является их получателем; иные неналоговые доходы.</a:t>
            </a:r>
            <a:endParaRPr lang="ru-RU" sz="1600" dirty="0">
              <a:latin typeface="Times New Roman" panose="02020603050405020304" pitchFamily="18" charset="0"/>
              <a:cs typeface="Times New Roman" panose="02020603050405020304" pitchFamily="18" charset="0"/>
            </a:endParaRPr>
          </a:p>
        </p:txBody>
      </p:sp>
      <p:pic>
        <p:nvPicPr>
          <p:cNvPr id="9"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10"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40838" y="836712"/>
            <a:ext cx="8424936" cy="4247317"/>
          </a:xfrm>
          <a:prstGeom prst="rect">
            <a:avLst/>
          </a:prstGeom>
          <a:noFill/>
        </p:spPr>
        <p:txBody>
          <a:bodyPr wrap="square" rtlCol="0">
            <a:spAutoFit/>
          </a:bodyPr>
          <a:lstStyle/>
          <a:p>
            <a:pPr>
              <a:lnSpc>
                <a:spcPct val="150000"/>
              </a:lnSpc>
            </a:pPr>
            <a:r>
              <a:rPr lang="ru-RU" sz="2000" dirty="0" smtClean="0">
                <a:latin typeface="Times New Roman" panose="02020603050405020304" pitchFamily="18" charset="0"/>
                <a:cs typeface="Times New Roman" panose="02020603050405020304" pitchFamily="18" charset="0"/>
              </a:rPr>
              <a:t>К </a:t>
            </a:r>
            <a:r>
              <a:rPr lang="ru-RU" sz="2000" b="1" i="1" dirty="0">
                <a:latin typeface="Times New Roman" panose="02020603050405020304" pitchFamily="18" charset="0"/>
                <a:cs typeface="Times New Roman" panose="02020603050405020304" pitchFamily="18" charset="0"/>
              </a:rPr>
              <a:t>безвозмездным</a:t>
            </a:r>
            <a:r>
              <a:rPr lang="ru-RU" sz="2000" dirty="0">
                <a:latin typeface="Times New Roman" panose="02020603050405020304" pitchFamily="18" charset="0"/>
                <a:cs typeface="Times New Roman" panose="02020603050405020304" pitchFamily="18" charset="0"/>
              </a:rPr>
              <a:t> перечислениям относятся доходы, получаемые безвозмездно от физических и юридических лиц, международных организации, правительств иностранных государств и зачисляемые в соответствующий бюджет. В доходы бюджетов могут также зачисляться безвозмездные перечисления по взаимным расчетам.</a:t>
            </a:r>
          </a:p>
          <a:p>
            <a:pPr>
              <a:lnSpc>
                <a:spcPct val="150000"/>
              </a:lnSpc>
            </a:pPr>
            <a:r>
              <a:rPr lang="ru-RU" sz="2000" dirty="0">
                <a:latin typeface="Times New Roman" panose="02020603050405020304" pitchFamily="18" charset="0"/>
                <a:cs typeface="Times New Roman" panose="02020603050405020304" pitchFamily="18" charset="0"/>
              </a:rPr>
              <a:t>Доходы подразделяются также на собственные и регулирующие. </a:t>
            </a:r>
          </a:p>
          <a:p>
            <a:pPr>
              <a:lnSpc>
                <a:spcPct val="150000"/>
              </a:lnSpc>
            </a:pPr>
            <a:r>
              <a:rPr lang="ru-RU" sz="2000" dirty="0">
                <a:latin typeface="Times New Roman" panose="02020603050405020304" pitchFamily="18" charset="0"/>
                <a:cs typeface="Times New Roman" panose="02020603050405020304" pitchFamily="18" charset="0"/>
              </a:rPr>
              <a:t>К собственным доходам бюджетов относятся доходы, полностью или частично закрепленные на постоянной основе в соответствии с законодательством РФ за соответствующими бюджетами.</a:t>
            </a:r>
          </a:p>
        </p:txBody>
      </p:sp>
      <p:pic>
        <p:nvPicPr>
          <p:cNvPr id="9"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10"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67544" y="260648"/>
            <a:ext cx="8496944" cy="4197559"/>
          </a:xfrm>
          <a:prstGeom prst="rect">
            <a:avLst/>
          </a:prstGeom>
          <a:noFill/>
        </p:spPr>
        <p:txBody>
          <a:bodyPr wrap="square" rtlCol="0">
            <a:spAutoFit/>
          </a:bodyPr>
          <a:lstStyle/>
          <a:p>
            <a:pPr>
              <a:lnSpc>
                <a:spcPct val="150000"/>
              </a:lnSpc>
            </a:pPr>
            <a:r>
              <a:rPr lang="ru-RU" dirty="0">
                <a:latin typeface="Times New Roman" panose="02020603050405020304" pitchFamily="18" charset="0"/>
                <a:cs typeface="Times New Roman" panose="02020603050405020304" pitchFamily="18" charset="0"/>
              </a:rPr>
              <a:t>Под </a:t>
            </a:r>
            <a:r>
              <a:rPr lang="ru-RU" b="1" i="1" dirty="0">
                <a:latin typeface="Times New Roman" panose="02020603050405020304" pitchFamily="18" charset="0"/>
                <a:cs typeface="Times New Roman" panose="02020603050405020304" pitchFamily="18" charset="0"/>
              </a:rPr>
              <a:t>регулирующими доходами </a:t>
            </a:r>
            <a:r>
              <a:rPr lang="ru-RU" dirty="0">
                <a:latin typeface="Times New Roman" panose="02020603050405020304" pitchFamily="18" charset="0"/>
                <a:cs typeface="Times New Roman" panose="02020603050405020304" pitchFamily="18" charset="0"/>
              </a:rPr>
              <a:t>понимаются федеральные и региональные налоги и иные платежи, но которым на очередной финансовый год, или на долговременной основе (не менее чем на 3 года), установлены нормативы отчислений (в процентах) в бюджеты субъектов РФ или местные бюджеты.</a:t>
            </a:r>
          </a:p>
          <a:p>
            <a:pPr>
              <a:lnSpc>
                <a:spcPct val="150000"/>
              </a:lnSpc>
            </a:pPr>
            <a:r>
              <a:rPr lang="ru-RU" b="1" i="1" dirty="0">
                <a:latin typeface="Times New Roman" panose="02020603050405020304" pitchFamily="18" charset="0"/>
                <a:cs typeface="Times New Roman" panose="02020603050405020304" pitchFamily="18" charset="0"/>
              </a:rPr>
              <a:t>85 % объема государственной казны зависит от -</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научного </a:t>
            </a:r>
            <a:r>
              <a:rPr lang="ru-RU" dirty="0">
                <a:latin typeface="Times New Roman" panose="02020603050405020304" pitchFamily="18" charset="0"/>
                <a:cs typeface="Times New Roman" panose="02020603050405020304" pitchFamily="18" charset="0"/>
              </a:rPr>
              <a:t>обоснования налоговой политики государства;</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структуры </a:t>
            </a:r>
            <a:r>
              <a:rPr lang="ru-RU" dirty="0">
                <a:latin typeface="Times New Roman" panose="02020603050405020304" pitchFamily="18" charset="0"/>
                <a:cs typeface="Times New Roman" panose="02020603050405020304" pitchFamily="18" charset="0"/>
              </a:rPr>
              <a:t>налогов,</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порядка </a:t>
            </a:r>
            <a:r>
              <a:rPr lang="ru-RU" dirty="0">
                <a:latin typeface="Times New Roman" panose="02020603050405020304" pitchFamily="18" charset="0"/>
                <a:cs typeface="Times New Roman" panose="02020603050405020304" pitchFamily="18" charset="0"/>
              </a:rPr>
              <a:t>их исчисления и взимания, </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организации </a:t>
            </a:r>
            <a:r>
              <a:rPr lang="ru-RU" dirty="0">
                <a:latin typeface="Times New Roman" panose="02020603050405020304" pitchFamily="18" charset="0"/>
                <a:cs typeface="Times New Roman" panose="02020603050405020304" pitchFamily="18" charset="0"/>
              </a:rPr>
              <a:t>контроля за полной и своевременной мобилизацией налоговых поступлений </a:t>
            </a:r>
          </a:p>
        </p:txBody>
      </p:sp>
      <p:pic>
        <p:nvPicPr>
          <p:cNvPr id="6"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7"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extLst>
      <p:ext uri="{BB962C8B-B14F-4D97-AF65-F5344CB8AC3E}">
        <p14:creationId xmlns:p14="http://schemas.microsoft.com/office/powerpoint/2010/main" val="25511071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
          <p:cNvPicPr>
            <a:picLocks noChangeAspect="1" noChangeArrowheads="1"/>
          </p:cNvPicPr>
          <p:nvPr/>
        </p:nvPicPr>
        <p:blipFill>
          <a:blip r:embed="rId3"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11" name="Picture 2"/>
          <p:cNvPicPr>
            <a:picLocks noChangeAspect="1" noChangeArrowheads="1"/>
          </p:cNvPicPr>
          <p:nvPr/>
        </p:nvPicPr>
        <p:blipFill>
          <a:blip r:embed="rId4" cstate="print"/>
          <a:srcRect/>
          <a:stretch>
            <a:fillRect/>
          </a:stretch>
        </p:blipFill>
        <p:spPr bwMode="auto">
          <a:xfrm>
            <a:off x="8002174" y="5949280"/>
            <a:ext cx="863600" cy="257175"/>
          </a:xfrm>
          <a:prstGeom prst="rect">
            <a:avLst/>
          </a:prstGeom>
          <a:noFill/>
          <a:ln w="9525">
            <a:noFill/>
            <a:miter lim="800000"/>
            <a:headEnd/>
            <a:tailEnd/>
          </a:ln>
          <a:effectLst/>
        </p:spPr>
      </p:pic>
      <p:sp>
        <p:nvSpPr>
          <p:cNvPr id="2" name="TextBox 1"/>
          <p:cNvSpPr txBox="1"/>
          <p:nvPr/>
        </p:nvSpPr>
        <p:spPr>
          <a:xfrm>
            <a:off x="395536" y="188640"/>
            <a:ext cx="8280920" cy="6186309"/>
          </a:xfrm>
          <a:prstGeom prst="rect">
            <a:avLst/>
          </a:prstGeom>
          <a:noFill/>
        </p:spPr>
        <p:txBody>
          <a:bodyPr wrap="square" rtlCol="0">
            <a:spAutoFit/>
          </a:bodyPr>
          <a:lstStyle/>
          <a:p>
            <a:pPr algn="ctr">
              <a:lnSpc>
                <a:spcPct val="150000"/>
              </a:lnSpc>
            </a:pPr>
            <a:r>
              <a:rPr lang="ru-RU" sz="2400" b="1" i="1" dirty="0" smtClean="0">
                <a:latin typeface="Times New Roman" panose="02020603050405020304" pitchFamily="18" charset="0"/>
                <a:cs typeface="Times New Roman" panose="02020603050405020304" pitchFamily="18" charset="0"/>
              </a:rPr>
              <a:t>Концептуальные </a:t>
            </a:r>
            <a:r>
              <a:rPr lang="ru-RU" sz="2400" b="1" i="1" dirty="0">
                <a:latin typeface="Times New Roman" panose="02020603050405020304" pitchFamily="18" charset="0"/>
                <a:cs typeface="Times New Roman" panose="02020603050405020304" pitchFamily="18" charset="0"/>
              </a:rPr>
              <a:t>положения организации налогового процесса</a:t>
            </a:r>
          </a:p>
          <a:p>
            <a:pPr>
              <a:lnSpc>
                <a:spcPct val="150000"/>
              </a:lnSpc>
            </a:pPr>
            <a:endParaRPr lang="en-US" b="1" i="1" dirty="0" smtClean="0">
              <a:latin typeface="Times New Roman" panose="02020603050405020304" pitchFamily="18" charset="0"/>
              <a:cs typeface="Times New Roman" panose="02020603050405020304" pitchFamily="18" charset="0"/>
            </a:endParaRPr>
          </a:p>
          <a:p>
            <a:pPr>
              <a:lnSpc>
                <a:spcPct val="150000"/>
              </a:lnSpc>
            </a:pPr>
            <a:r>
              <a:rPr lang="ru-RU" b="1" i="1" dirty="0" smtClean="0">
                <a:latin typeface="Times New Roman" panose="02020603050405020304" pitchFamily="18" charset="0"/>
                <a:cs typeface="Times New Roman" panose="02020603050405020304" pitchFamily="18" charset="0"/>
              </a:rPr>
              <a:t>Налоговый </a:t>
            </a:r>
            <a:r>
              <a:rPr lang="ru-RU" b="1" i="1" dirty="0">
                <a:latin typeface="Times New Roman" panose="02020603050405020304" pitchFamily="18" charset="0"/>
                <a:cs typeface="Times New Roman" panose="02020603050405020304" pitchFamily="18" charset="0"/>
              </a:rPr>
              <a:t>процесс </a:t>
            </a:r>
            <a:r>
              <a:rPr lang="ru-RU" dirty="0">
                <a:latin typeface="Times New Roman" panose="02020603050405020304" pitchFamily="18" charset="0"/>
                <a:cs typeface="Times New Roman" panose="02020603050405020304" pitchFamily="18" charset="0"/>
              </a:rPr>
              <a:t>— это регулируемая нормами права, часть бюджетного процесса, представляющая собой деятельность органов государственной власти и органов местного самоуправления по направлениям:</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формирования</a:t>
            </a:r>
            <a:r>
              <a:rPr lang="ru-RU" dirty="0">
                <a:latin typeface="Times New Roman" panose="02020603050405020304" pitchFamily="18" charset="0"/>
                <a:cs typeface="Times New Roman" panose="02020603050405020304" pitchFamily="18" charset="0"/>
              </a:rPr>
              <a:t>, структуры бюджетов;</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корректировке </a:t>
            </a:r>
            <a:r>
              <a:rPr lang="ru-RU" dirty="0">
                <a:latin typeface="Times New Roman" panose="02020603050405020304" pitchFamily="18" charset="0"/>
                <a:cs typeface="Times New Roman" panose="02020603050405020304" pitchFamily="18" charset="0"/>
              </a:rPr>
              <a:t>действующей системы налогов и сборов;</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содержания </a:t>
            </a:r>
            <a:r>
              <a:rPr lang="ru-RU" dirty="0">
                <a:latin typeface="Times New Roman" panose="02020603050405020304" pitchFamily="18" charset="0"/>
                <a:cs typeface="Times New Roman" panose="02020603050405020304" pitchFamily="18" charset="0"/>
              </a:rPr>
              <a:t>объектов налогообложения;</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состава </a:t>
            </a:r>
            <a:r>
              <a:rPr lang="ru-RU" dirty="0">
                <a:latin typeface="Times New Roman" panose="02020603050405020304" pitchFamily="18" charset="0"/>
                <a:cs typeface="Times New Roman" panose="02020603050405020304" pitchFamily="18" charset="0"/>
              </a:rPr>
              <a:t>налоговой базы и размеров налоговых ставок;</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формированию </a:t>
            </a:r>
            <a:r>
              <a:rPr lang="ru-RU" dirty="0">
                <a:latin typeface="Times New Roman" panose="02020603050405020304" pitchFamily="18" charset="0"/>
                <a:cs typeface="Times New Roman" panose="02020603050405020304" pitchFamily="18" charset="0"/>
              </a:rPr>
              <a:t>налогового законодательства;</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разработке </a:t>
            </a:r>
            <a:r>
              <a:rPr lang="ru-RU" dirty="0">
                <a:latin typeface="Times New Roman" panose="02020603050405020304" pitchFamily="18" charset="0"/>
                <a:cs typeface="Times New Roman" panose="02020603050405020304" pitchFamily="18" charset="0"/>
              </a:rPr>
              <a:t>и исполнению планов мобилизации </a:t>
            </a:r>
            <a:r>
              <a:rPr lang="ru-RU" dirty="0" smtClean="0">
                <a:latin typeface="Times New Roman" panose="02020603050405020304" pitchFamily="18" charset="0"/>
                <a:cs typeface="Times New Roman" panose="02020603050405020304" pitchFamily="18" charset="0"/>
              </a:rPr>
              <a:t>налоговых</a:t>
            </a:r>
            <a:r>
              <a:rPr lang="en-US"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поступлений </a:t>
            </a:r>
            <a:r>
              <a:rPr lang="ru-RU" dirty="0">
                <a:latin typeface="Times New Roman" panose="02020603050405020304" pitchFamily="18" charset="0"/>
                <a:cs typeface="Times New Roman" panose="02020603050405020304" pitchFamily="18" charset="0"/>
              </a:rPr>
              <a:t>в бюджет и внебюджетные фонды, а также по контролю за их исполнением и соблюдением налогового законодательства.</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95536" y="446508"/>
            <a:ext cx="8352928" cy="5078313"/>
          </a:xfrm>
          <a:prstGeom prst="rect">
            <a:avLst/>
          </a:prstGeom>
          <a:noFill/>
        </p:spPr>
        <p:txBody>
          <a:bodyPr wrap="square" rtlCol="0">
            <a:spAutoFit/>
          </a:bodyPr>
          <a:lstStyle/>
          <a:p>
            <a:pPr>
              <a:lnSpc>
                <a:spcPct val="150000"/>
              </a:lnSpc>
            </a:pPr>
            <a:r>
              <a:rPr lang="ru-RU" dirty="0">
                <a:latin typeface="Times New Roman" panose="02020603050405020304" pitchFamily="18" charset="0"/>
                <a:cs typeface="Times New Roman" panose="02020603050405020304" pitchFamily="18" charset="0"/>
              </a:rPr>
              <a:t>Определение отражает состав и последовательность мероприятий (работ) охватывает все элементы налоговой системы, ее планирования и регулирования исходя из конкретной экономической ситуации, ориентировано на достижение локальной цели государственных финансов — обеспечение достаточных и необходимых для решения задач текущего (планового) периода бюджетных ресурсов в части налоговых поступлений</a:t>
            </a:r>
            <a:r>
              <a:rPr lang="ru-RU" dirty="0" smtClean="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Необходимость анализа проблем, связанных с налогообложением, а также методологических подходов и методических инструментов их решения в виде целостного процесса диктуется тем, что и настоящее время, как на федеральном, так и на региональном уровне эти задачи решаются разнообразных, недостаточно связанных друг с другом структурно-организационных элементах системы государственной и муниципальной власти.</a:t>
            </a:r>
            <a:endParaRPr lang="ru-RU" dirty="0">
              <a:latin typeface="Times New Roman" panose="02020603050405020304" pitchFamily="18" charset="0"/>
              <a:cs typeface="Times New Roman" panose="02020603050405020304" pitchFamily="18" charset="0"/>
            </a:endParaRPr>
          </a:p>
        </p:txBody>
      </p:sp>
      <p:pic>
        <p:nvPicPr>
          <p:cNvPr id="7"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8"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97714" y="476672"/>
            <a:ext cx="8568060" cy="4197559"/>
          </a:xfrm>
          <a:prstGeom prst="rect">
            <a:avLst/>
          </a:prstGeom>
          <a:noFill/>
        </p:spPr>
        <p:txBody>
          <a:bodyPr wrap="square" rtlCol="0">
            <a:spAutoFit/>
          </a:bodyPr>
          <a:lstStyle/>
          <a:p>
            <a:pPr>
              <a:lnSpc>
                <a:spcPct val="150000"/>
              </a:lnSpc>
            </a:pPr>
            <a:r>
              <a:rPr lang="ru-RU">
                <a:latin typeface="Times New Roman" panose="02020603050405020304" pitchFamily="18" charset="0"/>
                <a:cs typeface="Times New Roman" panose="02020603050405020304" pitchFamily="18" charset="0"/>
              </a:rPr>
              <a:t>Результатом такого разнообразия в решении задач налогообложения являются очевидные противоречия между отдельными нормативно-правовыми актами, прямо регулирующими и опосредованно связанными с налогообложением, между экономическими, социальными и политическими целями государства и возможностями финансового обеспечения их достижения.</a:t>
            </a:r>
          </a:p>
          <a:p>
            <a:pPr>
              <a:lnSpc>
                <a:spcPct val="150000"/>
              </a:lnSpc>
            </a:pPr>
            <a:r>
              <a:rPr lang="ru-RU">
                <a:latin typeface="Times New Roman" panose="02020603050405020304" pitchFamily="18" charset="0"/>
                <a:cs typeface="Times New Roman" panose="02020603050405020304" pitchFamily="18" charset="0"/>
              </a:rPr>
              <a:t>Необходимо четкое представление о том, какие действия и какой последовательности следует предпринимать для того, чтобы налогообложение наилучшим образом выполняло свои оперативные, тактические и стратегические задачи и использовалось как действенный инструмент реализации основных задач государства — фискальной, экономической и социальной.</a:t>
            </a:r>
            <a:endParaRPr lang="ru-RU" dirty="0">
              <a:latin typeface="Times New Roman" panose="02020603050405020304" pitchFamily="18" charset="0"/>
              <a:cs typeface="Times New Roman" panose="02020603050405020304" pitchFamily="18" charset="0"/>
            </a:endParaRPr>
          </a:p>
        </p:txBody>
      </p:sp>
      <p:pic>
        <p:nvPicPr>
          <p:cNvPr id="9"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10"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p:cNvPicPr>
            <a:picLocks noChangeAspect="1" noChangeArrowheads="1"/>
          </p:cNvPicPr>
          <p:nvPr/>
        </p:nvPicPr>
        <p:blipFill>
          <a:blip r:embed="rId3" cstate="print"/>
          <a:srcRect/>
          <a:stretch>
            <a:fillRect/>
          </a:stretch>
        </p:blipFill>
        <p:spPr bwMode="auto">
          <a:xfrm>
            <a:off x="7425911" y="5517480"/>
            <a:ext cx="428625" cy="719138"/>
          </a:xfrm>
          <a:prstGeom prst="rect">
            <a:avLst/>
          </a:prstGeom>
          <a:noFill/>
          <a:ln w="9525">
            <a:noFill/>
            <a:miter lim="800000"/>
            <a:headEnd/>
            <a:tailEnd/>
          </a:ln>
          <a:effectLst/>
        </p:spPr>
      </p:pic>
      <p:sp>
        <p:nvSpPr>
          <p:cNvPr id="2" name="TextBox 1"/>
          <p:cNvSpPr txBox="1"/>
          <p:nvPr/>
        </p:nvSpPr>
        <p:spPr>
          <a:xfrm>
            <a:off x="323528" y="260648"/>
            <a:ext cx="8496944" cy="5859553"/>
          </a:xfrm>
          <a:prstGeom prst="rect">
            <a:avLst/>
          </a:prstGeom>
          <a:noFill/>
        </p:spPr>
        <p:txBody>
          <a:bodyPr wrap="square" rtlCol="0">
            <a:spAutoFit/>
          </a:bodyPr>
          <a:lstStyle/>
          <a:p>
            <a:pPr>
              <a:lnSpc>
                <a:spcPct val="150000"/>
              </a:lnSpc>
            </a:pPr>
            <a:r>
              <a:rPr lang="ru-RU" dirty="0">
                <a:latin typeface="Times New Roman" panose="02020603050405020304" pitchFamily="18" charset="0"/>
                <a:cs typeface="Times New Roman" panose="02020603050405020304" pitchFamily="18" charset="0"/>
              </a:rPr>
              <a:t>Обратимся к содержательной структуре налогового процесса, которая отражает связи между отдельными элементами процесса и последовательность реализации отдельных его задач. При решении основных задач налогового процесса можно выделить три этапа: прогнозирование, планирование с обязательным законодательным утверждением планов, исполнение и контроль за их выполнением.</a:t>
            </a:r>
          </a:p>
          <a:p>
            <a:pPr>
              <a:lnSpc>
                <a:spcPct val="150000"/>
              </a:lnSpc>
            </a:pPr>
            <a:r>
              <a:rPr lang="ru-RU" dirty="0">
                <a:latin typeface="Times New Roman" panose="02020603050405020304" pitchFamily="18" charset="0"/>
                <a:cs typeface="Times New Roman" panose="02020603050405020304" pitchFamily="18" charset="0"/>
              </a:rPr>
              <a:t>Этап </a:t>
            </a:r>
            <a:r>
              <a:rPr lang="ru-RU" b="1" i="1" dirty="0">
                <a:latin typeface="Times New Roman" panose="02020603050405020304" pitchFamily="18" charset="0"/>
                <a:cs typeface="Times New Roman" panose="02020603050405020304" pitchFamily="18" charset="0"/>
              </a:rPr>
              <a:t>прогнозирования </a:t>
            </a:r>
            <a:r>
              <a:rPr lang="ru-RU" dirty="0">
                <a:latin typeface="Times New Roman" panose="02020603050405020304" pitchFamily="18" charset="0"/>
                <a:cs typeface="Times New Roman" panose="02020603050405020304" pitchFamily="18" charset="0"/>
              </a:rPr>
              <a:t>налогового процесса, который является важнейшей его составляющей, обеспечивающей научную объективность, достоверность и в конечном счете выполнимость, в свою очередь включает в себя более детализированные составляющие (задачи), о</a:t>
            </a:r>
            <a:r>
              <a:rPr lang="ru-RU" dirty="0" smtClean="0">
                <a:latin typeface="Times New Roman" panose="02020603050405020304" pitchFamily="18" charset="0"/>
                <a:cs typeface="Times New Roman" panose="02020603050405020304" pitchFamily="18" charset="0"/>
              </a:rPr>
              <a:t>дна </a:t>
            </a:r>
            <a:r>
              <a:rPr lang="ru-RU" dirty="0">
                <a:latin typeface="Times New Roman" panose="02020603050405020304" pitchFamily="18" charset="0"/>
                <a:cs typeface="Times New Roman" panose="02020603050405020304" pitchFamily="18" charset="0"/>
              </a:rPr>
              <a:t>из </a:t>
            </a:r>
            <a:r>
              <a:rPr lang="ru-RU" dirty="0" smtClean="0">
                <a:latin typeface="Times New Roman" panose="02020603050405020304" pitchFamily="18" charset="0"/>
                <a:cs typeface="Times New Roman" panose="02020603050405020304" pitchFamily="18" charset="0"/>
              </a:rPr>
              <a:t>них</a:t>
            </a:r>
            <a:r>
              <a:rPr lang="en-US" dirty="0" smtClean="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 </a:t>
            </a:r>
            <a:r>
              <a:rPr lang="ru-RU" b="1" i="1" dirty="0">
                <a:latin typeface="Times New Roman" panose="02020603050405020304" pitchFamily="18" charset="0"/>
                <a:cs typeface="Times New Roman" panose="02020603050405020304" pitchFamily="18" charset="0"/>
              </a:rPr>
              <a:t>прогнозирование основных макро-и социально -экономических показателей</a:t>
            </a:r>
            <a:r>
              <a:rPr lang="ru-RU" dirty="0">
                <a:latin typeface="Times New Roman" panose="02020603050405020304" pitchFamily="18" charset="0"/>
                <a:cs typeface="Times New Roman" panose="02020603050405020304" pitchFamily="18" charset="0"/>
              </a:rPr>
              <a:t> развития национальной экономики, к которым относятся валовой внутренний продукт, валовой национальный продукт, чистый национальный продукт, национальный доход, личный доход населения, средняя процентная ставка, платежный баланс, кассовые остатки, численность населения и др.</a:t>
            </a:r>
            <a:endParaRPr lang="ru-RU" dirty="0">
              <a:latin typeface="Times New Roman" panose="02020603050405020304" pitchFamily="18" charset="0"/>
              <a:cs typeface="Times New Roman" panose="02020603050405020304" pitchFamily="18" charset="0"/>
            </a:endParaRPr>
          </a:p>
        </p:txBody>
      </p:sp>
      <p:pic>
        <p:nvPicPr>
          <p:cNvPr id="7" name="Picture 2"/>
          <p:cNvPicPr>
            <a:picLocks noChangeAspect="1" noChangeArrowheads="1"/>
          </p:cNvPicPr>
          <p:nvPr/>
        </p:nvPicPr>
        <p:blipFill>
          <a:blip r:embed="rId4" cstate="print"/>
          <a:srcRect/>
          <a:stretch>
            <a:fillRect/>
          </a:stretch>
        </p:blipFill>
        <p:spPr bwMode="auto">
          <a:xfrm>
            <a:off x="8002174" y="5949280"/>
            <a:ext cx="863600" cy="257175"/>
          </a:xfrm>
          <a:prstGeom prst="rect">
            <a:avLst/>
          </a:prstGeom>
          <a:noFill/>
          <a:ln w="9525">
            <a:noFill/>
            <a:miter lim="800000"/>
            <a:headEnd/>
            <a:tailEnd/>
          </a:ln>
          <a:effectLst/>
        </p:spPr>
      </p:pic>
    </p:spTree>
    <p:extLst>
      <p:ext uri="{BB962C8B-B14F-4D97-AF65-F5344CB8AC3E}">
        <p14:creationId xmlns:p14="http://schemas.microsoft.com/office/powerpoint/2010/main" val="33349949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p:cNvPicPr>
            <a:picLocks noChangeAspect="1" noChangeArrowheads="1"/>
          </p:cNvPicPr>
          <p:nvPr/>
        </p:nvPicPr>
        <p:blipFill>
          <a:blip r:embed="rId3" cstate="print"/>
          <a:srcRect/>
          <a:stretch>
            <a:fillRect/>
          </a:stretch>
        </p:blipFill>
        <p:spPr bwMode="auto">
          <a:xfrm>
            <a:off x="7425911" y="5517480"/>
            <a:ext cx="428625" cy="719138"/>
          </a:xfrm>
          <a:prstGeom prst="rect">
            <a:avLst/>
          </a:prstGeom>
          <a:noFill/>
          <a:ln w="9525">
            <a:noFill/>
            <a:miter lim="800000"/>
            <a:headEnd/>
            <a:tailEnd/>
          </a:ln>
          <a:effectLst/>
        </p:spPr>
      </p:pic>
      <p:sp>
        <p:nvSpPr>
          <p:cNvPr id="2" name="TextBox 1"/>
          <p:cNvSpPr txBox="1"/>
          <p:nvPr/>
        </p:nvSpPr>
        <p:spPr>
          <a:xfrm>
            <a:off x="467544" y="332656"/>
            <a:ext cx="8280920" cy="5028556"/>
          </a:xfrm>
          <a:prstGeom prst="rect">
            <a:avLst/>
          </a:prstGeom>
          <a:noFill/>
        </p:spPr>
        <p:txBody>
          <a:bodyPr wrap="square" rtlCol="0">
            <a:spAutoFit/>
          </a:bodyPr>
          <a:lstStyle/>
          <a:p>
            <a:pPr>
              <a:lnSpc>
                <a:spcPct val="150000"/>
              </a:lnSpc>
            </a:pPr>
            <a:r>
              <a:rPr lang="ru-RU" dirty="0">
                <a:latin typeface="Times New Roman" panose="02020603050405020304" pitchFamily="18" charset="0"/>
                <a:cs typeface="Times New Roman" panose="02020603050405020304" pitchFamily="18" charset="0"/>
              </a:rPr>
              <a:t>Совокупность количественных прогнозных значений макро- и социально-экономических показателей образует фундаментальную базу налогового процесса и в конечном счете определяет достижимый в течение налогового периода (совпадающего с периодом исполнения бюджета) объем налоговых поступлении. </a:t>
            </a:r>
            <a:r>
              <a:rPr lang="ru-RU" b="1" i="1" dirty="0">
                <a:latin typeface="Times New Roman" panose="02020603050405020304" pitchFamily="18" charset="0"/>
                <a:cs typeface="Times New Roman" panose="02020603050405020304" pitchFamily="18" charset="0"/>
              </a:rPr>
              <a:t>Общий механизм связи уровня этих показателей с объемом налоговых поступлений можно представить следующим образом:</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валовой </a:t>
            </a:r>
            <a:r>
              <a:rPr lang="ru-RU" dirty="0">
                <a:latin typeface="Times New Roman" panose="02020603050405020304" pitchFamily="18" charset="0"/>
                <a:cs typeface="Times New Roman" panose="02020603050405020304" pitchFamily="18" charset="0"/>
              </a:rPr>
              <a:t>внутренний продукт (ВВП) определяет общий размер агрегированной налогооблагаемой базы, так как является неструктурированным источником всех налоговых платежей;</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валовой </a:t>
            </a:r>
            <a:r>
              <a:rPr lang="ru-RU" dirty="0">
                <a:latin typeface="Times New Roman" panose="02020603050405020304" pitchFamily="18" charset="0"/>
                <a:cs typeface="Times New Roman" panose="02020603050405020304" pitchFamily="18" charset="0"/>
              </a:rPr>
              <a:t>национальный продукт (ВНП) дает представление о том, какая часть налоговых платежей будет формироваться за счет деятельности исключительно национального капитала;</a:t>
            </a:r>
            <a:endParaRPr lang="ru-RU" dirty="0">
              <a:latin typeface="Times New Roman" panose="02020603050405020304" pitchFamily="18" charset="0"/>
              <a:cs typeface="Times New Roman" panose="02020603050405020304" pitchFamily="18" charset="0"/>
            </a:endParaRPr>
          </a:p>
        </p:txBody>
      </p:sp>
      <p:pic>
        <p:nvPicPr>
          <p:cNvPr id="7" name="Picture 2"/>
          <p:cNvPicPr>
            <a:picLocks noChangeAspect="1" noChangeArrowheads="1"/>
          </p:cNvPicPr>
          <p:nvPr/>
        </p:nvPicPr>
        <p:blipFill>
          <a:blip r:embed="rId4" cstate="print"/>
          <a:srcRect/>
          <a:stretch>
            <a:fillRect/>
          </a:stretch>
        </p:blipFill>
        <p:spPr bwMode="auto">
          <a:xfrm>
            <a:off x="8002174" y="5949280"/>
            <a:ext cx="863600" cy="257175"/>
          </a:xfrm>
          <a:prstGeom prst="rect">
            <a:avLst/>
          </a:prstGeom>
          <a:noFill/>
          <a:ln w="9525">
            <a:noFill/>
            <a:miter lim="800000"/>
            <a:headEnd/>
            <a:tailEnd/>
          </a:ln>
          <a:effectLst/>
        </p:spPr>
      </p:pic>
    </p:spTree>
    <p:extLst>
      <p:ext uri="{BB962C8B-B14F-4D97-AF65-F5344CB8AC3E}">
        <p14:creationId xmlns:p14="http://schemas.microsoft.com/office/powerpoint/2010/main" val="7487902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p:cNvPicPr>
            <a:picLocks noChangeAspect="1" noChangeArrowheads="1"/>
          </p:cNvPicPr>
          <p:nvPr/>
        </p:nvPicPr>
        <p:blipFill>
          <a:blip r:embed="rId3" cstate="print"/>
          <a:srcRect/>
          <a:stretch>
            <a:fillRect/>
          </a:stretch>
        </p:blipFill>
        <p:spPr bwMode="auto">
          <a:xfrm>
            <a:off x="7425911" y="5517480"/>
            <a:ext cx="428625" cy="719138"/>
          </a:xfrm>
          <a:prstGeom prst="rect">
            <a:avLst/>
          </a:prstGeom>
          <a:noFill/>
          <a:ln w="9525">
            <a:noFill/>
            <a:miter lim="800000"/>
            <a:headEnd/>
            <a:tailEnd/>
          </a:ln>
          <a:effectLst/>
        </p:spPr>
      </p:pic>
      <p:sp>
        <p:nvSpPr>
          <p:cNvPr id="2" name="TextBox 1"/>
          <p:cNvSpPr txBox="1"/>
          <p:nvPr/>
        </p:nvSpPr>
        <p:spPr>
          <a:xfrm>
            <a:off x="467544" y="476672"/>
            <a:ext cx="8208912" cy="4247317"/>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чистый национальный продукт (ЧНП) дополняет два предыдущих экономических макро-показателя, сужая агрегированную налогооблагаемую базу (за счет исключения амортизационных отчислений) до части ВНП, формирующей доходы населения и таким образом позволяет создать адекватное представление о возможном объеме важнейшего источника налоговых поступлений — косвенных налогах;</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национальный </a:t>
            </a:r>
            <a:r>
              <a:rPr lang="ru-RU" dirty="0">
                <a:latin typeface="Times New Roman" panose="02020603050405020304" pitchFamily="18" charset="0"/>
                <a:cs typeface="Times New Roman" panose="02020603050405020304" pitchFamily="18" charset="0"/>
              </a:rPr>
              <a:t>доход (НД), который, согласно методике его расчета, не включает в себя в отличие от ЧНП величину совокупных косвенных налогов, отражает другую составляющую возможных налоговых поступлений - прямые налоги</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pic>
        <p:nvPicPr>
          <p:cNvPr id="7" name="Picture 2"/>
          <p:cNvPicPr>
            <a:picLocks noChangeAspect="1" noChangeArrowheads="1"/>
          </p:cNvPicPr>
          <p:nvPr/>
        </p:nvPicPr>
        <p:blipFill>
          <a:blip r:embed="rId4" cstate="print"/>
          <a:srcRect/>
          <a:stretch>
            <a:fillRect/>
          </a:stretch>
        </p:blipFill>
        <p:spPr bwMode="auto">
          <a:xfrm>
            <a:off x="8002174" y="5949280"/>
            <a:ext cx="863600" cy="257175"/>
          </a:xfrm>
          <a:prstGeom prst="rect">
            <a:avLst/>
          </a:prstGeom>
          <a:noFill/>
          <a:ln w="9525">
            <a:noFill/>
            <a:miter lim="800000"/>
            <a:headEnd/>
            <a:tailEnd/>
          </a:ln>
          <a:effectLst/>
        </p:spPr>
      </p:pic>
    </p:spTree>
    <p:extLst>
      <p:ext uri="{BB962C8B-B14F-4D97-AF65-F5344CB8AC3E}">
        <p14:creationId xmlns:p14="http://schemas.microsoft.com/office/powerpoint/2010/main" val="10043874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332656"/>
            <a:ext cx="8496944" cy="4662815"/>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личные доходы населения, представляющие собой долю национального дохода, которая может быть израсходована на индивидуальное потребление и сбережения, является показателем, определяющим возможную величину налоговых поступлений за счет подоходных </a:t>
            </a:r>
            <a:r>
              <a:rPr lang="ru-RU" dirty="0" smtClean="0">
                <a:latin typeface="Times New Roman" panose="02020603050405020304" pitchFamily="18" charset="0"/>
                <a:cs typeface="Times New Roman" panose="02020603050405020304" pitchFamily="18" charset="0"/>
              </a:rPr>
              <a:t>налогов; </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средняя </a:t>
            </a:r>
            <a:r>
              <a:rPr lang="ru-RU" dirty="0">
                <a:latin typeface="Times New Roman" panose="02020603050405020304" pitchFamily="18" charset="0"/>
                <a:cs typeface="Times New Roman" panose="02020603050405020304" pitchFamily="18" charset="0"/>
              </a:rPr>
              <a:t>процентная ставка позволяет уточнить влияние на объем налоговых поступлений размеров ВВП и </a:t>
            </a:r>
            <a:r>
              <a:rPr lang="ru-RU" dirty="0" smtClean="0">
                <a:latin typeface="Times New Roman" panose="02020603050405020304" pitchFamily="18" charset="0"/>
                <a:cs typeface="Times New Roman" panose="02020603050405020304" pitchFamily="18" charset="0"/>
              </a:rPr>
              <a:t>ВНП.</a:t>
            </a:r>
          </a:p>
          <a:p>
            <a:pPr>
              <a:lnSpc>
                <a:spcPct val="150000"/>
              </a:lnSpc>
            </a:pPr>
            <a:r>
              <a:rPr lang="ru-RU" dirty="0">
                <a:latin typeface="Times New Roman" panose="02020603050405020304" pitchFamily="18" charset="0"/>
                <a:cs typeface="Times New Roman" panose="02020603050405020304" pitchFamily="18" charset="0"/>
              </a:rPr>
              <a:t>Анализ результативности организации налогового процесса в регионе, возможная корректировка концепции налоговой политики, механизма налогового и бюджетного регулирования должны основываться на сравнении данных за достаточно длительный период, когда тенденции развития и их причины становятся очевидными.</a:t>
            </a:r>
            <a:endParaRPr lang="ru-RU" dirty="0">
              <a:latin typeface="Times New Roman" panose="02020603050405020304" pitchFamily="18" charset="0"/>
              <a:cs typeface="Times New Roman" panose="02020603050405020304" pitchFamily="18" charset="0"/>
            </a:endParaRPr>
          </a:p>
        </p:txBody>
      </p:sp>
      <p:pic>
        <p:nvPicPr>
          <p:cNvPr id="6" name="Picture 1"/>
          <p:cNvPicPr>
            <a:picLocks noChangeAspect="1" noChangeArrowheads="1"/>
          </p:cNvPicPr>
          <p:nvPr/>
        </p:nvPicPr>
        <p:blipFill>
          <a:blip r:embed="rId3"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7" name="Picture 2"/>
          <p:cNvPicPr>
            <a:picLocks noChangeAspect="1" noChangeArrowheads="1"/>
          </p:cNvPicPr>
          <p:nvPr/>
        </p:nvPicPr>
        <p:blipFill>
          <a:blip r:embed="rId4" cstate="print"/>
          <a:srcRect/>
          <a:stretch>
            <a:fillRect/>
          </a:stretch>
        </p:blipFill>
        <p:spPr bwMode="auto">
          <a:xfrm>
            <a:off x="8002174" y="5949280"/>
            <a:ext cx="863600" cy="257175"/>
          </a:xfrm>
          <a:prstGeom prst="rect">
            <a:avLst/>
          </a:prstGeom>
          <a:noFill/>
          <a:ln w="9525">
            <a:noFill/>
            <a:miter lim="800000"/>
            <a:headEnd/>
            <a:tailEnd/>
          </a:ln>
          <a:effectLst/>
        </p:spPr>
      </p:pic>
    </p:spTree>
    <p:extLst>
      <p:ext uri="{BB962C8B-B14F-4D97-AF65-F5344CB8AC3E}">
        <p14:creationId xmlns:p14="http://schemas.microsoft.com/office/powerpoint/2010/main" val="28553717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332656"/>
            <a:ext cx="8568952" cy="4197559"/>
          </a:xfrm>
          <a:prstGeom prst="rect">
            <a:avLst/>
          </a:prstGeom>
          <a:noFill/>
        </p:spPr>
        <p:txBody>
          <a:bodyPr wrap="square" rtlCol="0">
            <a:spAutoFit/>
          </a:bodyPr>
          <a:lstStyle/>
          <a:p>
            <a:pPr>
              <a:lnSpc>
                <a:spcPct val="150000"/>
              </a:lnSpc>
            </a:pPr>
            <a:r>
              <a:rPr lang="ru-RU">
                <a:latin typeface="Times New Roman" panose="02020603050405020304" pitchFamily="18" charset="0"/>
                <a:cs typeface="Times New Roman" panose="02020603050405020304" pitchFamily="18" charset="0"/>
              </a:rPr>
              <a:t>Таким образом, научная обоснованность, рациональность организации налогового процесса и планирования требуют соблюдения последовательности получения и анализа ретроспективной экономической, финансовой, инновационной, структурно-организационной информации о результативности функционирования системы налогообложения и налогового планирования в регионе, об объемах потребления ресурсов. На основе рационализации взаимодействия элементов механизма налогового процесса, в том числе налогового планирования, а также всех видов ресурсов, участвующих в системе финансового планирования и налогообложения, можно делать выводы о перспективах финансового обеспечения субъекта РФ, его реальной бюджетной самостоятельности.</a:t>
            </a:r>
            <a:endParaRPr lang="ru-RU" dirty="0">
              <a:latin typeface="Times New Roman" panose="02020603050405020304" pitchFamily="18" charset="0"/>
              <a:cs typeface="Times New Roman" panose="02020603050405020304" pitchFamily="18" charset="0"/>
            </a:endParaRPr>
          </a:p>
        </p:txBody>
      </p:sp>
      <p:pic>
        <p:nvPicPr>
          <p:cNvPr id="6" name="Picture 1"/>
          <p:cNvPicPr>
            <a:picLocks noChangeAspect="1" noChangeArrowheads="1"/>
          </p:cNvPicPr>
          <p:nvPr/>
        </p:nvPicPr>
        <p:blipFill>
          <a:blip r:embed="rId3"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7" name="Picture 2"/>
          <p:cNvPicPr>
            <a:picLocks noChangeAspect="1" noChangeArrowheads="1"/>
          </p:cNvPicPr>
          <p:nvPr/>
        </p:nvPicPr>
        <p:blipFill>
          <a:blip r:embed="rId4" cstate="print"/>
          <a:srcRect/>
          <a:stretch>
            <a:fillRect/>
          </a:stretch>
        </p:blipFill>
        <p:spPr bwMode="auto">
          <a:xfrm>
            <a:off x="8002174" y="5949280"/>
            <a:ext cx="863600" cy="257175"/>
          </a:xfrm>
          <a:prstGeom prst="rect">
            <a:avLst/>
          </a:prstGeom>
          <a:noFill/>
          <a:ln w="9525">
            <a:noFill/>
            <a:miter lim="800000"/>
            <a:headEnd/>
            <a:tailEnd/>
          </a:ln>
          <a:effectLst/>
        </p:spPr>
      </p:pic>
    </p:spTree>
    <p:extLst>
      <p:ext uri="{BB962C8B-B14F-4D97-AF65-F5344CB8AC3E}">
        <p14:creationId xmlns:p14="http://schemas.microsoft.com/office/powerpoint/2010/main" val="4323862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pic>
        <p:nvPicPr>
          <p:cNvPr id="6" name="Picture 1"/>
          <p:cNvPicPr>
            <a:picLocks noChangeAspect="1" noChangeArrowheads="1"/>
          </p:cNvPicPr>
          <p:nvPr/>
        </p:nvPicPr>
        <p:blipFill>
          <a:blip r:embed="rId4" cstate="print"/>
          <a:srcRect/>
          <a:stretch>
            <a:fillRect/>
          </a:stretch>
        </p:blipFill>
        <p:spPr bwMode="auto">
          <a:xfrm>
            <a:off x="7425911" y="5517480"/>
            <a:ext cx="428625" cy="719138"/>
          </a:xfrm>
          <a:prstGeom prst="rect">
            <a:avLst/>
          </a:prstGeom>
          <a:noFill/>
          <a:ln w="9525">
            <a:noFill/>
            <a:miter lim="800000"/>
            <a:headEnd/>
            <a:tailEnd/>
          </a:ln>
          <a:effectLst/>
        </p:spPr>
      </p:pic>
      <p:sp>
        <p:nvSpPr>
          <p:cNvPr id="2" name="TextBox 1"/>
          <p:cNvSpPr txBox="1"/>
          <p:nvPr/>
        </p:nvSpPr>
        <p:spPr>
          <a:xfrm>
            <a:off x="395536" y="332656"/>
            <a:ext cx="8424936" cy="5355312"/>
          </a:xfrm>
          <a:prstGeom prst="rect">
            <a:avLst/>
          </a:prstGeom>
          <a:noFill/>
        </p:spPr>
        <p:txBody>
          <a:bodyPr wrap="square" rtlCol="0">
            <a:spAutoFit/>
          </a:bodyPr>
          <a:lstStyle/>
          <a:p>
            <a:pPr algn="ctr">
              <a:lnSpc>
                <a:spcPct val="150000"/>
              </a:lnSpc>
            </a:pPr>
            <a:r>
              <a:rPr lang="ru-RU" sz="2400" b="1" i="1" dirty="0">
                <a:latin typeface="Times New Roman" panose="02020603050405020304" pitchFamily="18" charset="0"/>
                <a:cs typeface="Times New Roman" panose="02020603050405020304" pitchFamily="18" charset="0"/>
              </a:rPr>
              <a:t>Порядок расчета контингентов важнейших </a:t>
            </a:r>
            <a:r>
              <a:rPr lang="ru-RU" sz="2400" b="1" i="1" dirty="0" smtClean="0">
                <a:latin typeface="Times New Roman" panose="02020603050405020304" pitchFamily="18" charset="0"/>
                <a:cs typeface="Times New Roman" panose="02020603050405020304" pitchFamily="18" charset="0"/>
              </a:rPr>
              <a:t>налогов</a:t>
            </a:r>
          </a:p>
          <a:p>
            <a:pPr algn="ctr">
              <a:lnSpc>
                <a:spcPct val="150000"/>
              </a:lnSpc>
            </a:pPr>
            <a:endParaRPr lang="ru-RU" sz="2400" b="1" i="1" dirty="0">
              <a:latin typeface="Times New Roman" panose="02020603050405020304" pitchFamily="18" charset="0"/>
              <a:cs typeface="Times New Roman" panose="02020603050405020304" pitchFamily="18" charset="0"/>
            </a:endParaRPr>
          </a:p>
          <a:p>
            <a:pPr>
              <a:lnSpc>
                <a:spcPct val="150000"/>
              </a:lnSpc>
            </a:pPr>
            <a:r>
              <a:rPr lang="ru-RU" dirty="0">
                <a:latin typeface="Times New Roman" panose="02020603050405020304" pitchFamily="18" charset="0"/>
                <a:cs typeface="Times New Roman" panose="02020603050405020304" pitchFamily="18" charset="0"/>
              </a:rPr>
              <a:t>Процесс налогового планирования следует рассматривать как </a:t>
            </a:r>
            <a:r>
              <a:rPr lang="ru-RU" b="1" i="1" dirty="0">
                <a:latin typeface="Times New Roman" panose="02020603050405020304" pitchFamily="18" charset="0"/>
                <a:cs typeface="Times New Roman" panose="02020603050405020304" pitchFamily="18" charset="0"/>
              </a:rPr>
              <a:t>единство нескольких элементов</a:t>
            </a:r>
            <a:r>
              <a:rPr lang="ru-RU" dirty="0">
                <a:latin typeface="Times New Roman" panose="02020603050405020304" pitchFamily="18" charset="0"/>
                <a:cs typeface="Times New Roman" panose="02020603050405020304" pitchFamily="18" charset="0"/>
              </a:rPr>
              <a:t>. </a:t>
            </a:r>
            <a:endParaRPr lang="ru-RU" dirty="0" smtClean="0">
              <a:latin typeface="Times New Roman" panose="02020603050405020304" pitchFamily="18" charset="0"/>
              <a:cs typeface="Times New Roman" panose="02020603050405020304" pitchFamily="18" charset="0"/>
            </a:endParaRPr>
          </a:p>
          <a:p>
            <a:pPr>
              <a:lnSpc>
                <a:spcPct val="150000"/>
              </a:lnSpc>
            </a:pPr>
            <a:r>
              <a:rPr lang="ru-RU" b="1" i="1" dirty="0" smtClean="0">
                <a:latin typeface="Times New Roman" panose="02020603050405020304" pitchFamily="18" charset="0"/>
                <a:cs typeface="Times New Roman" panose="02020603050405020304" pitchFamily="18" charset="0"/>
              </a:rPr>
              <a:t>Во-первых</a:t>
            </a:r>
            <a:r>
              <a:rPr lang="ru-RU" b="1" i="1" dirty="0">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 налоговое планирование основывается на научно обоснованной концепции построения налоговой системы государства, се состава и структуры, соответствующих проводимым в экономике преобразованиям, В рамках данного направления устанавливаются цели, на достижение которых ориентирована система налогообложения государства, и методы движения к ним. Таким образом, налоговое планирование находит выражение в налоговой политике государства, определяющей организационно-правовые принципы функционирования системы налогообложения и методику исчисления конкретных налогов.</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323862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260648"/>
            <a:ext cx="8496944" cy="2535566"/>
          </a:xfrm>
          <a:prstGeom prst="rect">
            <a:avLst/>
          </a:prstGeom>
          <a:noFill/>
        </p:spPr>
        <p:txBody>
          <a:bodyPr wrap="square" rtlCol="0">
            <a:spAutoFit/>
          </a:bodyPr>
          <a:lstStyle/>
          <a:p>
            <a:pPr>
              <a:lnSpc>
                <a:spcPct val="150000"/>
              </a:lnSpc>
            </a:pPr>
            <a:r>
              <a:rPr lang="ru-RU" b="1" i="1" dirty="0">
                <a:latin typeface="Times New Roman" panose="02020603050405020304" pitchFamily="18" charset="0"/>
                <a:cs typeface="Times New Roman" panose="02020603050405020304" pitchFamily="18" charset="0"/>
              </a:rPr>
              <a:t>Второй</a:t>
            </a:r>
            <a:r>
              <a:rPr lang="ru-RU" dirty="0">
                <a:latin typeface="Times New Roman" panose="02020603050405020304" pitchFamily="18" charset="0"/>
                <a:cs typeface="Times New Roman" panose="02020603050405020304" pitchFamily="18" charset="0"/>
              </a:rPr>
              <a:t> составляющей налогового планирования является разграничение налоговых полномочий и доходных источников между органами власти и управления различных уровней. Определение конкретных пропорций распределения налогов между бюджетами и составляет основу для такого понимания налогового планирования. Нормативы отчислений налогов в бюджеты нижестоящего уровня бюджетной системы определяются законом о соответствующем бюджете.</a:t>
            </a:r>
            <a:endParaRPr lang="ru-RU" dirty="0">
              <a:latin typeface="Times New Roman" panose="02020603050405020304" pitchFamily="18" charset="0"/>
              <a:cs typeface="Times New Roman" panose="02020603050405020304" pitchFamily="18" charset="0"/>
            </a:endParaRPr>
          </a:p>
        </p:txBody>
      </p:sp>
      <p:pic>
        <p:nvPicPr>
          <p:cNvPr id="6" name="Picture 1"/>
          <p:cNvPicPr>
            <a:picLocks noChangeAspect="1" noChangeArrowheads="1"/>
          </p:cNvPicPr>
          <p:nvPr/>
        </p:nvPicPr>
        <p:blipFill>
          <a:blip r:embed="rId3"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7" name="Picture 2"/>
          <p:cNvPicPr>
            <a:picLocks noChangeAspect="1" noChangeArrowheads="1"/>
          </p:cNvPicPr>
          <p:nvPr/>
        </p:nvPicPr>
        <p:blipFill>
          <a:blip r:embed="rId4" cstate="print"/>
          <a:srcRect/>
          <a:stretch>
            <a:fillRect/>
          </a:stretch>
        </p:blipFill>
        <p:spPr bwMode="auto">
          <a:xfrm>
            <a:off x="8002174" y="5949280"/>
            <a:ext cx="863600" cy="257175"/>
          </a:xfrm>
          <a:prstGeom prst="rect">
            <a:avLst/>
          </a:prstGeom>
          <a:noFill/>
          <a:ln w="9525">
            <a:noFill/>
            <a:miter lim="800000"/>
            <a:headEnd/>
            <a:tailEnd/>
          </a:ln>
          <a:effectLst/>
        </p:spPr>
      </p:pic>
    </p:spTree>
    <p:extLst>
      <p:ext uri="{BB962C8B-B14F-4D97-AF65-F5344CB8AC3E}">
        <p14:creationId xmlns:p14="http://schemas.microsoft.com/office/powerpoint/2010/main" val="7357308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p:cNvPicPr>
            <a:picLocks noChangeAspect="1" noChangeArrowheads="1"/>
          </p:cNvPicPr>
          <p:nvPr/>
        </p:nvPicPr>
        <p:blipFill>
          <a:blip r:embed="rId3" cstate="print"/>
          <a:srcRect/>
          <a:stretch>
            <a:fillRect/>
          </a:stretch>
        </p:blipFill>
        <p:spPr bwMode="auto">
          <a:xfrm>
            <a:off x="7425911" y="5517480"/>
            <a:ext cx="428625" cy="719138"/>
          </a:xfrm>
          <a:prstGeom prst="rect">
            <a:avLst/>
          </a:prstGeom>
          <a:noFill/>
          <a:ln w="9525">
            <a:noFill/>
            <a:miter lim="800000"/>
            <a:headEnd/>
            <a:tailEnd/>
          </a:ln>
          <a:effectLst/>
        </p:spPr>
      </p:pic>
      <p:sp>
        <p:nvSpPr>
          <p:cNvPr id="2" name="TextBox 1"/>
          <p:cNvSpPr txBox="1"/>
          <p:nvPr/>
        </p:nvSpPr>
        <p:spPr>
          <a:xfrm>
            <a:off x="251520" y="188640"/>
            <a:ext cx="8496944" cy="6275051"/>
          </a:xfrm>
          <a:prstGeom prst="rect">
            <a:avLst/>
          </a:prstGeom>
          <a:noFill/>
        </p:spPr>
        <p:txBody>
          <a:bodyPr wrap="square" rtlCol="0">
            <a:spAutoFit/>
          </a:bodyPr>
          <a:lstStyle/>
          <a:p>
            <a:pPr>
              <a:lnSpc>
                <a:spcPct val="150000"/>
              </a:lnSpc>
            </a:pPr>
            <a:r>
              <a:rPr lang="ru-RU" b="1" i="1" dirty="0">
                <a:latin typeface="Times New Roman" panose="02020603050405020304" pitchFamily="18" charset="0"/>
                <a:cs typeface="Times New Roman" panose="02020603050405020304" pitchFamily="18" charset="0"/>
              </a:rPr>
              <a:t>Третьим</a:t>
            </a:r>
            <a:r>
              <a:rPr lang="ru-RU" dirty="0">
                <a:latin typeface="Times New Roman" panose="02020603050405020304" pitchFamily="18" charset="0"/>
                <a:cs typeface="Times New Roman" panose="02020603050405020304" pitchFamily="18" charset="0"/>
              </a:rPr>
              <a:t> направлением налогового планирования является расчет конкретных сумм — контингентов налогов, мобилизуемых на территории. Это один из важнейших элементов системы налогового и бюджетного планирования, так как оценка налоговых поступлений призвана обеспечить экономически обоснованные качественные и количественные параметры бюджетных показателей. </a:t>
            </a:r>
            <a:r>
              <a:rPr lang="ru-RU" dirty="0" smtClean="0">
                <a:latin typeface="Times New Roman" panose="02020603050405020304" pitchFamily="18" charset="0"/>
                <a:cs typeface="Times New Roman" panose="02020603050405020304" pitchFamily="18" charset="0"/>
              </a:rPr>
              <a:t>Основной </a:t>
            </a:r>
            <a:r>
              <a:rPr lang="ru-RU" dirty="0">
                <a:latin typeface="Times New Roman" panose="02020603050405020304" pitchFamily="18" charset="0"/>
                <a:cs typeface="Times New Roman" panose="02020603050405020304" pitchFamily="18" charset="0"/>
              </a:rPr>
              <a:t>задачей этого этапа налогового планирования является определение объемов налоговых поступлений на краткосрочную и долгосрочную перспективу на основе прогнозных расчетов изменения доходности предприятий, отдельных отраслей, экономики в целом. Во многих странах, обладающих стабильно функционирующей налоговой системой, методическое обеспечение процесса налогового планирования основывается на экономических прогнозах с применением совершенного математического аппарата. Отечественный опыт составления таких расчетов невелик, что объясняется кардинальными изменениями системы платежей в бюджет и, следовательно, методов их оценки, произошедшими в период перехода к рыночным отношениям</a:t>
            </a:r>
            <a:endParaRPr lang="ru-RU" dirty="0">
              <a:latin typeface="Times New Roman" panose="02020603050405020304" pitchFamily="18" charset="0"/>
              <a:cs typeface="Times New Roman" panose="02020603050405020304" pitchFamily="18" charset="0"/>
            </a:endParaRPr>
          </a:p>
        </p:txBody>
      </p:sp>
      <p:pic>
        <p:nvPicPr>
          <p:cNvPr id="7" name="Picture 2"/>
          <p:cNvPicPr>
            <a:picLocks noChangeAspect="1" noChangeArrowheads="1"/>
          </p:cNvPicPr>
          <p:nvPr/>
        </p:nvPicPr>
        <p:blipFill>
          <a:blip r:embed="rId4" cstate="print"/>
          <a:srcRect/>
          <a:stretch>
            <a:fillRect/>
          </a:stretch>
        </p:blipFill>
        <p:spPr bwMode="auto">
          <a:xfrm>
            <a:off x="8002174" y="5949280"/>
            <a:ext cx="863600" cy="257175"/>
          </a:xfrm>
          <a:prstGeom prst="rect">
            <a:avLst/>
          </a:prstGeom>
          <a:noFill/>
          <a:ln w="9525">
            <a:noFill/>
            <a:miter lim="800000"/>
            <a:headEnd/>
            <a:tailEnd/>
          </a:ln>
          <a:effectLst/>
        </p:spPr>
      </p:pic>
    </p:spTree>
    <p:extLst>
      <p:ext uri="{BB962C8B-B14F-4D97-AF65-F5344CB8AC3E}">
        <p14:creationId xmlns:p14="http://schemas.microsoft.com/office/powerpoint/2010/main" val="34904400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pic>
        <p:nvPicPr>
          <p:cNvPr id="6" name="Picture 1"/>
          <p:cNvPicPr>
            <a:picLocks noChangeAspect="1" noChangeArrowheads="1"/>
          </p:cNvPicPr>
          <p:nvPr/>
        </p:nvPicPr>
        <p:blipFill>
          <a:blip r:embed="rId4" cstate="print"/>
          <a:srcRect/>
          <a:stretch>
            <a:fillRect/>
          </a:stretch>
        </p:blipFill>
        <p:spPr bwMode="auto">
          <a:xfrm>
            <a:off x="7425911" y="5517480"/>
            <a:ext cx="428625" cy="719138"/>
          </a:xfrm>
          <a:prstGeom prst="rect">
            <a:avLst/>
          </a:prstGeom>
          <a:noFill/>
          <a:ln w="9525">
            <a:noFill/>
            <a:miter lim="800000"/>
            <a:headEnd/>
            <a:tailEnd/>
          </a:ln>
          <a:effectLst/>
        </p:spPr>
      </p:pic>
      <p:sp>
        <p:nvSpPr>
          <p:cNvPr id="2" name="TextBox 1"/>
          <p:cNvSpPr txBox="1"/>
          <p:nvPr/>
        </p:nvSpPr>
        <p:spPr>
          <a:xfrm>
            <a:off x="395536" y="260648"/>
            <a:ext cx="8352928" cy="4197559"/>
          </a:xfrm>
          <a:prstGeom prst="rect">
            <a:avLst/>
          </a:prstGeom>
          <a:noFill/>
        </p:spPr>
        <p:txBody>
          <a:bodyPr wrap="square" rtlCol="0">
            <a:spAutoFit/>
          </a:bodyPr>
          <a:lstStyle/>
          <a:p>
            <a:pPr>
              <a:lnSpc>
                <a:spcPct val="150000"/>
              </a:lnSpc>
            </a:pPr>
            <a:r>
              <a:rPr lang="ru-RU" dirty="0">
                <a:latin typeface="Times New Roman" panose="02020603050405020304" pitchFamily="18" charset="0"/>
                <a:cs typeface="Times New Roman" panose="02020603050405020304" pitchFamily="18" charset="0"/>
              </a:rPr>
              <a:t>При формировании проекта бюджета используются как среднесрочные, так и долгосрочные экономические прогнозы. Среднесрочный прогноз, оценивающий перспективы экономического развития, как правило, на ближайшие три года, составляется на основе эконометрических моделей развития экономики государства с учетом предполагаемых изменений в бюджетно-налоговой и денежной политике. Методика расчета включает основные экономические показатели: индекс пен, уровень процентной ставки рефинансирования ЦБ, уровень безработицы, заработной платы рабочих и служащих, доходов физических и юридических лип и др. Долгосрочный прогноз составляется на отдаленную перспективу (свыше 5 лет</a:t>
            </a:r>
            <a:r>
              <a:rPr lang="ru-RU" dirty="0" smtClean="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922501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p:cNvPicPr>
            <a:picLocks noChangeAspect="1" noChangeArrowheads="1"/>
          </p:cNvPicPr>
          <p:nvPr/>
        </p:nvPicPr>
        <p:blipFill>
          <a:blip r:embed="rId3" cstate="print"/>
          <a:srcRect/>
          <a:stretch>
            <a:fillRect/>
          </a:stretch>
        </p:blipFill>
        <p:spPr bwMode="auto">
          <a:xfrm>
            <a:off x="7425911" y="5517480"/>
            <a:ext cx="428625" cy="719138"/>
          </a:xfrm>
          <a:prstGeom prst="rect">
            <a:avLst/>
          </a:prstGeom>
          <a:noFill/>
          <a:ln w="9525">
            <a:noFill/>
            <a:miter lim="800000"/>
            <a:headEnd/>
            <a:tailEnd/>
          </a:ln>
          <a:effectLst/>
        </p:spPr>
      </p:pic>
      <p:sp>
        <p:nvSpPr>
          <p:cNvPr id="2" name="TextBox 1"/>
          <p:cNvSpPr txBox="1"/>
          <p:nvPr/>
        </p:nvSpPr>
        <p:spPr>
          <a:xfrm>
            <a:off x="179512" y="260648"/>
            <a:ext cx="8784976" cy="2951064"/>
          </a:xfrm>
          <a:prstGeom prst="rect">
            <a:avLst/>
          </a:prstGeom>
          <a:noFill/>
        </p:spPr>
        <p:txBody>
          <a:bodyPr wrap="square" rtlCol="0">
            <a:spAutoFit/>
          </a:bodyPr>
          <a:lstStyle/>
          <a:p>
            <a:pPr>
              <a:lnSpc>
                <a:spcPct val="150000"/>
              </a:lnSpc>
            </a:pPr>
            <a:r>
              <a:rPr lang="ru-RU">
                <a:latin typeface="Times New Roman" panose="02020603050405020304" pitchFamily="18" charset="0"/>
                <a:cs typeface="Times New Roman" panose="02020603050405020304" pitchFamily="18" charset="0"/>
              </a:rPr>
              <a:t>По мере составления прогноза итоговых налоговых доходов бюджета осуществляется распределение общей суммы каждого платежа по срокам мобилизации. Такое распределение имеет большое значение, так как для каждого налога законом устанавливается свой порядок внесения средств и, следовательно, динамика платежей, осуществляемых в течение месяца, будет различаться. В основе распределения налоговых обязательств по срокам платежей лежит анализ временных рядов и практическая оценка специалистов.</a:t>
            </a:r>
            <a:endParaRPr lang="ru-RU" dirty="0">
              <a:latin typeface="Times New Roman" panose="02020603050405020304" pitchFamily="18" charset="0"/>
              <a:cs typeface="Times New Roman" panose="02020603050405020304" pitchFamily="18" charset="0"/>
            </a:endParaRPr>
          </a:p>
        </p:txBody>
      </p:sp>
      <p:pic>
        <p:nvPicPr>
          <p:cNvPr id="7" name="Picture 2"/>
          <p:cNvPicPr>
            <a:picLocks noChangeAspect="1" noChangeArrowheads="1"/>
          </p:cNvPicPr>
          <p:nvPr/>
        </p:nvPicPr>
        <p:blipFill>
          <a:blip r:embed="rId4" cstate="print"/>
          <a:srcRect/>
          <a:stretch>
            <a:fillRect/>
          </a:stretch>
        </p:blipFill>
        <p:spPr bwMode="auto">
          <a:xfrm>
            <a:off x="8002174" y="5949280"/>
            <a:ext cx="863600" cy="257175"/>
          </a:xfrm>
          <a:prstGeom prst="rect">
            <a:avLst/>
          </a:prstGeom>
          <a:noFill/>
          <a:ln w="9525">
            <a:noFill/>
            <a:miter lim="800000"/>
            <a:headEnd/>
            <a:tailEnd/>
          </a:ln>
          <a:effectLst/>
        </p:spPr>
      </p:pic>
    </p:spTree>
    <p:extLst>
      <p:ext uri="{BB962C8B-B14F-4D97-AF65-F5344CB8AC3E}">
        <p14:creationId xmlns:p14="http://schemas.microsoft.com/office/powerpoint/2010/main" val="26869149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188640"/>
            <a:ext cx="8784976" cy="5493812"/>
          </a:xfrm>
          <a:prstGeom prst="rect">
            <a:avLst/>
          </a:prstGeom>
          <a:noFill/>
        </p:spPr>
        <p:txBody>
          <a:bodyPr wrap="square" rtlCol="0">
            <a:spAutoFit/>
          </a:bodyPr>
          <a:lstStyle/>
          <a:p>
            <a:pPr>
              <a:lnSpc>
                <a:spcPct val="150000"/>
              </a:lnSpc>
            </a:pPr>
            <a:r>
              <a:rPr lang="ru-RU" dirty="0">
                <a:latin typeface="Times New Roman" panose="02020603050405020304" pitchFamily="18" charset="0"/>
                <a:cs typeface="Times New Roman" panose="02020603050405020304" pitchFamily="18" charset="0"/>
              </a:rPr>
              <a:t>Методика расчета налоговых доходов бюджета еще не окончательно отработана, недостаточна база данных, которая необходима для достоверного моделирования влияния различных факторов на объем налоговых поступлений. По мере накопления статистического материала и опыта моделирования необходимо плановые расчеты, производимые по традиционной методике, дополнять прогнозом, полученным на основе многофакторных корреляционных моделей</a:t>
            </a:r>
            <a:r>
              <a:rPr lang="ru-RU" dirty="0" smtClean="0">
                <a:latin typeface="Times New Roman" panose="02020603050405020304" pitchFamily="18" charset="0"/>
                <a:cs typeface="Times New Roman" panose="02020603050405020304" pitchFamily="18" charset="0"/>
              </a:rPr>
              <a:t>.</a:t>
            </a:r>
          </a:p>
          <a:p>
            <a:pPr>
              <a:lnSpc>
                <a:spcPct val="150000"/>
              </a:lnSpc>
            </a:pPr>
            <a:r>
              <a:rPr lang="ru-RU" dirty="0">
                <a:latin typeface="Times New Roman" panose="02020603050405020304" pitchFamily="18" charset="0"/>
                <a:cs typeface="Times New Roman" panose="02020603050405020304" pitchFamily="18" charset="0"/>
              </a:rPr>
              <a:t>В силу объективной неопределенности прогнозов, поступлений налогов, различия между проектировками и фактическими объемами мобилизации неизбежны. Обычно расхождения являются следствием неточностей в используемой для анализа экономической отчетности; непредвиденных изменений в законодательстве; изменений в системе налогового администрирования и степени соблюдения налогоплательщиками законодательства; других причин экономического, организационного, методического характера.</a:t>
            </a:r>
            <a:endParaRPr lang="ru-RU" dirty="0">
              <a:latin typeface="Times New Roman" panose="02020603050405020304" pitchFamily="18" charset="0"/>
              <a:cs typeface="Times New Roman" panose="02020603050405020304" pitchFamily="18" charset="0"/>
            </a:endParaRPr>
          </a:p>
        </p:txBody>
      </p:sp>
      <p:pic>
        <p:nvPicPr>
          <p:cNvPr id="6" name="Picture 1"/>
          <p:cNvPicPr>
            <a:picLocks noChangeAspect="1" noChangeArrowheads="1"/>
          </p:cNvPicPr>
          <p:nvPr/>
        </p:nvPicPr>
        <p:blipFill>
          <a:blip r:embed="rId3"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7" name="Picture 2"/>
          <p:cNvPicPr>
            <a:picLocks noChangeAspect="1" noChangeArrowheads="1"/>
          </p:cNvPicPr>
          <p:nvPr/>
        </p:nvPicPr>
        <p:blipFill>
          <a:blip r:embed="rId4" cstate="print"/>
          <a:srcRect/>
          <a:stretch>
            <a:fillRect/>
          </a:stretch>
        </p:blipFill>
        <p:spPr bwMode="auto">
          <a:xfrm>
            <a:off x="8002174" y="5949280"/>
            <a:ext cx="863600" cy="257175"/>
          </a:xfrm>
          <a:prstGeom prst="rect">
            <a:avLst/>
          </a:prstGeom>
          <a:noFill/>
          <a:ln w="9525">
            <a:noFill/>
            <a:miter lim="800000"/>
            <a:headEnd/>
            <a:tailEnd/>
          </a:ln>
          <a:effectLst/>
        </p:spPr>
      </p:pic>
    </p:spTree>
    <p:extLst>
      <p:ext uri="{BB962C8B-B14F-4D97-AF65-F5344CB8AC3E}">
        <p14:creationId xmlns:p14="http://schemas.microsoft.com/office/powerpoint/2010/main" val="122744023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260648"/>
            <a:ext cx="8568952" cy="5632311"/>
          </a:xfrm>
          <a:prstGeom prst="rect">
            <a:avLst/>
          </a:prstGeom>
          <a:noFill/>
        </p:spPr>
        <p:txBody>
          <a:bodyPr wrap="square" rtlCol="0">
            <a:spAutoFit/>
          </a:bodyPr>
          <a:lstStyle/>
          <a:p>
            <a:r>
              <a:rPr lang="ru-RU" dirty="0">
                <a:latin typeface="Times New Roman" panose="02020603050405020304" pitchFamily="18" charset="0"/>
                <a:cs typeface="Times New Roman" panose="02020603050405020304" pitchFamily="18" charset="0"/>
              </a:rPr>
              <a:t>Определение меры соблюдения налогового законодательства представляет большую трудность в области налогового планирования. </a:t>
            </a:r>
            <a:endParaRPr lang="ru-RU" dirty="0" smtClean="0">
              <a:latin typeface="Times New Roman" panose="02020603050405020304" pitchFamily="18" charset="0"/>
              <a:cs typeface="Times New Roman" panose="02020603050405020304" pitchFamily="18" charset="0"/>
            </a:endParaRPr>
          </a:p>
          <a:p>
            <a:r>
              <a:rPr lang="ru-RU" dirty="0" smtClean="0">
                <a:latin typeface="Times New Roman" panose="02020603050405020304" pitchFamily="18" charset="0"/>
                <a:cs typeface="Times New Roman" panose="02020603050405020304" pitchFamily="18" charset="0"/>
              </a:rPr>
              <a:t>Для </a:t>
            </a:r>
            <a:r>
              <a:rPr lang="ru-RU" dirty="0">
                <a:latin typeface="Times New Roman" panose="02020603050405020304" pitchFamily="18" charset="0"/>
                <a:cs typeface="Times New Roman" panose="02020603050405020304" pitchFamily="18" charset="0"/>
              </a:rPr>
              <a:t>решения этой задачи специалисты используют </a:t>
            </a:r>
            <a:r>
              <a:rPr lang="ru-RU" b="1" i="1" dirty="0">
                <a:latin typeface="Times New Roman" panose="02020603050405020304" pitchFamily="18" charset="0"/>
                <a:cs typeface="Times New Roman" panose="02020603050405020304" pitchFamily="18" charset="0"/>
              </a:rPr>
              <a:t>различные методы</a:t>
            </a:r>
            <a:r>
              <a:rPr lang="ru-RU" dirty="0">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endParaRPr lang="ru-RU"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проведение </a:t>
            </a:r>
            <a:r>
              <a:rPr lang="ru-RU" dirty="0">
                <a:latin typeface="Times New Roman" panose="02020603050405020304" pitchFamily="18" charset="0"/>
                <a:cs typeface="Times New Roman" panose="02020603050405020304" pitchFamily="18" charset="0"/>
              </a:rPr>
              <a:t>косвенные оценок (для того, чтобы оценить величину торгового оборота, аналитики могут использовать информацию о количестве денег в обращении и сравнить ее с имеющимися данными об объемах продаж);</a:t>
            </a:r>
          </a:p>
          <a:p>
            <a:pPr marL="285750" indent="-285750">
              <a:buFont typeface="Arial" panose="020B0604020202020204" pitchFamily="34" charset="0"/>
              <a:buChar char="•"/>
            </a:pPr>
            <a:endParaRPr lang="ru-RU"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анализ </a:t>
            </a:r>
            <a:r>
              <a:rPr lang="ru-RU" dirty="0">
                <a:latin typeface="Times New Roman" panose="02020603050405020304" pitchFamily="18" charset="0"/>
                <a:cs typeface="Times New Roman" panose="02020603050405020304" pitchFamily="18" charset="0"/>
              </a:rPr>
              <a:t>широкой информации о конкретной категории налогоплательщиков - для оценки достоверности, как декларируемого дохода, так и отчислений в виде налогов проводятся специальные проверки налогоплательщиков и их контрагентов, результаты обобщаются до степени экономических показателей на уровне территории или государства в целом:</a:t>
            </a:r>
          </a:p>
          <a:p>
            <a:pPr marL="285750" indent="-285750">
              <a:buFont typeface="Arial" panose="020B0604020202020204" pitchFamily="34" charset="0"/>
              <a:buChar char="•"/>
            </a:pPr>
            <a:endParaRPr lang="ru-RU"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опросы </a:t>
            </a:r>
            <a:r>
              <a:rPr lang="ru-RU" dirty="0">
                <a:latin typeface="Times New Roman" panose="02020603050405020304" pitchFamily="18" charset="0"/>
                <a:cs typeface="Times New Roman" panose="02020603050405020304" pitchFamily="18" charset="0"/>
              </a:rPr>
              <a:t>налогоплательщиков, создание экспериментальных баз данных по изучаемым и контрольным группам, </a:t>
            </a:r>
          </a:p>
          <a:p>
            <a:pPr marL="285750" indent="-285750">
              <a:buFont typeface="Arial" panose="020B0604020202020204" pitchFamily="34" charset="0"/>
              <a:buChar char="•"/>
            </a:pPr>
            <a:endParaRPr lang="ru-RU"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анализ </a:t>
            </a:r>
            <a:r>
              <a:rPr lang="ru-RU" dirty="0">
                <a:latin typeface="Times New Roman" panose="02020603050405020304" pitchFamily="18" charset="0"/>
                <a:cs typeface="Times New Roman" panose="02020603050405020304" pitchFamily="18" charset="0"/>
              </a:rPr>
              <a:t>результатов мобилизации налогов до и после налоговой амнистии, экстраполяция полученных значений на данные налоговых деклараций, анализ отчетности налоговых органов.</a:t>
            </a:r>
            <a:endParaRPr lang="ru-RU" dirty="0">
              <a:latin typeface="Times New Roman" panose="02020603050405020304" pitchFamily="18" charset="0"/>
              <a:cs typeface="Times New Roman" panose="02020603050405020304" pitchFamily="18" charset="0"/>
            </a:endParaRPr>
          </a:p>
        </p:txBody>
      </p:sp>
      <p:pic>
        <p:nvPicPr>
          <p:cNvPr id="6" name="Picture 1"/>
          <p:cNvPicPr>
            <a:picLocks noChangeAspect="1" noChangeArrowheads="1"/>
          </p:cNvPicPr>
          <p:nvPr/>
        </p:nvPicPr>
        <p:blipFill>
          <a:blip r:embed="rId3"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7" name="Picture 2"/>
          <p:cNvPicPr>
            <a:picLocks noChangeAspect="1" noChangeArrowheads="1"/>
          </p:cNvPicPr>
          <p:nvPr/>
        </p:nvPicPr>
        <p:blipFill>
          <a:blip r:embed="rId4" cstate="print"/>
          <a:srcRect/>
          <a:stretch>
            <a:fillRect/>
          </a:stretch>
        </p:blipFill>
        <p:spPr bwMode="auto">
          <a:xfrm>
            <a:off x="8002174" y="5949280"/>
            <a:ext cx="863600" cy="257175"/>
          </a:xfrm>
          <a:prstGeom prst="rect">
            <a:avLst/>
          </a:prstGeom>
          <a:noFill/>
          <a:ln w="9525">
            <a:noFill/>
            <a:miter lim="800000"/>
            <a:headEnd/>
            <a:tailEnd/>
          </a:ln>
          <a:effectLst/>
        </p:spPr>
      </p:pic>
    </p:spTree>
    <p:extLst>
      <p:ext uri="{BB962C8B-B14F-4D97-AF65-F5344CB8AC3E}">
        <p14:creationId xmlns:p14="http://schemas.microsoft.com/office/powerpoint/2010/main" val="32614274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p:cNvPicPr>
            <a:picLocks noChangeAspect="1" noChangeArrowheads="1"/>
          </p:cNvPicPr>
          <p:nvPr/>
        </p:nvPicPr>
        <p:blipFill>
          <a:blip r:embed="rId3" cstate="print"/>
          <a:srcRect/>
          <a:stretch>
            <a:fillRect/>
          </a:stretch>
        </p:blipFill>
        <p:spPr bwMode="auto">
          <a:xfrm>
            <a:off x="7425911" y="5517480"/>
            <a:ext cx="428625" cy="719138"/>
          </a:xfrm>
          <a:prstGeom prst="rect">
            <a:avLst/>
          </a:prstGeom>
          <a:noFill/>
          <a:ln w="9525">
            <a:noFill/>
            <a:miter lim="800000"/>
            <a:headEnd/>
            <a:tailEnd/>
          </a:ln>
          <a:effectLst/>
        </p:spPr>
      </p:pic>
      <p:sp>
        <p:nvSpPr>
          <p:cNvPr id="2" name="TextBox 1"/>
          <p:cNvSpPr txBox="1"/>
          <p:nvPr/>
        </p:nvSpPr>
        <p:spPr>
          <a:xfrm>
            <a:off x="179512" y="188640"/>
            <a:ext cx="8712076" cy="5859553"/>
          </a:xfrm>
          <a:prstGeom prst="rect">
            <a:avLst/>
          </a:prstGeom>
          <a:noFill/>
        </p:spPr>
        <p:txBody>
          <a:bodyPr wrap="square" rtlCol="0">
            <a:spAutoFit/>
          </a:bodyPr>
          <a:lstStyle/>
          <a:p>
            <a:pPr>
              <a:lnSpc>
                <a:spcPct val="150000"/>
              </a:lnSpc>
            </a:pPr>
            <a:r>
              <a:rPr lang="ru-RU" dirty="0">
                <a:latin typeface="Times New Roman" panose="02020603050405020304" pitchFamily="18" charset="0"/>
                <a:cs typeface="Times New Roman" panose="02020603050405020304" pitchFamily="18" charset="0"/>
              </a:rPr>
              <a:t>Таким образом, </a:t>
            </a:r>
            <a:r>
              <a:rPr lang="ru-RU" b="1" i="1" dirty="0">
                <a:latin typeface="Times New Roman" panose="02020603050405020304" pitchFamily="18" charset="0"/>
                <a:cs typeface="Times New Roman" panose="02020603050405020304" pitchFamily="18" charset="0"/>
              </a:rPr>
              <a:t>налоговое планирование </a:t>
            </a:r>
            <a:r>
              <a:rPr lang="ru-RU" dirty="0">
                <a:latin typeface="Times New Roman" panose="02020603050405020304" pitchFamily="18" charset="0"/>
                <a:cs typeface="Times New Roman" panose="02020603050405020304" pitchFamily="18" charset="0"/>
              </a:rPr>
              <a:t>представляет собой комплексный и многофакторный процесс определения общей суммы и структуры налоговых доходов бюджета. Улучшение методики налогового планирования в настоящее время является одним из направлений совершенствования процесса составления бюджета в целом. При этом значение имеет разработка нового подхода к количественной оценке бюджетных назначений на основе реальной налоговой базы и соответствующего налогового потенциала субъектов РФ. В мировой практике под </a:t>
            </a:r>
            <a:r>
              <a:rPr lang="ru-RU" b="1" i="1" dirty="0">
                <a:latin typeface="Times New Roman" panose="02020603050405020304" pitchFamily="18" charset="0"/>
                <a:cs typeface="Times New Roman" panose="02020603050405020304" pitchFamily="18" charset="0"/>
              </a:rPr>
              <a:t>налоговым потенциалом региона</a:t>
            </a:r>
            <a:r>
              <a:rPr lang="ru-RU" dirty="0">
                <a:latin typeface="Times New Roman" panose="02020603050405020304" pitchFamily="18" charset="0"/>
                <a:cs typeface="Times New Roman" panose="02020603050405020304" pitchFamily="18" charset="0"/>
              </a:rPr>
              <a:t> понимается максимально возможная сумма поступлений налогов и сборов по данной территории на душу населения, которая может быть получена за определенный промежуток времени (обычно финансовый год) в условиях действующего налогового законодательства. Налоговый потенциал не следует отождествлять с объемом фактически собранных в регионе платежей, так как этот показатель призван отражать потенциальную способность региона генерировать бюджетные доходы.</a:t>
            </a:r>
            <a:endParaRPr lang="ru-RU" dirty="0">
              <a:latin typeface="Times New Roman" panose="02020603050405020304" pitchFamily="18" charset="0"/>
              <a:cs typeface="Times New Roman" panose="02020603050405020304" pitchFamily="18" charset="0"/>
            </a:endParaRPr>
          </a:p>
        </p:txBody>
      </p:sp>
      <p:pic>
        <p:nvPicPr>
          <p:cNvPr id="7" name="Picture 2"/>
          <p:cNvPicPr>
            <a:picLocks noChangeAspect="1" noChangeArrowheads="1"/>
          </p:cNvPicPr>
          <p:nvPr/>
        </p:nvPicPr>
        <p:blipFill>
          <a:blip r:embed="rId4" cstate="print"/>
          <a:srcRect/>
          <a:stretch>
            <a:fillRect/>
          </a:stretch>
        </p:blipFill>
        <p:spPr bwMode="auto">
          <a:xfrm>
            <a:off x="8002174" y="5949280"/>
            <a:ext cx="863600" cy="257175"/>
          </a:xfrm>
          <a:prstGeom prst="rect">
            <a:avLst/>
          </a:prstGeom>
          <a:noFill/>
          <a:ln w="9525">
            <a:noFill/>
            <a:miter lim="800000"/>
            <a:headEnd/>
            <a:tailEnd/>
          </a:ln>
          <a:effectLst/>
        </p:spPr>
      </p:pic>
    </p:spTree>
    <p:extLst>
      <p:ext uri="{BB962C8B-B14F-4D97-AF65-F5344CB8AC3E}">
        <p14:creationId xmlns:p14="http://schemas.microsoft.com/office/powerpoint/2010/main" val="425858997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260648"/>
            <a:ext cx="8712076" cy="5028556"/>
          </a:xfrm>
          <a:prstGeom prst="rect">
            <a:avLst/>
          </a:prstGeom>
          <a:noFill/>
        </p:spPr>
        <p:txBody>
          <a:bodyPr wrap="square" rtlCol="0">
            <a:spAutoFit/>
          </a:bodyPr>
          <a:lstStyle/>
          <a:p>
            <a:pPr>
              <a:lnSpc>
                <a:spcPct val="150000"/>
              </a:lnSpc>
            </a:pPr>
            <a:r>
              <a:rPr lang="ru-RU" dirty="0">
                <a:latin typeface="Times New Roman" panose="02020603050405020304" pitchFamily="18" charset="0"/>
                <a:cs typeface="Times New Roman" panose="02020603050405020304" pitchFamily="18" charset="0"/>
              </a:rPr>
              <a:t>При установлении уровня налогового потенциала в первую очередь должны использоваться показатели, оказывающие определяющее влияние на </a:t>
            </a:r>
            <a:r>
              <a:rPr lang="ru-RU" b="1" i="1" dirty="0">
                <a:latin typeface="Times New Roman" panose="02020603050405020304" pitchFamily="18" charset="0"/>
                <a:cs typeface="Times New Roman" panose="02020603050405020304" pitchFamily="18" charset="0"/>
              </a:rPr>
              <a:t>формирование налоговой базы региона:</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отраслевая </a:t>
            </a:r>
            <a:r>
              <a:rPr lang="ru-RU" dirty="0">
                <a:latin typeface="Times New Roman" panose="02020603050405020304" pitchFamily="18" charset="0"/>
                <a:cs typeface="Times New Roman" panose="02020603050405020304" pitchFamily="18" charset="0"/>
              </a:rPr>
              <a:t>специализация региона;</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численность </a:t>
            </a:r>
            <a:r>
              <a:rPr lang="ru-RU" dirty="0">
                <a:latin typeface="Times New Roman" panose="02020603050405020304" pitchFamily="18" charset="0"/>
                <a:cs typeface="Times New Roman" panose="02020603050405020304" pitchFamily="18" charset="0"/>
              </a:rPr>
              <a:t>населения, соотношение городского и сельского населения;</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объем </a:t>
            </a:r>
            <a:r>
              <a:rPr lang="ru-RU" dirty="0">
                <a:latin typeface="Times New Roman" panose="02020603050405020304" pitchFamily="18" charset="0"/>
                <a:cs typeface="Times New Roman" panose="02020603050405020304" pitchFamily="18" charset="0"/>
              </a:rPr>
              <a:t>валового регионального продукта;</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количество </a:t>
            </a:r>
            <a:r>
              <a:rPr lang="ru-RU" dirty="0">
                <a:latin typeface="Times New Roman" panose="02020603050405020304" pitchFamily="18" charset="0"/>
                <a:cs typeface="Times New Roman" panose="02020603050405020304" pitchFamily="18" charset="0"/>
              </a:rPr>
              <a:t>и отраслевой состав предприятий региона, число крупнейших налогоплательщиков;</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показатели</a:t>
            </a:r>
            <a:r>
              <a:rPr lang="ru-RU" dirty="0">
                <a:latin typeface="Times New Roman" panose="02020603050405020304" pitchFamily="18" charset="0"/>
                <a:cs typeface="Times New Roman" panose="02020603050405020304" pitchFamily="18" charset="0"/>
              </a:rPr>
              <a:t>, характеризующие внешнеэкономическую деятельность в отраслевом разрезе;</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уровень </a:t>
            </a:r>
            <a:r>
              <a:rPr lang="ru-RU" dirty="0">
                <a:latin typeface="Times New Roman" panose="02020603050405020304" pitchFamily="18" charset="0"/>
                <a:cs typeface="Times New Roman" panose="02020603050405020304" pitchFamily="18" charset="0"/>
              </a:rPr>
              <a:t>оплаты труда, величина задолженности по заработной плате;</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другие </a:t>
            </a:r>
            <a:r>
              <a:rPr lang="ru-RU" dirty="0">
                <a:latin typeface="Times New Roman" panose="02020603050405020304" pitchFamily="18" charset="0"/>
                <a:cs typeface="Times New Roman" panose="02020603050405020304" pitchFamily="18" charset="0"/>
              </a:rPr>
              <a:t>показатели и характеристики.</a:t>
            </a:r>
            <a:endParaRPr lang="ru-RU" dirty="0">
              <a:latin typeface="Times New Roman" panose="02020603050405020304" pitchFamily="18" charset="0"/>
              <a:cs typeface="Times New Roman" panose="02020603050405020304" pitchFamily="18" charset="0"/>
            </a:endParaRPr>
          </a:p>
        </p:txBody>
      </p:sp>
      <p:pic>
        <p:nvPicPr>
          <p:cNvPr id="6" name="Picture 1"/>
          <p:cNvPicPr>
            <a:picLocks noChangeAspect="1" noChangeArrowheads="1"/>
          </p:cNvPicPr>
          <p:nvPr/>
        </p:nvPicPr>
        <p:blipFill>
          <a:blip r:embed="rId3"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7" name="Picture 2"/>
          <p:cNvPicPr>
            <a:picLocks noChangeAspect="1" noChangeArrowheads="1"/>
          </p:cNvPicPr>
          <p:nvPr/>
        </p:nvPicPr>
        <p:blipFill>
          <a:blip r:embed="rId4" cstate="print"/>
          <a:srcRect/>
          <a:stretch>
            <a:fillRect/>
          </a:stretch>
        </p:blipFill>
        <p:spPr bwMode="auto">
          <a:xfrm>
            <a:off x="8002174" y="5949280"/>
            <a:ext cx="863600" cy="257175"/>
          </a:xfrm>
          <a:prstGeom prst="rect">
            <a:avLst/>
          </a:prstGeom>
          <a:noFill/>
          <a:ln w="9525">
            <a:noFill/>
            <a:miter lim="800000"/>
            <a:headEnd/>
            <a:tailEnd/>
          </a:ln>
          <a:effectLst/>
        </p:spPr>
      </p:pic>
    </p:spTree>
    <p:extLst>
      <p:ext uri="{BB962C8B-B14F-4D97-AF65-F5344CB8AC3E}">
        <p14:creationId xmlns:p14="http://schemas.microsoft.com/office/powerpoint/2010/main" val="165822780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188640"/>
            <a:ext cx="8640068" cy="3416320"/>
          </a:xfrm>
          <a:prstGeom prst="rect">
            <a:avLst/>
          </a:prstGeom>
          <a:noFill/>
        </p:spPr>
        <p:txBody>
          <a:bodyPr wrap="square" rtlCol="0">
            <a:spAutoFit/>
          </a:bodyPr>
          <a:lstStyle/>
          <a:p>
            <a:pPr>
              <a:lnSpc>
                <a:spcPct val="150000"/>
              </a:lnSpc>
            </a:pPr>
            <a:endParaRPr lang="ru-RU" dirty="0" smtClean="0">
              <a:latin typeface="Times New Roman" panose="02020603050405020304" pitchFamily="18" charset="0"/>
              <a:cs typeface="Times New Roman" panose="02020603050405020304" pitchFamily="18" charset="0"/>
            </a:endParaRPr>
          </a:p>
          <a:p>
            <a:pPr>
              <a:lnSpc>
                <a:spcPct val="150000"/>
              </a:lnSpc>
            </a:pPr>
            <a:endParaRPr lang="ru-RU" dirty="0">
              <a:latin typeface="Times New Roman" panose="02020603050405020304" pitchFamily="18" charset="0"/>
              <a:cs typeface="Times New Roman" panose="02020603050405020304" pitchFamily="18" charset="0"/>
            </a:endParaRPr>
          </a:p>
          <a:p>
            <a:pPr>
              <a:lnSpc>
                <a:spcPct val="150000"/>
              </a:lnSpc>
            </a:pPr>
            <a:endParaRPr lang="ru-RU" dirty="0" smtClean="0">
              <a:latin typeface="Times New Roman" panose="02020603050405020304" pitchFamily="18" charset="0"/>
              <a:cs typeface="Times New Roman" panose="02020603050405020304" pitchFamily="18" charset="0"/>
            </a:endParaRPr>
          </a:p>
          <a:p>
            <a:pPr>
              <a:lnSpc>
                <a:spcPct val="150000"/>
              </a:lnSpc>
            </a:pPr>
            <a:r>
              <a:rPr lang="ru-RU" dirty="0" smtClean="0">
                <a:latin typeface="Times New Roman" panose="02020603050405020304" pitchFamily="18" charset="0"/>
                <a:cs typeface="Times New Roman" panose="02020603050405020304" pitchFamily="18" charset="0"/>
              </a:rPr>
              <a:t>Комплексная </a:t>
            </a:r>
            <a:r>
              <a:rPr lang="ru-RU" dirty="0">
                <a:latin typeface="Times New Roman" panose="02020603050405020304" pitchFamily="18" charset="0"/>
                <a:cs typeface="Times New Roman" panose="02020603050405020304" pitchFamily="18" charset="0"/>
              </a:rPr>
              <a:t>оценка макроэкономической ситуации в субъектах РФ в сочетании с анализом поступлений налогов, тенденций развития налоговой базы, разработкой предложений по совершенствованию налогового законодательства создает основу для своевременного и обоснованного составления плана налоговых доходов бюджетов всех уровней.</a:t>
            </a:r>
            <a:endParaRPr lang="ru-RU" dirty="0">
              <a:latin typeface="Times New Roman" panose="02020603050405020304" pitchFamily="18" charset="0"/>
              <a:cs typeface="Times New Roman" panose="02020603050405020304" pitchFamily="18" charset="0"/>
            </a:endParaRPr>
          </a:p>
        </p:txBody>
      </p:sp>
      <p:pic>
        <p:nvPicPr>
          <p:cNvPr id="6" name="Picture 1"/>
          <p:cNvPicPr>
            <a:picLocks noChangeAspect="1" noChangeArrowheads="1"/>
          </p:cNvPicPr>
          <p:nvPr/>
        </p:nvPicPr>
        <p:blipFill>
          <a:blip r:embed="rId3"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7" name="Picture 2"/>
          <p:cNvPicPr>
            <a:picLocks noChangeAspect="1" noChangeArrowheads="1"/>
          </p:cNvPicPr>
          <p:nvPr/>
        </p:nvPicPr>
        <p:blipFill>
          <a:blip r:embed="rId4" cstate="print"/>
          <a:srcRect/>
          <a:stretch>
            <a:fillRect/>
          </a:stretch>
        </p:blipFill>
        <p:spPr bwMode="auto">
          <a:xfrm>
            <a:off x="8002174" y="5949280"/>
            <a:ext cx="863600" cy="257175"/>
          </a:xfrm>
          <a:prstGeom prst="rect">
            <a:avLst/>
          </a:prstGeom>
          <a:noFill/>
          <a:ln w="9525">
            <a:noFill/>
            <a:miter lim="800000"/>
            <a:headEnd/>
            <a:tailEnd/>
          </a:ln>
          <a:effectLst/>
        </p:spPr>
      </p:pic>
    </p:spTree>
    <p:extLst>
      <p:ext uri="{BB962C8B-B14F-4D97-AF65-F5344CB8AC3E}">
        <p14:creationId xmlns:p14="http://schemas.microsoft.com/office/powerpoint/2010/main" val="350399693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
        <p:nvSpPr>
          <p:cNvPr id="8" name="TextBox 7"/>
          <p:cNvSpPr txBox="1"/>
          <p:nvPr/>
        </p:nvSpPr>
        <p:spPr>
          <a:xfrm>
            <a:off x="251520" y="260648"/>
            <a:ext cx="8640068" cy="4108817"/>
          </a:xfrm>
          <a:prstGeom prst="rect">
            <a:avLst/>
          </a:prstGeom>
          <a:noFill/>
        </p:spPr>
        <p:txBody>
          <a:bodyPr wrap="square" rtlCol="0">
            <a:spAutoFit/>
          </a:bodyPr>
          <a:lstStyle/>
          <a:p>
            <a:pPr algn="ctr">
              <a:lnSpc>
                <a:spcPct val="150000"/>
              </a:lnSpc>
            </a:pPr>
            <a:endParaRPr lang="ru-RU" sz="2400" b="1" i="1" dirty="0" smtClean="0">
              <a:latin typeface="Times New Roman" panose="02020603050405020304" pitchFamily="18" charset="0"/>
              <a:cs typeface="Times New Roman" panose="02020603050405020304" pitchFamily="18" charset="0"/>
            </a:endParaRPr>
          </a:p>
          <a:p>
            <a:pPr algn="ctr">
              <a:lnSpc>
                <a:spcPct val="150000"/>
              </a:lnSpc>
            </a:pPr>
            <a:r>
              <a:rPr lang="ru-RU" sz="2400" b="1" i="1" dirty="0" smtClean="0">
                <a:latin typeface="Times New Roman" panose="02020603050405020304" pitchFamily="18" charset="0"/>
                <a:cs typeface="Times New Roman" panose="02020603050405020304" pitchFamily="18" charset="0"/>
              </a:rPr>
              <a:t>Контрольные </a:t>
            </a:r>
            <a:r>
              <a:rPr lang="ru-RU" sz="2400" b="1" i="1" dirty="0">
                <a:latin typeface="Times New Roman" panose="02020603050405020304" pitchFamily="18" charset="0"/>
                <a:cs typeface="Times New Roman" panose="02020603050405020304" pitchFamily="18" charset="0"/>
              </a:rPr>
              <a:t>вопросы</a:t>
            </a:r>
          </a:p>
          <a:p>
            <a:pPr>
              <a:lnSpc>
                <a:spcPct val="150000"/>
              </a:lnSpc>
            </a:pPr>
            <a:endParaRPr lang="ru-RU" dirty="0" smtClean="0">
              <a:latin typeface="Times New Roman" panose="02020603050405020304" pitchFamily="18" charset="0"/>
              <a:cs typeface="Times New Roman" panose="02020603050405020304" pitchFamily="18" charset="0"/>
            </a:endParaRPr>
          </a:p>
          <a:p>
            <a:pPr marL="342900" indent="-342900">
              <a:lnSpc>
                <a:spcPct val="150000"/>
              </a:lnSpc>
              <a:buFont typeface="+mj-lt"/>
              <a:buAutoNum type="arabicPeriod"/>
            </a:pPr>
            <a:r>
              <a:rPr lang="ru-RU" dirty="0" smtClean="0">
                <a:latin typeface="Times New Roman" panose="02020603050405020304" pitchFamily="18" charset="0"/>
                <a:cs typeface="Times New Roman" panose="02020603050405020304" pitchFamily="18" charset="0"/>
              </a:rPr>
              <a:t>Приведите </a:t>
            </a:r>
            <a:r>
              <a:rPr lang="ru-RU" dirty="0">
                <a:latin typeface="Times New Roman" panose="02020603050405020304" pitchFamily="18" charset="0"/>
                <a:cs typeface="Times New Roman" panose="02020603050405020304" pitchFamily="18" charset="0"/>
              </a:rPr>
              <a:t>определение налогового процесса</a:t>
            </a:r>
            <a:r>
              <a:rPr lang="ru-RU" dirty="0" smtClean="0">
                <a:latin typeface="Times New Roman" panose="02020603050405020304" pitchFamily="18" charset="0"/>
                <a:cs typeface="Times New Roman" panose="02020603050405020304" pitchFamily="18" charset="0"/>
              </a:rPr>
              <a:t>.</a:t>
            </a:r>
          </a:p>
          <a:p>
            <a:pPr marL="342900" indent="-342900">
              <a:lnSpc>
                <a:spcPct val="150000"/>
              </a:lnSpc>
              <a:buFont typeface="+mj-lt"/>
              <a:buAutoNum type="arabicPeriod"/>
            </a:pPr>
            <a:r>
              <a:rPr lang="ru-RU" dirty="0" smtClean="0">
                <a:latin typeface="Times New Roman" panose="02020603050405020304" pitchFamily="18" charset="0"/>
                <a:cs typeface="Times New Roman" panose="02020603050405020304" pitchFamily="18" charset="0"/>
              </a:rPr>
              <a:t>Назовите </a:t>
            </a:r>
            <a:r>
              <a:rPr lang="ru-RU" dirty="0">
                <a:latin typeface="Times New Roman" panose="02020603050405020304" pitchFamily="18" charset="0"/>
                <a:cs typeface="Times New Roman" panose="02020603050405020304" pitchFamily="18" charset="0"/>
              </a:rPr>
              <a:t>основные факторы, влияющие на увеличение налоговых доходов бюджета</a:t>
            </a:r>
            <a:r>
              <a:rPr lang="ru-RU" dirty="0" smtClean="0">
                <a:latin typeface="Times New Roman" panose="02020603050405020304" pitchFamily="18" charset="0"/>
                <a:cs typeface="Times New Roman" panose="02020603050405020304" pitchFamily="18" charset="0"/>
              </a:rPr>
              <a:t>.</a:t>
            </a:r>
          </a:p>
          <a:p>
            <a:pPr marL="342900" indent="-342900">
              <a:lnSpc>
                <a:spcPct val="150000"/>
              </a:lnSpc>
              <a:buFont typeface="+mj-lt"/>
              <a:buAutoNum type="arabicPeriod"/>
            </a:pPr>
            <a:r>
              <a:rPr lang="ru-RU" dirty="0" smtClean="0">
                <a:latin typeface="Times New Roman" panose="02020603050405020304" pitchFamily="18" charset="0"/>
                <a:cs typeface="Times New Roman" panose="02020603050405020304" pitchFamily="18" charset="0"/>
              </a:rPr>
              <a:t>Изложите </a:t>
            </a:r>
            <a:r>
              <a:rPr lang="ru-RU" dirty="0">
                <a:latin typeface="Times New Roman" panose="02020603050405020304" pitchFamily="18" charset="0"/>
                <a:cs typeface="Times New Roman" panose="02020603050405020304" pitchFamily="18" charset="0"/>
              </a:rPr>
              <a:t>последовательность организации планирования налоговых поступлений.</a:t>
            </a:r>
          </a:p>
          <a:p>
            <a:pPr>
              <a:lnSpc>
                <a:spcPct val="150000"/>
              </a:lnSpc>
            </a:pPr>
            <a:r>
              <a:rPr lang="ru-RU"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Ретро">
  <a:themeElements>
    <a:clrScheme name="Ретр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Ретро">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464</TotalTime>
  <Words>2221</Words>
  <Application>Microsoft Office PowerPoint</Application>
  <PresentationFormat>Экран (4:3)</PresentationFormat>
  <Paragraphs>107</Paragraphs>
  <Slides>25</Slides>
  <Notes>16</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25</vt:i4>
      </vt:variant>
    </vt:vector>
  </HeadingPairs>
  <TitlesOfParts>
    <vt:vector size="31" baseType="lpstr">
      <vt:lpstr>Arial</vt:lpstr>
      <vt:lpstr>Calibri</vt:lpstr>
      <vt:lpstr>Calibri Light</vt:lpstr>
      <vt:lpstr>Times New Roman</vt:lpstr>
      <vt:lpstr>Wingdings</vt:lpstr>
      <vt:lpstr>Ретро</vt:lpstr>
      <vt:lpstr>Презентация PowerPoint</vt:lpstr>
      <vt:lpstr>Изучив материал, вы сможете: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Владивостокский государственный университет экономики и сервиса Институт международного бизнеса и экономики Кафедра «Финансы и налоги»</dc:title>
  <dc:creator>El Mortana</dc:creator>
  <cp:lastModifiedBy>Пользователь Windows</cp:lastModifiedBy>
  <cp:revision>28</cp:revision>
  <dcterms:created xsi:type="dcterms:W3CDTF">2014-09-08T09:10:40Z</dcterms:created>
  <dcterms:modified xsi:type="dcterms:W3CDTF">2018-06-03T02:51:46Z</dcterms:modified>
</cp:coreProperties>
</file>