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25"/>
  </p:notesMasterIdLst>
  <p:handoutMasterIdLst>
    <p:handoutMasterId r:id="rId26"/>
  </p:handoutMasterIdLst>
  <p:sldIdLst>
    <p:sldId id="388" r:id="rId2"/>
    <p:sldId id="260" r:id="rId3"/>
    <p:sldId id="261" r:id="rId4"/>
    <p:sldId id="351" r:id="rId5"/>
    <p:sldId id="262" r:id="rId6"/>
    <p:sldId id="303" r:id="rId7"/>
    <p:sldId id="358" r:id="rId8"/>
    <p:sldId id="360" r:id="rId9"/>
    <p:sldId id="364" r:id="rId10"/>
    <p:sldId id="264" r:id="rId11"/>
    <p:sldId id="265" r:id="rId12"/>
    <p:sldId id="263" r:id="rId13"/>
    <p:sldId id="310" r:id="rId14"/>
    <p:sldId id="309" r:id="rId15"/>
    <p:sldId id="367" r:id="rId16"/>
    <p:sldId id="365" r:id="rId17"/>
    <p:sldId id="266" r:id="rId18"/>
    <p:sldId id="378" r:id="rId19"/>
    <p:sldId id="379" r:id="rId20"/>
    <p:sldId id="380" r:id="rId21"/>
    <p:sldId id="267" r:id="rId22"/>
    <p:sldId id="269" r:id="rId23"/>
    <p:sldId id="272" r:id="rId24"/>
  </p:sldIdLst>
  <p:sldSz cx="9144000" cy="6858000" type="screen4x3"/>
  <p:notesSz cx="6797675" cy="9926638"/>
  <p:custDataLst>
    <p:tags r:id="rId27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8" d="100"/>
          <a:sy n="128" d="100"/>
        </p:scale>
        <p:origin x="1140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9C7D7B-295D-4AAD-8638-FA6AC219054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5E93DE71-4A97-4670-9DF3-A8F4E2174FBB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Элементы степенной средней</a:t>
          </a:r>
        </a:p>
      </dgm:t>
    </dgm:pt>
    <dgm:pt modelId="{CA8AA206-0745-4677-B44C-D97905E010B1}" type="parTrans" cxnId="{640928B0-D524-4C27-A5E7-C091F24A22D2}">
      <dgm:prSet/>
      <dgm:spPr/>
      <dgm:t>
        <a:bodyPr/>
        <a:lstStyle/>
        <a:p>
          <a:endParaRPr lang="ru-RU" sz="2000"/>
        </a:p>
      </dgm:t>
    </dgm:pt>
    <dgm:pt modelId="{2326B3D6-CC03-491B-A86C-D6A3B2E247A8}" type="sibTrans" cxnId="{640928B0-D524-4C27-A5E7-C091F24A22D2}">
      <dgm:prSet/>
      <dgm:spPr/>
      <dgm:t>
        <a:bodyPr/>
        <a:lstStyle/>
        <a:p>
          <a:endParaRPr lang="ru-RU" sz="2000"/>
        </a:p>
      </dgm:t>
    </dgm:pt>
    <dgm:pt modelId="{579E99A0-DF78-4FAE-B283-AD3BE5A0199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r>
            <a: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Варианта (Х)</a:t>
          </a:r>
        </a:p>
      </dgm:t>
    </dgm:pt>
    <dgm:pt modelId="{60C8BBD2-9C9A-4CEE-AE0A-9144393D01AB}" type="parTrans" cxnId="{9A68FAB8-A478-4EB4-9BAA-EEF9183C33A0}">
      <dgm:prSet/>
      <dgm:spPr/>
      <dgm:t>
        <a:bodyPr/>
        <a:lstStyle/>
        <a:p>
          <a:endParaRPr lang="ru-RU" sz="2000"/>
        </a:p>
      </dgm:t>
    </dgm:pt>
    <dgm:pt modelId="{6F837CD7-5E51-4DBA-8983-61677C791E2C}" type="sibTrans" cxnId="{9A68FAB8-A478-4EB4-9BAA-EEF9183C33A0}">
      <dgm:prSet/>
      <dgm:spPr/>
      <dgm:t>
        <a:bodyPr/>
        <a:lstStyle/>
        <a:p>
          <a:endParaRPr lang="ru-RU" sz="2000"/>
        </a:p>
      </dgm:t>
    </dgm:pt>
    <dgm:pt modelId="{64937FE3-8460-47AF-8B17-7EE9D63FA064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Признак, для которого исчисляется средняя величина является варьирующим, </a:t>
          </a:r>
          <a:r>
            <a:rPr kumimoji="0" lang="ru-RU" altLang="ru-RU" sz="1400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осредняемым</a:t>
          </a:r>
          <a:r>
            <a: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.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Единицы варьирующего признака, принимающие определенное числовое выражение, есть варианта</a:t>
          </a:r>
        </a:p>
      </dgm:t>
    </dgm:pt>
    <dgm:pt modelId="{26F249DF-FC7C-419D-A0DA-85AFF3C239F9}" type="parTrans" cxnId="{A217B8C5-BCA6-409E-A274-AA8085AD92A4}">
      <dgm:prSet/>
      <dgm:spPr/>
      <dgm:t>
        <a:bodyPr/>
        <a:lstStyle/>
        <a:p>
          <a:endParaRPr lang="ru-RU" sz="2000"/>
        </a:p>
      </dgm:t>
    </dgm:pt>
    <dgm:pt modelId="{1DC63FCD-DEF4-4A2C-9CDB-F4BE40FCB0C3}" type="sibTrans" cxnId="{A217B8C5-BCA6-409E-A274-AA8085AD92A4}">
      <dgm:prSet/>
      <dgm:spPr/>
      <dgm:t>
        <a:bodyPr/>
        <a:lstStyle/>
        <a:p>
          <a:endParaRPr lang="ru-RU" sz="2000"/>
        </a:p>
      </dgm:t>
    </dgm:pt>
    <dgm:pt modelId="{687AE1C3-D055-4DE2-B7AB-E7A301CE004B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Число единиц (</a:t>
          </a:r>
          <a:r>
            <a:rPr kumimoji="0" lang="en-US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n</a:t>
          </a:r>
          <a:r>
            <a: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)</a:t>
          </a:r>
        </a:p>
      </dgm:t>
    </dgm:pt>
    <dgm:pt modelId="{7A0A5F0F-BC07-4D2D-A4EB-5AEADC213CE9}" type="parTrans" cxnId="{F3F18593-D9C8-42C9-BC51-FFA1EE2CBB98}">
      <dgm:prSet/>
      <dgm:spPr/>
      <dgm:t>
        <a:bodyPr/>
        <a:lstStyle/>
        <a:p>
          <a:endParaRPr lang="ru-RU" sz="2000"/>
        </a:p>
      </dgm:t>
    </dgm:pt>
    <dgm:pt modelId="{4B8814D9-3D67-41AD-A2BE-E893C62FF737}" type="sibTrans" cxnId="{F3F18593-D9C8-42C9-BC51-FFA1EE2CBB98}">
      <dgm:prSet/>
      <dgm:spPr/>
      <dgm:t>
        <a:bodyPr/>
        <a:lstStyle/>
        <a:p>
          <a:endParaRPr lang="ru-RU" sz="2000"/>
        </a:p>
      </dgm:t>
    </dgm:pt>
    <dgm:pt modelId="{34A61970-2399-4A96-B18D-0C95E3A51E5A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Количество вариант в исследуемой совокупности</a:t>
          </a:r>
        </a:p>
      </dgm:t>
    </dgm:pt>
    <dgm:pt modelId="{CAFA68BE-57A3-4AED-A328-CF8295305279}" type="parTrans" cxnId="{EB196D32-A3C4-4F3F-B762-4E8568FBC4D0}">
      <dgm:prSet/>
      <dgm:spPr/>
      <dgm:t>
        <a:bodyPr/>
        <a:lstStyle/>
        <a:p>
          <a:endParaRPr lang="ru-RU" sz="2000"/>
        </a:p>
      </dgm:t>
    </dgm:pt>
    <dgm:pt modelId="{F6163773-C4E2-4E79-A833-8E4F4F2868AD}" type="sibTrans" cxnId="{EB196D32-A3C4-4F3F-B762-4E8568FBC4D0}">
      <dgm:prSet/>
      <dgm:spPr/>
      <dgm:t>
        <a:bodyPr/>
        <a:lstStyle/>
        <a:p>
          <a:endParaRPr lang="ru-RU" sz="2000"/>
        </a:p>
      </dgm:t>
    </dgm:pt>
    <dgm:pt modelId="{7735F1B2-3B8A-4546-B686-162BF4CC583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Веса, частоты (</a:t>
          </a:r>
          <a:r>
            <a:rPr kumimoji="0" lang="en-US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f</a:t>
          </a:r>
          <a:r>
            <a: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)</a:t>
          </a:r>
        </a:p>
      </dgm:t>
    </dgm:pt>
    <dgm:pt modelId="{82797FFD-B54A-47A7-9EC9-53E525C6AB9C}" type="parTrans" cxnId="{C839A5A9-E271-42D2-8E7B-F61C33B6AC73}">
      <dgm:prSet/>
      <dgm:spPr/>
      <dgm:t>
        <a:bodyPr/>
        <a:lstStyle/>
        <a:p>
          <a:endParaRPr lang="ru-RU" sz="2000"/>
        </a:p>
      </dgm:t>
    </dgm:pt>
    <dgm:pt modelId="{CD455E72-7A71-40D8-B72E-2E097773C325}" type="sibTrans" cxnId="{C839A5A9-E271-42D2-8E7B-F61C33B6AC73}">
      <dgm:prSet/>
      <dgm:spPr/>
      <dgm:t>
        <a:bodyPr/>
        <a:lstStyle/>
        <a:p>
          <a:endParaRPr lang="ru-RU" sz="2000"/>
        </a:p>
      </dgm:t>
    </dgm:pt>
    <dgm:pt modelId="{A3FD3ED9-ED04-414E-B03E-64D62A124205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Показатели повторяемости вариант в исследуемой совокупности</a:t>
          </a:r>
        </a:p>
      </dgm:t>
    </dgm:pt>
    <dgm:pt modelId="{65F7CB3C-8994-4587-B084-02EEF44F19B6}" type="parTrans" cxnId="{8C9D9CD3-6E64-4192-838E-0BBAB5E3E4D7}">
      <dgm:prSet/>
      <dgm:spPr/>
      <dgm:t>
        <a:bodyPr/>
        <a:lstStyle/>
        <a:p>
          <a:endParaRPr lang="ru-RU" sz="2000"/>
        </a:p>
      </dgm:t>
    </dgm:pt>
    <dgm:pt modelId="{77F4E559-CD27-4FA3-8FEA-C3F16F81B94D}" type="sibTrans" cxnId="{8C9D9CD3-6E64-4192-838E-0BBAB5E3E4D7}">
      <dgm:prSet/>
      <dgm:spPr/>
      <dgm:t>
        <a:bodyPr/>
        <a:lstStyle/>
        <a:p>
          <a:endParaRPr lang="ru-RU" sz="2000"/>
        </a:p>
      </dgm:t>
    </dgm:pt>
    <dgm:pt modelId="{CBA4A251-38A2-4A23-ADEA-CF7913765732}" type="pres">
      <dgm:prSet presAssocID="{549C7D7B-295D-4AAD-8638-FA6AC219054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0770C96-BE32-475F-8A80-B6AB83415BBE}" type="pres">
      <dgm:prSet presAssocID="{5E93DE71-4A97-4670-9DF3-A8F4E2174FBB}" presName="hierRoot1" presStyleCnt="0">
        <dgm:presLayoutVars>
          <dgm:hierBranch/>
        </dgm:presLayoutVars>
      </dgm:prSet>
      <dgm:spPr/>
    </dgm:pt>
    <dgm:pt modelId="{61229845-F98F-4267-9AF2-BA4646C54205}" type="pres">
      <dgm:prSet presAssocID="{5E93DE71-4A97-4670-9DF3-A8F4E2174FBB}" presName="rootComposite1" presStyleCnt="0"/>
      <dgm:spPr/>
    </dgm:pt>
    <dgm:pt modelId="{D225130E-69DF-4594-9FFD-24F1094FE9B8}" type="pres">
      <dgm:prSet presAssocID="{5E93DE71-4A97-4670-9DF3-A8F4E2174FBB}" presName="rootText1" presStyleLbl="node0" presStyleIdx="0" presStyleCnt="1" custScaleX="125700" custScaleY="158964" custLinFactNeighborX="0" custLinFactNeighborY="-239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4BDE45-8E74-41CA-8C53-EE84D50480F1}" type="pres">
      <dgm:prSet presAssocID="{5E93DE71-4A97-4670-9DF3-A8F4E2174FB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BA51E60D-B339-46BC-A729-A815A1EB91A3}" type="pres">
      <dgm:prSet presAssocID="{5E93DE71-4A97-4670-9DF3-A8F4E2174FBB}" presName="hierChild2" presStyleCnt="0"/>
      <dgm:spPr/>
    </dgm:pt>
    <dgm:pt modelId="{A48DC137-4134-4012-BB6B-22943D67DCB4}" type="pres">
      <dgm:prSet presAssocID="{60C8BBD2-9C9A-4CEE-AE0A-9144393D01AB}" presName="Name35" presStyleLbl="parChTrans1D2" presStyleIdx="0" presStyleCnt="3"/>
      <dgm:spPr/>
      <dgm:t>
        <a:bodyPr/>
        <a:lstStyle/>
        <a:p>
          <a:endParaRPr lang="ru-RU"/>
        </a:p>
      </dgm:t>
    </dgm:pt>
    <dgm:pt modelId="{9C722818-831C-42E5-ADDC-1CEBF50E7D3E}" type="pres">
      <dgm:prSet presAssocID="{579E99A0-DF78-4FAE-B283-AD3BE5A01993}" presName="hierRoot2" presStyleCnt="0">
        <dgm:presLayoutVars>
          <dgm:hierBranch/>
        </dgm:presLayoutVars>
      </dgm:prSet>
      <dgm:spPr/>
    </dgm:pt>
    <dgm:pt modelId="{C54AC6F1-EC9B-48AB-B9C8-D546BAA24E89}" type="pres">
      <dgm:prSet presAssocID="{579E99A0-DF78-4FAE-B283-AD3BE5A01993}" presName="rootComposite" presStyleCnt="0"/>
      <dgm:spPr/>
    </dgm:pt>
    <dgm:pt modelId="{8C0DF00D-DAAE-4365-8D79-EA83D31E8550}" type="pres">
      <dgm:prSet presAssocID="{579E99A0-DF78-4FAE-B283-AD3BE5A01993}" presName="rootText" presStyleLbl="node2" presStyleIdx="0" presStyleCnt="3" custLinFactNeighborX="407" custLinFactNeighborY="-34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CF3801-71A2-4EE9-A47A-20E068BE231F}" type="pres">
      <dgm:prSet presAssocID="{579E99A0-DF78-4FAE-B283-AD3BE5A01993}" presName="rootConnector" presStyleLbl="node2" presStyleIdx="0" presStyleCnt="3"/>
      <dgm:spPr/>
      <dgm:t>
        <a:bodyPr/>
        <a:lstStyle/>
        <a:p>
          <a:endParaRPr lang="ru-RU"/>
        </a:p>
      </dgm:t>
    </dgm:pt>
    <dgm:pt modelId="{1836C5FC-6583-4E93-890C-5CE526DBD32F}" type="pres">
      <dgm:prSet presAssocID="{579E99A0-DF78-4FAE-B283-AD3BE5A01993}" presName="hierChild4" presStyleCnt="0"/>
      <dgm:spPr/>
    </dgm:pt>
    <dgm:pt modelId="{A78CEA41-7648-4101-AA68-50C6E7E22648}" type="pres">
      <dgm:prSet presAssocID="{26F249DF-FC7C-419D-A0DA-85AFF3C239F9}" presName="Name35" presStyleLbl="parChTrans1D3" presStyleIdx="0" presStyleCnt="3"/>
      <dgm:spPr/>
      <dgm:t>
        <a:bodyPr/>
        <a:lstStyle/>
        <a:p>
          <a:endParaRPr lang="ru-RU"/>
        </a:p>
      </dgm:t>
    </dgm:pt>
    <dgm:pt modelId="{631338FF-6DC6-4147-A044-C5DC5F7B4FAB}" type="pres">
      <dgm:prSet presAssocID="{64937FE3-8460-47AF-8B17-7EE9D63FA064}" presName="hierRoot2" presStyleCnt="0">
        <dgm:presLayoutVars>
          <dgm:hierBranch val="r"/>
        </dgm:presLayoutVars>
      </dgm:prSet>
      <dgm:spPr/>
    </dgm:pt>
    <dgm:pt modelId="{A21861D4-CB88-49C9-846D-CCB882F0F3A5}" type="pres">
      <dgm:prSet presAssocID="{64937FE3-8460-47AF-8B17-7EE9D63FA064}" presName="rootComposite" presStyleCnt="0"/>
      <dgm:spPr/>
    </dgm:pt>
    <dgm:pt modelId="{B8A97762-E2F8-4386-85DC-3181D648DEC6}" type="pres">
      <dgm:prSet presAssocID="{64937FE3-8460-47AF-8B17-7EE9D63FA064}" presName="rootText" presStyleLbl="node3" presStyleIdx="0" presStyleCnt="3" custScaleX="104328" custScaleY="1514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403568-7AC6-4558-818D-BE348C4A0200}" type="pres">
      <dgm:prSet presAssocID="{64937FE3-8460-47AF-8B17-7EE9D63FA064}" presName="rootConnector" presStyleLbl="node3" presStyleIdx="0" presStyleCnt="3"/>
      <dgm:spPr/>
      <dgm:t>
        <a:bodyPr/>
        <a:lstStyle/>
        <a:p>
          <a:endParaRPr lang="ru-RU"/>
        </a:p>
      </dgm:t>
    </dgm:pt>
    <dgm:pt modelId="{11262F06-28A3-45B8-ACCA-3EE71EF9A2A7}" type="pres">
      <dgm:prSet presAssocID="{64937FE3-8460-47AF-8B17-7EE9D63FA064}" presName="hierChild4" presStyleCnt="0"/>
      <dgm:spPr/>
    </dgm:pt>
    <dgm:pt modelId="{66FDAAB0-D435-4ABF-BF85-11491B37F9E3}" type="pres">
      <dgm:prSet presAssocID="{64937FE3-8460-47AF-8B17-7EE9D63FA064}" presName="hierChild5" presStyleCnt="0"/>
      <dgm:spPr/>
    </dgm:pt>
    <dgm:pt modelId="{030C5CBA-6DFD-4138-B932-61A75AA9E95E}" type="pres">
      <dgm:prSet presAssocID="{579E99A0-DF78-4FAE-B283-AD3BE5A01993}" presName="hierChild5" presStyleCnt="0"/>
      <dgm:spPr/>
    </dgm:pt>
    <dgm:pt modelId="{F7A30E89-48BE-4C0F-A9A5-04856BFB431B}" type="pres">
      <dgm:prSet presAssocID="{7A0A5F0F-BC07-4D2D-A4EB-5AEADC213CE9}" presName="Name35" presStyleLbl="parChTrans1D2" presStyleIdx="1" presStyleCnt="3"/>
      <dgm:spPr/>
      <dgm:t>
        <a:bodyPr/>
        <a:lstStyle/>
        <a:p>
          <a:endParaRPr lang="ru-RU"/>
        </a:p>
      </dgm:t>
    </dgm:pt>
    <dgm:pt modelId="{265400F5-5694-4490-9A64-399636B3B669}" type="pres">
      <dgm:prSet presAssocID="{687AE1C3-D055-4DE2-B7AB-E7A301CE004B}" presName="hierRoot2" presStyleCnt="0">
        <dgm:presLayoutVars>
          <dgm:hierBranch/>
        </dgm:presLayoutVars>
      </dgm:prSet>
      <dgm:spPr/>
    </dgm:pt>
    <dgm:pt modelId="{87A13C56-94BD-4BDF-8D7F-2212395EC134}" type="pres">
      <dgm:prSet presAssocID="{687AE1C3-D055-4DE2-B7AB-E7A301CE004B}" presName="rootComposite" presStyleCnt="0"/>
      <dgm:spPr/>
    </dgm:pt>
    <dgm:pt modelId="{7F5D4C12-9FE1-4850-9F2C-87EA6DB4632A}" type="pres">
      <dgm:prSet presAssocID="{687AE1C3-D055-4DE2-B7AB-E7A301CE004B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292193-C8FE-4BB7-A2DF-5DC0D7A937E9}" type="pres">
      <dgm:prSet presAssocID="{687AE1C3-D055-4DE2-B7AB-E7A301CE004B}" presName="rootConnector" presStyleLbl="node2" presStyleIdx="1" presStyleCnt="3"/>
      <dgm:spPr/>
      <dgm:t>
        <a:bodyPr/>
        <a:lstStyle/>
        <a:p>
          <a:endParaRPr lang="ru-RU"/>
        </a:p>
      </dgm:t>
    </dgm:pt>
    <dgm:pt modelId="{1196C655-630A-41F5-A2A4-916C88439768}" type="pres">
      <dgm:prSet presAssocID="{687AE1C3-D055-4DE2-B7AB-E7A301CE004B}" presName="hierChild4" presStyleCnt="0"/>
      <dgm:spPr/>
    </dgm:pt>
    <dgm:pt modelId="{D51550B8-D7DC-4FC6-8A4B-C9CFE9346290}" type="pres">
      <dgm:prSet presAssocID="{CAFA68BE-57A3-4AED-A328-CF8295305279}" presName="Name35" presStyleLbl="parChTrans1D3" presStyleIdx="1" presStyleCnt="3"/>
      <dgm:spPr/>
      <dgm:t>
        <a:bodyPr/>
        <a:lstStyle/>
        <a:p>
          <a:endParaRPr lang="ru-RU"/>
        </a:p>
      </dgm:t>
    </dgm:pt>
    <dgm:pt modelId="{5831AC3F-16CD-4DBC-AEFE-17D59EB66470}" type="pres">
      <dgm:prSet presAssocID="{34A61970-2399-4A96-B18D-0C95E3A51E5A}" presName="hierRoot2" presStyleCnt="0">
        <dgm:presLayoutVars>
          <dgm:hierBranch val="r"/>
        </dgm:presLayoutVars>
      </dgm:prSet>
      <dgm:spPr/>
    </dgm:pt>
    <dgm:pt modelId="{0A14A633-2BA7-4F26-896F-6ADBCCD9CADB}" type="pres">
      <dgm:prSet presAssocID="{34A61970-2399-4A96-B18D-0C95E3A51E5A}" presName="rootComposite" presStyleCnt="0"/>
      <dgm:spPr/>
    </dgm:pt>
    <dgm:pt modelId="{719690D5-8F41-4D8F-B115-AB152485C34A}" type="pres">
      <dgm:prSet presAssocID="{34A61970-2399-4A96-B18D-0C95E3A51E5A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E55543-F47C-41E0-BABF-84E6C99EEF32}" type="pres">
      <dgm:prSet presAssocID="{34A61970-2399-4A96-B18D-0C95E3A51E5A}" presName="rootConnector" presStyleLbl="node3" presStyleIdx="1" presStyleCnt="3"/>
      <dgm:spPr/>
      <dgm:t>
        <a:bodyPr/>
        <a:lstStyle/>
        <a:p>
          <a:endParaRPr lang="ru-RU"/>
        </a:p>
      </dgm:t>
    </dgm:pt>
    <dgm:pt modelId="{D7C5FDF8-FEC0-4B01-8A69-3F487C13945D}" type="pres">
      <dgm:prSet presAssocID="{34A61970-2399-4A96-B18D-0C95E3A51E5A}" presName="hierChild4" presStyleCnt="0"/>
      <dgm:spPr/>
    </dgm:pt>
    <dgm:pt modelId="{8C17F5DB-F3D1-4370-84C8-439B663BD8BB}" type="pres">
      <dgm:prSet presAssocID="{34A61970-2399-4A96-B18D-0C95E3A51E5A}" presName="hierChild5" presStyleCnt="0"/>
      <dgm:spPr/>
    </dgm:pt>
    <dgm:pt modelId="{3DB196BD-840E-4168-8EAE-AA91E11DC7F8}" type="pres">
      <dgm:prSet presAssocID="{687AE1C3-D055-4DE2-B7AB-E7A301CE004B}" presName="hierChild5" presStyleCnt="0"/>
      <dgm:spPr/>
    </dgm:pt>
    <dgm:pt modelId="{82B6BF21-4305-4F38-822E-6BED9D356189}" type="pres">
      <dgm:prSet presAssocID="{82797FFD-B54A-47A7-9EC9-53E525C6AB9C}" presName="Name35" presStyleLbl="parChTrans1D2" presStyleIdx="2" presStyleCnt="3"/>
      <dgm:spPr/>
      <dgm:t>
        <a:bodyPr/>
        <a:lstStyle/>
        <a:p>
          <a:endParaRPr lang="ru-RU"/>
        </a:p>
      </dgm:t>
    </dgm:pt>
    <dgm:pt modelId="{9869F9AC-4794-4CEA-AA46-BCFD6CD976D5}" type="pres">
      <dgm:prSet presAssocID="{7735F1B2-3B8A-4546-B686-162BF4CC583D}" presName="hierRoot2" presStyleCnt="0">
        <dgm:presLayoutVars>
          <dgm:hierBranch/>
        </dgm:presLayoutVars>
      </dgm:prSet>
      <dgm:spPr/>
    </dgm:pt>
    <dgm:pt modelId="{9387E74C-EDC2-4128-86D2-39DFA5F34F54}" type="pres">
      <dgm:prSet presAssocID="{7735F1B2-3B8A-4546-B686-162BF4CC583D}" presName="rootComposite" presStyleCnt="0"/>
      <dgm:spPr/>
    </dgm:pt>
    <dgm:pt modelId="{D50B470C-ADAD-458E-9AF7-B4B7C2B04490}" type="pres">
      <dgm:prSet presAssocID="{7735F1B2-3B8A-4546-B686-162BF4CC583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29E5E2-4F0B-433B-8231-07899769962E}" type="pres">
      <dgm:prSet presAssocID="{7735F1B2-3B8A-4546-B686-162BF4CC583D}" presName="rootConnector" presStyleLbl="node2" presStyleIdx="2" presStyleCnt="3"/>
      <dgm:spPr/>
      <dgm:t>
        <a:bodyPr/>
        <a:lstStyle/>
        <a:p>
          <a:endParaRPr lang="ru-RU"/>
        </a:p>
      </dgm:t>
    </dgm:pt>
    <dgm:pt modelId="{59E5E660-4D85-4532-8104-3764D21F0755}" type="pres">
      <dgm:prSet presAssocID="{7735F1B2-3B8A-4546-B686-162BF4CC583D}" presName="hierChild4" presStyleCnt="0"/>
      <dgm:spPr/>
    </dgm:pt>
    <dgm:pt modelId="{DD4AAAF0-DF62-476B-B39F-C504FE6AF7DC}" type="pres">
      <dgm:prSet presAssocID="{65F7CB3C-8994-4587-B084-02EEF44F19B6}" presName="Name35" presStyleLbl="parChTrans1D3" presStyleIdx="2" presStyleCnt="3"/>
      <dgm:spPr/>
      <dgm:t>
        <a:bodyPr/>
        <a:lstStyle/>
        <a:p>
          <a:endParaRPr lang="ru-RU"/>
        </a:p>
      </dgm:t>
    </dgm:pt>
    <dgm:pt modelId="{1996CE38-80CA-4F7B-8F0D-CBD3C7BE1BDA}" type="pres">
      <dgm:prSet presAssocID="{A3FD3ED9-ED04-414E-B03E-64D62A124205}" presName="hierRoot2" presStyleCnt="0">
        <dgm:presLayoutVars>
          <dgm:hierBranch val="r"/>
        </dgm:presLayoutVars>
      </dgm:prSet>
      <dgm:spPr/>
    </dgm:pt>
    <dgm:pt modelId="{67130D7A-D002-47D5-9ACB-35DBC1FD537D}" type="pres">
      <dgm:prSet presAssocID="{A3FD3ED9-ED04-414E-B03E-64D62A124205}" presName="rootComposite" presStyleCnt="0"/>
      <dgm:spPr/>
    </dgm:pt>
    <dgm:pt modelId="{1E18DB30-5712-4382-964F-7EE8A97495FE}" type="pres">
      <dgm:prSet presAssocID="{A3FD3ED9-ED04-414E-B03E-64D62A124205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208724-C598-4846-9903-BF913C766239}" type="pres">
      <dgm:prSet presAssocID="{A3FD3ED9-ED04-414E-B03E-64D62A124205}" presName="rootConnector" presStyleLbl="node3" presStyleIdx="2" presStyleCnt="3"/>
      <dgm:spPr/>
      <dgm:t>
        <a:bodyPr/>
        <a:lstStyle/>
        <a:p>
          <a:endParaRPr lang="ru-RU"/>
        </a:p>
      </dgm:t>
    </dgm:pt>
    <dgm:pt modelId="{0BA99659-DF75-4166-9AB5-25B4B873E437}" type="pres">
      <dgm:prSet presAssocID="{A3FD3ED9-ED04-414E-B03E-64D62A124205}" presName="hierChild4" presStyleCnt="0"/>
      <dgm:spPr/>
    </dgm:pt>
    <dgm:pt modelId="{C9454494-E6FB-4018-A73B-996F8A2C0D16}" type="pres">
      <dgm:prSet presAssocID="{A3FD3ED9-ED04-414E-B03E-64D62A124205}" presName="hierChild5" presStyleCnt="0"/>
      <dgm:spPr/>
    </dgm:pt>
    <dgm:pt modelId="{80CF166F-7B6F-4B2E-8D1E-FB992991B243}" type="pres">
      <dgm:prSet presAssocID="{7735F1B2-3B8A-4546-B686-162BF4CC583D}" presName="hierChild5" presStyleCnt="0"/>
      <dgm:spPr/>
    </dgm:pt>
    <dgm:pt modelId="{298DB839-9801-48EB-83D3-64811E0F1F19}" type="pres">
      <dgm:prSet presAssocID="{5E93DE71-4A97-4670-9DF3-A8F4E2174FBB}" presName="hierChild3" presStyleCnt="0"/>
      <dgm:spPr/>
    </dgm:pt>
  </dgm:ptLst>
  <dgm:cxnLst>
    <dgm:cxn modelId="{09EF16A3-E039-4D0C-8DB2-C0A3A51D7BD9}" type="presOf" srcId="{34A61970-2399-4A96-B18D-0C95E3A51E5A}" destId="{99E55543-F47C-41E0-BABF-84E6C99EEF32}" srcOrd="1" destOrd="0" presId="urn:microsoft.com/office/officeart/2005/8/layout/orgChart1"/>
    <dgm:cxn modelId="{F2C33927-2B5F-415C-9452-A33BA2DDD19B}" type="presOf" srcId="{687AE1C3-D055-4DE2-B7AB-E7A301CE004B}" destId="{0B292193-C8FE-4BB7-A2DF-5DC0D7A937E9}" srcOrd="1" destOrd="0" presId="urn:microsoft.com/office/officeart/2005/8/layout/orgChart1"/>
    <dgm:cxn modelId="{EB196D32-A3C4-4F3F-B762-4E8568FBC4D0}" srcId="{687AE1C3-D055-4DE2-B7AB-E7A301CE004B}" destId="{34A61970-2399-4A96-B18D-0C95E3A51E5A}" srcOrd="0" destOrd="0" parTransId="{CAFA68BE-57A3-4AED-A328-CF8295305279}" sibTransId="{F6163773-C4E2-4E79-A833-8E4F4F2868AD}"/>
    <dgm:cxn modelId="{36AC9C01-1245-4B31-BD5D-00AEEDA04FBF}" type="presOf" srcId="{7735F1B2-3B8A-4546-B686-162BF4CC583D}" destId="{D50B470C-ADAD-458E-9AF7-B4B7C2B04490}" srcOrd="0" destOrd="0" presId="urn:microsoft.com/office/officeart/2005/8/layout/orgChart1"/>
    <dgm:cxn modelId="{8C9D9CD3-6E64-4192-838E-0BBAB5E3E4D7}" srcId="{7735F1B2-3B8A-4546-B686-162BF4CC583D}" destId="{A3FD3ED9-ED04-414E-B03E-64D62A124205}" srcOrd="0" destOrd="0" parTransId="{65F7CB3C-8994-4587-B084-02EEF44F19B6}" sibTransId="{77F4E559-CD27-4FA3-8FEA-C3F16F81B94D}"/>
    <dgm:cxn modelId="{9263E722-6174-42DF-8DE3-C531E1E8C245}" type="presOf" srcId="{64937FE3-8460-47AF-8B17-7EE9D63FA064}" destId="{B8A97762-E2F8-4386-85DC-3181D648DEC6}" srcOrd="0" destOrd="0" presId="urn:microsoft.com/office/officeart/2005/8/layout/orgChart1"/>
    <dgm:cxn modelId="{4D33606E-816C-4346-AFA6-868D77E484D2}" type="presOf" srcId="{A3FD3ED9-ED04-414E-B03E-64D62A124205}" destId="{1E18DB30-5712-4382-964F-7EE8A97495FE}" srcOrd="0" destOrd="0" presId="urn:microsoft.com/office/officeart/2005/8/layout/orgChart1"/>
    <dgm:cxn modelId="{68371F35-279F-4F19-97CD-C1494EDE7FFD}" type="presOf" srcId="{549C7D7B-295D-4AAD-8638-FA6AC219054C}" destId="{CBA4A251-38A2-4A23-ADEA-CF7913765732}" srcOrd="0" destOrd="0" presId="urn:microsoft.com/office/officeart/2005/8/layout/orgChart1"/>
    <dgm:cxn modelId="{524C5F84-F0F1-4FA9-93E2-E04DA8110EFE}" type="presOf" srcId="{A3FD3ED9-ED04-414E-B03E-64D62A124205}" destId="{27208724-C598-4846-9903-BF913C766239}" srcOrd="1" destOrd="0" presId="urn:microsoft.com/office/officeart/2005/8/layout/orgChart1"/>
    <dgm:cxn modelId="{6574A538-CF0A-48E8-AA39-212547AEF8D8}" type="presOf" srcId="{82797FFD-B54A-47A7-9EC9-53E525C6AB9C}" destId="{82B6BF21-4305-4F38-822E-6BED9D356189}" srcOrd="0" destOrd="0" presId="urn:microsoft.com/office/officeart/2005/8/layout/orgChart1"/>
    <dgm:cxn modelId="{4BD74845-AC50-4C95-A2E8-6308848302F4}" type="presOf" srcId="{5E93DE71-4A97-4670-9DF3-A8F4E2174FBB}" destId="{D225130E-69DF-4594-9FFD-24F1094FE9B8}" srcOrd="0" destOrd="0" presId="urn:microsoft.com/office/officeart/2005/8/layout/orgChart1"/>
    <dgm:cxn modelId="{C6D487C1-3799-4074-9CF3-3CB2F615B60B}" type="presOf" srcId="{7A0A5F0F-BC07-4D2D-A4EB-5AEADC213CE9}" destId="{F7A30E89-48BE-4C0F-A9A5-04856BFB431B}" srcOrd="0" destOrd="0" presId="urn:microsoft.com/office/officeart/2005/8/layout/orgChart1"/>
    <dgm:cxn modelId="{767FC185-3DEB-4F91-8A61-BD7726809594}" type="presOf" srcId="{CAFA68BE-57A3-4AED-A328-CF8295305279}" destId="{D51550B8-D7DC-4FC6-8A4B-C9CFE9346290}" srcOrd="0" destOrd="0" presId="urn:microsoft.com/office/officeart/2005/8/layout/orgChart1"/>
    <dgm:cxn modelId="{6F2EF21F-6548-4789-8D0A-3C2922FC4D67}" type="presOf" srcId="{579E99A0-DF78-4FAE-B283-AD3BE5A01993}" destId="{29CF3801-71A2-4EE9-A47A-20E068BE231F}" srcOrd="1" destOrd="0" presId="urn:microsoft.com/office/officeart/2005/8/layout/orgChart1"/>
    <dgm:cxn modelId="{C839A5A9-E271-42D2-8E7B-F61C33B6AC73}" srcId="{5E93DE71-4A97-4670-9DF3-A8F4E2174FBB}" destId="{7735F1B2-3B8A-4546-B686-162BF4CC583D}" srcOrd="2" destOrd="0" parTransId="{82797FFD-B54A-47A7-9EC9-53E525C6AB9C}" sibTransId="{CD455E72-7A71-40D8-B72E-2E097773C325}"/>
    <dgm:cxn modelId="{D9C02871-AEAA-4208-809F-869C892E85A8}" type="presOf" srcId="{26F249DF-FC7C-419D-A0DA-85AFF3C239F9}" destId="{A78CEA41-7648-4101-AA68-50C6E7E22648}" srcOrd="0" destOrd="0" presId="urn:microsoft.com/office/officeart/2005/8/layout/orgChart1"/>
    <dgm:cxn modelId="{9434007D-8081-423B-A48F-DEA250586E01}" type="presOf" srcId="{5E93DE71-4A97-4670-9DF3-A8F4E2174FBB}" destId="{784BDE45-8E74-41CA-8C53-EE84D50480F1}" srcOrd="1" destOrd="0" presId="urn:microsoft.com/office/officeart/2005/8/layout/orgChart1"/>
    <dgm:cxn modelId="{2EE9BA92-8A75-4923-A59E-128A933B4ACA}" type="presOf" srcId="{687AE1C3-D055-4DE2-B7AB-E7A301CE004B}" destId="{7F5D4C12-9FE1-4850-9F2C-87EA6DB4632A}" srcOrd="0" destOrd="0" presId="urn:microsoft.com/office/officeart/2005/8/layout/orgChart1"/>
    <dgm:cxn modelId="{09E3AF57-5E26-4927-85F3-38CCF046BEDE}" type="presOf" srcId="{579E99A0-DF78-4FAE-B283-AD3BE5A01993}" destId="{8C0DF00D-DAAE-4365-8D79-EA83D31E8550}" srcOrd="0" destOrd="0" presId="urn:microsoft.com/office/officeart/2005/8/layout/orgChart1"/>
    <dgm:cxn modelId="{48D10B75-E8C8-4074-B87E-B41A68F9A898}" type="presOf" srcId="{60C8BBD2-9C9A-4CEE-AE0A-9144393D01AB}" destId="{A48DC137-4134-4012-BB6B-22943D67DCB4}" srcOrd="0" destOrd="0" presId="urn:microsoft.com/office/officeart/2005/8/layout/orgChart1"/>
    <dgm:cxn modelId="{F3F18593-D9C8-42C9-BC51-FFA1EE2CBB98}" srcId="{5E93DE71-4A97-4670-9DF3-A8F4E2174FBB}" destId="{687AE1C3-D055-4DE2-B7AB-E7A301CE004B}" srcOrd="1" destOrd="0" parTransId="{7A0A5F0F-BC07-4D2D-A4EB-5AEADC213CE9}" sibTransId="{4B8814D9-3D67-41AD-A2BE-E893C62FF737}"/>
    <dgm:cxn modelId="{D8FD6C34-C68B-4F16-9CD0-74186DDA4832}" type="presOf" srcId="{64937FE3-8460-47AF-8B17-7EE9D63FA064}" destId="{C6403568-7AC6-4558-818D-BE348C4A0200}" srcOrd="1" destOrd="0" presId="urn:microsoft.com/office/officeart/2005/8/layout/orgChart1"/>
    <dgm:cxn modelId="{5D114937-4E09-4405-B2BB-300A50F15274}" type="presOf" srcId="{34A61970-2399-4A96-B18D-0C95E3A51E5A}" destId="{719690D5-8F41-4D8F-B115-AB152485C34A}" srcOrd="0" destOrd="0" presId="urn:microsoft.com/office/officeart/2005/8/layout/orgChart1"/>
    <dgm:cxn modelId="{9A68FAB8-A478-4EB4-9BAA-EEF9183C33A0}" srcId="{5E93DE71-4A97-4670-9DF3-A8F4E2174FBB}" destId="{579E99A0-DF78-4FAE-B283-AD3BE5A01993}" srcOrd="0" destOrd="0" parTransId="{60C8BBD2-9C9A-4CEE-AE0A-9144393D01AB}" sibTransId="{6F837CD7-5E51-4DBA-8983-61677C791E2C}"/>
    <dgm:cxn modelId="{C9C84984-1DFE-4330-B866-CFD1292BB1FB}" type="presOf" srcId="{65F7CB3C-8994-4587-B084-02EEF44F19B6}" destId="{DD4AAAF0-DF62-476B-B39F-C504FE6AF7DC}" srcOrd="0" destOrd="0" presId="urn:microsoft.com/office/officeart/2005/8/layout/orgChart1"/>
    <dgm:cxn modelId="{640928B0-D524-4C27-A5E7-C091F24A22D2}" srcId="{549C7D7B-295D-4AAD-8638-FA6AC219054C}" destId="{5E93DE71-4A97-4670-9DF3-A8F4E2174FBB}" srcOrd="0" destOrd="0" parTransId="{CA8AA206-0745-4677-B44C-D97905E010B1}" sibTransId="{2326B3D6-CC03-491B-A86C-D6A3B2E247A8}"/>
    <dgm:cxn modelId="{A217B8C5-BCA6-409E-A274-AA8085AD92A4}" srcId="{579E99A0-DF78-4FAE-B283-AD3BE5A01993}" destId="{64937FE3-8460-47AF-8B17-7EE9D63FA064}" srcOrd="0" destOrd="0" parTransId="{26F249DF-FC7C-419D-A0DA-85AFF3C239F9}" sibTransId="{1DC63FCD-DEF4-4A2C-9CDB-F4BE40FCB0C3}"/>
    <dgm:cxn modelId="{4EF92E54-CFE5-440D-BF66-E8825DF76FE5}" type="presOf" srcId="{7735F1B2-3B8A-4546-B686-162BF4CC583D}" destId="{8D29E5E2-4F0B-433B-8231-07899769962E}" srcOrd="1" destOrd="0" presId="urn:microsoft.com/office/officeart/2005/8/layout/orgChart1"/>
    <dgm:cxn modelId="{95786CCC-4EE8-41BE-9606-0CE0523C1DA0}" type="presParOf" srcId="{CBA4A251-38A2-4A23-ADEA-CF7913765732}" destId="{A0770C96-BE32-475F-8A80-B6AB83415BBE}" srcOrd="0" destOrd="0" presId="urn:microsoft.com/office/officeart/2005/8/layout/orgChart1"/>
    <dgm:cxn modelId="{520EE22E-2D3F-4F73-BAEA-FCC87A5D7652}" type="presParOf" srcId="{A0770C96-BE32-475F-8A80-B6AB83415BBE}" destId="{61229845-F98F-4267-9AF2-BA4646C54205}" srcOrd="0" destOrd="0" presId="urn:microsoft.com/office/officeart/2005/8/layout/orgChart1"/>
    <dgm:cxn modelId="{D9A5E322-B67F-49AE-A1B7-2D36F038FF8D}" type="presParOf" srcId="{61229845-F98F-4267-9AF2-BA4646C54205}" destId="{D225130E-69DF-4594-9FFD-24F1094FE9B8}" srcOrd="0" destOrd="0" presId="urn:microsoft.com/office/officeart/2005/8/layout/orgChart1"/>
    <dgm:cxn modelId="{C76318FA-ADEA-4B89-8B7F-F2251FAEA55D}" type="presParOf" srcId="{61229845-F98F-4267-9AF2-BA4646C54205}" destId="{784BDE45-8E74-41CA-8C53-EE84D50480F1}" srcOrd="1" destOrd="0" presId="urn:microsoft.com/office/officeart/2005/8/layout/orgChart1"/>
    <dgm:cxn modelId="{3E50CF95-A32D-47B5-A261-12073B38171B}" type="presParOf" srcId="{A0770C96-BE32-475F-8A80-B6AB83415BBE}" destId="{BA51E60D-B339-46BC-A729-A815A1EB91A3}" srcOrd="1" destOrd="0" presId="urn:microsoft.com/office/officeart/2005/8/layout/orgChart1"/>
    <dgm:cxn modelId="{69A456A5-B46A-4DBE-A401-54A0CD5A061A}" type="presParOf" srcId="{BA51E60D-B339-46BC-A729-A815A1EB91A3}" destId="{A48DC137-4134-4012-BB6B-22943D67DCB4}" srcOrd="0" destOrd="0" presId="urn:microsoft.com/office/officeart/2005/8/layout/orgChart1"/>
    <dgm:cxn modelId="{2C22963B-43B8-44F0-AD6D-4A677A2AED0D}" type="presParOf" srcId="{BA51E60D-B339-46BC-A729-A815A1EB91A3}" destId="{9C722818-831C-42E5-ADDC-1CEBF50E7D3E}" srcOrd="1" destOrd="0" presId="urn:microsoft.com/office/officeart/2005/8/layout/orgChart1"/>
    <dgm:cxn modelId="{45D185AE-DB8C-4F71-A7D0-A4272E05EAA6}" type="presParOf" srcId="{9C722818-831C-42E5-ADDC-1CEBF50E7D3E}" destId="{C54AC6F1-EC9B-48AB-B9C8-D546BAA24E89}" srcOrd="0" destOrd="0" presId="urn:microsoft.com/office/officeart/2005/8/layout/orgChart1"/>
    <dgm:cxn modelId="{75EA3262-49B1-4CDF-AB34-06D80E5A0F00}" type="presParOf" srcId="{C54AC6F1-EC9B-48AB-B9C8-D546BAA24E89}" destId="{8C0DF00D-DAAE-4365-8D79-EA83D31E8550}" srcOrd="0" destOrd="0" presId="urn:microsoft.com/office/officeart/2005/8/layout/orgChart1"/>
    <dgm:cxn modelId="{5EA3F735-5944-419A-B0F7-AE8E12D064BE}" type="presParOf" srcId="{C54AC6F1-EC9B-48AB-B9C8-D546BAA24E89}" destId="{29CF3801-71A2-4EE9-A47A-20E068BE231F}" srcOrd="1" destOrd="0" presId="urn:microsoft.com/office/officeart/2005/8/layout/orgChart1"/>
    <dgm:cxn modelId="{6F63763E-4ADF-4CBD-9A18-D2FD9D4CD370}" type="presParOf" srcId="{9C722818-831C-42E5-ADDC-1CEBF50E7D3E}" destId="{1836C5FC-6583-4E93-890C-5CE526DBD32F}" srcOrd="1" destOrd="0" presId="urn:microsoft.com/office/officeart/2005/8/layout/orgChart1"/>
    <dgm:cxn modelId="{7668A3B3-DB67-4BA4-A02D-8CFD91F82A64}" type="presParOf" srcId="{1836C5FC-6583-4E93-890C-5CE526DBD32F}" destId="{A78CEA41-7648-4101-AA68-50C6E7E22648}" srcOrd="0" destOrd="0" presId="urn:microsoft.com/office/officeart/2005/8/layout/orgChart1"/>
    <dgm:cxn modelId="{D9E9C90B-6C4F-4F66-887A-8F5FC388A9EB}" type="presParOf" srcId="{1836C5FC-6583-4E93-890C-5CE526DBD32F}" destId="{631338FF-6DC6-4147-A044-C5DC5F7B4FAB}" srcOrd="1" destOrd="0" presId="urn:microsoft.com/office/officeart/2005/8/layout/orgChart1"/>
    <dgm:cxn modelId="{3BEACD4F-3279-4A8A-BED6-EDB8A2E24FEE}" type="presParOf" srcId="{631338FF-6DC6-4147-A044-C5DC5F7B4FAB}" destId="{A21861D4-CB88-49C9-846D-CCB882F0F3A5}" srcOrd="0" destOrd="0" presId="urn:microsoft.com/office/officeart/2005/8/layout/orgChart1"/>
    <dgm:cxn modelId="{E551CDA2-605C-4E8A-8900-636AEAFC32B2}" type="presParOf" srcId="{A21861D4-CB88-49C9-846D-CCB882F0F3A5}" destId="{B8A97762-E2F8-4386-85DC-3181D648DEC6}" srcOrd="0" destOrd="0" presId="urn:microsoft.com/office/officeart/2005/8/layout/orgChart1"/>
    <dgm:cxn modelId="{0668E601-CB68-410B-A91D-A91806E15ABE}" type="presParOf" srcId="{A21861D4-CB88-49C9-846D-CCB882F0F3A5}" destId="{C6403568-7AC6-4558-818D-BE348C4A0200}" srcOrd="1" destOrd="0" presId="urn:microsoft.com/office/officeart/2005/8/layout/orgChart1"/>
    <dgm:cxn modelId="{C442F7F2-2C0D-4CC3-9D03-2CBEA29C855B}" type="presParOf" srcId="{631338FF-6DC6-4147-A044-C5DC5F7B4FAB}" destId="{11262F06-28A3-45B8-ACCA-3EE71EF9A2A7}" srcOrd="1" destOrd="0" presId="urn:microsoft.com/office/officeart/2005/8/layout/orgChart1"/>
    <dgm:cxn modelId="{75E49FFE-5B59-41BD-B519-C6FFD2135600}" type="presParOf" srcId="{631338FF-6DC6-4147-A044-C5DC5F7B4FAB}" destId="{66FDAAB0-D435-4ABF-BF85-11491B37F9E3}" srcOrd="2" destOrd="0" presId="urn:microsoft.com/office/officeart/2005/8/layout/orgChart1"/>
    <dgm:cxn modelId="{401B4B1B-C3F3-411A-A1B8-D00CB63FEC5E}" type="presParOf" srcId="{9C722818-831C-42E5-ADDC-1CEBF50E7D3E}" destId="{030C5CBA-6DFD-4138-B932-61A75AA9E95E}" srcOrd="2" destOrd="0" presId="urn:microsoft.com/office/officeart/2005/8/layout/orgChart1"/>
    <dgm:cxn modelId="{E4C17DF1-4C93-45B2-AB14-C4B054FAB428}" type="presParOf" srcId="{BA51E60D-B339-46BC-A729-A815A1EB91A3}" destId="{F7A30E89-48BE-4C0F-A9A5-04856BFB431B}" srcOrd="2" destOrd="0" presId="urn:microsoft.com/office/officeart/2005/8/layout/orgChart1"/>
    <dgm:cxn modelId="{DDC07B69-53F5-4AB4-9518-23A5A6C6A3CB}" type="presParOf" srcId="{BA51E60D-B339-46BC-A729-A815A1EB91A3}" destId="{265400F5-5694-4490-9A64-399636B3B669}" srcOrd="3" destOrd="0" presId="urn:microsoft.com/office/officeart/2005/8/layout/orgChart1"/>
    <dgm:cxn modelId="{07F72DDE-A81F-4DED-855F-81D242BDF4D1}" type="presParOf" srcId="{265400F5-5694-4490-9A64-399636B3B669}" destId="{87A13C56-94BD-4BDF-8D7F-2212395EC134}" srcOrd="0" destOrd="0" presId="urn:microsoft.com/office/officeart/2005/8/layout/orgChart1"/>
    <dgm:cxn modelId="{240034AD-F180-4B70-AE74-707BCEB528F9}" type="presParOf" srcId="{87A13C56-94BD-4BDF-8D7F-2212395EC134}" destId="{7F5D4C12-9FE1-4850-9F2C-87EA6DB4632A}" srcOrd="0" destOrd="0" presId="urn:microsoft.com/office/officeart/2005/8/layout/orgChart1"/>
    <dgm:cxn modelId="{A3D20AAD-5953-4EDB-95BB-117602B13146}" type="presParOf" srcId="{87A13C56-94BD-4BDF-8D7F-2212395EC134}" destId="{0B292193-C8FE-4BB7-A2DF-5DC0D7A937E9}" srcOrd="1" destOrd="0" presId="urn:microsoft.com/office/officeart/2005/8/layout/orgChart1"/>
    <dgm:cxn modelId="{44F15289-6393-4111-9A48-734E9863433A}" type="presParOf" srcId="{265400F5-5694-4490-9A64-399636B3B669}" destId="{1196C655-630A-41F5-A2A4-916C88439768}" srcOrd="1" destOrd="0" presId="urn:microsoft.com/office/officeart/2005/8/layout/orgChart1"/>
    <dgm:cxn modelId="{21E763DB-BF4B-4EC1-B1C1-FED141DB4A32}" type="presParOf" srcId="{1196C655-630A-41F5-A2A4-916C88439768}" destId="{D51550B8-D7DC-4FC6-8A4B-C9CFE9346290}" srcOrd="0" destOrd="0" presId="urn:microsoft.com/office/officeart/2005/8/layout/orgChart1"/>
    <dgm:cxn modelId="{1E81BCFF-3905-47E6-96BE-960A3E97699D}" type="presParOf" srcId="{1196C655-630A-41F5-A2A4-916C88439768}" destId="{5831AC3F-16CD-4DBC-AEFE-17D59EB66470}" srcOrd="1" destOrd="0" presId="urn:microsoft.com/office/officeart/2005/8/layout/orgChart1"/>
    <dgm:cxn modelId="{AE20003A-F91A-4E8C-8D9C-F08B2D3710A0}" type="presParOf" srcId="{5831AC3F-16CD-4DBC-AEFE-17D59EB66470}" destId="{0A14A633-2BA7-4F26-896F-6ADBCCD9CADB}" srcOrd="0" destOrd="0" presId="urn:microsoft.com/office/officeart/2005/8/layout/orgChart1"/>
    <dgm:cxn modelId="{174B4A36-9DB0-4B5C-891F-4175BFC7FB6B}" type="presParOf" srcId="{0A14A633-2BA7-4F26-896F-6ADBCCD9CADB}" destId="{719690D5-8F41-4D8F-B115-AB152485C34A}" srcOrd="0" destOrd="0" presId="urn:microsoft.com/office/officeart/2005/8/layout/orgChart1"/>
    <dgm:cxn modelId="{777CD8B0-2ACE-4659-8FAB-C7377823D03D}" type="presParOf" srcId="{0A14A633-2BA7-4F26-896F-6ADBCCD9CADB}" destId="{99E55543-F47C-41E0-BABF-84E6C99EEF32}" srcOrd="1" destOrd="0" presId="urn:microsoft.com/office/officeart/2005/8/layout/orgChart1"/>
    <dgm:cxn modelId="{1F144458-2BEC-4527-B812-463BB22323BE}" type="presParOf" srcId="{5831AC3F-16CD-4DBC-AEFE-17D59EB66470}" destId="{D7C5FDF8-FEC0-4B01-8A69-3F487C13945D}" srcOrd="1" destOrd="0" presId="urn:microsoft.com/office/officeart/2005/8/layout/orgChart1"/>
    <dgm:cxn modelId="{DEFC0A38-EF85-410E-B1EF-E3601B165417}" type="presParOf" srcId="{5831AC3F-16CD-4DBC-AEFE-17D59EB66470}" destId="{8C17F5DB-F3D1-4370-84C8-439B663BD8BB}" srcOrd="2" destOrd="0" presId="urn:microsoft.com/office/officeart/2005/8/layout/orgChart1"/>
    <dgm:cxn modelId="{727850FD-01BD-454F-9173-BF15D293F824}" type="presParOf" srcId="{265400F5-5694-4490-9A64-399636B3B669}" destId="{3DB196BD-840E-4168-8EAE-AA91E11DC7F8}" srcOrd="2" destOrd="0" presId="urn:microsoft.com/office/officeart/2005/8/layout/orgChart1"/>
    <dgm:cxn modelId="{3A44565E-7D4B-4CB4-848D-F12990356D9F}" type="presParOf" srcId="{BA51E60D-B339-46BC-A729-A815A1EB91A3}" destId="{82B6BF21-4305-4F38-822E-6BED9D356189}" srcOrd="4" destOrd="0" presId="urn:microsoft.com/office/officeart/2005/8/layout/orgChart1"/>
    <dgm:cxn modelId="{D0B671E7-5165-4F04-AAFB-913531679D86}" type="presParOf" srcId="{BA51E60D-B339-46BC-A729-A815A1EB91A3}" destId="{9869F9AC-4794-4CEA-AA46-BCFD6CD976D5}" srcOrd="5" destOrd="0" presId="urn:microsoft.com/office/officeart/2005/8/layout/orgChart1"/>
    <dgm:cxn modelId="{AA7CFC3C-AB96-4E26-92C8-E94BA87CBB07}" type="presParOf" srcId="{9869F9AC-4794-4CEA-AA46-BCFD6CD976D5}" destId="{9387E74C-EDC2-4128-86D2-39DFA5F34F54}" srcOrd="0" destOrd="0" presId="urn:microsoft.com/office/officeart/2005/8/layout/orgChart1"/>
    <dgm:cxn modelId="{0C295B16-E58B-4BDA-8826-4D2E4484360F}" type="presParOf" srcId="{9387E74C-EDC2-4128-86D2-39DFA5F34F54}" destId="{D50B470C-ADAD-458E-9AF7-B4B7C2B04490}" srcOrd="0" destOrd="0" presId="urn:microsoft.com/office/officeart/2005/8/layout/orgChart1"/>
    <dgm:cxn modelId="{12BC7462-BF26-409C-9B72-C8ADA55695CE}" type="presParOf" srcId="{9387E74C-EDC2-4128-86D2-39DFA5F34F54}" destId="{8D29E5E2-4F0B-433B-8231-07899769962E}" srcOrd="1" destOrd="0" presId="urn:microsoft.com/office/officeart/2005/8/layout/orgChart1"/>
    <dgm:cxn modelId="{493D7B4E-DFC6-44BB-8959-86D541842A5E}" type="presParOf" srcId="{9869F9AC-4794-4CEA-AA46-BCFD6CD976D5}" destId="{59E5E660-4D85-4532-8104-3764D21F0755}" srcOrd="1" destOrd="0" presId="urn:microsoft.com/office/officeart/2005/8/layout/orgChart1"/>
    <dgm:cxn modelId="{8DF32195-4378-4262-BE69-BE787130A912}" type="presParOf" srcId="{59E5E660-4D85-4532-8104-3764D21F0755}" destId="{DD4AAAF0-DF62-476B-B39F-C504FE6AF7DC}" srcOrd="0" destOrd="0" presId="urn:microsoft.com/office/officeart/2005/8/layout/orgChart1"/>
    <dgm:cxn modelId="{EB07BD7C-5ED7-4178-A4E5-7851F407DD47}" type="presParOf" srcId="{59E5E660-4D85-4532-8104-3764D21F0755}" destId="{1996CE38-80CA-4F7B-8F0D-CBD3C7BE1BDA}" srcOrd="1" destOrd="0" presId="urn:microsoft.com/office/officeart/2005/8/layout/orgChart1"/>
    <dgm:cxn modelId="{93AD1177-5E66-48F4-9F0F-8013B2967C14}" type="presParOf" srcId="{1996CE38-80CA-4F7B-8F0D-CBD3C7BE1BDA}" destId="{67130D7A-D002-47D5-9ACB-35DBC1FD537D}" srcOrd="0" destOrd="0" presId="urn:microsoft.com/office/officeart/2005/8/layout/orgChart1"/>
    <dgm:cxn modelId="{287C353A-B595-4F68-88B1-D3AF43FC0E24}" type="presParOf" srcId="{67130D7A-D002-47D5-9ACB-35DBC1FD537D}" destId="{1E18DB30-5712-4382-964F-7EE8A97495FE}" srcOrd="0" destOrd="0" presId="urn:microsoft.com/office/officeart/2005/8/layout/orgChart1"/>
    <dgm:cxn modelId="{E5C24480-F0A1-403B-B9AE-DCCF994D50B6}" type="presParOf" srcId="{67130D7A-D002-47D5-9ACB-35DBC1FD537D}" destId="{27208724-C598-4846-9903-BF913C766239}" srcOrd="1" destOrd="0" presId="urn:microsoft.com/office/officeart/2005/8/layout/orgChart1"/>
    <dgm:cxn modelId="{9625C5A9-FE2A-4FC8-9E7D-925120C8EFBD}" type="presParOf" srcId="{1996CE38-80CA-4F7B-8F0D-CBD3C7BE1BDA}" destId="{0BA99659-DF75-4166-9AB5-25B4B873E437}" srcOrd="1" destOrd="0" presId="urn:microsoft.com/office/officeart/2005/8/layout/orgChart1"/>
    <dgm:cxn modelId="{3145B283-8237-4D5E-85C0-864CACDB288D}" type="presParOf" srcId="{1996CE38-80CA-4F7B-8F0D-CBD3C7BE1BDA}" destId="{C9454494-E6FB-4018-A73B-996F8A2C0D16}" srcOrd="2" destOrd="0" presId="urn:microsoft.com/office/officeart/2005/8/layout/orgChart1"/>
    <dgm:cxn modelId="{71A3E3A4-A14C-4AF2-B6A6-CC1815C12F62}" type="presParOf" srcId="{9869F9AC-4794-4CEA-AA46-BCFD6CD976D5}" destId="{80CF166F-7B6F-4B2E-8D1E-FB992991B243}" srcOrd="2" destOrd="0" presId="urn:microsoft.com/office/officeart/2005/8/layout/orgChart1"/>
    <dgm:cxn modelId="{F1B9328E-882F-4C7F-BCB1-83782D9177AE}" type="presParOf" srcId="{A0770C96-BE32-475F-8A80-B6AB83415BBE}" destId="{298DB839-9801-48EB-83D3-64811E0F1F1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5792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D60D96-D301-4613-B6C8-88583912DD31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5D75A-F422-4B98-93D4-C96CC4ED04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465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5D75A-F422-4B98-93D4-C96CC4ED04B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746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5D75A-F422-4B98-93D4-C96CC4ED04B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288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5D75A-F422-4B98-93D4-C96CC4ED04B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118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5D75A-F422-4B98-93D4-C96CC4ED04B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683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5397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40066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83751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21614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5D75A-F422-4B98-93D4-C96CC4ED04B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755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5D75A-F422-4B98-93D4-C96CC4ED04B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157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5D75A-F422-4B98-93D4-C96CC4ED04B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472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5D75A-F422-4B98-93D4-C96CC4ED04B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721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5D75A-F422-4B98-93D4-C96CC4ED04B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6771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59518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5D75A-F422-4B98-93D4-C96CC4ED04B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740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5D75A-F422-4B98-93D4-C96CC4ED04B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3725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966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C3CE21-19A3-42BA-B87B-24BB8527F048}" type="slidenum">
              <a:rPr lang="ru-RU" altLang="ru-RU" sz="1200"/>
              <a:pPr/>
              <a:t>18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7469223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5803038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595336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5D75A-F422-4B98-93D4-C96CC4ED04B1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1922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5D75A-F422-4B98-93D4-C96CC4ED04B1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0362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5D75A-F422-4B98-93D4-C96CC4ED04B1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591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046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193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7062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80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4526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>
            <a:normAutofit/>
          </a:bodyPr>
          <a:lstStyle>
            <a:lvl1pPr algn="ctr">
              <a:defRPr lang="en-US" sz="4400" kern="12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910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9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6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596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228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075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567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15A7856-DE8D-49D1-AB96-DC638E253D4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9876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50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b="1" dirty="0">
                <a:solidFill>
                  <a:schemeClr val="accent1"/>
                </a:solidFill>
                <a:latin typeface="Tahoma" panose="020B0604030504040204" pitchFamily="34" charset="0"/>
              </a:rPr>
              <a:t>Средние величины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90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8"/>
          <p:cNvSpPr>
            <a:spLocks noChangeArrowheads="1"/>
          </p:cNvSpPr>
          <p:nvPr/>
        </p:nvSpPr>
        <p:spPr bwMode="auto">
          <a:xfrm>
            <a:off x="3995738" y="3141663"/>
            <a:ext cx="936625" cy="1079500"/>
          </a:xfrm>
          <a:prstGeom prst="downArrow">
            <a:avLst>
              <a:gd name="adj1" fmla="val 50000"/>
              <a:gd name="adj2" fmla="val 288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481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altLang="ru-RU" sz="3600" smtClean="0"/>
              <a:t>Понятие средней величины</a:t>
            </a:r>
          </a:p>
        </p:txBody>
      </p:sp>
      <p:sp>
        <p:nvSpPr>
          <p:cNvPr id="34820" name="Oval 6"/>
          <p:cNvSpPr>
            <a:spLocks noChangeArrowheads="1"/>
          </p:cNvSpPr>
          <p:nvPr/>
        </p:nvSpPr>
        <p:spPr bwMode="auto">
          <a:xfrm>
            <a:off x="2700003" y="1054101"/>
            <a:ext cx="3528094" cy="20875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dirty="0"/>
              <a:t>Средняя величина</a:t>
            </a:r>
          </a:p>
        </p:txBody>
      </p:sp>
      <p:sp>
        <p:nvSpPr>
          <p:cNvPr id="34821" name="Rectangle 7"/>
          <p:cNvSpPr>
            <a:spLocks noChangeArrowheads="1"/>
          </p:cNvSpPr>
          <p:nvPr/>
        </p:nvSpPr>
        <p:spPr bwMode="auto">
          <a:xfrm>
            <a:off x="323528" y="4221163"/>
            <a:ext cx="8640960" cy="18716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/>
              <a:t>Обобщающий показатель, который дает количественную характеристику признака в статистической совокупности в условиях конкретного время и места</a:t>
            </a:r>
          </a:p>
        </p:txBody>
      </p:sp>
    </p:spTree>
    <p:extLst>
      <p:ext uri="{BB962C8B-B14F-4D97-AF65-F5344CB8AC3E}">
        <p14:creationId xmlns:p14="http://schemas.microsoft.com/office/powerpoint/2010/main" val="132152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4213" y="260350"/>
            <a:ext cx="8135937" cy="1223963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Условия правильного применения средней величины</a:t>
            </a:r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 flipH="1">
            <a:off x="323850" y="692150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323850" y="692150"/>
            <a:ext cx="0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323850" y="20605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900113" y="1700213"/>
            <a:ext cx="7921625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dirty="0"/>
              <a:t>Средняя величина должна исчисляться лишь для совокупностей, состоящих из однородных единиц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492375"/>
            <a:ext cx="6480399" cy="409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8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2625" y="15651"/>
            <a:ext cx="8135937" cy="1223963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Условия правильного применения средней величины</a:t>
            </a:r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 flipH="1">
            <a:off x="323850" y="692150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323850" y="692150"/>
            <a:ext cx="0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323850" y="20605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891597" y="1304131"/>
            <a:ext cx="7921625" cy="15128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dirty="0"/>
              <a:t>Совокупность, неоднородную в качественном отношении, необходимо разделять на однородные группы и вычислять  для них групповые типичные средние, характеризующие каждую из этих групп. В этом проявляется связь между методами группировок и средних величин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900113" y="2996952"/>
            <a:ext cx="7921625" cy="1223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dirty="0"/>
              <a:t>Средняя величина сглаживает индивидуальные значения и тем самым может элиминировать различные тенденции в развитии, скрыть передовое и отстающее, поэтому кроме средней величины следует исчислять другие показатели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107504" y="476672"/>
            <a:ext cx="57512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07504" y="476672"/>
            <a:ext cx="0" cy="30243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07504" y="3501008"/>
            <a:ext cx="7926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289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2195513" y="333375"/>
            <a:ext cx="4392612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/>
              <a:t>Виды средних величин</a:t>
            </a:r>
          </a:p>
        </p:txBody>
      </p:sp>
      <p:sp>
        <p:nvSpPr>
          <p:cNvPr id="36867" name="Line 5"/>
          <p:cNvSpPr>
            <a:spLocks noChangeShapeType="1"/>
          </p:cNvSpPr>
          <p:nvPr/>
        </p:nvSpPr>
        <p:spPr bwMode="auto">
          <a:xfrm>
            <a:off x="4356100" y="98107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8" name="Line 6"/>
          <p:cNvSpPr>
            <a:spLocks noChangeShapeType="1"/>
          </p:cNvSpPr>
          <p:nvPr/>
        </p:nvSpPr>
        <p:spPr bwMode="auto">
          <a:xfrm>
            <a:off x="1476375" y="1125538"/>
            <a:ext cx="5759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9" name="Line 7"/>
          <p:cNvSpPr>
            <a:spLocks noChangeShapeType="1"/>
          </p:cNvSpPr>
          <p:nvPr/>
        </p:nvSpPr>
        <p:spPr bwMode="auto">
          <a:xfrm>
            <a:off x="1476375" y="112553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70" name="Line 8"/>
          <p:cNvSpPr>
            <a:spLocks noChangeShapeType="1"/>
          </p:cNvSpPr>
          <p:nvPr/>
        </p:nvSpPr>
        <p:spPr bwMode="auto">
          <a:xfrm>
            <a:off x="7235825" y="112553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71" name="Rectangle 9"/>
          <p:cNvSpPr>
            <a:spLocks noChangeArrowheads="1"/>
          </p:cNvSpPr>
          <p:nvPr/>
        </p:nvSpPr>
        <p:spPr bwMode="auto">
          <a:xfrm>
            <a:off x="611188" y="1412875"/>
            <a:ext cx="3024187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/>
              <a:t>Степенные</a:t>
            </a:r>
          </a:p>
        </p:txBody>
      </p:sp>
      <p:sp>
        <p:nvSpPr>
          <p:cNvPr id="36872" name="Rectangle 10"/>
          <p:cNvSpPr>
            <a:spLocks noChangeArrowheads="1"/>
          </p:cNvSpPr>
          <p:nvPr/>
        </p:nvSpPr>
        <p:spPr bwMode="auto">
          <a:xfrm>
            <a:off x="5076825" y="1412875"/>
            <a:ext cx="3024188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/>
              <a:t>Структурные</a:t>
            </a:r>
          </a:p>
        </p:txBody>
      </p:sp>
      <p:sp>
        <p:nvSpPr>
          <p:cNvPr id="36873" name="Rectangle 11"/>
          <p:cNvSpPr>
            <a:spLocks noChangeArrowheads="1"/>
          </p:cNvSpPr>
          <p:nvPr/>
        </p:nvSpPr>
        <p:spPr bwMode="auto">
          <a:xfrm>
            <a:off x="611188" y="2276475"/>
            <a:ext cx="3024187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Гармоническая</a:t>
            </a:r>
          </a:p>
        </p:txBody>
      </p:sp>
      <p:sp>
        <p:nvSpPr>
          <p:cNvPr id="36874" name="Rectangle 12"/>
          <p:cNvSpPr>
            <a:spLocks noChangeArrowheads="1"/>
          </p:cNvSpPr>
          <p:nvPr/>
        </p:nvSpPr>
        <p:spPr bwMode="auto">
          <a:xfrm>
            <a:off x="611188" y="2997200"/>
            <a:ext cx="3024187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Геометрическая</a:t>
            </a:r>
          </a:p>
        </p:txBody>
      </p:sp>
      <p:sp>
        <p:nvSpPr>
          <p:cNvPr id="36875" name="Rectangle 13"/>
          <p:cNvSpPr>
            <a:spLocks noChangeArrowheads="1"/>
          </p:cNvSpPr>
          <p:nvPr/>
        </p:nvSpPr>
        <p:spPr bwMode="auto">
          <a:xfrm>
            <a:off x="611188" y="3716338"/>
            <a:ext cx="3024187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Арифметическая</a:t>
            </a:r>
          </a:p>
        </p:txBody>
      </p:sp>
      <p:sp>
        <p:nvSpPr>
          <p:cNvPr id="36876" name="Rectangle 14"/>
          <p:cNvSpPr>
            <a:spLocks noChangeArrowheads="1"/>
          </p:cNvSpPr>
          <p:nvPr/>
        </p:nvSpPr>
        <p:spPr bwMode="auto">
          <a:xfrm>
            <a:off x="611188" y="4437063"/>
            <a:ext cx="3024187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Квадратическая</a:t>
            </a:r>
          </a:p>
        </p:txBody>
      </p:sp>
      <p:sp>
        <p:nvSpPr>
          <p:cNvPr id="36877" name="Rectangle 15"/>
          <p:cNvSpPr>
            <a:spLocks noChangeArrowheads="1"/>
          </p:cNvSpPr>
          <p:nvPr/>
        </p:nvSpPr>
        <p:spPr bwMode="auto">
          <a:xfrm>
            <a:off x="611188" y="5229225"/>
            <a:ext cx="3024187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Кубическая</a:t>
            </a:r>
          </a:p>
        </p:txBody>
      </p:sp>
      <p:sp>
        <p:nvSpPr>
          <p:cNvPr id="36878" name="Rectangle 16"/>
          <p:cNvSpPr>
            <a:spLocks noChangeArrowheads="1"/>
          </p:cNvSpPr>
          <p:nvPr/>
        </p:nvSpPr>
        <p:spPr bwMode="auto">
          <a:xfrm>
            <a:off x="611188" y="5876925"/>
            <a:ext cx="3024187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Биквадратическая</a:t>
            </a:r>
          </a:p>
        </p:txBody>
      </p:sp>
      <p:sp>
        <p:nvSpPr>
          <p:cNvPr id="36879" name="Rectangle 17"/>
          <p:cNvSpPr>
            <a:spLocks noChangeArrowheads="1"/>
          </p:cNvSpPr>
          <p:nvPr/>
        </p:nvSpPr>
        <p:spPr bwMode="auto">
          <a:xfrm>
            <a:off x="5076825" y="2276475"/>
            <a:ext cx="3024188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Мода</a:t>
            </a:r>
          </a:p>
        </p:txBody>
      </p:sp>
      <p:sp>
        <p:nvSpPr>
          <p:cNvPr id="36880" name="Rectangle 18"/>
          <p:cNvSpPr>
            <a:spLocks noChangeArrowheads="1"/>
          </p:cNvSpPr>
          <p:nvPr/>
        </p:nvSpPr>
        <p:spPr bwMode="auto">
          <a:xfrm>
            <a:off x="5076825" y="2997200"/>
            <a:ext cx="3024188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Медиана</a:t>
            </a:r>
          </a:p>
        </p:txBody>
      </p:sp>
      <p:sp>
        <p:nvSpPr>
          <p:cNvPr id="36881" name="Rectangle 19"/>
          <p:cNvSpPr>
            <a:spLocks noChangeArrowheads="1"/>
          </p:cNvSpPr>
          <p:nvPr/>
        </p:nvSpPr>
        <p:spPr bwMode="auto">
          <a:xfrm>
            <a:off x="5076825" y="3716338"/>
            <a:ext cx="3024188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Квартили</a:t>
            </a:r>
          </a:p>
        </p:txBody>
      </p:sp>
      <p:sp>
        <p:nvSpPr>
          <p:cNvPr id="36882" name="Rectangle 20"/>
          <p:cNvSpPr>
            <a:spLocks noChangeArrowheads="1"/>
          </p:cNvSpPr>
          <p:nvPr/>
        </p:nvSpPr>
        <p:spPr bwMode="auto">
          <a:xfrm>
            <a:off x="5076825" y="4437063"/>
            <a:ext cx="3024188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Децили</a:t>
            </a:r>
          </a:p>
        </p:txBody>
      </p:sp>
      <p:sp>
        <p:nvSpPr>
          <p:cNvPr id="36883" name="Rectangle 21"/>
          <p:cNvSpPr>
            <a:spLocks noChangeArrowheads="1"/>
          </p:cNvSpPr>
          <p:nvPr/>
        </p:nvSpPr>
        <p:spPr bwMode="auto">
          <a:xfrm>
            <a:off x="5076825" y="5229225"/>
            <a:ext cx="3024188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Квинтили</a:t>
            </a:r>
          </a:p>
        </p:txBody>
      </p:sp>
      <p:sp>
        <p:nvSpPr>
          <p:cNvPr id="36884" name="Rectangle 22"/>
          <p:cNvSpPr>
            <a:spLocks noChangeArrowheads="1"/>
          </p:cNvSpPr>
          <p:nvPr/>
        </p:nvSpPr>
        <p:spPr bwMode="auto">
          <a:xfrm>
            <a:off x="5076825" y="5876925"/>
            <a:ext cx="3024188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Перцентили</a:t>
            </a:r>
          </a:p>
        </p:txBody>
      </p:sp>
      <p:sp>
        <p:nvSpPr>
          <p:cNvPr id="36885" name="Line 23"/>
          <p:cNvSpPr>
            <a:spLocks noChangeShapeType="1"/>
          </p:cNvSpPr>
          <p:nvPr/>
        </p:nvSpPr>
        <p:spPr bwMode="auto">
          <a:xfrm flipH="1">
            <a:off x="395288" y="17002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86" name="Line 24"/>
          <p:cNvSpPr>
            <a:spLocks noChangeShapeType="1"/>
          </p:cNvSpPr>
          <p:nvPr/>
        </p:nvSpPr>
        <p:spPr bwMode="auto">
          <a:xfrm>
            <a:off x="395288" y="1700213"/>
            <a:ext cx="0" cy="4392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87" name="Line 25"/>
          <p:cNvSpPr>
            <a:spLocks noChangeShapeType="1"/>
          </p:cNvSpPr>
          <p:nvPr/>
        </p:nvSpPr>
        <p:spPr bwMode="auto">
          <a:xfrm>
            <a:off x="395288" y="60928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88" name="Line 26"/>
          <p:cNvSpPr>
            <a:spLocks noChangeShapeType="1"/>
          </p:cNvSpPr>
          <p:nvPr/>
        </p:nvSpPr>
        <p:spPr bwMode="auto">
          <a:xfrm>
            <a:off x="395288" y="5445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89" name="Line 27"/>
          <p:cNvSpPr>
            <a:spLocks noChangeShapeType="1"/>
          </p:cNvSpPr>
          <p:nvPr/>
        </p:nvSpPr>
        <p:spPr bwMode="auto">
          <a:xfrm>
            <a:off x="395288" y="46529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90" name="Line 28"/>
          <p:cNvSpPr>
            <a:spLocks noChangeShapeType="1"/>
          </p:cNvSpPr>
          <p:nvPr/>
        </p:nvSpPr>
        <p:spPr bwMode="auto">
          <a:xfrm>
            <a:off x="395288" y="40052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91" name="Line 29"/>
          <p:cNvSpPr>
            <a:spLocks noChangeShapeType="1"/>
          </p:cNvSpPr>
          <p:nvPr/>
        </p:nvSpPr>
        <p:spPr bwMode="auto">
          <a:xfrm>
            <a:off x="395288" y="3284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92" name="Line 30"/>
          <p:cNvSpPr>
            <a:spLocks noChangeShapeType="1"/>
          </p:cNvSpPr>
          <p:nvPr/>
        </p:nvSpPr>
        <p:spPr bwMode="auto">
          <a:xfrm>
            <a:off x="395288" y="25654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93" name="Line 31"/>
          <p:cNvSpPr>
            <a:spLocks noChangeShapeType="1"/>
          </p:cNvSpPr>
          <p:nvPr/>
        </p:nvSpPr>
        <p:spPr bwMode="auto">
          <a:xfrm>
            <a:off x="4859338" y="1700213"/>
            <a:ext cx="0" cy="4392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94" name="Line 32"/>
          <p:cNvSpPr>
            <a:spLocks noChangeShapeType="1"/>
          </p:cNvSpPr>
          <p:nvPr/>
        </p:nvSpPr>
        <p:spPr bwMode="auto">
          <a:xfrm>
            <a:off x="4859338" y="60928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95" name="Line 33"/>
          <p:cNvSpPr>
            <a:spLocks noChangeShapeType="1"/>
          </p:cNvSpPr>
          <p:nvPr/>
        </p:nvSpPr>
        <p:spPr bwMode="auto">
          <a:xfrm>
            <a:off x="4859338" y="5445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96" name="Line 34"/>
          <p:cNvSpPr>
            <a:spLocks noChangeShapeType="1"/>
          </p:cNvSpPr>
          <p:nvPr/>
        </p:nvSpPr>
        <p:spPr bwMode="auto">
          <a:xfrm>
            <a:off x="4859338" y="46529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97" name="Line 35"/>
          <p:cNvSpPr>
            <a:spLocks noChangeShapeType="1"/>
          </p:cNvSpPr>
          <p:nvPr/>
        </p:nvSpPr>
        <p:spPr bwMode="auto">
          <a:xfrm>
            <a:off x="4859338" y="40052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98" name="Line 36"/>
          <p:cNvSpPr>
            <a:spLocks noChangeShapeType="1"/>
          </p:cNvSpPr>
          <p:nvPr/>
        </p:nvSpPr>
        <p:spPr bwMode="auto">
          <a:xfrm>
            <a:off x="4859338" y="3284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99" name="Line 37"/>
          <p:cNvSpPr>
            <a:spLocks noChangeShapeType="1"/>
          </p:cNvSpPr>
          <p:nvPr/>
        </p:nvSpPr>
        <p:spPr bwMode="auto">
          <a:xfrm>
            <a:off x="4859338" y="25654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900" name="Line 38"/>
          <p:cNvSpPr>
            <a:spLocks noChangeShapeType="1"/>
          </p:cNvSpPr>
          <p:nvPr/>
        </p:nvSpPr>
        <p:spPr bwMode="auto">
          <a:xfrm>
            <a:off x="4859338" y="1700213"/>
            <a:ext cx="217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14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-215998"/>
            <a:ext cx="7886700" cy="1325563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Логическая формула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>
          <a:xfrm>
            <a:off x="660724" y="677267"/>
            <a:ext cx="7886700" cy="4351338"/>
          </a:xfrm>
        </p:spPr>
        <p:txBody>
          <a:bodyPr/>
          <a:lstStyle/>
          <a:p>
            <a:pPr eaLnBrk="1" hangingPunct="1"/>
            <a:r>
              <a:rPr lang="ru-RU" altLang="ru-RU" sz="4000" dirty="0" smtClean="0"/>
              <a:t>Исходное соотношение средней</a:t>
            </a:r>
          </a:p>
        </p:txBody>
      </p:sp>
      <p:graphicFrame>
        <p:nvGraphicFramePr>
          <p:cNvPr id="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9995496"/>
              </p:ext>
            </p:extLst>
          </p:nvPr>
        </p:nvGraphicFramePr>
        <p:xfrm>
          <a:off x="681291" y="1090512"/>
          <a:ext cx="8101012" cy="259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07" name="Equation" r:id="rId5" imgW="710891" imgH="393529" progId="Equation.3">
                  <p:embed/>
                </p:oleObj>
              </mc:Choice>
              <mc:Fallback>
                <p:oleObj name="Equation" r:id="rId5" imgW="71089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291" y="1090512"/>
                        <a:ext cx="8101012" cy="2593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320172" y="3430896"/>
            <a:ext cx="8229600" cy="4021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altLang="ru-RU" dirty="0" smtClean="0"/>
              <a:t>где </a:t>
            </a:r>
          </a:p>
          <a:p>
            <a:pPr fontAlgn="auto">
              <a:spcAft>
                <a:spcPts val="0"/>
              </a:spcAft>
              <a:buFontTx/>
              <a:buNone/>
            </a:pPr>
            <a:r>
              <a:rPr lang="ru-RU" altLang="ru-RU" dirty="0" smtClean="0"/>
              <a:t>  А – объем изучаемого события в совокупности: это суммарная абсолютная величина;</a:t>
            </a:r>
          </a:p>
          <a:p>
            <a:pPr fontAlgn="auto">
              <a:spcAft>
                <a:spcPts val="0"/>
              </a:spcAft>
            </a:pPr>
            <a:r>
              <a:rPr lang="ru-RU" altLang="ru-RU" dirty="0" smtClean="0"/>
              <a:t>В – объем совокупности: это число единиц совокупности.</a:t>
            </a:r>
          </a:p>
          <a:p>
            <a:pPr fontAlgn="auto">
              <a:spcAft>
                <a:spcPts val="0"/>
              </a:spcAft>
            </a:pPr>
            <a:r>
              <a:rPr lang="ru-RU" altLang="ru-RU" dirty="0" smtClean="0"/>
              <a:t>ИСС дает нам уровень изучаемого события в расчете на единицу совокупности</a:t>
            </a:r>
          </a:p>
        </p:txBody>
      </p:sp>
    </p:spTree>
    <p:extLst>
      <p:ext uri="{BB962C8B-B14F-4D97-AF65-F5344CB8AC3E}">
        <p14:creationId xmlns:p14="http://schemas.microsoft.com/office/powerpoint/2010/main" val="172717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78867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4400" dirty="0" smtClean="0"/>
              <a:t>Примеры средних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7886700" cy="4351338"/>
          </a:xfrm>
          <a:noFill/>
        </p:spPr>
        <p:txBody>
          <a:bodyPr/>
          <a:lstStyle/>
          <a:p>
            <a:pPr eaLnBrk="1" hangingPunct="1"/>
            <a:r>
              <a:rPr lang="ru-RU" altLang="ru-RU" dirty="0" smtClean="0">
                <a:solidFill>
                  <a:srgbClr val="CC0000"/>
                </a:solidFill>
              </a:rPr>
              <a:t>Средняя зарплата</a:t>
            </a:r>
            <a:r>
              <a:rPr lang="ru-RU" altLang="ru-RU" dirty="0" smtClean="0"/>
              <a:t> показывает, сколько получает один работник. Что же мы возьмем в числителе и знаменателе ИСС?</a:t>
            </a:r>
          </a:p>
          <a:p>
            <a:pPr eaLnBrk="1" hangingPunct="1">
              <a:buFontTx/>
              <a:buNone/>
            </a:pPr>
            <a:r>
              <a:rPr lang="ru-RU" altLang="ru-RU" dirty="0" smtClean="0"/>
              <a:t>А – сумма начисленных средств всем работникам = фонд зарплаты;</a:t>
            </a:r>
          </a:p>
          <a:p>
            <a:pPr eaLnBrk="1" hangingPunct="1">
              <a:buFontTx/>
              <a:buNone/>
            </a:pPr>
            <a:r>
              <a:rPr lang="ru-RU" altLang="ru-RU" dirty="0" smtClean="0"/>
              <a:t>В – численность работников</a:t>
            </a:r>
          </a:p>
          <a:p>
            <a:pPr eaLnBrk="1" hangingPunct="1">
              <a:buFontTx/>
              <a:buNone/>
            </a:pPr>
            <a:endParaRPr lang="ru-RU" altLang="ru-RU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784" y="3861048"/>
            <a:ext cx="3362433" cy="24863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23" y="3939950"/>
            <a:ext cx="3423581" cy="268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54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Примеры средних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412776"/>
            <a:ext cx="7886700" cy="4351338"/>
          </a:xfrm>
          <a:noFill/>
        </p:spPr>
        <p:txBody>
          <a:bodyPr/>
          <a:lstStyle/>
          <a:p>
            <a:pPr eaLnBrk="1" hangingPunct="1"/>
            <a:r>
              <a:rPr lang="ru-RU" altLang="ru-RU" dirty="0" smtClean="0">
                <a:solidFill>
                  <a:srgbClr val="CC0000"/>
                </a:solidFill>
              </a:rPr>
              <a:t>Средняя цена</a:t>
            </a:r>
            <a:r>
              <a:rPr lang="ru-RU" altLang="ru-RU" dirty="0" smtClean="0"/>
              <a:t> показывает, сколько в среднем стоит данный товар. Что же мы возьмем в числителе и знаменателе ИСС?</a:t>
            </a:r>
          </a:p>
          <a:p>
            <a:pPr eaLnBrk="1" hangingPunct="1">
              <a:buFontTx/>
              <a:buNone/>
            </a:pPr>
            <a:r>
              <a:rPr lang="ru-RU" altLang="ru-RU" dirty="0" smtClean="0"/>
              <a:t>А – выручка от реализации всего товара = товарооборот;</a:t>
            </a:r>
          </a:p>
          <a:p>
            <a:pPr eaLnBrk="1" hangingPunct="1">
              <a:buFontTx/>
              <a:buNone/>
            </a:pPr>
            <a:r>
              <a:rPr lang="ru-RU" altLang="ru-RU" dirty="0" smtClean="0"/>
              <a:t>В – сколько единиц товара продано всего = количество проданного товара</a:t>
            </a:r>
          </a:p>
          <a:p>
            <a:pPr eaLnBrk="1" hangingPunct="1">
              <a:buFontTx/>
              <a:buNone/>
            </a:pPr>
            <a:endParaRPr lang="ru-RU" alt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211" y="4330700"/>
            <a:ext cx="3237789" cy="248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7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Логическая формула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4000" dirty="0" smtClean="0">
                <a:solidFill>
                  <a:srgbClr val="FF0000"/>
                </a:solidFill>
              </a:rPr>
              <a:t>  Для конкретного экономического показателя может быть составлена ТОЛЬКО </a:t>
            </a:r>
            <a:r>
              <a:rPr lang="ru-RU" altLang="ru-RU" sz="6600" b="1" u="sng" dirty="0" smtClean="0">
                <a:solidFill>
                  <a:srgbClr val="FF0000"/>
                </a:solidFill>
              </a:rPr>
              <a:t>ОДНА</a:t>
            </a:r>
            <a:r>
              <a:rPr lang="ru-RU" altLang="ru-RU" sz="6600" dirty="0" smtClean="0">
                <a:solidFill>
                  <a:srgbClr val="FF0000"/>
                </a:solidFill>
              </a:rPr>
              <a:t> </a:t>
            </a:r>
            <a:r>
              <a:rPr lang="ru-RU" altLang="ru-RU" sz="4000" dirty="0" smtClean="0">
                <a:solidFill>
                  <a:srgbClr val="FF0000"/>
                </a:solidFill>
              </a:rPr>
              <a:t>ИСТИННАЯ логическая формула</a:t>
            </a:r>
          </a:p>
          <a:p>
            <a:pPr eaLnBrk="1" hangingPunct="1">
              <a:buFontTx/>
              <a:buNone/>
            </a:pP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19189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AutoShape 5"/>
          <p:cNvSpPr>
            <a:spLocks noChangeArrowheads="1"/>
          </p:cNvSpPr>
          <p:nvPr/>
        </p:nvSpPr>
        <p:spPr bwMode="auto">
          <a:xfrm>
            <a:off x="3419475" y="2492375"/>
            <a:ext cx="1008063" cy="115252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2" name="Oval 4"/>
          <p:cNvSpPr>
            <a:spLocks noChangeArrowheads="1"/>
          </p:cNvSpPr>
          <p:nvPr/>
        </p:nvSpPr>
        <p:spPr bwMode="auto">
          <a:xfrm>
            <a:off x="468313" y="1412875"/>
            <a:ext cx="3095625" cy="3095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/>
              <a:t>Средняя степенная простая</a:t>
            </a:r>
          </a:p>
        </p:txBody>
      </p:sp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4427538" y="1125538"/>
            <a:ext cx="4103687" cy="4032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400"/>
          </a:p>
          <a:p>
            <a:pPr eaLnBrk="1" hangingPunct="1"/>
            <a:endParaRPr lang="ru-RU" altLang="ru-RU" sz="2400"/>
          </a:p>
          <a:p>
            <a:pPr eaLnBrk="1" hangingPunct="1"/>
            <a:endParaRPr lang="ru-RU" altLang="ru-RU" sz="2400"/>
          </a:p>
          <a:p>
            <a:pPr eaLnBrk="1" hangingPunct="1"/>
            <a:endParaRPr lang="ru-RU" altLang="ru-RU" sz="2400"/>
          </a:p>
          <a:p>
            <a:pPr algn="just" eaLnBrk="1" hangingPunct="1"/>
            <a:r>
              <a:rPr lang="ru-RU" altLang="ru-RU" sz="2400"/>
              <a:t>где К – показатель степени Применяется в случае, если каждая варианта Х встречается в совокупности один или одинаковое число раз</a:t>
            </a: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5076825" y="1308100"/>
          <a:ext cx="2735263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2" name="Формула" r:id="rId4" imgW="901440" imgH="482400" progId="Equation.3">
                  <p:embed/>
                </p:oleObj>
              </mc:Choice>
              <mc:Fallback>
                <p:oleObj name="Формула" r:id="rId4" imgW="9014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1308100"/>
                        <a:ext cx="2735263" cy="1323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588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Oval 3"/>
          <p:cNvSpPr>
            <a:spLocks noChangeArrowheads="1"/>
          </p:cNvSpPr>
          <p:nvPr/>
        </p:nvSpPr>
        <p:spPr bwMode="auto">
          <a:xfrm>
            <a:off x="2771774" y="188913"/>
            <a:ext cx="3960465" cy="19446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/>
              <a:t>Средняя степенная взвешенная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9750" y="2997200"/>
            <a:ext cx="8064500" cy="3024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400"/>
          </a:p>
          <a:p>
            <a:pPr eaLnBrk="1" hangingPunct="1"/>
            <a:endParaRPr lang="ru-RU" altLang="ru-RU" sz="2400"/>
          </a:p>
          <a:p>
            <a:pPr eaLnBrk="1" hangingPunct="1"/>
            <a:endParaRPr lang="ru-RU" altLang="ru-RU" sz="2400"/>
          </a:p>
          <a:p>
            <a:pPr eaLnBrk="1" hangingPunct="1"/>
            <a:endParaRPr lang="ru-RU" altLang="ru-RU" sz="2400"/>
          </a:p>
          <a:p>
            <a:pPr algn="just" eaLnBrk="1" hangingPunct="1"/>
            <a:r>
              <a:rPr lang="ru-RU" altLang="ru-RU" sz="2400"/>
              <a:t>где </a:t>
            </a:r>
            <a:r>
              <a:rPr lang="en-US" altLang="ru-RU" sz="2400" i="1"/>
              <a:t>f</a:t>
            </a:r>
            <a:r>
              <a:rPr lang="en-US" altLang="ru-RU" sz="2400" i="1" baseline="-25000"/>
              <a:t>i</a:t>
            </a:r>
            <a:r>
              <a:rPr lang="ru-RU" altLang="ru-RU" sz="2400"/>
              <a:t> – показатель</a:t>
            </a:r>
            <a:r>
              <a:rPr lang="en-US" altLang="ru-RU" sz="2400"/>
              <a:t> </a:t>
            </a:r>
            <a:r>
              <a:rPr lang="ru-RU" altLang="ru-RU" sz="2400"/>
              <a:t>повторяемости вариант (веса, частоты). Применяется в случае, если каждая варианта Х встречается в совокупности не одинаковое число раз, т.е. по сгруппированным данным.</a:t>
            </a: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2555875" y="3068638"/>
          <a:ext cx="3313113" cy="1427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7" name="Формула" r:id="rId4" imgW="1117440" imgH="533160" progId="Equation.3">
                  <p:embed/>
                </p:oleObj>
              </mc:Choice>
              <mc:Fallback>
                <p:oleObj name="Формула" r:id="rId4" imgW="111744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3068638"/>
                        <a:ext cx="3313113" cy="1427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AutoShape 6"/>
          <p:cNvSpPr>
            <a:spLocks noChangeArrowheads="1"/>
          </p:cNvSpPr>
          <p:nvPr/>
        </p:nvSpPr>
        <p:spPr bwMode="auto">
          <a:xfrm>
            <a:off x="3995738" y="2133600"/>
            <a:ext cx="1079500" cy="863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671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685256304"/>
              </p:ext>
            </p:extLst>
          </p:nvPr>
        </p:nvGraphicFramePr>
        <p:xfrm>
          <a:off x="0" y="333374"/>
          <a:ext cx="9144000" cy="6407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6720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i="1" u="sng" dirty="0">
                <a:latin typeface="Castellar" panose="020A0402060406010301" pitchFamily="18" charset="0"/>
              </a:rPr>
              <a:t>АЛГОРИТМ</a:t>
            </a:r>
            <a:br>
              <a:rPr lang="ru-RU" altLang="ru-RU" sz="2800" i="1" u="sng" dirty="0">
                <a:latin typeface="Castellar" panose="020A0402060406010301" pitchFamily="18" charset="0"/>
              </a:rPr>
            </a:br>
            <a:r>
              <a:rPr lang="ru-RU" altLang="ru-RU" sz="2800" i="1" dirty="0">
                <a:latin typeface="Castellar" panose="020A0402060406010301" pitchFamily="18" charset="0"/>
              </a:rPr>
              <a:t>РЕШЕНИЯ ЗАДАЧ НА НАХОЖДЕНИЕ</a:t>
            </a:r>
            <a:br>
              <a:rPr lang="ru-RU" altLang="ru-RU" sz="2800" i="1" dirty="0">
                <a:latin typeface="Castellar" panose="020A0402060406010301" pitchFamily="18" charset="0"/>
              </a:rPr>
            </a:br>
            <a:r>
              <a:rPr lang="ru-RU" altLang="ru-RU" sz="2800" i="1" dirty="0" smtClean="0">
                <a:latin typeface="Castellar" panose="020A0402060406010301" pitchFamily="18" charset="0"/>
              </a:rPr>
              <a:t>СРЕДНЕЙ</a:t>
            </a:r>
            <a:endParaRPr lang="ru-RU" altLang="ru-RU" sz="2800" i="1" u="sng" dirty="0">
              <a:latin typeface="Castellar" panose="020A0402060406010301" pitchFamily="18" charset="0"/>
            </a:endParaRPr>
          </a:p>
        </p:txBody>
      </p:sp>
      <p:sp>
        <p:nvSpPr>
          <p:cNvPr id="36873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dirty="0"/>
              <a:t>1. Определить, что в задаче является признаком (признак то, у чего надо найти среднее значение).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2. Определить, имеет ли признак частоту.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3. Выбрать формулу и решить задачу.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4. У найденной величины указать единицы измерения и сделать необходимые пояснения.</a:t>
            </a:r>
          </a:p>
        </p:txBody>
      </p:sp>
    </p:spTree>
    <p:extLst>
      <p:ext uri="{BB962C8B-B14F-4D97-AF65-F5344CB8AC3E}">
        <p14:creationId xmlns:p14="http://schemas.microsoft.com/office/powerpoint/2010/main" val="11184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 dirty="0">
                <a:latin typeface="Castellar" panose="020A0402060406010301" pitchFamily="18" charset="0"/>
              </a:rPr>
              <a:t>СРЕДНЯЯ АРИФМЕТИЧЕСКАЯ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1825625"/>
            <a:ext cx="8640960" cy="4351338"/>
          </a:xfrm>
        </p:spPr>
        <p:txBody>
          <a:bodyPr>
            <a:normAutofit/>
          </a:bodyPr>
          <a:lstStyle/>
          <a:p>
            <a:r>
              <a:rPr lang="ru-RU" altLang="ru-RU" sz="3200" i="1" u="sng" dirty="0"/>
              <a:t>ПРОСТАЯ</a:t>
            </a:r>
          </a:p>
          <a:p>
            <a:pPr marL="0" indent="0">
              <a:buNone/>
            </a:pPr>
            <a:r>
              <a:rPr lang="ru-RU" altLang="ru-RU" sz="2400" dirty="0"/>
              <a:t>Применяется, если каждому значению признака соответствует 1 единица, т.е. признак не имеет частоты.</a:t>
            </a:r>
          </a:p>
          <a:p>
            <a:r>
              <a:rPr lang="ru-RU" altLang="ru-RU" sz="3200" i="1" u="sng" dirty="0" smtClean="0"/>
              <a:t>Формула: </a:t>
            </a:r>
            <a:endParaRPr lang="ru-RU" altLang="ru-RU" sz="3200" i="1" u="sng" dirty="0"/>
          </a:p>
          <a:p>
            <a:endParaRPr lang="ru-RU" altLang="ru-RU" sz="3200" i="1" u="sng" dirty="0"/>
          </a:p>
        </p:txBody>
      </p:sp>
      <p:sp>
        <p:nvSpPr>
          <p:cNvPr id="35580" name="Rectangle 76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5582" name="Rectangle 76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5583" name="Object 7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5468320"/>
              </p:ext>
            </p:extLst>
          </p:nvPr>
        </p:nvGraphicFramePr>
        <p:xfrm>
          <a:off x="477847" y="4149080"/>
          <a:ext cx="8421419" cy="1538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4" name="Уравнение" r:id="rId4" imgW="1828800" imgH="431640" progId="Equation.3">
                  <p:embed/>
                </p:oleObj>
              </mc:Choice>
              <mc:Fallback>
                <p:oleObj name="Уравнение" r:id="rId4" imgW="1828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847" y="4149080"/>
                        <a:ext cx="8421419" cy="153808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585" name="Rectangle 76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06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Средняя арифметическая простая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825625"/>
            <a:ext cx="8928992" cy="4351338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dirty="0" smtClean="0"/>
              <a:t>Средняя арифметическая простая применяется, когда есть перечисление вариант и нет никаких группировок.</a:t>
            </a:r>
          </a:p>
          <a:p>
            <a:pPr eaLnBrk="1" hangingPunct="1">
              <a:buFontTx/>
              <a:buNone/>
            </a:pPr>
            <a:r>
              <a:rPr lang="ru-RU" altLang="ru-RU" sz="3600" dirty="0" smtClean="0"/>
              <a:t>В числителе мы собираем сумму вариант, в знаменателе – количество вариант</a:t>
            </a:r>
          </a:p>
        </p:txBody>
      </p:sp>
    </p:spTree>
    <p:extLst>
      <p:ext uri="{BB962C8B-B14F-4D97-AF65-F5344CB8AC3E}">
        <p14:creationId xmlns:p14="http://schemas.microsoft.com/office/powerpoint/2010/main" val="370393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 dirty="0">
                <a:latin typeface="Castellar" panose="020A0402060406010301" pitchFamily="18" charset="0"/>
              </a:rPr>
              <a:t>СРЕДНЯЯ АРИФМЕТИЧЕСКАЯ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7544" y="1825625"/>
            <a:ext cx="8047806" cy="4351338"/>
          </a:xfrm>
        </p:spPr>
        <p:txBody>
          <a:bodyPr/>
          <a:lstStyle/>
          <a:p>
            <a:r>
              <a:rPr lang="ru-RU" altLang="ru-RU" sz="2800" i="1" u="sng" dirty="0"/>
              <a:t>ВЗВЕШЕННАЯ</a:t>
            </a:r>
            <a:endParaRPr lang="en-US" altLang="ru-RU" sz="2800" i="1" u="sng" dirty="0"/>
          </a:p>
          <a:p>
            <a:r>
              <a:rPr lang="ru-RU" altLang="ru-RU" sz="2000" i="1" dirty="0"/>
              <a:t>Применяется, если признак имеет частоту </a:t>
            </a:r>
          </a:p>
          <a:p>
            <a:endParaRPr lang="ru-RU" altLang="ru-RU" sz="2000" i="1" dirty="0"/>
          </a:p>
          <a:p>
            <a:r>
              <a:rPr lang="ru-RU" altLang="ru-RU" sz="2800" i="1" u="sng" dirty="0"/>
              <a:t>Формула </a:t>
            </a:r>
            <a:endParaRPr lang="ru-RU" altLang="ru-RU" sz="2800" dirty="0"/>
          </a:p>
          <a:p>
            <a:endParaRPr lang="ru-RU" altLang="ru-RU" sz="2800" dirty="0"/>
          </a:p>
          <a:p>
            <a:endParaRPr lang="ru-RU" altLang="ru-RU" sz="2800" i="1" u="sng" dirty="0"/>
          </a:p>
        </p:txBody>
      </p:sp>
      <p:sp>
        <p:nvSpPr>
          <p:cNvPr id="35580" name="Rectangle 76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5582" name="Rectangle 76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5585" name="Rectangle 76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5586" name="Object 7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64615"/>
              </p:ext>
            </p:extLst>
          </p:nvPr>
        </p:nvGraphicFramePr>
        <p:xfrm>
          <a:off x="157287" y="4005064"/>
          <a:ext cx="8715126" cy="1754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34" name="Уравнение" r:id="rId4" imgW="2489040" imgH="482400" progId="Equation.3">
                  <p:embed/>
                </p:oleObj>
              </mc:Choice>
              <mc:Fallback>
                <p:oleObj name="Уравнение" r:id="rId4" imgW="24890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287" y="4005064"/>
                        <a:ext cx="8715126" cy="175413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564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95288" y="1557338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4400" dirty="0">
                <a:solidFill>
                  <a:schemeClr val="tx2"/>
                </a:solidFill>
              </a:rPr>
              <a:t>К=-1;</a:t>
            </a:r>
            <a:br>
              <a:rPr lang="ru-RU" altLang="ru-RU" sz="4400" dirty="0">
                <a:solidFill>
                  <a:schemeClr val="tx2"/>
                </a:solidFill>
              </a:rPr>
            </a:br>
            <a:r>
              <a:rPr lang="ru-RU" altLang="ru-RU" sz="4400" dirty="0">
                <a:solidFill>
                  <a:schemeClr val="tx2"/>
                </a:solidFill>
              </a:rPr>
              <a:t/>
            </a:r>
            <a:br>
              <a:rPr lang="ru-RU" altLang="ru-RU" sz="4400" dirty="0">
                <a:solidFill>
                  <a:schemeClr val="tx2"/>
                </a:solidFill>
              </a:rPr>
            </a:br>
            <a:r>
              <a:rPr lang="ru-RU" altLang="ru-RU" sz="4400" dirty="0">
                <a:solidFill>
                  <a:schemeClr val="tx2"/>
                </a:solidFill>
              </a:rPr>
              <a:t>				или</a:t>
            </a:r>
            <a:br>
              <a:rPr lang="ru-RU" altLang="ru-RU" sz="4400" dirty="0">
                <a:solidFill>
                  <a:schemeClr val="tx2"/>
                </a:solidFill>
              </a:rPr>
            </a:br>
            <a:r>
              <a:rPr lang="ru-RU" altLang="ru-RU" sz="4400" dirty="0">
                <a:solidFill>
                  <a:schemeClr val="tx2"/>
                </a:solidFill>
              </a:rPr>
              <a:t/>
            </a:r>
            <a:br>
              <a:rPr lang="ru-RU" altLang="ru-RU" sz="4400" dirty="0">
                <a:solidFill>
                  <a:schemeClr val="tx2"/>
                </a:solidFill>
              </a:rPr>
            </a:br>
            <a:r>
              <a:rPr lang="ru-RU" altLang="ru-RU" sz="2800" dirty="0" smtClean="0">
                <a:solidFill>
                  <a:schemeClr val="tx2"/>
                </a:solidFill>
              </a:rPr>
              <a:t>где М</a:t>
            </a:r>
            <a:r>
              <a:rPr lang="en-US" altLang="ru-RU" sz="2800" i="1" baseline="-25000" dirty="0" err="1">
                <a:solidFill>
                  <a:schemeClr val="tx2"/>
                </a:solidFill>
                <a:cs typeface="Arial" panose="020B0604020202020204" pitchFamily="34" charset="0"/>
              </a:rPr>
              <a:t>i</a:t>
            </a:r>
            <a:r>
              <a:rPr lang="ru-RU" altLang="ru-RU" sz="2800" i="1" dirty="0" smtClean="0">
                <a:solidFill>
                  <a:schemeClr val="tx2"/>
                </a:solidFill>
                <a:cs typeface="Arial" panose="020B0604020202020204" pitchFamily="34" charset="0"/>
              </a:rPr>
              <a:t>=</a:t>
            </a:r>
            <a:r>
              <a:rPr lang="en-US" altLang="ru-RU" sz="2800" i="1" dirty="0" smtClean="0">
                <a:solidFill>
                  <a:schemeClr val="tx2"/>
                </a:solidFill>
                <a:cs typeface="Arial" panose="020B0604020202020204" pitchFamily="34" charset="0"/>
              </a:rPr>
              <a:t>x</a:t>
            </a:r>
            <a:r>
              <a:rPr lang="en-US" altLang="ru-RU" sz="2800" i="1" baseline="-25000" dirty="0" smtClean="0">
                <a:solidFill>
                  <a:schemeClr val="tx2"/>
                </a:solidFill>
                <a:cs typeface="Arial" panose="020B0604020202020204" pitchFamily="34" charset="0"/>
              </a:rPr>
              <a:t>i</a:t>
            </a:r>
            <a:r>
              <a:rPr lang="en-US" altLang="ru-RU" sz="2800" i="1" dirty="0" smtClean="0">
                <a:solidFill>
                  <a:schemeClr val="tx2"/>
                </a:solidFill>
                <a:cs typeface="Arial" panose="020B0604020202020204" pitchFamily="34" charset="0"/>
              </a:rPr>
              <a:t>*f</a:t>
            </a:r>
            <a:r>
              <a:rPr lang="en-US" altLang="ru-RU" sz="2800" i="1" baseline="-25000" dirty="0" smtClean="0">
                <a:solidFill>
                  <a:schemeClr val="tx2"/>
                </a:solidFill>
                <a:cs typeface="Arial" panose="020B0604020202020204" pitchFamily="34" charset="0"/>
              </a:rPr>
              <a:t>i</a:t>
            </a:r>
            <a:endParaRPr lang="ru-RU" altLang="ru-RU" sz="2800" i="1" baseline="-25000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algn="just" eaLnBrk="1" hangingPunct="1"/>
            <a:r>
              <a:rPr lang="ru-RU" altLang="ru-RU" sz="2800" dirty="0" smtClean="0">
                <a:solidFill>
                  <a:schemeClr val="tx2"/>
                </a:solidFill>
              </a:rPr>
              <a:t>Средняя </a:t>
            </a:r>
            <a:r>
              <a:rPr lang="ru-RU" altLang="ru-RU" sz="2800" dirty="0">
                <a:solidFill>
                  <a:schemeClr val="tx2"/>
                </a:solidFill>
              </a:rPr>
              <a:t>гармоническая применяется в случае, если известны варьирующие обратные  значения признака.</a:t>
            </a:r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Средняя гармоническая</a:t>
            </a:r>
          </a:p>
        </p:txBody>
      </p:sp>
      <p:graphicFrame>
        <p:nvGraphicFramePr>
          <p:cNvPr id="4098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1331913" y="2101850"/>
          <a:ext cx="2305050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30" name="Формула" r:id="rId4" imgW="698400" imgH="634680" progId="Equation.3">
                  <p:embed/>
                </p:oleObj>
              </mc:Choice>
              <mc:Fallback>
                <p:oleObj name="Формула" r:id="rId4" imgW="69840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101850"/>
                        <a:ext cx="2305050" cy="209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7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80638527"/>
              </p:ext>
            </p:extLst>
          </p:nvPr>
        </p:nvGraphicFramePr>
        <p:xfrm>
          <a:off x="5724525" y="2008188"/>
          <a:ext cx="2233613" cy="196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31" name="Уравнение" r:id="rId6" imgW="749160" imgH="660240" progId="Equation.3">
                  <p:embed/>
                </p:oleObj>
              </mc:Choice>
              <mc:Fallback>
                <p:oleObj name="Уравнение" r:id="rId6" imgW="74916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2008188"/>
                        <a:ext cx="2233613" cy="196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456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Средняя хронологическая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2276872"/>
            <a:ext cx="8515350" cy="4351338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Необходимо взять половину первого и последнего показателя, плюс моментные показатели, находящиеся в середине ряда, полученную сумму разделить на (количество моментных показателей минус 1)</a:t>
            </a:r>
          </a:p>
        </p:txBody>
      </p:sp>
    </p:spTree>
    <p:extLst>
      <p:ext uri="{BB962C8B-B14F-4D97-AF65-F5344CB8AC3E}">
        <p14:creationId xmlns:p14="http://schemas.microsoft.com/office/powerpoint/2010/main" val="245978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Средняя хронологическая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Широко применяется в рядах динамики, в социально-экономической статистике для определения средней численности населения и среднего размера остатков, а также для других показателей, исчисляемых на определенные моменты времени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874" y="4559300"/>
            <a:ext cx="7616251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18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Средняя хронологическая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Если необходимо подсчитать среднюю для двух моментных показателей, то формула средней хронологической превращается в формулу средней арифметической простой</a:t>
            </a:r>
          </a:p>
          <a:p>
            <a:pPr eaLnBrk="1" hangingPunct="1"/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  <p:sp>
        <p:nvSpPr>
          <p:cNvPr id="7373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73733" name="Object 5"/>
          <p:cNvGraphicFramePr>
            <a:graphicFrameLocks noChangeAspect="1"/>
          </p:cNvGraphicFramePr>
          <p:nvPr/>
        </p:nvGraphicFramePr>
        <p:xfrm>
          <a:off x="900113" y="4292600"/>
          <a:ext cx="6335712" cy="185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85" name="Формула" r:id="rId4" imgW="1282700" imgH="431800" progId="Equation.3">
                  <p:embed/>
                </p:oleObj>
              </mc:Choice>
              <mc:Fallback>
                <p:oleObj name="Формула" r:id="rId4" imgW="1282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292600"/>
                        <a:ext cx="6335712" cy="185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415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395288" y="1484313"/>
            <a:ext cx="8229600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4400">
                <a:solidFill>
                  <a:schemeClr val="tx2"/>
                </a:solidFill>
              </a:rPr>
              <a:t>К=0;</a:t>
            </a:r>
            <a:br>
              <a:rPr lang="ru-RU" altLang="ru-RU" sz="4400">
                <a:solidFill>
                  <a:schemeClr val="tx2"/>
                </a:solidFill>
              </a:rPr>
            </a:br>
            <a:r>
              <a:rPr lang="ru-RU" altLang="ru-RU" sz="4400">
                <a:solidFill>
                  <a:schemeClr val="tx2"/>
                </a:solidFill>
              </a:rPr>
              <a:t>                    или</a:t>
            </a:r>
            <a:br>
              <a:rPr lang="ru-RU" altLang="ru-RU" sz="4400">
                <a:solidFill>
                  <a:schemeClr val="tx2"/>
                </a:solidFill>
              </a:rPr>
            </a:br>
            <a:r>
              <a:rPr lang="ru-RU" altLang="ru-RU" sz="4400">
                <a:solidFill>
                  <a:schemeClr val="tx2"/>
                </a:solidFill>
              </a:rPr>
              <a:t/>
            </a:r>
            <a:br>
              <a:rPr lang="ru-RU" altLang="ru-RU" sz="4400">
                <a:solidFill>
                  <a:schemeClr val="tx2"/>
                </a:solidFill>
              </a:rPr>
            </a:br>
            <a:r>
              <a:rPr lang="ru-RU" altLang="ru-RU" sz="2800">
                <a:solidFill>
                  <a:schemeClr val="tx2"/>
                </a:solidFill>
              </a:rPr>
              <a:t>	</a:t>
            </a:r>
            <a:br>
              <a:rPr lang="ru-RU" altLang="ru-RU" sz="2800">
                <a:solidFill>
                  <a:schemeClr val="tx2"/>
                </a:solidFill>
              </a:rPr>
            </a:br>
            <a:r>
              <a:rPr lang="ru-RU" altLang="ru-RU" sz="2800">
                <a:solidFill>
                  <a:schemeClr val="tx2"/>
                </a:solidFill>
              </a:rPr>
              <a:t>	Наиболее широкое применение средняя геометрическая получила для определения средних темпов изменения в рядах динамики, а также в рядах распределения</a:t>
            </a:r>
            <a:br>
              <a:rPr lang="ru-RU" altLang="ru-RU" sz="2800">
                <a:solidFill>
                  <a:schemeClr val="tx2"/>
                </a:solidFill>
              </a:rPr>
            </a:br>
            <a:endParaRPr lang="ru-RU" altLang="ru-RU" sz="2800">
              <a:solidFill>
                <a:schemeClr val="tx2"/>
              </a:solidFill>
            </a:endParaRP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Средняя геометрическая</a:t>
            </a:r>
          </a:p>
        </p:txBody>
      </p:sp>
      <p:graphicFrame>
        <p:nvGraphicFramePr>
          <p:cNvPr id="5122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539750" y="2276475"/>
          <a:ext cx="2879725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54" name="Формула" r:id="rId4" imgW="787320" imgH="304560" progId="Equation.3">
                  <p:embed/>
                </p:oleObj>
              </mc:Choice>
              <mc:Fallback>
                <p:oleObj name="Формула" r:id="rId4" imgW="787320" imgH="304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276475"/>
                        <a:ext cx="2879725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4572000" y="2205038"/>
          <a:ext cx="3889375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55" name="Формула" r:id="rId6" imgW="977760" imgH="304560" progId="Equation.3">
                  <p:embed/>
                </p:oleObj>
              </mc:Choice>
              <mc:Fallback>
                <p:oleObj name="Формула" r:id="rId6" imgW="977760" imgH="304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205038"/>
                        <a:ext cx="3889375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432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395288" y="1484313"/>
            <a:ext cx="8229600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4400">
                <a:solidFill>
                  <a:schemeClr val="tx2"/>
                </a:solidFill>
              </a:rPr>
              <a:t>К=2;</a:t>
            </a:r>
            <a:br>
              <a:rPr lang="ru-RU" altLang="ru-RU" sz="4400">
                <a:solidFill>
                  <a:schemeClr val="tx2"/>
                </a:solidFill>
              </a:rPr>
            </a:br>
            <a:r>
              <a:rPr lang="ru-RU" altLang="ru-RU" sz="4400">
                <a:solidFill>
                  <a:schemeClr val="tx2"/>
                </a:solidFill>
              </a:rPr>
              <a:t/>
            </a:r>
            <a:br>
              <a:rPr lang="ru-RU" altLang="ru-RU" sz="4400">
                <a:solidFill>
                  <a:schemeClr val="tx2"/>
                </a:solidFill>
              </a:rPr>
            </a:br>
            <a:r>
              <a:rPr lang="ru-RU" altLang="ru-RU" sz="4400">
                <a:solidFill>
                  <a:schemeClr val="tx2"/>
                </a:solidFill>
              </a:rPr>
              <a:t>или</a:t>
            </a:r>
            <a:br>
              <a:rPr lang="ru-RU" altLang="ru-RU" sz="4400">
                <a:solidFill>
                  <a:schemeClr val="tx2"/>
                </a:solidFill>
              </a:rPr>
            </a:br>
            <a:r>
              <a:rPr lang="ru-RU" altLang="ru-RU" sz="4400">
                <a:solidFill>
                  <a:schemeClr val="tx2"/>
                </a:solidFill>
              </a:rPr>
              <a:t/>
            </a:r>
            <a:br>
              <a:rPr lang="ru-RU" altLang="ru-RU" sz="4400">
                <a:solidFill>
                  <a:schemeClr val="tx2"/>
                </a:solidFill>
              </a:rPr>
            </a:br>
            <a:r>
              <a:rPr lang="ru-RU" altLang="ru-RU" sz="2800">
                <a:solidFill>
                  <a:schemeClr val="tx2"/>
                </a:solidFill>
              </a:rPr>
              <a:t>	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Средняя </a:t>
            </a:r>
            <a:r>
              <a:rPr lang="ru-RU" dirty="0" err="1" smtClean="0"/>
              <a:t>квадратическая</a:t>
            </a:r>
            <a:endParaRPr lang="ru-RU" dirty="0" smtClean="0"/>
          </a:p>
        </p:txBody>
      </p:sp>
      <p:graphicFrame>
        <p:nvGraphicFramePr>
          <p:cNvPr id="7170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539750" y="2852738"/>
          <a:ext cx="2854325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02" name="Формула" r:id="rId4" imgW="876240" imgH="482400" progId="Equation.3">
                  <p:embed/>
                </p:oleObj>
              </mc:Choice>
              <mc:Fallback>
                <p:oleObj name="Формула" r:id="rId4" imgW="8762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852738"/>
                        <a:ext cx="2854325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357813" y="2643188"/>
          <a:ext cx="3452812" cy="168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03" name="Формула" r:id="rId6" imgW="1091880" imgH="533160" progId="Equation.3">
                  <p:embed/>
                </p:oleObj>
              </mc:Choice>
              <mc:Fallback>
                <p:oleObj name="Формула" r:id="rId6" imgW="109188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13" y="2643188"/>
                        <a:ext cx="3452812" cy="168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175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371982" y="2055776"/>
            <a:ext cx="82296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800" dirty="0">
                <a:solidFill>
                  <a:schemeClr val="tx2"/>
                </a:solidFill>
              </a:rPr>
              <a:t>Для одной и той же совокупности существуют строго определенные соотношения между разными видами средних. Эти соотношения называют </a:t>
            </a:r>
            <a:r>
              <a:rPr lang="ru-RU" altLang="ru-RU" sz="2800" i="1" dirty="0">
                <a:solidFill>
                  <a:schemeClr val="tx2"/>
                </a:solidFill>
              </a:rPr>
              <a:t>правилом </a:t>
            </a:r>
            <a:r>
              <a:rPr lang="ru-RU" altLang="ru-RU" sz="2800" i="1" dirty="0" err="1">
                <a:solidFill>
                  <a:schemeClr val="tx2"/>
                </a:solidFill>
              </a:rPr>
              <a:t>мажорантности</a:t>
            </a:r>
            <a:r>
              <a:rPr lang="ru-RU" altLang="ru-RU" sz="2800" i="1" dirty="0">
                <a:solidFill>
                  <a:schemeClr val="tx2"/>
                </a:solidFill>
              </a:rPr>
              <a:t> средних.</a:t>
            </a:r>
            <a:br>
              <a:rPr lang="ru-RU" altLang="ru-RU" sz="2800" i="1" dirty="0">
                <a:solidFill>
                  <a:schemeClr val="tx2"/>
                </a:solidFill>
              </a:rPr>
            </a:br>
            <a:r>
              <a:rPr lang="ru-RU" altLang="ru-RU" sz="2800" dirty="0">
                <a:solidFill>
                  <a:schemeClr val="tx2"/>
                </a:solidFill>
              </a:rPr>
              <a:t/>
            </a:r>
            <a:br>
              <a:rPr lang="ru-RU" altLang="ru-RU" sz="2800" dirty="0">
                <a:solidFill>
                  <a:schemeClr val="tx2"/>
                </a:solidFill>
              </a:rPr>
            </a:br>
            <a:r>
              <a:rPr lang="ru-RU" altLang="ru-RU" sz="2800" dirty="0">
                <a:solidFill>
                  <a:schemeClr val="tx2"/>
                </a:solidFill>
              </a:rPr>
              <a:t/>
            </a:r>
            <a:br>
              <a:rPr lang="ru-RU" altLang="ru-RU" sz="2800" dirty="0">
                <a:solidFill>
                  <a:schemeClr val="tx2"/>
                </a:solidFill>
              </a:rPr>
            </a:br>
            <a:r>
              <a:rPr lang="ru-RU" altLang="ru-RU" sz="2800" dirty="0">
                <a:solidFill>
                  <a:schemeClr val="tx2"/>
                </a:solidFill>
              </a:rPr>
              <a:t>			   </a:t>
            </a:r>
            <a:br>
              <a:rPr lang="ru-RU" altLang="ru-RU" sz="2800" dirty="0">
                <a:solidFill>
                  <a:schemeClr val="tx2"/>
                </a:solidFill>
              </a:rPr>
            </a:br>
            <a:r>
              <a:rPr lang="ru-RU" altLang="ru-RU" sz="2800" dirty="0">
                <a:solidFill>
                  <a:schemeClr val="tx2"/>
                </a:solidFill>
              </a:rPr>
              <a:t>	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Правило </a:t>
            </a:r>
            <a:r>
              <a:rPr lang="ru-RU" sz="4000" dirty="0" err="1" smtClean="0"/>
              <a:t>мажорантности</a:t>
            </a:r>
            <a:r>
              <a:rPr lang="ru-RU" sz="4000" dirty="0" smtClean="0"/>
              <a:t> средних</a:t>
            </a:r>
          </a:p>
        </p:txBody>
      </p:sp>
      <p:graphicFrame>
        <p:nvGraphicFramePr>
          <p:cNvPr id="10242" name="Object 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1805826"/>
              </p:ext>
            </p:extLst>
          </p:nvPr>
        </p:nvGraphicFramePr>
        <p:xfrm>
          <a:off x="755576" y="4221088"/>
          <a:ext cx="7264400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24" name="Формула" r:id="rId4" imgW="2234880" imgH="495000" progId="Equation.3">
                  <p:embed/>
                </p:oleObj>
              </mc:Choice>
              <mc:Fallback>
                <p:oleObj name="Формула" r:id="rId4" imgW="223488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4221088"/>
                        <a:ext cx="7264400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554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C5BDBA1E-8D88-4E33-B38A-C9CD52CB6677}"/>
  <p:tag name="ISPRING_PROJECT_FOLDER_UPDATED" val="1"/>
  <p:tag name="ISPRING_ULTRA_SCORM_COURSE_ID" val="A2F3AB34-17D1-45B9-BE12-A238254FE043"/>
  <p:tag name="ISPRING_SCORM_RATE_SLIDES" val="1"/>
  <p:tag name="ISPRING_SCORM_PASSING_SCORE" val="86.66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Каталог"/>
  <p:tag name="ISPRINGCLOUDFOLDERID" val="0"/>
  <p:tag name="ISPRINGCLOUDFOLDERPATH" val="Каталог"/>
  <p:tag name="ISPRING_PLAYERS_CUSTOMIZATION" val="UEsDBBQAAgAIADuTdETOggk37AIAAIgIAAAUAAAAdW5pdmVyc2FsL3BsYXllci54bWytVU1v2zAMPafA/oOhe62kXdc0kFt0BYod1qFA1m23QLUZW4tteZJcN/31o/xtz+lWYAcDNsX3SPGRNLt6TmLnCZQWMvXIwp0TB1JfBiINPfLw9fZ4Sa4u3x2xLOZ7UI4IPJKnwgJ4TJwAtK9EZhB8z03kkZ7BRWbiZEpIJcweuc+Qu4u0JO+OZuiSao9ExmQrSouicIVGRBpqGeeWRLu+TGimQENqQNEqDeI02JX5OxqfRKbU7DPQPWRm3h64Jmk5nrUYkBSnrlQhPZnPF/TH3ee1H0HCj0WqDU99IA5WclaW8pH7uzsZ5DFoa5uxKsk1GGOTKG0zZlZisUwdrXyPVA6bBLTmIWg3TkNCKyydALNtzHVU8+gBreXVO1Hzln4b+71p3ErlaOec5Y+x0BEe9SGddRLI6DAqS8rrlh300HTQrWUijoJfuVAQlJ/f2haZL0gVsO24Mk9XFz4e4Nst941U+xuEYRfVCrqtaG4lmluCWg63jb7uKEhz2y1wkytoSjVjTyIA+YUrxW1bXBqVA6MjY42lQzCj1ZVrkTpBWGSS+OwftLF+I2l+6teUKQH/Q5hPSNTWRKQBPN8K9DGQYE0NYLGtzTVZ7NqYXU46f0x6fT0wVTnWouBFHMNVCDiGATecdnZ6CAqKa3TxczXC9g4OgiMRRjE+ZpJhfHqQJuFqN8nQOzgIjqW/m4C25raMdFzHUTO1HcToxDphfq6NTMRL2Z6DPWNWZR++NnLN0XUm2oPz+R+jOIjRDOaWTKwu+9bbV83hvZ1TozufTVZZBt2K8wAmzyqvZhbybOQTwJbnsbnp59Tswx50lPPUdExzfcd+l8VavIBTiMD+6RantiYR2J7xyIflaY8B9cTtMghfmqYiMlpLUql5SDmGtXkSUFSYalY+ouqhknkajLRxs+7noGPcVdcKuBPDFjNdnGDzycwj7/GlvsvF2UV3lfPFRYMt87qvAle5vGFV1wl3nUHrfm0vwuqZx9ffUEsDBBQAAgAIADdxQkhub84rkjMAAA9hAAAXAAAAdW5pdmVyc2FsL3VuaXZlcnNhbC5wbmftvAlYk9cWNmoHT3v0tJ5anKqQUxURCFickCk5WtECAhWMIYxHmSpjIQQIkKST1SqSyhBkSlohIARICZKQgKStlUACRJkiJCHWECIEgkkIIWT6E9Sj9fY8z/3v/c9/n3uvPo/PR/bO3u/aa6291ru+7O/77tOA4++s+WDNqlWr3vH55GjQqlWr/VategP99l/MLcBjoY7my2vwoONHVjUPbJs2f3gz/rD/4VWrWrBr9WdWmz//9fNPYPBVq969bfn/Giv1RsyqVf+q8Tl6+FR25JwwApt0DmnzL3QR5gvMF7YB63sPnwy47nb5uuLkVz81ff934E/FH1G9JzezXt/55nfWk3/DJX1Y9Pexlg/X/Nrb8+uHv4t//sdHUzumtr4+vXDrFkHhkYhHi+TjHZrhMJRwkNgcCmg7Dc3yqu6Kh8zxIt7RKrCYPPVtgPHxzFvgpV92iHQTmlWWf87HEITpw0MXCpB0YD87Jd7S9oVfSeRN5Q2g4R4WPZzytqXp8+lBLMjBzyQy6TBzf1kZuc47Z5CH1HlZ/n58l2iHEmqYJkOmreXzzx9fxS8ghGtWZrtwDLb8N8ODt8Dty9Xg5epMa2k/911zxwOlvR/hw/P8Lv3siiSiYHs/kXYgq4stBWnomfwLszCrlCgtG9psXMKaliB6T3xf69IYglyh97yFtwzBX6kLwhl/C9T/NsI1CLheDgilug6zXAdw0pnh7qeYPvW6/KsTcZy5DDXNbPCezjUv+3hUxxy9Kl7Rykmcys6nMQ1zc+krc3XVncbZcCqtiGB1MFh9KXadsBXox4rVwnb7EfoST+KmMnGGyUDj5C3AVsuqcoF+pEf1Oq6XRlCti+2cuXlpBEg+e8MxDD6SEPFLOYvkGILFagb99tw6K8ydUOGPc1qjhjMl2c0aSTh7UKStEiFv+veqSiQsFPjxl+s6O6NsogV2CcJNXY/PH+ePKpMqYtWHhF0wvIGl+gBLkIi5N0clslnPeU6rs59qUac3mvq4+r5qkToUlPI+SzQd/l0571Mqx4isFCfumXGBe+h4ys4u5SF1KIl1xTMSvavNoJAGYyEa2QFrt7plL85BN/Tc1rHaLptYXaUsjVCY3C2tGU5juJ0U5SZXSO2lIVKCDilPZAqak1mSk9gyVCKsoGyuAEwKBdvIsp1PggkjyKlEahMBOexuMaccHworP0IxtmMdkBRQ7BH21+NGi8dVg+WqCxjhAG+c6osHkr+y1cArBeTBM8CtlMCUupotnG8aSdGxMOjOmArPiTTt0GIje7D4gpjiWQfZNaXVqaNMapJJCzZJOXypceWPe3MtjfpHx8HLl1g9ywq0V1wKT+zNvt/SuU3jZdaivN1ZN8JwiG7tT+tQPFVYrjuuqi1PUEsliaatiMiqkcRd5F+AMuoVzwCbPXzJIXU5R1WBoHulhGlkAkpUE5eiQEBNwdWjUs8Emxik0JnFEy15HU8BaOxZ0prJQzCo9GpyQsDkYnbfcvvX41T2QE5kOpiJvTrfOgWxsdO09i+hYpE2rWukAkD8v9DHEHox/SjKxEKwVH1zlcGGvtaopjfMWpPL60uIx1mDu4iHDQqA/eagn6awps2APTIVAhge9Papse9joxV/pxMM3XO+A9XsfHdsGkourWTFan437w7C0m92Nl5viSkCctBeGuvsvqCjcUyHD4Mrp+ABqjZqLxoGngBcHugZqRnb5T3Y7owtkYJprOv7wKUt9615V2LPbbjOotz04OqUQM6gw+BMdnTaNYnYdG1z1A7710m/XfaUqj/IT4Lyjy1yxSPcXcrQbQDyIjdtBlGuhoyPoMcyPUtzUDzkVHzZnCp7rDaSHJvXuJkp7Zkbj/cU9XSJqcSCfc5bsWGsRlbzdRcsASFOm9E48/O5aTGiPDJr3pF7kgqg9UdnssjzPwqmPFuBXNXSPhvea2bNZGWlpt4GSNYtFdtr3X2/LCS7GtKiJP9M4S3Sq+bgGAHVpi4MmhCB6neTLIZ8IqiLP9kOaTnkvPVyvyBgeqiJvJ6SG6ZLYypcgrumZoatSu0LuxEnV3827JLuYRu/yNHG6Rg5+2XpYGxRuj2nNXk01jSGnCiNh+GmstB6wNvaiKbo+AqHvm7R72mm8fnd/BHq1WQsUwOLguZPZZpNcXtZyxPHdOg7g0clmU7cgywVEIKrndxaCuDu4HTP29Jkuf0tCczGjmndALXNv9cABDA1lfEDpLCs4uQCVoPhrL6r4aOBg8h34RNIwXhXwUkWyZAgAhKq4nES2aGwfztIWTHR/q/dSjvlcQy7NCXCeJ98dpf3P208bH9uB905LMQ6rA8K2MYjZnCiY5gtn/Qo3TUOO+VDrbsFSi8J8pAzKcgl9Sq4OXA6BIx1cGTRZo7bVKN3IcBYmO3U0hYiBD2VabODP8pQbL663p6zHUobZTj4VQ/skCXwKwZUXZ4kyv7zULRU1TmsBJKiAVGJ4vmMyB1iCBaJ7xZpxPMYwwSWxU5sofYa3Ur1f1O6NyXPpKU3hvt/MBaXZ/H6gtLo2Iq8QDFDLEvV43fQWKj0FHX4NkJRoViw3y6BqahULdGr1CypLZ+n+p7c5qm8pjZgpYdAAXiewq2P0siZcy8N3aQ2cAf20VSH3NDovyADuhGWNCP0KqLs9z7CLnKYVh7QqFiGtAh53Q/1KHO8kWPPJ+Ak1yChw9GTmSW721I8Ty/61X9qezQFuiUX6Ci/jdqUorUJ3j6VOzBXuHf/Hcil/ka/X0IkcUIuYxzMCf7nlO+9HIFggOd+Gi+yKkdWzgbfCZLzRq7DcHPps+6lDkdZ6W35LG60NC1IPrrcSGJND6hAXmZtzbR92nCIlNyt6pnPKInWogLSToMvC7Ap/Bsi3XhtpKNYAZ/tPNb9EJ5X2Xh5Gzwc7VkK5BoYVaz+ufQ8wxURfDJzkcvrMVn1grQRh0B2tqxeRkpAjK5xKzcN+IHKa0RVqB5z1vGih+GnNDLd/ICLLKi4wAzRjEA4tznP6KKq4rsKbGfbLUm2vcOcIqfWLUT/Ai8GP1Adx9Rc3EwjNJH27oxizQXbHDXnlPbAS1VWm2Gl5GhYIdw6lmnevaYuQdbvuNdb1lRVW2HV22ov9lGvXm+5xMnrp6qzkTYy9t1inP2pxAj23ZwBeIc5gNb+vb/LLcCGOfBjTWc/L6dxrw0YW8UXu8DBfEEGHmECeV6m7Gd+rabOnTQeP+zFU3uEyZSew/CTxPBbOEryhiRWcvWldge5cnwrjweCocNP8yVtIRJBe6dH6bKBc5BF6sWSmYrcAsHAwWr30ylYPm6s8gZrK6bWLc4rbpSHvmfglm+WQhatuXsaYgYOjh3UxeySSCuldiwyvJ6FXTYmRmThkaDWFP0WrMiyrz7PCiQCbwVC9uZzgk5v45y3Nkt4M8wG0pwhk/uxBw85c5Gzpx+ZGxdgHE2RsjkMGjRzBXpUHsNzs0SnzswBBrDJ8bZS3R4OW06QnsaNlqSxJPS9+6HVNqWE1gunzXHEltwavpou0zQBLWxQPjPLGZQn99qnM9bLBRFnf1/8NPwh1zlV1DWd20C5OXGsqzpC+qaFTY276Wi/R62PnX5GjQgUK8v1Qfn/5HVcZlwINC2s8LAHPwbjXrf8Ef7fufKX++JBcLWajDHM8EXGxZKLn8QdjjsS97HrvtPFRMtuxYHU9YERFiaYHX714kW9/96te3cwxlyqV9RDXYBi1FBs4nvvXYXa7bteYb2PbWbcq/7lt307KaM1+hjMsookn6MxJSmZfbv9zEb4wum7i42D/QVbYu3NXT/ZvncV8ny2ndspvq4ecU+Rjx49PR3Hyl9Ry/3Ciz0OwtlrJ1fEDlv/Hoz4Cux/H1ivjXaU1oVQP7y8J/LWtH9qzuQ7qdm3R2RRpuXWQniDikOfqpTsfUEeN1NNRp5RK+V/payUVG6oLb36wmRa6flNkZ9xeqwnBbGmFyAHwNIlnI7PphMKsXmTO7CpvW41z8VLN0779lQJDtj7Bo4Fyvc8X0WhituSJ+iPCPKejtAU6fyfL31Sv28jtlp/WbXn1sKguCmyI2+xlYDKcBa6dSfv20jMMs8D/sM8If8oGHCy9KYDfVM7CJ4Vf5COtb6lMowBz4cwri8c1PW2+r2INLThu7SU6QGXOHr97nfcCH8YGHF1sxQn3yau7bs0+L3K58+GMRr/Y1cB3f/kB+mgF4xYiWFsd1kR9Bp/I/FDadGLyq1zXC8WDFZFn5IHFX9bGfiCW0gJzZ/kw/2yCq4K2v6jjMXX90/m/cGSGd5nLcvOW//nMoD++uczEb75c/DAIwN2Lyo9ELqzm070YNn9h3V0Pv517Zxyw5+D7HAjflTy52pzyHI6IfnTleS7ZNn/p67olLBrbO0f3e7Sb4doGdLNESnB/6nLNRbyn7pa+9YE/7ns0SUV/6lLfHD6/9Bl9r7OpYeXsbTsOdVVbF6NF6s9ueB8/UtKbvmn4F7E3o21L9mq+2Ha8Sz/DS834zFGLXTD9x095i1n9XLnhMmooXlPvpsup2D+gJGKkoVBzUV0eNgxfGslfCBiMfC5AWKw5p0vCxON4wqlu6UNu29V/v8wXLpHGZWl5MicaWKpWVeinM5jk2de8A7KgE5kMpJ4TKOarPx17R7PiSOTlKHn4sHsYqcrJhZqWRqjO8EwGw/YUAvQ3WfZ7HmPLngBc3SaPTiplRIwN517w9SyTMmdTVGdyz3HQcqliZFq2uP4ipM4yIwLA9GbZkoCc9qTtxTBSRI3nkK8mtJoA77z+Rwftc4F77dmMhTP8ooTkHcK4dfEI2Y+L1aVqfoX20Cymcwmkiq0qqjvD9KtDsuKnd468fhbqBWSPngzSMMyzKQ13MyV06U2KP8gucQYJloeLaVxjG4BQVDKqFH79hdJYJ1+OCmKxV4Ua4kf9RmAZLHkfkkjad5JFI+a/Ce1SeUsptKj+NJFRVpRxYBsaduutgjhgBiSzrRxrJfu6nWBM9fcH3Hr9XwheCAaij1yeB0T6uzL0E0oeytxiBxSVpovibSOBoKD5SNGMaSxJM3kLNbmS0vNNcWGSh/cFUlqU2B9qPe5QvEVUfBe0GnfHofsIkV7icLY3sU3s9b5NM9M37tJYXeSg7jHCwhSUnoFvBD5gr/I8m0jCh86pcoCTkJTp23Wto8b26N8O5Kg9ckzmRuum0ui6ClZe2p6nt7FjZUmzEa7lpwXa2NQXTTg1rUC+TUW3O8qLFUBIG/zj5NCbOUhSVMuM5Xd0VJ6va4NRIN3NnqgcbOzlTFVL7pUtI/rLknYmqEaXybjyL7zojRm8Y/qLeW9LY9IuuM+NrnAnUWNsgFHH9ihyPfccYXiORcLpi/rEK6UFV0gxX11QIQpKaMvZ3qOznYWzhbp1HmTmVXB1h66SSQX7oWHz70fDWO428HqXnDUgJIM1qm/lp6aLt3+OERua+9DCmmKiUiuMHSvd/HxgUGb40QKgKsvA+UAA6WAcYWI1dIQwS6xCwWkG9aEQEszud7JFSzOXEt4v3gkrWgMCVEeUme7TSi0fcg41F7QBYQHi8lx63V/0ahBPxN/4PBO+v62LBh0MHQf2c+v+dnvTOlckFVcR6GjfyvQO2Yuyvss7gohuJwsLqkfA7G4vOhuhC1RGvLBVOfM/d4Wq37q2B6NLJfbNWanK6hPJtU0ktxbU232cdI9+I0DsmvbsvLepSQP/DhYQvRp3t5vMDvW3OAffDzuEq1asaa3OB2Ge/2nQrW9T/AD4ueecgDEZpf9QkPPZYezjpCNxy4NKZaiKV0epxd7eTu9z6y5k9MJBKzlKNADe/hTeZS8vMu5e1PCJPGTuQPK2QpWez/Sumi+pYub158Z3VsGb1CL55KKkoOduQM+KaUvmNtgZxsfocg+seZWXcQ40WrWXHef8gVdrpQh/6ArHTcbMelC/yC987rq3GTtQxeWW2TTMhDeLLWVveLEr8D+L4GhdHwROvzCxYud7mXvPR//pFasBhgepTlt36507U3qyX/0b6zROrBhmjSP1nRgZeZykHR834etP1ZscVyBW/VF4n/1+q9Egk4gbe5SXEkNX5H+6LJ+iQVGa92Wp1yZSPX5PXm/zwQTlk/pKifuzBvl85G3dML5rhyWx4Sih2vSc6NumYfGPJxLxeg4XCi+A7z0NfgzQhje64nGm4pr0nOCfkCrSVHJBH6JVV4qkhM2vvf7jlyphwip7g1EU1DNyMynNkiPrfGsypv2i0ogiCvMhQwgbfW01ydnxr1Enh5PtW/5LccGilLuL1TSc/HYdO/66wtG/TjZEKrrVCU9CwJD/hOFmAruR/3SpExbQGBgs2AOnysnPDWup0F/J0rvrQsvLc6OoLOGSo4wco10zFME5YLqNsD4E6rZb2L7REmuJwpgWmLxCa9p/J6Y/Fxdp7opFZUnm5mJmM/hjZQy9RKWZmCPRZHjUg9TUC50Jg2MltHQJIPb58ynS8tkW3gJycw5jBKytDI1T7x1TmUwl4VUoo3mNjPfNP7pE2dxt6VfVxFLI3PGXMxUgBbZgl4Y46IXFafJJ5rm9zZzjHQvm+p0vniUApvJ7ZzOSy2SA3JyCjH37VNFe5gLfszhlPfNxuADkovIrk2yUalLorBCpJ+COnmwGUm8JkcEHoHxjOyNFmQMuDoxL4f35+qfiykv7zQYLHc1HDt/N1eqkC1IQe1kw93o7rmO9a2jV3rBhRnh6BVwC8llJjA7ptZGLf3qiJfloeOgU001n+vlWUzd0knTLmRfim4ZNilLE86bjPPg0NJtGgD25J2pRuAAI8nVr+pjYoG6gqmtwJbq1S0znco26ndmXNmcsqNnpFPM/VJX92SbZpTmr44FgfefP8v+TYCxMKVUtSsxFhdbkf37+U0pQEBixOSiS1tzoeMnwXdtSkWL7SwDI0YkRmf1uzK1/VBPnlbf19wXVv+r8nKU/mH14OdAT/DCj+tuneWHf+k2le091Z7KvheKP5LZ1wI0/GYHUihb/NZwPdFC7kGfNQNpFZ4BtjTZNrh+mx0UF8ffGSWrTIDtdWY6mhyMrf+WseabE19mdy7v46i2XIc0Qs65bbwipOy8E4+TuswoWpNO4Lwl2YhECZXlJedJzhUTe5dO62mdEqfkMlrh9n3ERyF5tYf8C2KnAcbfAaDQSPBlAYAHfQ2m4/EnE5mhaKCfzHiC6kPhpkXY0uADPtD8UUqeOYU3BwbhvsVsMI0FPfEeRnLQF0TPEz/S2RHswU5vd46qzfeuwKYo9upk61F4x6WRULygDdjPuHHk874hBz9Z0xLm8VuYu7jsup6Sa/ScfbFnUdTPeimh+MnF9i7fXsaam+zR4hpkX7RbqKY1AnelgDVAiYHgRsNkLAM2djq7JEFZEzvdITLIoQY5HPPUi1IqKtgDzjQnpyJFwmDFmjHg5Z066SILtNgCBQbObNZe/MI3SzA+vzt1LvBMhWcT5ebEJQKl2VEhb2Bzin+YR83nRrU0g9662byriZB6awOoobivy4daT7sTz6xgDzq3+dP9YaFbuPbdlJs2daDMfyAHKfuh6tF5T03gkz06TaVjKRnhOP5Jgnc5v0SAdfiE9LcmSUko4XrroDVtkZN5lcVhvT2sDL+1fJM9uDP1DljttHSc/uu+2JiINLeNOEhS7cU+pcJJ2+ZfgoVFQetG+Q9bo7yOeaUIMaFQ3KibpF3MWpNPfLT03muBJOCVvKkUzQcPpoOfWWGm1Ts4zqaI1l8XfqL3WsbqWFqS/kJVQTfmUT1OcmloG7MgmOMo5C/Fx067jO3iBDd49VMWhgjGjLAJr+8Yl25e6mW4L9SecnHDESHhBamXmfXAJt0+mr0fvAM9rzytC42SQqRBUBaon7JfmqU3SNFPQ5/QFrKrIDbmUot45AfIpwMT70ZJEoc34Ik4HnjhlCaR7+tEGkae+qVUQAX2t8zseK1B7yXPSjAq95goTvMpjt5nmn/btpbD+MAsgcJhMClqhn4Ih0U2OoQXFRfDovi8lgJNPMU/SLq/YXIxZHZUPIq01UbKGsx+RVaHBD4sIuhjdO4Ppp+5o1/QV5APy9a7dOt8muWNg2nAg1hi7JpeAWDtiC8uNqKEQrdGkvTXQkET+ProLJlvBH15P2dwMjk1NyxsQnhsw7f276n23Xh9Xz3XqZ9RY0ToCnU+o1hsSeHe8zFE9nC0m7sNyc/aLiUMd8wgH6FGw9zRG2VDzn4qD0TeO48X7J8q5QD99X2rH4Y4TzmpEBs+Yw82YnM68gqDgJwZwKdsEJ3A3eK1i0NpnrgUhYVCm08nIIOkQZyC7oeq9uaamib4QJiitXFA41PkeLhDKafOsO/5Nr/ZFORiG4sX6T2xOm9cPIpK4to2BbWNjkRLDomXGZgi92MxBCDpISJD0EW9En4uVHqg6wA4AdlVwAlUF2R1iiUilBz7JCMNEmMQGx4lGFB2ps9OQicUsyi9GJAatdbT62lOKi2E7/ErskM6ggK5ls222Pbz0DMWw3UW8oeQixNKHO0meTXe5inVQWbWY9LwvEhQETXX63HGs8zY2s808kwMp/lsqhIbgSC/hX/32QCqmzFxvjMTpO0NpJL/iq98li11ndr+1BSOB75pU1ReC8r/8eSzW0ZjUpGhA8PDZXmGzWezPMZ5bwYGPOVFeBRIN8alSqy5EyywUbGI+KXoGfXm7UrN5fPHlQXxMuE8OkvHeND7b7K2TWVhEjOW+6Mj8SBVWWZK47/7BMUA/YO3oITl4brxF0jcXk6UYSSq7b/I/8olF8D630dczSyJZElRUIxiE+a18GudVNUH3EQU7jlav7IUoy2FWg52NKMffw3wjNy+vbT4T75X6Mg9OqlszWnK+rfc5zbG1vfcvrgiwINxIDvo6oX3VsT+uQ1WTNy+bseKL3yR2Lrbz9vm2IrUq3hxJ3GXPPNXZl3V3H8duMHNlGfSiZiWGyjNaGkWWhoLMD6+QAYZpgPBE2etn02IrwH6f6m6swetOGbmBq6AVPvtdbvI1ZpOqRfUTGo6Qk1GkUnHCht4oqv2g5yiYiK9wcl2ILstzOc7eClp4ujkSK/p+0+2lPOGzDnzu+MaR/uTcMS5UdRCNQDVuTD1TCjlzthza8qba3y+K3pdSooyzIhtt6f7Bn0/wL7bcqJ/RND64hd9y/MKHroQTHopoMS1pLhuzPlOYL5twmjs2LXwq+4bwWrklbGUztAD/G3z0vvbSwstp3CwzRM25N1eu5gaGp1xakWZnyfjgjmDxa6uEf24oH2pdwIpEWx8Z8QhTvCjmlUNSjvbR4p9m1q7fM1ZfpGLHgOzGhHqaz6j0jSG6r2xA1oUmTcIpI0FvDCXeKQ6OmhcrwCYFNV8+/3RfdneCaPW5Isc8dSlIYdQFskbbnvOK7OkAXJjoLnr/TGXJ9aqS7IMDr9XRqH4XeIUl6vHiFr3XcSAiPdC+acblk5Q9Nkj54jNSf3ibWshV/180CZVLkgHeE0Ndp7BbBdYPbNXgJNfcLYNebN/w2990sLapb65aApQRvFPDvPRwrAVjgGpDl80/KOBptaxaibXF/E+NuCzemVNa0ZGEv/5okb2IRCPrrX8o2lvxgknv96hknq6702brM7XD/RuaIDhUK2dE5mCWyVRk0FBsZ+Zc7oylG3a3cPoyRQvRz/zODcisMmcJ6Uu0d+V5Uvi2QNW7ggmezCnAr2GmxSFrSD5ypqMkOLT9uV89SFkB9omHniJkuSJ3YmF6naOgfiNzT3vI52KREP6dV86eMfHna9/5vJ1xUTk2jzf7uZiny0wU3Zw4fa9/Noen/fcm/0a3mygDUrRXiklZZA3r8jSc4GJWA3chkXyV4WI4yvidMD3xz5UMxy1hgGTVY+sIXJHWvCZhme+ax9bf7EyUAne0v3rfloHiVjyfPPMEhxOpDr4vv8/v9OQm5+Eh/AKb5iD8qPrT8EuU05Nnjn6TOcr4cISDmxE71/1OxEpRjZxn8cjIgy9dBsQiZI4RiEzRrZ8XqZ8KU78v65UDpVY0tMIRo81KWZE+goMXL3HeIfZvqwlmJD/giOdpAeqeJmR4heEOIcjm8tDqKUiIuMxRuSDI5IDeN4y8MX4a2GEYc2rSm3JathzqfZfJvn+fqbnj5F1sMTh59jyF1bcmnF+zedlcc8lHgRG/LgeI0s1ODmHa+BSSv+LBmEcsQ2qRc0lRomPoB59DEjAyMOpL0L6QW98Q1mg2PsBal81v2p+1fz/ULOXD2y5S3Nr/mqK8J5pOcpEUt/Dom8KjbAeummZbFqu5ltu20S1Gbsmc9HiraKlHstR4MwK3cEXfnyOm15T8ikukmrJjHm9lttbVBm2MEpbEoU8b1Vsf6JjjnC+uATxLqQctJa5dJm5pEyDd/Cnul6OGMXE0rliyoIl6qWppRijFNs1QQR6OXO6omHlD3+6NGxVJs6kY8I1gaZpMOqmc1DmlLE9UGgzosxpDMUbUhm+B7FhfKwkzjr3lIwS4bQV4EpjqU5Mh0td0OBYweK5l+KZ726/PXz72HMbvoU8suZlMUQts2Fm7nR7Pk/qgZ24jpfYR8sO+VBJ4hGQ/Rbm8gi5q9OTRrp2Qqm+geOB6FVH9rJsLvMLzx40M4fDrebShXKwnvXdTk5w50RGpNuxkuox596DdBEK3DY39Gf6stP2DTqoGYjjwvmQxaav0oFWOyQxk5l7I8+U/brXO/rSby0PGq+3LdZLqkNB+Nzm7/vFGbHnqFu4jixrP4G51iPDSRJxSwPQ//fyI4cShApdfbLMOLT/T5Dg9n4d+bJuA8VTV/tJo+ORHfXpLr2U4qtthqUQhNz+YCKqa9TFFyc8FTIajdDAiUmLV2oKzEXcnRQ5jwEkf5UtoMrB/q0vZpvmT/8aOx3rUUdZaO/aqR7VfPJaOckreOeo8SqLA7neFujE7fJpfts/gW+Fo19vAzlm5DWmA4FwXS1tmWdwx8rFa5TZ9kFwASNKpjwgS+8YXSkyV8l7LWmFPchZNBewDtasZF+NBy6Z9EMjBtjge8/quv0+uEc9yx8ZQtiaA/SDl3xW8r2Pk7ms7xcPiwuke32RZXAS9rUb6ftYzSwHBJh/arosWnpIfSsmQg79ayi2lA8RTGU2PbnBICh65nU+7MHwM25ofDy7xypPfJAYhkeRjp6ovxZECeLs6OUPFVldQdyJs049JSvgkDr75vL6W+Ad7DFFeMHM/d6QnFFII9HGg5hsS0wtiEglc43isDk4c4BYNEwNHHoxAxMdTx2B5YyZywbU6TgmoXT7nc9o+q4uzZ9uWO7t7PPyGxPXTTf/ZKMkX6AsdIFoqg8r/sSnzbVooOhPcIuJ64ZeNb9qftX8v6R5e6x9qWxeX8UcMgroSX+IjpabHMn1r4fjOkfjX6TM87ki3fjZ1e3AlwqYLnN2YTCsnMNfLm0gRj3XpJ+BoiXQ8cLV98Mi+cgr5P9mMTNdrJea9AT659ujn0+c4fsim8/RF23Uyl4cYg46FZRTBS+s1P4kLvJgbP225+c2iMHXgbeS2EFutc+R646uaDb9xHOpA75bCX6Sa8+Lkar15kwTjGO7PF+Au605RdQCS/4gozks+sMcWK8EeyXYf1MwC0flRBmVI8dByquklVtnK+c6O6emOi1nU2GLSMWdTQAykorkdUwgLL9yyq7GI95FomdCtOXRBPifzEeX4nNP4boWBv2wl7hWP5A6jWoy5iYKadRKAXO6xqKHyvObIrMzBmj2SMLpoMKpa/aJXK+XRM3kUfZ7x7O7XeyPQN1SVC1Y1KwkVgxpsIWSd9HXtK4ZZWxvbU7q54VmnXAis3wSCL5r+lJEO71nFC5KdTYe2efbVRca6Z20uIXWq2wkb2Nq0vg8h5dAFmsIsPL0+WJHP9nMQM2a2+Et5RJ6xJ0YHOTqNdaN9SrLuVwOtG4U5NNEih1jTrxOEMeigmKT51x38YfT4LafVUnbPbvnP9TAO0YlLSqvGML4rl43qE9lTESVbCmbHPuycszUzKrUfp3MgQ0L+nvt2/mCgB+Rgj2yhr4TyvsISHzQ+bMluBLPgA3fw8CRVWXJ8MYaGzD0Ru3NzunqVRShoh1xPnEU0q0bixPYYavU4oPq03pzNZFcKBYzT7/kS5YCxqqQ5uRb1PKPEw0PtplaqlsOnSjQnSq7X3JpLDMcXGtTNypJuFdcQReVEFni0wUs63mp7objx7KZe43k5KCaKe0HYPQ/6hG9CkUU6SXntVQalwbDm9wifei+0H/Wbj5xOMRtgguKLiu/rrD4SHVy0CenKf7Ufu2kCyXCVtbt6AdHxEeUlOto9n4qw9Q11l54ZxQ2gusjx+omO2Vp3Swy3K8AawolvuTt8lBc7d9OjEFNh4LqERHaazGENN0seON5nw35JVb56mx7r+Dva9/uP4jsdPCWOdzbia0wNNzsG8Gr99yNr9jWWnBVJ9TaYCtQ6Y2eiyFxU2kz6IG6Zoo1dw+tFZMMlRUW17kx2X9mrGZLMXXch/0rA9WXpiv+RrzhBx/ffkWyAfJ9bXi+w0fBDnHIJg4vKaw3mgeyByVG2GCAdnDweYmLOC04I65ieUJpgFIaL93Ps8aWwfupbVEDblvmpWt4OSBfHGK1vPXlTezVC368ECoJb/45r3Ay95HvPeATau/5xtNtT/ZXuryGaJu+BpThwJyXTVIQe25iF7grIgqf8tJSklmUU3LXV+HzlWD/HxJsp4WwMg000+KSnZOS9+oI2iuwV2CvwF6BvQJ7BfYK7BXYK7BXYK/AXoG9AnsF9grsFdgrsP+zYF2GuVRw88dHj0ZW9V184VG+qX0E+vI9LHqhfeN772krYg7GHHuOJRsiGBdGspg6IUt98WLPSHXZ92N3+/M3rMCt+vnAf+naxkPN54o6Vl5Ek/3oycHUVbz/u9cABz+m5fk/w8S8YWKEbJwhR96aS07tyBFvFWVnpke6MSvjB2g6kOXLh8DRmmE1qHSXKF6/mGparMppTKpAJZjkLXv8u7i6WZ08HIee9oti5KgqRAL8LJ2tnersmH/Lcp5WpdByMcakPQO5GwejJW6P8BUnqWNN1bnlSo/0Cul0s2XogzcAnwU+FkjMY6Q+qMdfA/JqwrIW4GANHGp5vi6yTY81PsI2T2gHskBKvKZTCpHRwZaXlHC4BsshfWjjVozzWEq4K5vbSNWxoV3KS4g2PRXMq0Afx3e7nObfMpubgCYEJuiZXwWKwTl1kV5yT7N0A1DnzNwPMDvm5CvPJOjzKf60+Y8LRSV1qC8nqziDEVtllVkag+d3xQFgxftgxY0vZkYBXhoBnByKu36AE9x3J9AwHOi1nCMo0F2VgmzP4VUEbRkBSf/I/0MY+PLSNME4vfWyfLaUPObKH2HoI2u+6GMwvOT86RXB4viS3H6xNMtNxjLgcbqu7V5YVMXvj55Kprc86TbOhNtcl7t9gNB5HtVWIcs3vSOkA+cCEjYJNfCGYj/7JuUBSTCtf7d3GDRG4vtryw/saOGUIjsdOcF66AKF1P6jfy76x2tnPcEkQcAvEeBWh7DEDj1ouKTbHsAi/ROjtMNQnMI5/swddTY7RB8L8cml83Q0YZ4ERG2E1oimZtKk5o3xeZcygC6fr7jQkFtwTAhaB0FnMaSPrNiD74/wS1LDUmqTtq4lV7RTFsZ6uZNLrX7118is9R40WQPXqhxyujajMfk6GhB01Ia8vt8wxl2sFV0Nxl7la70ikqHE6fbZcx1c0m6/gnvWuZMrSw8G5VJ0/KkPZfi6kzTuxyXMLwmj0lIHP8KnG6BCxslmwVbyrKzmBxJpEx0j5DazB6PTrvFZv7ok6IKwY8lMhx2py9bIwWhBZseI1us7uTobwIjGMlDyj7NmzfOhHhW8Y15SinJjAiF4OUEIPzCziOxRZurlSIZj7PT7DQ8bwlzdcZBqqxgYeTeKyiAIE2G4TCyAPciXFXjNLNLXCVuOC0GuEleMypU/l1rtcdC8S+mKdRvUDGnC8JzqrsG8STJ14cLzlIW/QtJGmhyRiWp/fs3u/njvTAKk18AOm2Z9laPvGwSSaeOspTJidVJUajR22fMekMRyaOUCqwwFntMuKR3CxAic5bzjreUhsGGIxEUvttpt+mYFXvOjx+INfh2nyIp4z3rrqlUPKvNmowGJJvxhWE4DWFsEPkcg83P6zcpJ6ZD7ZIi4RQx/WPn2myDxwu7V4Ybb7pKQs2lgpWfd/kaCP3oj5GJtfh/XNjZzwzgEP5VYckkMQla2fHPisJscDgQeJ5lNVnBVxOmo5CRCcMbBPYbBkU3MpTss8iJzwPKkJ43fnMGyQegaBRnOPjTPFYUXuKndNiNYfzEHkE1Ry4Ol+F7m9E8kudtWhO4xjxBVLmqSu3W8Y1a5r+KU7bB/QeqXzupFXfWIWLEwSR/gC6rZ90JLv6KMShIGQkHGNwIhNaOZYm7zpX4glwd7r4yQS/MM8Dpm07rmPr+S0/gTKkgoc9n7c5dRTQajiVFeDGEEbPnHdahH9xhAguHCTYu+pLvcAgZsp0dFN5+KqLU8uHrjEzn1VpP8vtn5pNsJLmMGJ/hW+s+TSzQx2TBO9grFk8VK/S1+clQCM31IhIfh1chOMWMzIDpjaNFRCD84swirl16HD1FdvVJZBr9ksMdpQ/6M21w+i0Gy0+qDYu0/n2fwok9tKev7y5kJPHjqfcLS0bCdmSwbaxrT59tMNpvd3izn8QIsDhpoKwqzlX7keAHKiH5j1arKr/OoMZqsvmRbbUV6OI7pWCQWlYpFMNbDvZukGb3H71zhxzJ9bVLDoSnslk7zKpBm9TZOhqew0/hjqo2uRLRza/QI97PZ1QVbsIhLwWDmKdgaQYdcfc2Ue4o+Dd4vqd1meuO+de7+lNz9nLQORWKdRVF29SbdQZCr9uJXwWuHVjRDbgPrWsGJpm/plyepsdPZLn3+3gkR3wdjsNaAXCAklfGT7RYNSeXGomTk2TT8tI122QxfwrD8Anw4q7G6osBwczKrKVduTsE/35JFYhFtn01Egh3fUGFU3TEh8XczTVCSx+KjdsNnuFARam7Fm06dDFUCZvLIaTN8RYdFG52j+G4mmrBtbb+DHSu9mc1dzqZt1rixRXW9iuv42VImd0ZRgLntnW4fO52Mp/kKwSzKfmaiEO5qpgHyCE1Oo/53gPFMR1d+qcGOPkjhO6+4ARvY1qUbn7bs7umanV5tu688XbJ8vrSjPBYonTlSVfwDAvFI4bRoq5OkDlhli0Vn6VXDIrK9PxZTMcpf4N4CNq3PgOAmppCkYYPlgVV15XALdguBZTfilbWPPfidycA0aUY6JtTNx5mPq4EcRgrgwYjZLWIXMde2y/Z9LwPv9aFFrKy7GJaA0rQNWecOz8HDyg4LlQFZSeZcygvVaDgRtvZOwQ0l4YZrw6Iyrc7eR1GqszcmEBQtvnMEcrRLdh4JbUC5436A/K1g05sIvtBbI7jCQJ2eqeye38M9HqRJ1XVCZtBeb7VFCLmqstjqHGe4h1tzVEQIYtOKnpJr3u7f063igjHqy8yly1CmnsPUr2E+Xsv8XL3O+As4++aVQatRs+AS6hsf8SEM9T2LnMFx9WrhEw/mJk+C72rXDSsShsSGwZXg1LZIpd1qMmydci4sThBTHF4nAa3B8QvXKpyP1l//qJ7ZpswKKVU0LSMa3TMro2Gh0PwCabHUpV5HQ004IEy1Zp8KKChgoceVHaMr2vyajJpLhJoeAQzVx89/FrpYoe9O1XdXJ1OSF6dt1i4lCmUtfzmrodtVdd75ENk08S04xRX9xKcahzExhS0f9fME4BSAsMWc3iITAYZHx/nMM/LtsBIigvgZ1VFNi41oLzr7U/MPQEjB1PxPOfxlxUzP+C5oRByh+RtPFuXmQG44bj4+PLNC6uSAYBpT+hfFBh4F2D8fqhH07/Zbly55xDXOcqmrz9nx4wjyli+Yo7dsZOBDvUmfH4tMLNFfaOTvWvE9dzXg5gvbn5ucz4UZ3yjVCTGPfFesDn9MYi6T5kQutJJT9tCZVHpe/3nb3rSK4gofI45tyLmMKvkRsiYORZ3zvXsjCzyVOqyo+h6ZH0SMtlHVZr05kMHl3+DHx+knulWNTEe47iA3jNq7HAMsT3Xww3rDT02X83vTUJXKyitKj1GvVEf24C9+ZnL1aE7NOpIhmTfcYmapAcbbmPblebMLt5aJlptEOQtpawXA2/W5twTempz85XXH04PPlPNC3pEvYyFPnViw8+NbBfwm5jnkk4+jIdcKpqlzK9n3Xcu7J06YusJ8yg5GSjZrc+05qgO2cSnSVHZaRY+IACtl6hr+bm0CNaXvk1GECvZQD/9eq3NsYtfUPCvPq+ErZQh14pim0+zYcYXN7fnLxlRV58hB1lzD0SaCn3B++KB2vAlrZ++nauXMh2g6m3b7vaW9UKHcQtQexio5j6OMHAxyJw0rW3nZMtQ0SzC0UvPFesTqD8nDtyLl13O9jv0lakOhj3FHIS+k3vQ1tFfWlFs5aPH0fcGmM7OjtkLloxU2cNnTlZXBf5rmMIvxmFGjU2uFg4aBQCAk9GKiNpcSBsXEZ8oyF+zMfGsOnrmVDIMthz7qItwD6y+YHt/bMx/yTa0TGJcIO5hSxMkxyUWGDvJ4gVeG5B/PhMHpRe3L4GRX2/MzycbbK2LAn7CaFFnIR1BG8kp0rCwS6W6JzBxgzKe5wDNSEjozww5uLpzFk81+dWJgB1SYKZtpEKQIU0CPv1x3k8tLtvd7y/J6b0ffu4/YbYdSNDTToiiFZtbDc+iC9NXxRrvflqgXdmpUgMoKY8mv1fL71SkE3d0VMba6biD60FBPXFX169o9NzFDnhlPaNUjJVlEWF7UXQda7/YD1DZvmyxh8DgRGWTW08H/ZmZPRhP3oKbvee8Xig6sg2nCzca1YZiLB9UcHLGJPXhYc1CfF3e7JZxDSduaelsUBn1X6SuUSZzxdzAL6fny+ztWuCpeuaVIKDponsDTMgEFi5qNnlNlQM1uvcek3EMz/TyEWQ40TUvOOpntr1rnaZg1b1THNYcW75V83RmkyaFfzov8RFOeV56iKts5YFbrgzyvy8ySzEGv4+ZVX5g5Z3wnT0pZgIW/hwCkwEtGLE86H79zt+VvEVodxjQfZeBjdKn87QWqxSiTDIOCuPQ4GsQYPZZvXrlAE+agvO92LGv2qspSWKUiNSmarIGPi7gTs3jCSer0IuozpceQF7iOAYcxEjkY/rdagr4Ik65eaw7AyfbjvdSxulzgg9RJ+MdycyGD7OvI2/XdylRRGlRar3PKUDR9vQbtvNEyXrxnLgLfvifv97VYUMeCUyrSL6wAJ1q6Isq+6U/tBwmjLY8wfO5KXzX54aZa2lyLTU5L5bwBtDL4Aw3Cexh1SOJAKiZo9YOdhkNRWO9ppr7UpLzHL2oNOGkpiR9nzA17eflnzbV4BhpUyp3mohJwyVw9V0MtLyMh43PldGgPpVG2aAFatVizUoqvaq996brImMeYdHNP36W/3WtaZnlCkuq4Msrm0kINWafAYgTNb66UwLsHi7rkM+7NziuDbRoWqnurKfu15uRqom598rrWhoXrJaWcwcnj4OV7I+vQj7/OtHvy1v+rNvtRj0STMzOmNyjzb52zHtxMtXT4eAccbT7yr6/+B1BLAwQUAAIACAA3cUJIjCFqmk0AAABrAAAAGwAAAHVuaXZlcnNhbC91bml2ZXJzYWwucG5nLnhtbLOxr8jNUShLLSrOzM+zVTLUM1Cyt+PlsikoSi3LTC1XqACKGekZQICSQqWtkgkStzwzpSQDqMLA1BghmJGamZ5RYqtkbmkAF9QHmgkAUEsBAgAAFAACAAgAO5N0RM6CCTfsAgAAiAgAABQAAAAAAAAAAQAAAAAAAAAAAHVuaXZlcnNhbC9wbGF5ZXIueG1sUEsBAgAAFAACAAgAN3FCSG5vziuSMwAAD2EAABcAAAAAAAAAAAAAAAAAHgMAAHVuaXZlcnNhbC91bml2ZXJzYWwucG5nUEsBAgAAFAACAAgAN3FCSIwhappNAAAAawAAABsAAAAAAAAAAQAAAAAA5TYAAHVuaXZlcnNhbC91bml2ZXJzYWwucG5nLnhtbFBLBQYAAAAAAwADANAAAABrNwAAAAA="/>
  <p:tag name="ISPRING_PRESENTATION_TITLE" val="4"/>
  <p:tag name="ISPRING_RESOURCE_FOLDER" val="\\sysprofiles.adm.vvsu.ru\emplprofiles$\TitovaN\Desktop\Кафедра\Учебный процесс\Статистика\Статистика_курс Мудл_Перевернутый\Статистика_Курс\4\4"/>
  <p:tag name="ISPRING_PRESENTATION_PATH" val="\\sysprofiles.adm.vvsu.ru\emplprofiles$\TitovaN\Desktop\Кафедра\Учебный процесс\Статистика\Статистика_курс Мудл_Перевернутый\Статистика_Курс\4\4.pptx"/>
  <p:tag name="ISPRING_RESOURCE_PATHS_HASH_PRESENTER" val="39647bcbbfbd4d2363fd4f1090123ac6816fc7b"/>
</p:tagLst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устая тень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458</TotalTime>
  <Words>624</Words>
  <Application>Microsoft Office PowerPoint</Application>
  <PresentationFormat>Экран (4:3)</PresentationFormat>
  <Paragraphs>107</Paragraphs>
  <Slides>23</Slides>
  <Notes>22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Castellar</vt:lpstr>
      <vt:lpstr>Tahoma</vt:lpstr>
      <vt:lpstr>Office Theme</vt:lpstr>
      <vt:lpstr>Equation</vt:lpstr>
      <vt:lpstr>Формула</vt:lpstr>
      <vt:lpstr>Уравнение</vt:lpstr>
      <vt:lpstr>Средние величины</vt:lpstr>
      <vt:lpstr>Понятие средней величины</vt:lpstr>
      <vt:lpstr>Презентация PowerPoint</vt:lpstr>
      <vt:lpstr>Презентация PowerPoint</vt:lpstr>
      <vt:lpstr>Презентация PowerPoint</vt:lpstr>
      <vt:lpstr>Логическая формула</vt:lpstr>
      <vt:lpstr>Примеры средних</vt:lpstr>
      <vt:lpstr>Примеры средних</vt:lpstr>
      <vt:lpstr>Логическая формула</vt:lpstr>
      <vt:lpstr>Презентация PowerPoint</vt:lpstr>
      <vt:lpstr>Презентация PowerPoint</vt:lpstr>
      <vt:lpstr>Презентация PowerPoint</vt:lpstr>
      <vt:lpstr>АЛГОРИТМ РЕШЕНИЯ ЗАДАЧ НА НАХОЖДЕНИЕ СРЕДНЕЙ</vt:lpstr>
      <vt:lpstr>СРЕДНЯЯ АРИФМЕТИЧЕСКАЯ</vt:lpstr>
      <vt:lpstr>Средняя арифметическая простая</vt:lpstr>
      <vt:lpstr>СРЕДНЯЯ АРИФМЕТИЧЕСКАЯ</vt:lpstr>
      <vt:lpstr>Средняя гармоническая</vt:lpstr>
      <vt:lpstr>Средняя хронологическая</vt:lpstr>
      <vt:lpstr>Средняя хронологическая</vt:lpstr>
      <vt:lpstr>Средняя хронологическая</vt:lpstr>
      <vt:lpstr>Средняя геометрическая</vt:lpstr>
      <vt:lpstr>Средняя квадратическая</vt:lpstr>
      <vt:lpstr>Правило мажорантности средних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</dc:title>
  <dc:creator>Титова Наталья</dc:creator>
  <cp:lastModifiedBy>Самарина Наталья</cp:lastModifiedBy>
  <cp:revision>62</cp:revision>
  <cp:lastPrinted>2019-09-09T02:06:21Z</cp:lastPrinted>
  <dcterms:created xsi:type="dcterms:W3CDTF">2016-02-10T09:07:26Z</dcterms:created>
  <dcterms:modified xsi:type="dcterms:W3CDTF">2019-09-20T04:17:12Z</dcterms:modified>
</cp:coreProperties>
</file>