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5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8" r:id="rId2"/>
    <p:sldMasterId id="2147483745" r:id="rId3"/>
    <p:sldMasterId id="2147483762" r:id="rId4"/>
    <p:sldMasterId id="2147483779" r:id="rId5"/>
    <p:sldMasterId id="2147483796" r:id="rId6"/>
    <p:sldMasterId id="2147483813" r:id="rId7"/>
  </p:sldMasterIdLst>
  <p:sldIdLst>
    <p:sldId id="256" r:id="rId8"/>
    <p:sldId id="259" r:id="rId9"/>
    <p:sldId id="290" r:id="rId10"/>
    <p:sldId id="258" r:id="rId11"/>
    <p:sldId id="286" r:id="rId12"/>
    <p:sldId id="257" r:id="rId13"/>
    <p:sldId id="292" r:id="rId14"/>
    <p:sldId id="289" r:id="rId15"/>
    <p:sldId id="291" r:id="rId16"/>
    <p:sldId id="294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00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A7B93E-6F24-46AB-9009-3C32E03CDB61}" type="doc">
      <dgm:prSet loTypeId="urn:microsoft.com/office/officeart/2005/8/layout/hierarchy6" loCatId="hierarchy" qsTypeId="urn:microsoft.com/office/officeart/2005/8/quickstyle/3d2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48DA5DC3-44EA-4AF6-A5DC-E0088CED7218}">
      <dgm:prSet phldrT="[Текст]" custT="1"/>
      <dgm:spPr/>
      <dgm:t>
        <a:bodyPr/>
        <a:lstStyle/>
        <a:p>
          <a:r>
            <a:rPr lang="ru-RU" sz="2000" b="1" dirty="0" smtClean="0"/>
            <a:t>Финансовый анализ</a:t>
          </a:r>
          <a:endParaRPr lang="ru-RU" sz="2000" b="1" dirty="0"/>
        </a:p>
      </dgm:t>
    </dgm:pt>
    <dgm:pt modelId="{155C4C05-D17C-4ECE-8919-A8C12BB38A33}" type="parTrans" cxnId="{FF448567-A233-4BAD-8054-647EF983C677}">
      <dgm:prSet/>
      <dgm:spPr/>
      <dgm:t>
        <a:bodyPr/>
        <a:lstStyle/>
        <a:p>
          <a:endParaRPr lang="ru-RU"/>
        </a:p>
      </dgm:t>
    </dgm:pt>
    <dgm:pt modelId="{42804381-150A-422C-9A21-663C1BFD8487}" type="sibTrans" cxnId="{FF448567-A233-4BAD-8054-647EF983C677}">
      <dgm:prSet/>
      <dgm:spPr/>
      <dgm:t>
        <a:bodyPr/>
        <a:lstStyle/>
        <a:p>
          <a:endParaRPr lang="ru-RU"/>
        </a:p>
      </dgm:t>
    </dgm:pt>
    <dgm:pt modelId="{8A78293F-70DE-42CD-A00C-F6A2104ECD53}">
      <dgm:prSet phldrT="[Текст]" custT="1"/>
      <dgm:spPr/>
      <dgm:t>
        <a:bodyPr/>
        <a:lstStyle/>
        <a:p>
          <a:r>
            <a:rPr lang="ru-RU" sz="1800" b="1" dirty="0" smtClean="0"/>
            <a:t>Макроуровень:</a:t>
          </a:r>
        </a:p>
        <a:p>
          <a:r>
            <a:rPr lang="ru-RU" sz="1800" dirty="0" smtClean="0"/>
            <a:t>финансы страны, региона, международные финансы</a:t>
          </a:r>
          <a:endParaRPr lang="ru-RU" sz="1800" dirty="0"/>
        </a:p>
      </dgm:t>
    </dgm:pt>
    <dgm:pt modelId="{FCAA8CB1-0D2B-4B5A-9989-FBDFCF46A745}" type="parTrans" cxnId="{21C99A2D-D58E-40E9-A8EF-2FB45DE74A43}">
      <dgm:prSet/>
      <dgm:spPr/>
      <dgm:t>
        <a:bodyPr/>
        <a:lstStyle/>
        <a:p>
          <a:endParaRPr lang="ru-RU"/>
        </a:p>
      </dgm:t>
    </dgm:pt>
    <dgm:pt modelId="{1ECC9419-2083-4E81-BD10-E6D3FE66852B}" type="sibTrans" cxnId="{21C99A2D-D58E-40E9-A8EF-2FB45DE74A43}">
      <dgm:prSet/>
      <dgm:spPr/>
      <dgm:t>
        <a:bodyPr/>
        <a:lstStyle/>
        <a:p>
          <a:endParaRPr lang="ru-RU"/>
        </a:p>
      </dgm:t>
    </dgm:pt>
    <dgm:pt modelId="{B6F3A954-3A38-4B58-AF2C-CD7A2BD06760}">
      <dgm:prSet phldrT="[Текст]" custT="1"/>
      <dgm:spPr/>
      <dgm:t>
        <a:bodyPr/>
        <a:lstStyle/>
        <a:p>
          <a:r>
            <a:rPr lang="ru-RU" sz="1800" b="1" dirty="0" smtClean="0"/>
            <a:t>Микроуровень: </a:t>
          </a:r>
        </a:p>
        <a:p>
          <a:r>
            <a:rPr lang="ru-RU" sz="1800" dirty="0" smtClean="0"/>
            <a:t>финансовая модель фирмы </a:t>
          </a:r>
          <a:endParaRPr lang="ru-RU" sz="1800" dirty="0"/>
        </a:p>
      </dgm:t>
    </dgm:pt>
    <dgm:pt modelId="{6EC18BA5-7D4E-4D9C-9D66-6E6A80958D2E}" type="parTrans" cxnId="{B5D1784A-47D4-4411-B88F-1D3AA25A4731}">
      <dgm:prSet/>
      <dgm:spPr/>
      <dgm:t>
        <a:bodyPr/>
        <a:lstStyle/>
        <a:p>
          <a:endParaRPr lang="ru-RU"/>
        </a:p>
      </dgm:t>
    </dgm:pt>
    <dgm:pt modelId="{309938A1-F3DE-422F-BC07-D00D41B2E2E5}" type="sibTrans" cxnId="{B5D1784A-47D4-4411-B88F-1D3AA25A4731}">
      <dgm:prSet/>
      <dgm:spPr/>
      <dgm:t>
        <a:bodyPr/>
        <a:lstStyle/>
        <a:p>
          <a:endParaRPr lang="ru-RU"/>
        </a:p>
      </dgm:t>
    </dgm:pt>
    <dgm:pt modelId="{B5559087-FCED-4791-90D4-84FCD744AB80}">
      <dgm:prSet phldrT="[Текст]"/>
      <dgm:spPr/>
      <dgm:t>
        <a:bodyPr/>
        <a:lstStyle/>
        <a:p>
          <a:r>
            <a:rPr lang="ru-RU" b="1" i="1" dirty="0" smtClean="0"/>
            <a:t>Внешний анализ:</a:t>
          </a:r>
        </a:p>
        <a:p>
          <a:r>
            <a:rPr lang="ru-RU" dirty="0" smtClean="0"/>
            <a:t>Оптимизация структуры баланса</a:t>
          </a:r>
        </a:p>
        <a:p>
          <a:r>
            <a:rPr lang="ru-RU" dirty="0" smtClean="0"/>
            <a:t>Оценка ликвидности и платежеспособности</a:t>
          </a:r>
        </a:p>
        <a:p>
          <a:r>
            <a:rPr lang="ru-RU" dirty="0" smtClean="0"/>
            <a:t>Оценка финансовой устойчивости</a:t>
          </a:r>
        </a:p>
        <a:p>
          <a:r>
            <a:rPr lang="ru-RU" dirty="0" smtClean="0"/>
            <a:t>Оценка доходности</a:t>
          </a:r>
        </a:p>
        <a:p>
          <a:r>
            <a:rPr lang="ru-RU" dirty="0" smtClean="0"/>
            <a:t>Выбор источников финансирования бизнеса</a:t>
          </a:r>
        </a:p>
        <a:p>
          <a:r>
            <a:rPr lang="ru-RU" dirty="0" smtClean="0"/>
            <a:t>Привлечение инвестиций</a:t>
          </a:r>
        </a:p>
      </dgm:t>
    </dgm:pt>
    <dgm:pt modelId="{B2D4F9EE-B3AE-4C86-996D-F99B66D8A39E}" type="parTrans" cxnId="{BB549015-6C2E-43BA-946D-2B7EF178966F}">
      <dgm:prSet/>
      <dgm:spPr/>
      <dgm:t>
        <a:bodyPr/>
        <a:lstStyle/>
        <a:p>
          <a:endParaRPr lang="ru-RU"/>
        </a:p>
      </dgm:t>
    </dgm:pt>
    <dgm:pt modelId="{2F58EFD5-24C1-492B-9C61-9050FEC34856}" type="sibTrans" cxnId="{BB549015-6C2E-43BA-946D-2B7EF178966F}">
      <dgm:prSet/>
      <dgm:spPr/>
      <dgm:t>
        <a:bodyPr/>
        <a:lstStyle/>
        <a:p>
          <a:endParaRPr lang="ru-RU"/>
        </a:p>
      </dgm:t>
    </dgm:pt>
    <dgm:pt modelId="{87215379-C8D9-4D64-9F1A-ABC7B66B6587}">
      <dgm:prSet/>
      <dgm:spPr/>
      <dgm:t>
        <a:bodyPr/>
        <a:lstStyle/>
        <a:p>
          <a:r>
            <a:rPr lang="ru-RU" b="1" i="1" dirty="0" smtClean="0"/>
            <a:t>Внутренний анализ:</a:t>
          </a:r>
        </a:p>
        <a:p>
          <a:r>
            <a:rPr lang="ru-RU" b="1" i="1" dirty="0" smtClean="0"/>
            <a:t>Анализ финансово отчетности </a:t>
          </a:r>
        </a:p>
        <a:p>
          <a:r>
            <a:rPr lang="ru-RU" b="1" i="1" dirty="0" smtClean="0"/>
            <a:t>Решения </a:t>
          </a:r>
          <a:r>
            <a:rPr lang="ru-RU" b="1" i="1" dirty="0" err="1" smtClean="0"/>
            <a:t>ивесимцмонного</a:t>
          </a:r>
          <a:r>
            <a:rPr lang="ru-RU" b="1" i="1" dirty="0" smtClean="0"/>
            <a:t> характера</a:t>
          </a:r>
        </a:p>
        <a:p>
          <a:r>
            <a:rPr lang="ru-RU" dirty="0" smtClean="0"/>
            <a:t>Оценка инвестиционной привлекательности компании</a:t>
          </a:r>
        </a:p>
        <a:p>
          <a:r>
            <a:rPr lang="ru-RU" dirty="0" smtClean="0"/>
            <a:t>Оценка кредитоспособности компании</a:t>
          </a:r>
        </a:p>
        <a:p>
          <a:r>
            <a:rPr lang="ru-RU" dirty="0" smtClean="0"/>
            <a:t>Оценка надежности компании как бизнес-партнера</a:t>
          </a:r>
          <a:endParaRPr lang="ru-RU" dirty="0"/>
        </a:p>
      </dgm:t>
    </dgm:pt>
    <dgm:pt modelId="{1BD4802F-61EA-4340-88D6-8C39D5F68CB1}" type="parTrans" cxnId="{C8749416-8DF4-4564-8E44-9451E6C5008C}">
      <dgm:prSet/>
      <dgm:spPr/>
      <dgm:t>
        <a:bodyPr/>
        <a:lstStyle/>
        <a:p>
          <a:endParaRPr lang="ru-RU"/>
        </a:p>
      </dgm:t>
    </dgm:pt>
    <dgm:pt modelId="{59A1DC48-B213-4F63-8874-74B64FD935DA}" type="sibTrans" cxnId="{C8749416-8DF4-4564-8E44-9451E6C5008C}">
      <dgm:prSet/>
      <dgm:spPr/>
      <dgm:t>
        <a:bodyPr/>
        <a:lstStyle/>
        <a:p>
          <a:endParaRPr lang="ru-RU"/>
        </a:p>
      </dgm:t>
    </dgm:pt>
    <dgm:pt modelId="{50C2B3ED-B753-4E87-B899-78CF6590E790}" type="pres">
      <dgm:prSet presAssocID="{D2A7B93E-6F24-46AB-9009-3C32E03CDB6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E5F0EB-BB4C-4336-A99B-5C73248F5E96}" type="pres">
      <dgm:prSet presAssocID="{D2A7B93E-6F24-46AB-9009-3C32E03CDB61}" presName="hierFlow" presStyleCnt="0"/>
      <dgm:spPr/>
    </dgm:pt>
    <dgm:pt modelId="{0C0F1128-DEE6-41B7-ABC6-14EDED925A5B}" type="pres">
      <dgm:prSet presAssocID="{D2A7B93E-6F24-46AB-9009-3C32E03CDB6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A5F1675-DD54-452B-893C-DCA8B5F60067}" type="pres">
      <dgm:prSet presAssocID="{48DA5DC3-44EA-4AF6-A5DC-E0088CED7218}" presName="Name14" presStyleCnt="0"/>
      <dgm:spPr/>
    </dgm:pt>
    <dgm:pt modelId="{4891209C-3B77-4FC2-90D1-DC37CECB27ED}" type="pres">
      <dgm:prSet presAssocID="{48DA5DC3-44EA-4AF6-A5DC-E0088CED7218}" presName="level1Shape" presStyleLbl="node0" presStyleIdx="0" presStyleCnt="1" custScaleX="282098" custScaleY="26866" custLinFactNeighborX="84868" custLinFactNeighborY="-73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87183F-9DA2-48FE-BD56-E9B7D5FEBA10}" type="pres">
      <dgm:prSet presAssocID="{48DA5DC3-44EA-4AF6-A5DC-E0088CED7218}" presName="hierChild2" presStyleCnt="0"/>
      <dgm:spPr/>
    </dgm:pt>
    <dgm:pt modelId="{6F689363-D4B8-4840-AAB1-0953F59C2F31}" type="pres">
      <dgm:prSet presAssocID="{FCAA8CB1-0D2B-4B5A-9989-FBDFCF46A745}" presName="Name19" presStyleLbl="parChTrans1D2" presStyleIdx="0" presStyleCnt="2"/>
      <dgm:spPr/>
      <dgm:t>
        <a:bodyPr/>
        <a:lstStyle/>
        <a:p>
          <a:endParaRPr lang="ru-RU"/>
        </a:p>
      </dgm:t>
    </dgm:pt>
    <dgm:pt modelId="{93BA1DEB-C635-47D7-947B-4325E3E7D9A7}" type="pres">
      <dgm:prSet presAssocID="{8A78293F-70DE-42CD-A00C-F6A2104ECD53}" presName="Name21" presStyleCnt="0"/>
      <dgm:spPr/>
    </dgm:pt>
    <dgm:pt modelId="{5CC18582-8889-43AF-AAE9-E3CF5EB01ABE}" type="pres">
      <dgm:prSet presAssocID="{8A78293F-70DE-42CD-A00C-F6A2104ECD53}" presName="level2Shape" presStyleLbl="node2" presStyleIdx="0" presStyleCnt="2" custScaleX="209776" custScaleY="65480" custLinFactNeighborX="29486" custLinFactNeighborY="-26655"/>
      <dgm:spPr/>
      <dgm:t>
        <a:bodyPr/>
        <a:lstStyle/>
        <a:p>
          <a:endParaRPr lang="ru-RU"/>
        </a:p>
      </dgm:t>
    </dgm:pt>
    <dgm:pt modelId="{BB4B06C6-9250-4268-9564-E09190DB3180}" type="pres">
      <dgm:prSet presAssocID="{8A78293F-70DE-42CD-A00C-F6A2104ECD53}" presName="hierChild3" presStyleCnt="0"/>
      <dgm:spPr/>
    </dgm:pt>
    <dgm:pt modelId="{97D8A0A9-2051-4B21-8485-F92B8231EF24}" type="pres">
      <dgm:prSet presAssocID="{6EC18BA5-7D4E-4D9C-9D66-6E6A80958D2E}" presName="Name19" presStyleLbl="parChTrans1D2" presStyleIdx="1" presStyleCnt="2"/>
      <dgm:spPr/>
      <dgm:t>
        <a:bodyPr/>
        <a:lstStyle/>
        <a:p>
          <a:endParaRPr lang="ru-RU"/>
        </a:p>
      </dgm:t>
    </dgm:pt>
    <dgm:pt modelId="{92107480-B98E-49A2-B4CB-704C64F818AB}" type="pres">
      <dgm:prSet presAssocID="{B6F3A954-3A38-4B58-AF2C-CD7A2BD06760}" presName="Name21" presStyleCnt="0"/>
      <dgm:spPr/>
    </dgm:pt>
    <dgm:pt modelId="{B24EEA53-E8E5-4721-AA01-CA4DC9C9D6D2}" type="pres">
      <dgm:prSet presAssocID="{B6F3A954-3A38-4B58-AF2C-CD7A2BD06760}" presName="level2Shape" presStyleLbl="node2" presStyleIdx="1" presStyleCnt="2" custScaleX="154630" custScaleY="71129" custLinFactX="18273" custLinFactNeighborX="100000" custLinFactNeighborY="-27881"/>
      <dgm:spPr/>
      <dgm:t>
        <a:bodyPr/>
        <a:lstStyle/>
        <a:p>
          <a:endParaRPr lang="ru-RU"/>
        </a:p>
      </dgm:t>
    </dgm:pt>
    <dgm:pt modelId="{A14D3C85-A4D9-4908-9AC0-6D5EB51DFA9E}" type="pres">
      <dgm:prSet presAssocID="{B6F3A954-3A38-4B58-AF2C-CD7A2BD06760}" presName="hierChild3" presStyleCnt="0"/>
      <dgm:spPr/>
    </dgm:pt>
    <dgm:pt modelId="{761A8F84-4865-41C2-BCCC-5CA72E7822CF}" type="pres">
      <dgm:prSet presAssocID="{B2D4F9EE-B3AE-4C86-996D-F99B66D8A39E}" presName="Name19" presStyleLbl="parChTrans1D3" presStyleIdx="0" presStyleCnt="2"/>
      <dgm:spPr/>
      <dgm:t>
        <a:bodyPr/>
        <a:lstStyle/>
        <a:p>
          <a:endParaRPr lang="ru-RU"/>
        </a:p>
      </dgm:t>
    </dgm:pt>
    <dgm:pt modelId="{4B1CDA56-8562-42AD-A494-19A2CACDDE78}" type="pres">
      <dgm:prSet presAssocID="{B5559087-FCED-4791-90D4-84FCD744AB80}" presName="Name21" presStyleCnt="0"/>
      <dgm:spPr/>
    </dgm:pt>
    <dgm:pt modelId="{A3727B89-7F7D-4FF3-AE50-2225EC8E2ABA}" type="pres">
      <dgm:prSet presAssocID="{B5559087-FCED-4791-90D4-84FCD744AB80}" presName="level2Shape" presStyleLbl="node3" presStyleIdx="0" presStyleCnt="2" custScaleX="210745" custScaleY="240873" custLinFactNeighborX="-44661" custLinFactNeighborY="2800"/>
      <dgm:spPr/>
      <dgm:t>
        <a:bodyPr/>
        <a:lstStyle/>
        <a:p>
          <a:endParaRPr lang="ru-RU"/>
        </a:p>
      </dgm:t>
    </dgm:pt>
    <dgm:pt modelId="{AD6F7752-D862-4F2A-B677-2BD0896E4523}" type="pres">
      <dgm:prSet presAssocID="{B5559087-FCED-4791-90D4-84FCD744AB80}" presName="hierChild3" presStyleCnt="0"/>
      <dgm:spPr/>
    </dgm:pt>
    <dgm:pt modelId="{470A7510-37A3-4E30-9279-8760C5A991E1}" type="pres">
      <dgm:prSet presAssocID="{1BD4802F-61EA-4340-88D6-8C39D5F68CB1}" presName="Name19" presStyleLbl="parChTrans1D3" presStyleIdx="1" presStyleCnt="2"/>
      <dgm:spPr/>
      <dgm:t>
        <a:bodyPr/>
        <a:lstStyle/>
        <a:p>
          <a:endParaRPr lang="ru-RU"/>
        </a:p>
      </dgm:t>
    </dgm:pt>
    <dgm:pt modelId="{87515267-EDEC-4FF2-AA3B-9285A56CD194}" type="pres">
      <dgm:prSet presAssocID="{87215379-C8D9-4D64-9F1A-ABC7B66B6587}" presName="Name21" presStyleCnt="0"/>
      <dgm:spPr/>
    </dgm:pt>
    <dgm:pt modelId="{E68DE059-DB12-4B58-86B0-75E773F1EED2}" type="pres">
      <dgm:prSet presAssocID="{87215379-C8D9-4D64-9F1A-ABC7B66B6587}" presName="level2Shape" presStyleLbl="node3" presStyleIdx="1" presStyleCnt="2" custScaleX="211220" custScaleY="241079" custLinFactNeighborX="-22549" custLinFactNeighborY="111"/>
      <dgm:spPr/>
      <dgm:t>
        <a:bodyPr/>
        <a:lstStyle/>
        <a:p>
          <a:endParaRPr lang="ru-RU"/>
        </a:p>
      </dgm:t>
    </dgm:pt>
    <dgm:pt modelId="{857FC330-003E-4E6B-8934-FF2C57F85885}" type="pres">
      <dgm:prSet presAssocID="{87215379-C8D9-4D64-9F1A-ABC7B66B6587}" presName="hierChild3" presStyleCnt="0"/>
      <dgm:spPr/>
    </dgm:pt>
    <dgm:pt modelId="{A9DC0258-DF72-4116-BA3E-2D566236367F}" type="pres">
      <dgm:prSet presAssocID="{D2A7B93E-6F24-46AB-9009-3C32E03CDB61}" presName="bgShapesFlow" presStyleCnt="0"/>
      <dgm:spPr/>
    </dgm:pt>
  </dgm:ptLst>
  <dgm:cxnLst>
    <dgm:cxn modelId="{37422CD9-C725-46D0-8DA6-F784129BFA94}" type="presOf" srcId="{48DA5DC3-44EA-4AF6-A5DC-E0088CED7218}" destId="{4891209C-3B77-4FC2-90D1-DC37CECB27ED}" srcOrd="0" destOrd="0" presId="urn:microsoft.com/office/officeart/2005/8/layout/hierarchy6"/>
    <dgm:cxn modelId="{21C99A2D-D58E-40E9-A8EF-2FB45DE74A43}" srcId="{48DA5DC3-44EA-4AF6-A5DC-E0088CED7218}" destId="{8A78293F-70DE-42CD-A00C-F6A2104ECD53}" srcOrd="0" destOrd="0" parTransId="{FCAA8CB1-0D2B-4B5A-9989-FBDFCF46A745}" sibTransId="{1ECC9419-2083-4E81-BD10-E6D3FE66852B}"/>
    <dgm:cxn modelId="{3054119E-E42D-4DB7-A783-626DBCE9A9D1}" type="presOf" srcId="{D2A7B93E-6F24-46AB-9009-3C32E03CDB61}" destId="{50C2B3ED-B753-4E87-B899-78CF6590E790}" srcOrd="0" destOrd="0" presId="urn:microsoft.com/office/officeart/2005/8/layout/hierarchy6"/>
    <dgm:cxn modelId="{3F713702-44BB-423B-942F-BAA3FF4AEDAD}" type="presOf" srcId="{87215379-C8D9-4D64-9F1A-ABC7B66B6587}" destId="{E68DE059-DB12-4B58-86B0-75E773F1EED2}" srcOrd="0" destOrd="0" presId="urn:microsoft.com/office/officeart/2005/8/layout/hierarchy6"/>
    <dgm:cxn modelId="{C8749416-8DF4-4564-8E44-9451E6C5008C}" srcId="{B6F3A954-3A38-4B58-AF2C-CD7A2BD06760}" destId="{87215379-C8D9-4D64-9F1A-ABC7B66B6587}" srcOrd="1" destOrd="0" parTransId="{1BD4802F-61EA-4340-88D6-8C39D5F68CB1}" sibTransId="{59A1DC48-B213-4F63-8874-74B64FD935DA}"/>
    <dgm:cxn modelId="{BB549015-6C2E-43BA-946D-2B7EF178966F}" srcId="{B6F3A954-3A38-4B58-AF2C-CD7A2BD06760}" destId="{B5559087-FCED-4791-90D4-84FCD744AB80}" srcOrd="0" destOrd="0" parTransId="{B2D4F9EE-B3AE-4C86-996D-F99B66D8A39E}" sibTransId="{2F58EFD5-24C1-492B-9C61-9050FEC34856}"/>
    <dgm:cxn modelId="{FCCB244E-7BF7-4570-85D4-F5C55F12F4BF}" type="presOf" srcId="{6EC18BA5-7D4E-4D9C-9D66-6E6A80958D2E}" destId="{97D8A0A9-2051-4B21-8485-F92B8231EF24}" srcOrd="0" destOrd="0" presId="urn:microsoft.com/office/officeart/2005/8/layout/hierarchy6"/>
    <dgm:cxn modelId="{D8FC81BC-7073-40D0-A57D-CFECCF4300CE}" type="presOf" srcId="{8A78293F-70DE-42CD-A00C-F6A2104ECD53}" destId="{5CC18582-8889-43AF-AAE9-E3CF5EB01ABE}" srcOrd="0" destOrd="0" presId="urn:microsoft.com/office/officeart/2005/8/layout/hierarchy6"/>
    <dgm:cxn modelId="{FEE0FA52-9246-4D9A-858F-4BD2FE4713F9}" type="presOf" srcId="{B5559087-FCED-4791-90D4-84FCD744AB80}" destId="{A3727B89-7F7D-4FF3-AE50-2225EC8E2ABA}" srcOrd="0" destOrd="0" presId="urn:microsoft.com/office/officeart/2005/8/layout/hierarchy6"/>
    <dgm:cxn modelId="{B5D1784A-47D4-4411-B88F-1D3AA25A4731}" srcId="{48DA5DC3-44EA-4AF6-A5DC-E0088CED7218}" destId="{B6F3A954-3A38-4B58-AF2C-CD7A2BD06760}" srcOrd="1" destOrd="0" parTransId="{6EC18BA5-7D4E-4D9C-9D66-6E6A80958D2E}" sibTransId="{309938A1-F3DE-422F-BC07-D00D41B2E2E5}"/>
    <dgm:cxn modelId="{7C3E2CE4-01E6-4BE4-B51C-A76AEF713E4A}" type="presOf" srcId="{1BD4802F-61EA-4340-88D6-8C39D5F68CB1}" destId="{470A7510-37A3-4E30-9279-8760C5A991E1}" srcOrd="0" destOrd="0" presId="urn:microsoft.com/office/officeart/2005/8/layout/hierarchy6"/>
    <dgm:cxn modelId="{3909FC5D-206E-4C1C-91BE-A4B02D3D4886}" type="presOf" srcId="{B2D4F9EE-B3AE-4C86-996D-F99B66D8A39E}" destId="{761A8F84-4865-41C2-BCCC-5CA72E7822CF}" srcOrd="0" destOrd="0" presId="urn:microsoft.com/office/officeart/2005/8/layout/hierarchy6"/>
    <dgm:cxn modelId="{FF448567-A233-4BAD-8054-647EF983C677}" srcId="{D2A7B93E-6F24-46AB-9009-3C32E03CDB61}" destId="{48DA5DC3-44EA-4AF6-A5DC-E0088CED7218}" srcOrd="0" destOrd="0" parTransId="{155C4C05-D17C-4ECE-8919-A8C12BB38A33}" sibTransId="{42804381-150A-422C-9A21-663C1BFD8487}"/>
    <dgm:cxn modelId="{EF8B8F35-35CE-46FA-BA16-A14EB3141101}" type="presOf" srcId="{FCAA8CB1-0D2B-4B5A-9989-FBDFCF46A745}" destId="{6F689363-D4B8-4840-AAB1-0953F59C2F31}" srcOrd="0" destOrd="0" presId="urn:microsoft.com/office/officeart/2005/8/layout/hierarchy6"/>
    <dgm:cxn modelId="{12116C72-771F-4BBC-9DE4-0433BB0EC482}" type="presOf" srcId="{B6F3A954-3A38-4B58-AF2C-CD7A2BD06760}" destId="{B24EEA53-E8E5-4721-AA01-CA4DC9C9D6D2}" srcOrd="0" destOrd="0" presId="urn:microsoft.com/office/officeart/2005/8/layout/hierarchy6"/>
    <dgm:cxn modelId="{10775EB8-1EB0-4A5C-BA97-666B84D2E5B9}" type="presParOf" srcId="{50C2B3ED-B753-4E87-B899-78CF6590E790}" destId="{10E5F0EB-BB4C-4336-A99B-5C73248F5E96}" srcOrd="0" destOrd="0" presId="urn:microsoft.com/office/officeart/2005/8/layout/hierarchy6"/>
    <dgm:cxn modelId="{84238FBE-CF78-40AF-AFE6-B76CF51A4A29}" type="presParOf" srcId="{10E5F0EB-BB4C-4336-A99B-5C73248F5E96}" destId="{0C0F1128-DEE6-41B7-ABC6-14EDED925A5B}" srcOrd="0" destOrd="0" presId="urn:microsoft.com/office/officeart/2005/8/layout/hierarchy6"/>
    <dgm:cxn modelId="{949530DE-12C1-489E-AF16-DDC797D02C76}" type="presParOf" srcId="{0C0F1128-DEE6-41B7-ABC6-14EDED925A5B}" destId="{9A5F1675-DD54-452B-893C-DCA8B5F60067}" srcOrd="0" destOrd="0" presId="urn:microsoft.com/office/officeart/2005/8/layout/hierarchy6"/>
    <dgm:cxn modelId="{FC523B3C-A431-49FF-9D70-B6F8D5D24A1C}" type="presParOf" srcId="{9A5F1675-DD54-452B-893C-DCA8B5F60067}" destId="{4891209C-3B77-4FC2-90D1-DC37CECB27ED}" srcOrd="0" destOrd="0" presId="urn:microsoft.com/office/officeart/2005/8/layout/hierarchy6"/>
    <dgm:cxn modelId="{6AEFF7B1-FFFE-45A8-8D4D-DC239F64B4CD}" type="presParOf" srcId="{9A5F1675-DD54-452B-893C-DCA8B5F60067}" destId="{F087183F-9DA2-48FE-BD56-E9B7D5FEBA10}" srcOrd="1" destOrd="0" presId="urn:microsoft.com/office/officeart/2005/8/layout/hierarchy6"/>
    <dgm:cxn modelId="{59C51ABA-CEA5-4C67-8FB5-AF202F7D6646}" type="presParOf" srcId="{F087183F-9DA2-48FE-BD56-E9B7D5FEBA10}" destId="{6F689363-D4B8-4840-AAB1-0953F59C2F31}" srcOrd="0" destOrd="0" presId="urn:microsoft.com/office/officeart/2005/8/layout/hierarchy6"/>
    <dgm:cxn modelId="{1B81C7F4-CE5E-4EB1-AA1F-4AA19F992D26}" type="presParOf" srcId="{F087183F-9DA2-48FE-BD56-E9B7D5FEBA10}" destId="{93BA1DEB-C635-47D7-947B-4325E3E7D9A7}" srcOrd="1" destOrd="0" presId="urn:microsoft.com/office/officeart/2005/8/layout/hierarchy6"/>
    <dgm:cxn modelId="{2E4CFEC3-494B-4DC3-A022-56AE2C5CCB38}" type="presParOf" srcId="{93BA1DEB-C635-47D7-947B-4325E3E7D9A7}" destId="{5CC18582-8889-43AF-AAE9-E3CF5EB01ABE}" srcOrd="0" destOrd="0" presId="urn:microsoft.com/office/officeart/2005/8/layout/hierarchy6"/>
    <dgm:cxn modelId="{C0968A2C-3E56-4659-B0BC-81286AA96B92}" type="presParOf" srcId="{93BA1DEB-C635-47D7-947B-4325E3E7D9A7}" destId="{BB4B06C6-9250-4268-9564-E09190DB3180}" srcOrd="1" destOrd="0" presId="urn:microsoft.com/office/officeart/2005/8/layout/hierarchy6"/>
    <dgm:cxn modelId="{6A58A8D5-1C62-46D8-9CE6-D05AE51114AB}" type="presParOf" srcId="{F087183F-9DA2-48FE-BD56-E9B7D5FEBA10}" destId="{97D8A0A9-2051-4B21-8485-F92B8231EF24}" srcOrd="2" destOrd="0" presId="urn:microsoft.com/office/officeart/2005/8/layout/hierarchy6"/>
    <dgm:cxn modelId="{C7A5F83F-0CEA-427F-ABDF-B4D7C93C8066}" type="presParOf" srcId="{F087183F-9DA2-48FE-BD56-E9B7D5FEBA10}" destId="{92107480-B98E-49A2-B4CB-704C64F818AB}" srcOrd="3" destOrd="0" presId="urn:microsoft.com/office/officeart/2005/8/layout/hierarchy6"/>
    <dgm:cxn modelId="{8C6E6210-90A2-4B30-BAAA-DBD8125ECD58}" type="presParOf" srcId="{92107480-B98E-49A2-B4CB-704C64F818AB}" destId="{B24EEA53-E8E5-4721-AA01-CA4DC9C9D6D2}" srcOrd="0" destOrd="0" presId="urn:microsoft.com/office/officeart/2005/8/layout/hierarchy6"/>
    <dgm:cxn modelId="{A9F09B31-716D-4B95-8358-D606B12EFAE4}" type="presParOf" srcId="{92107480-B98E-49A2-B4CB-704C64F818AB}" destId="{A14D3C85-A4D9-4908-9AC0-6D5EB51DFA9E}" srcOrd="1" destOrd="0" presId="urn:microsoft.com/office/officeart/2005/8/layout/hierarchy6"/>
    <dgm:cxn modelId="{38D0B135-D387-482B-A3F0-7450F7976401}" type="presParOf" srcId="{A14D3C85-A4D9-4908-9AC0-6D5EB51DFA9E}" destId="{761A8F84-4865-41C2-BCCC-5CA72E7822CF}" srcOrd="0" destOrd="0" presId="urn:microsoft.com/office/officeart/2005/8/layout/hierarchy6"/>
    <dgm:cxn modelId="{42829BEF-D190-4283-8B1E-665126B8817B}" type="presParOf" srcId="{A14D3C85-A4D9-4908-9AC0-6D5EB51DFA9E}" destId="{4B1CDA56-8562-42AD-A494-19A2CACDDE78}" srcOrd="1" destOrd="0" presId="urn:microsoft.com/office/officeart/2005/8/layout/hierarchy6"/>
    <dgm:cxn modelId="{CFF40BB0-F124-435D-9979-34E65875A7F3}" type="presParOf" srcId="{4B1CDA56-8562-42AD-A494-19A2CACDDE78}" destId="{A3727B89-7F7D-4FF3-AE50-2225EC8E2ABA}" srcOrd="0" destOrd="0" presId="urn:microsoft.com/office/officeart/2005/8/layout/hierarchy6"/>
    <dgm:cxn modelId="{04E7D741-E194-4409-BCAC-EEDCFBF75176}" type="presParOf" srcId="{4B1CDA56-8562-42AD-A494-19A2CACDDE78}" destId="{AD6F7752-D862-4F2A-B677-2BD0896E4523}" srcOrd="1" destOrd="0" presId="urn:microsoft.com/office/officeart/2005/8/layout/hierarchy6"/>
    <dgm:cxn modelId="{ECBAE914-FF17-45FA-83B8-DCCC984D863C}" type="presParOf" srcId="{A14D3C85-A4D9-4908-9AC0-6D5EB51DFA9E}" destId="{470A7510-37A3-4E30-9279-8760C5A991E1}" srcOrd="2" destOrd="0" presId="urn:microsoft.com/office/officeart/2005/8/layout/hierarchy6"/>
    <dgm:cxn modelId="{FC7A5108-269E-493D-B10D-F7DE866ED4CA}" type="presParOf" srcId="{A14D3C85-A4D9-4908-9AC0-6D5EB51DFA9E}" destId="{87515267-EDEC-4FF2-AA3B-9285A56CD194}" srcOrd="3" destOrd="0" presId="urn:microsoft.com/office/officeart/2005/8/layout/hierarchy6"/>
    <dgm:cxn modelId="{A413C499-44D1-4FDD-B048-8E46D2C44AFE}" type="presParOf" srcId="{87515267-EDEC-4FF2-AA3B-9285A56CD194}" destId="{E68DE059-DB12-4B58-86B0-75E773F1EED2}" srcOrd="0" destOrd="0" presId="urn:microsoft.com/office/officeart/2005/8/layout/hierarchy6"/>
    <dgm:cxn modelId="{783F5A7C-BBCF-4DCD-A2D8-DF36474B8C3C}" type="presParOf" srcId="{87515267-EDEC-4FF2-AA3B-9285A56CD194}" destId="{857FC330-003E-4E6B-8934-FF2C57F85885}" srcOrd="1" destOrd="0" presId="urn:microsoft.com/office/officeart/2005/8/layout/hierarchy6"/>
    <dgm:cxn modelId="{8EB21AD4-C675-48D4-B14A-F4C8ECC0AAA4}" type="presParOf" srcId="{50C2B3ED-B753-4E87-B899-78CF6590E790}" destId="{A9DC0258-DF72-4116-BA3E-2D566236367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4932F4-1D97-42C9-94C1-18AD2639E02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8ED73E1-2922-4BAB-A741-620619A5D2C3}">
      <dgm:prSet phldrT="[Текст]" custT="1"/>
      <dgm:spPr/>
      <dgm:t>
        <a:bodyPr/>
        <a:lstStyle/>
        <a:p>
          <a:r>
            <a:rPr lang="ru-RU" sz="2800" dirty="0" smtClean="0"/>
            <a:t>Формализованные методы</a:t>
          </a:r>
          <a:endParaRPr lang="ru-RU" sz="2800" dirty="0"/>
        </a:p>
      </dgm:t>
    </dgm:pt>
    <dgm:pt modelId="{27A36992-2CAC-4681-966A-2A891C3C8819}" type="parTrans" cxnId="{7958BC7C-878E-4010-B216-066CA2C5F6E4}">
      <dgm:prSet/>
      <dgm:spPr/>
      <dgm:t>
        <a:bodyPr/>
        <a:lstStyle/>
        <a:p>
          <a:endParaRPr lang="ru-RU"/>
        </a:p>
      </dgm:t>
    </dgm:pt>
    <dgm:pt modelId="{F1F91593-48E4-47E2-B8C7-93CF048E7C92}" type="sibTrans" cxnId="{7958BC7C-878E-4010-B216-066CA2C5F6E4}">
      <dgm:prSet/>
      <dgm:spPr/>
      <dgm:t>
        <a:bodyPr/>
        <a:lstStyle/>
        <a:p>
          <a:endParaRPr lang="ru-RU"/>
        </a:p>
      </dgm:t>
    </dgm:pt>
    <dgm:pt modelId="{C9E0061D-01CE-4653-A199-36DFE42107F0}">
      <dgm:prSet phldrT="[Текст]" custT="1"/>
      <dgm:spPr/>
      <dgm:t>
        <a:bodyPr/>
        <a:lstStyle/>
        <a:p>
          <a:r>
            <a:rPr lang="ru-RU" sz="1400" dirty="0" smtClean="0"/>
            <a:t>Классические методы</a:t>
          </a:r>
          <a:endParaRPr lang="ru-RU" sz="1400" dirty="0"/>
        </a:p>
      </dgm:t>
    </dgm:pt>
    <dgm:pt modelId="{CC4B0B7B-45BE-4FD1-AF39-96B3DE6B087E}" type="parTrans" cxnId="{6FED322D-3C31-4829-B613-95BCCE9A62F3}">
      <dgm:prSet/>
      <dgm:spPr/>
      <dgm:t>
        <a:bodyPr/>
        <a:lstStyle/>
        <a:p>
          <a:endParaRPr lang="ru-RU"/>
        </a:p>
      </dgm:t>
    </dgm:pt>
    <dgm:pt modelId="{3020361B-CBA1-46B4-90E1-BCF356ED1621}" type="sibTrans" cxnId="{6FED322D-3C31-4829-B613-95BCCE9A62F3}">
      <dgm:prSet/>
      <dgm:spPr/>
      <dgm:t>
        <a:bodyPr/>
        <a:lstStyle/>
        <a:p>
          <a:endParaRPr lang="ru-RU"/>
        </a:p>
      </dgm:t>
    </dgm:pt>
    <dgm:pt modelId="{22161198-60A2-4336-AFBA-81210F8179F7}">
      <dgm:prSet phldrT="[Текст]" custT="1"/>
      <dgm:spPr/>
      <dgm:t>
        <a:bodyPr/>
        <a:lstStyle/>
        <a:p>
          <a:r>
            <a:rPr lang="ru-RU" sz="1400" dirty="0" smtClean="0"/>
            <a:t>Математические методы</a:t>
          </a:r>
          <a:endParaRPr lang="ru-RU" sz="1400" dirty="0"/>
        </a:p>
      </dgm:t>
    </dgm:pt>
    <dgm:pt modelId="{93915550-A5B2-461F-B70B-FDC756E107BE}" type="parTrans" cxnId="{008205AD-BFC3-4EE3-9915-CE7DDF0D414C}">
      <dgm:prSet/>
      <dgm:spPr/>
      <dgm:t>
        <a:bodyPr/>
        <a:lstStyle/>
        <a:p>
          <a:endParaRPr lang="ru-RU"/>
        </a:p>
      </dgm:t>
    </dgm:pt>
    <dgm:pt modelId="{517CC24D-5626-4B18-B4A9-D712F55230C2}" type="sibTrans" cxnId="{008205AD-BFC3-4EE3-9915-CE7DDF0D414C}">
      <dgm:prSet/>
      <dgm:spPr/>
      <dgm:t>
        <a:bodyPr/>
        <a:lstStyle/>
        <a:p>
          <a:endParaRPr lang="ru-RU"/>
        </a:p>
      </dgm:t>
    </dgm:pt>
    <dgm:pt modelId="{BFD837D6-0A61-47EF-A64A-22246CDE279A}">
      <dgm:prSet phldrT="[Текст]" custT="1"/>
      <dgm:spPr/>
      <dgm:t>
        <a:bodyPr/>
        <a:lstStyle/>
        <a:p>
          <a:r>
            <a:rPr lang="ru-RU" sz="2400" dirty="0" smtClean="0"/>
            <a:t>Неформализованные методы</a:t>
          </a:r>
          <a:endParaRPr lang="ru-RU" sz="2400" dirty="0"/>
        </a:p>
      </dgm:t>
    </dgm:pt>
    <dgm:pt modelId="{B5C38043-48D1-4987-B424-4798D862F4C9}" type="parTrans" cxnId="{EAF360FD-4852-4DBC-9CDF-7CD46E4E9161}">
      <dgm:prSet/>
      <dgm:spPr/>
      <dgm:t>
        <a:bodyPr/>
        <a:lstStyle/>
        <a:p>
          <a:endParaRPr lang="ru-RU"/>
        </a:p>
      </dgm:t>
    </dgm:pt>
    <dgm:pt modelId="{C58B401D-6659-4915-A487-D7F80EBDB9C1}" type="sibTrans" cxnId="{EAF360FD-4852-4DBC-9CDF-7CD46E4E9161}">
      <dgm:prSet/>
      <dgm:spPr/>
      <dgm:t>
        <a:bodyPr/>
        <a:lstStyle/>
        <a:p>
          <a:endParaRPr lang="ru-RU"/>
        </a:p>
      </dgm:t>
    </dgm:pt>
    <dgm:pt modelId="{4259ED27-C7BC-4396-8814-52CB0B3FEB64}">
      <dgm:prSet phldrT="[Текст]" custT="1"/>
      <dgm:spPr/>
      <dgm:t>
        <a:bodyPr/>
        <a:lstStyle/>
        <a:p>
          <a:r>
            <a:rPr lang="ru-RU" sz="1400" dirty="0" smtClean="0"/>
            <a:t>Метод экспертных оценок</a:t>
          </a:r>
          <a:endParaRPr lang="ru-RU" sz="1400" dirty="0"/>
        </a:p>
      </dgm:t>
    </dgm:pt>
    <dgm:pt modelId="{FE8191DB-49DC-4C91-950F-A70AF2B54517}" type="parTrans" cxnId="{1C9EBAA1-4EA0-4548-BA30-2213551490BA}">
      <dgm:prSet/>
      <dgm:spPr/>
      <dgm:t>
        <a:bodyPr/>
        <a:lstStyle/>
        <a:p>
          <a:endParaRPr lang="ru-RU"/>
        </a:p>
      </dgm:t>
    </dgm:pt>
    <dgm:pt modelId="{D646ADC3-6260-4B7C-8EF7-7905189F8016}" type="sibTrans" cxnId="{1C9EBAA1-4EA0-4548-BA30-2213551490BA}">
      <dgm:prSet/>
      <dgm:spPr/>
      <dgm:t>
        <a:bodyPr/>
        <a:lstStyle/>
        <a:p>
          <a:endParaRPr lang="ru-RU"/>
        </a:p>
      </dgm:t>
    </dgm:pt>
    <dgm:pt modelId="{E53D27FA-BF41-49BF-A588-D7C4CCF4758C}">
      <dgm:prSet phldrT="[Текст]" custT="1"/>
      <dgm:spPr/>
      <dgm:t>
        <a:bodyPr/>
        <a:lstStyle/>
        <a:p>
          <a:r>
            <a:rPr lang="ru-RU" sz="1400" dirty="0" smtClean="0"/>
            <a:t>Метод сценариев</a:t>
          </a:r>
          <a:endParaRPr lang="ru-RU" sz="1400" dirty="0"/>
        </a:p>
      </dgm:t>
    </dgm:pt>
    <dgm:pt modelId="{DA67E173-0355-467D-A16B-750F8F5C2298}" type="parTrans" cxnId="{8572B0DE-EDA9-4687-9E5D-C6E4CDD64591}">
      <dgm:prSet/>
      <dgm:spPr/>
      <dgm:t>
        <a:bodyPr/>
        <a:lstStyle/>
        <a:p>
          <a:endParaRPr lang="ru-RU"/>
        </a:p>
      </dgm:t>
    </dgm:pt>
    <dgm:pt modelId="{DD2B2CD6-7A32-4EFC-8802-9069D9266EFF}" type="sibTrans" cxnId="{8572B0DE-EDA9-4687-9E5D-C6E4CDD64591}">
      <dgm:prSet/>
      <dgm:spPr/>
      <dgm:t>
        <a:bodyPr/>
        <a:lstStyle/>
        <a:p>
          <a:endParaRPr lang="ru-RU"/>
        </a:p>
      </dgm:t>
    </dgm:pt>
    <dgm:pt modelId="{0ED88E83-A14E-4DD9-BAF7-09E8D98ABE37}">
      <dgm:prSet custT="1"/>
      <dgm:spPr/>
      <dgm:t>
        <a:bodyPr/>
        <a:lstStyle/>
        <a:p>
          <a:r>
            <a:rPr lang="ru-RU" sz="1400" dirty="0" smtClean="0"/>
            <a:t>Методы экономической статистики</a:t>
          </a:r>
          <a:endParaRPr lang="ru-RU" sz="1400" dirty="0"/>
        </a:p>
      </dgm:t>
    </dgm:pt>
    <dgm:pt modelId="{8057A94C-6310-4376-A9D9-9F1FF32AC3EF}" type="parTrans" cxnId="{D349F102-AB10-47FD-82AF-49D72FF93849}">
      <dgm:prSet/>
      <dgm:spPr/>
      <dgm:t>
        <a:bodyPr/>
        <a:lstStyle/>
        <a:p>
          <a:endParaRPr lang="ru-RU"/>
        </a:p>
      </dgm:t>
    </dgm:pt>
    <dgm:pt modelId="{EE770911-8DB1-4FF0-BED2-53B67739485A}" type="sibTrans" cxnId="{D349F102-AB10-47FD-82AF-49D72FF93849}">
      <dgm:prSet/>
      <dgm:spPr/>
      <dgm:t>
        <a:bodyPr/>
        <a:lstStyle/>
        <a:p>
          <a:endParaRPr lang="ru-RU"/>
        </a:p>
      </dgm:t>
    </dgm:pt>
    <dgm:pt modelId="{E81384F5-7B1D-46D3-B57E-4763D5C32B41}">
      <dgm:prSet custT="1"/>
      <dgm:spPr/>
      <dgm:t>
        <a:bodyPr/>
        <a:lstStyle/>
        <a:p>
          <a:r>
            <a:rPr lang="ru-RU" sz="1400" dirty="0" smtClean="0"/>
            <a:t>Эконометрические методы</a:t>
          </a:r>
          <a:endParaRPr lang="ru-RU" sz="1400" dirty="0"/>
        </a:p>
      </dgm:t>
    </dgm:pt>
    <dgm:pt modelId="{23EA13B1-4AB1-4963-B953-584F398231E4}" type="parTrans" cxnId="{9EC0BF10-8CAA-4C14-823A-E502F268F5A2}">
      <dgm:prSet/>
      <dgm:spPr/>
      <dgm:t>
        <a:bodyPr/>
        <a:lstStyle/>
        <a:p>
          <a:endParaRPr lang="ru-RU"/>
        </a:p>
      </dgm:t>
    </dgm:pt>
    <dgm:pt modelId="{9D86EC5E-C7A7-43F4-A0E4-223611598C8C}" type="sibTrans" cxnId="{9EC0BF10-8CAA-4C14-823A-E502F268F5A2}">
      <dgm:prSet/>
      <dgm:spPr/>
      <dgm:t>
        <a:bodyPr/>
        <a:lstStyle/>
        <a:p>
          <a:endParaRPr lang="ru-RU"/>
        </a:p>
      </dgm:t>
    </dgm:pt>
    <dgm:pt modelId="{76DABD90-C5A7-4D8D-B52A-E202CEB1CE75}">
      <dgm:prSet custT="1"/>
      <dgm:spPr/>
      <dgm:t>
        <a:bodyPr/>
        <a:lstStyle/>
        <a:p>
          <a:r>
            <a:rPr lang="ru-RU" sz="1400" dirty="0" smtClean="0"/>
            <a:t>Методы теории принятия решений</a:t>
          </a:r>
          <a:endParaRPr lang="ru-RU" sz="1400" dirty="0"/>
        </a:p>
      </dgm:t>
    </dgm:pt>
    <dgm:pt modelId="{B0ECEC64-CEDF-401A-835E-82FF9242A327}" type="parTrans" cxnId="{641FEBF6-EED8-4045-90A8-AF3A0E650C05}">
      <dgm:prSet/>
      <dgm:spPr/>
      <dgm:t>
        <a:bodyPr/>
        <a:lstStyle/>
        <a:p>
          <a:endParaRPr lang="ru-RU"/>
        </a:p>
      </dgm:t>
    </dgm:pt>
    <dgm:pt modelId="{2966E48F-C427-4839-AC75-D31CB589DB3C}" type="sibTrans" cxnId="{641FEBF6-EED8-4045-90A8-AF3A0E650C05}">
      <dgm:prSet/>
      <dgm:spPr/>
      <dgm:t>
        <a:bodyPr/>
        <a:lstStyle/>
        <a:p>
          <a:endParaRPr lang="ru-RU"/>
        </a:p>
      </dgm:t>
    </dgm:pt>
    <dgm:pt modelId="{DA917C43-F14C-48D3-B55B-E4D099B57443}">
      <dgm:prSet custT="1"/>
      <dgm:spPr/>
      <dgm:t>
        <a:bodyPr/>
        <a:lstStyle/>
        <a:p>
          <a:r>
            <a:rPr lang="ru-RU" sz="1400" dirty="0" smtClean="0"/>
            <a:t>Моделирование</a:t>
          </a:r>
          <a:endParaRPr lang="ru-RU" sz="1400" dirty="0"/>
        </a:p>
      </dgm:t>
    </dgm:pt>
    <dgm:pt modelId="{30AC7042-0CD2-4DB6-AE23-9B8EE3D6AB52}" type="parTrans" cxnId="{AB6C322A-E270-49AA-B173-88FF0DD03253}">
      <dgm:prSet/>
      <dgm:spPr/>
      <dgm:t>
        <a:bodyPr/>
        <a:lstStyle/>
        <a:p>
          <a:endParaRPr lang="ru-RU" sz="2000"/>
        </a:p>
      </dgm:t>
    </dgm:pt>
    <dgm:pt modelId="{2C8083FA-8191-405A-8B75-AB4344416D21}" type="sibTrans" cxnId="{AB6C322A-E270-49AA-B173-88FF0DD03253}">
      <dgm:prSet/>
      <dgm:spPr/>
      <dgm:t>
        <a:bodyPr/>
        <a:lstStyle/>
        <a:p>
          <a:endParaRPr lang="ru-RU"/>
        </a:p>
      </dgm:t>
    </dgm:pt>
    <dgm:pt modelId="{CBD0F9E7-C4AE-46CC-BDF7-9EEDA8685FEF}">
      <dgm:prSet custT="1"/>
      <dgm:spPr/>
      <dgm:t>
        <a:bodyPr/>
        <a:lstStyle/>
        <a:p>
          <a:r>
            <a:rPr lang="ru-RU" sz="1400" dirty="0" smtClean="0"/>
            <a:t>Горизонтальный метод</a:t>
          </a:r>
          <a:endParaRPr lang="ru-RU" sz="1400" dirty="0"/>
        </a:p>
      </dgm:t>
    </dgm:pt>
    <dgm:pt modelId="{F8EBBB16-FCC3-4A0C-BAE3-D3CF07A347BD}" type="parTrans" cxnId="{30823324-A082-4318-9653-66D0CF2C6002}">
      <dgm:prSet/>
      <dgm:spPr/>
      <dgm:t>
        <a:bodyPr/>
        <a:lstStyle/>
        <a:p>
          <a:endParaRPr lang="ru-RU"/>
        </a:p>
      </dgm:t>
    </dgm:pt>
    <dgm:pt modelId="{FDC234D5-0DC5-4BFD-B6AC-FACE4645ACBD}" type="sibTrans" cxnId="{30823324-A082-4318-9653-66D0CF2C6002}">
      <dgm:prSet/>
      <dgm:spPr/>
      <dgm:t>
        <a:bodyPr/>
        <a:lstStyle/>
        <a:p>
          <a:endParaRPr lang="ru-RU"/>
        </a:p>
      </dgm:t>
    </dgm:pt>
    <dgm:pt modelId="{1C026EFF-38D7-4368-8F89-26584287CE37}">
      <dgm:prSet custT="1"/>
      <dgm:spPr/>
      <dgm:t>
        <a:bodyPr/>
        <a:lstStyle/>
        <a:p>
          <a:r>
            <a:rPr lang="ru-RU" sz="1400" dirty="0" smtClean="0"/>
            <a:t>Вертикальный метод</a:t>
          </a:r>
          <a:endParaRPr lang="ru-RU" sz="1400" dirty="0"/>
        </a:p>
      </dgm:t>
    </dgm:pt>
    <dgm:pt modelId="{D3E00EF2-AF07-42C5-8C57-B1E2E393CEE8}" type="parTrans" cxnId="{AE8D3CCE-2BFD-4112-BC0E-9BC507F13B75}">
      <dgm:prSet/>
      <dgm:spPr/>
      <dgm:t>
        <a:bodyPr/>
        <a:lstStyle/>
        <a:p>
          <a:endParaRPr lang="ru-RU"/>
        </a:p>
      </dgm:t>
    </dgm:pt>
    <dgm:pt modelId="{E549DEED-9AA9-43EA-91F5-6C240838EB8C}" type="sibTrans" cxnId="{AE8D3CCE-2BFD-4112-BC0E-9BC507F13B75}">
      <dgm:prSet/>
      <dgm:spPr/>
      <dgm:t>
        <a:bodyPr/>
        <a:lstStyle/>
        <a:p>
          <a:endParaRPr lang="ru-RU"/>
        </a:p>
      </dgm:t>
    </dgm:pt>
    <dgm:pt modelId="{F6C5D082-3D3D-4E52-B5B7-4660432C3460}">
      <dgm:prSet custT="1"/>
      <dgm:spPr/>
      <dgm:t>
        <a:bodyPr/>
        <a:lstStyle/>
        <a:p>
          <a:r>
            <a:rPr lang="ru-RU" sz="1400" dirty="0" smtClean="0"/>
            <a:t>Коэффициентный метод</a:t>
          </a:r>
          <a:endParaRPr lang="ru-RU" sz="1400" dirty="0"/>
        </a:p>
      </dgm:t>
    </dgm:pt>
    <dgm:pt modelId="{CD9AF8BF-B42D-4C90-82E9-F9B7A076E1EF}" type="parTrans" cxnId="{37D49914-C70D-4928-ABB2-E22F8B66339C}">
      <dgm:prSet/>
      <dgm:spPr/>
      <dgm:t>
        <a:bodyPr/>
        <a:lstStyle/>
        <a:p>
          <a:endParaRPr lang="ru-RU"/>
        </a:p>
      </dgm:t>
    </dgm:pt>
    <dgm:pt modelId="{49B66BB9-1ABB-406F-8EAC-0D3DF9A88F08}" type="sibTrans" cxnId="{37D49914-C70D-4928-ABB2-E22F8B66339C}">
      <dgm:prSet/>
      <dgm:spPr/>
      <dgm:t>
        <a:bodyPr/>
        <a:lstStyle/>
        <a:p>
          <a:endParaRPr lang="ru-RU"/>
        </a:p>
      </dgm:t>
    </dgm:pt>
    <dgm:pt modelId="{14BB0C73-B2A4-4916-B24B-FEC443CFFF8A}">
      <dgm:prSet custT="1"/>
      <dgm:spPr/>
      <dgm:t>
        <a:bodyPr/>
        <a:lstStyle/>
        <a:p>
          <a:r>
            <a:rPr lang="ru-RU" sz="1400" dirty="0" smtClean="0"/>
            <a:t>Сравнительный анализ</a:t>
          </a:r>
          <a:endParaRPr lang="ru-RU" sz="1400" dirty="0"/>
        </a:p>
      </dgm:t>
    </dgm:pt>
    <dgm:pt modelId="{DBCB2F15-5EAE-48B5-BE9E-E0BB9342C12E}" type="parTrans" cxnId="{74FD4CFC-9E73-4882-AC32-E7FAC72BCCD6}">
      <dgm:prSet/>
      <dgm:spPr/>
      <dgm:t>
        <a:bodyPr/>
        <a:lstStyle/>
        <a:p>
          <a:endParaRPr lang="ru-RU"/>
        </a:p>
      </dgm:t>
    </dgm:pt>
    <dgm:pt modelId="{5083E052-1636-4C8B-8C9E-21958264C32C}" type="sibTrans" cxnId="{74FD4CFC-9E73-4882-AC32-E7FAC72BCCD6}">
      <dgm:prSet/>
      <dgm:spPr/>
      <dgm:t>
        <a:bodyPr/>
        <a:lstStyle/>
        <a:p>
          <a:endParaRPr lang="ru-RU"/>
        </a:p>
      </dgm:t>
    </dgm:pt>
    <dgm:pt modelId="{371242A1-6C7F-4CB8-944F-9B88819169AB}">
      <dgm:prSet custT="1"/>
      <dgm:spPr/>
      <dgm:t>
        <a:bodyPr/>
        <a:lstStyle/>
        <a:p>
          <a:r>
            <a:rPr lang="en-US" sz="1400" dirty="0" smtClean="0"/>
            <a:t>SWOT-</a:t>
          </a:r>
          <a:r>
            <a:rPr lang="ru-RU" sz="1400" dirty="0" smtClean="0"/>
            <a:t>анализ</a:t>
          </a:r>
          <a:endParaRPr lang="ru-RU" sz="1400" dirty="0"/>
        </a:p>
      </dgm:t>
    </dgm:pt>
    <dgm:pt modelId="{AA84F1DF-C43B-408B-8FAF-855A663680C3}" type="parTrans" cxnId="{6AE603F9-1348-469F-9367-BE8FC4947F80}">
      <dgm:prSet/>
      <dgm:spPr/>
      <dgm:t>
        <a:bodyPr/>
        <a:lstStyle/>
        <a:p>
          <a:endParaRPr lang="ru-RU"/>
        </a:p>
      </dgm:t>
    </dgm:pt>
    <dgm:pt modelId="{8DC8FAD6-F3CB-4DD9-80CB-2B18BC44AEE2}" type="sibTrans" cxnId="{6AE603F9-1348-469F-9367-BE8FC4947F80}">
      <dgm:prSet/>
      <dgm:spPr/>
      <dgm:t>
        <a:bodyPr/>
        <a:lstStyle/>
        <a:p>
          <a:endParaRPr lang="ru-RU"/>
        </a:p>
      </dgm:t>
    </dgm:pt>
    <dgm:pt modelId="{AC3F30D9-9EA1-4C99-8CEE-8D4F20D58D2B}">
      <dgm:prSet custT="1"/>
      <dgm:spPr/>
      <dgm:t>
        <a:bodyPr/>
        <a:lstStyle/>
        <a:p>
          <a:r>
            <a:rPr lang="en-US" sz="1400" dirty="0" smtClean="0"/>
            <a:t>BSC – </a:t>
          </a:r>
          <a:r>
            <a:rPr lang="ru-RU" sz="1400" dirty="0" smtClean="0"/>
            <a:t>сбалансированная система показателей</a:t>
          </a:r>
          <a:endParaRPr lang="ru-RU" sz="1400" dirty="0"/>
        </a:p>
      </dgm:t>
    </dgm:pt>
    <dgm:pt modelId="{B5E5D916-0C64-4197-AD8D-9CBF9C685527}" type="parTrans" cxnId="{6F755E75-3950-4358-A456-03A778611EB2}">
      <dgm:prSet/>
      <dgm:spPr/>
      <dgm:t>
        <a:bodyPr/>
        <a:lstStyle/>
        <a:p>
          <a:endParaRPr lang="ru-RU"/>
        </a:p>
      </dgm:t>
    </dgm:pt>
    <dgm:pt modelId="{2F2284B8-5757-4595-97FE-62F023EF7440}" type="sibTrans" cxnId="{6F755E75-3950-4358-A456-03A778611EB2}">
      <dgm:prSet/>
      <dgm:spPr/>
      <dgm:t>
        <a:bodyPr/>
        <a:lstStyle/>
        <a:p>
          <a:endParaRPr lang="ru-RU"/>
        </a:p>
      </dgm:t>
    </dgm:pt>
    <dgm:pt modelId="{4535966E-5C95-44CC-882A-4E5CE4189E5F}" type="pres">
      <dgm:prSet presAssocID="{AD4932F4-1D97-42C9-94C1-18AD2639E02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A90655-91AB-4E73-A949-2906A7B89057}" type="pres">
      <dgm:prSet presAssocID="{58ED73E1-2922-4BAB-A741-620619A5D2C3}" presName="root" presStyleCnt="0"/>
      <dgm:spPr/>
    </dgm:pt>
    <dgm:pt modelId="{EBA1B0BD-049E-47AA-B92B-0FEEEE90DC94}" type="pres">
      <dgm:prSet presAssocID="{58ED73E1-2922-4BAB-A741-620619A5D2C3}" presName="rootComposite" presStyleCnt="0"/>
      <dgm:spPr/>
    </dgm:pt>
    <dgm:pt modelId="{EB6A3313-6A0D-46C2-9679-3C2740AAE438}" type="pres">
      <dgm:prSet presAssocID="{58ED73E1-2922-4BAB-A741-620619A5D2C3}" presName="rootText" presStyleLbl="node1" presStyleIdx="0" presStyleCnt="2" custScaleX="183370" custLinFactNeighborX="1229" custLinFactNeighborY="-3325"/>
      <dgm:spPr/>
      <dgm:t>
        <a:bodyPr/>
        <a:lstStyle/>
        <a:p>
          <a:endParaRPr lang="ru-RU"/>
        </a:p>
      </dgm:t>
    </dgm:pt>
    <dgm:pt modelId="{4BE58BF1-ADD7-4109-8BD1-62E14641E492}" type="pres">
      <dgm:prSet presAssocID="{58ED73E1-2922-4BAB-A741-620619A5D2C3}" presName="rootConnector" presStyleLbl="node1" presStyleIdx="0" presStyleCnt="2"/>
      <dgm:spPr/>
      <dgm:t>
        <a:bodyPr/>
        <a:lstStyle/>
        <a:p>
          <a:endParaRPr lang="ru-RU"/>
        </a:p>
      </dgm:t>
    </dgm:pt>
    <dgm:pt modelId="{B44869E8-23CF-4506-BCEE-250C7ACF6524}" type="pres">
      <dgm:prSet presAssocID="{58ED73E1-2922-4BAB-A741-620619A5D2C3}" presName="childShape" presStyleCnt="0"/>
      <dgm:spPr/>
    </dgm:pt>
    <dgm:pt modelId="{D5D837CB-EC18-4528-8F87-856C4ABFDD73}" type="pres">
      <dgm:prSet presAssocID="{CC4B0B7B-45BE-4FD1-AF39-96B3DE6B087E}" presName="Name13" presStyleLbl="parChTrans1D2" presStyleIdx="0" presStyleCnt="14"/>
      <dgm:spPr/>
      <dgm:t>
        <a:bodyPr/>
        <a:lstStyle/>
        <a:p>
          <a:endParaRPr lang="ru-RU"/>
        </a:p>
      </dgm:t>
    </dgm:pt>
    <dgm:pt modelId="{01D303E2-5CCE-4AF4-B32F-0BA22E9EFD6C}" type="pres">
      <dgm:prSet presAssocID="{C9E0061D-01CE-4653-A199-36DFE42107F0}" presName="childText" presStyleLbl="bgAcc1" presStyleIdx="0" presStyleCnt="14" custScaleX="185625" custScaleY="35700" custLinFactNeighborX="-1538" custLinFactNeighborY="5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7DF572-2CF6-4FCE-AC7F-6FB1C1EC21FD}" type="pres">
      <dgm:prSet presAssocID="{93915550-A5B2-461F-B70B-FDC756E107BE}" presName="Name13" presStyleLbl="parChTrans1D2" presStyleIdx="1" presStyleCnt="14"/>
      <dgm:spPr/>
      <dgm:t>
        <a:bodyPr/>
        <a:lstStyle/>
        <a:p>
          <a:endParaRPr lang="ru-RU"/>
        </a:p>
      </dgm:t>
    </dgm:pt>
    <dgm:pt modelId="{90E12C97-7A2F-41AA-AE1D-8E9A63F33876}" type="pres">
      <dgm:prSet presAssocID="{22161198-60A2-4336-AFBA-81210F8179F7}" presName="childText" presStyleLbl="bgAcc1" presStyleIdx="1" presStyleCnt="14" custScaleX="184087" custScaleY="35700" custLinFactNeighborX="0" custLinFactNeighborY="3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DB408E-7B2E-4249-AB25-009876AEFD60}" type="pres">
      <dgm:prSet presAssocID="{8057A94C-6310-4376-A9D9-9F1FF32AC3EF}" presName="Name13" presStyleLbl="parChTrans1D2" presStyleIdx="2" presStyleCnt="14"/>
      <dgm:spPr/>
      <dgm:t>
        <a:bodyPr/>
        <a:lstStyle/>
        <a:p>
          <a:endParaRPr lang="ru-RU"/>
        </a:p>
      </dgm:t>
    </dgm:pt>
    <dgm:pt modelId="{2F92D95A-4752-4DCD-B0F4-CE17366944EE}" type="pres">
      <dgm:prSet presAssocID="{0ED88E83-A14E-4DD9-BAF7-09E8D98ABE37}" presName="childText" presStyleLbl="bgAcc1" presStyleIdx="2" presStyleCnt="14" custScaleX="184588" custScaleY="35700" custLinFactNeighborX="-769" custLinFactNeighborY="7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C9FAB-94A2-4372-BC11-B18B357EF523}" type="pres">
      <dgm:prSet presAssocID="{23EA13B1-4AB1-4963-B953-584F398231E4}" presName="Name13" presStyleLbl="parChTrans1D2" presStyleIdx="3" presStyleCnt="14"/>
      <dgm:spPr/>
      <dgm:t>
        <a:bodyPr/>
        <a:lstStyle/>
        <a:p>
          <a:endParaRPr lang="ru-RU"/>
        </a:p>
      </dgm:t>
    </dgm:pt>
    <dgm:pt modelId="{3BC85E85-6A77-4E6E-A2C1-90ACC9A8697C}" type="pres">
      <dgm:prSet presAssocID="{E81384F5-7B1D-46D3-B57E-4763D5C32B41}" presName="childText" presStyleLbl="bgAcc1" presStyleIdx="3" presStyleCnt="14" custScaleX="184588" custScaleY="35700" custLinFactNeighborX="-769" custLinFactNeighborY="202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50F8A8-17CA-491B-9F8E-8A9F2035078E}" type="pres">
      <dgm:prSet presAssocID="{B0ECEC64-CEDF-401A-835E-82FF9242A327}" presName="Name13" presStyleLbl="parChTrans1D2" presStyleIdx="4" presStyleCnt="14"/>
      <dgm:spPr/>
      <dgm:t>
        <a:bodyPr/>
        <a:lstStyle/>
        <a:p>
          <a:endParaRPr lang="ru-RU"/>
        </a:p>
      </dgm:t>
    </dgm:pt>
    <dgm:pt modelId="{A3DA04C7-873B-434B-9F07-4ED78BAE25DC}" type="pres">
      <dgm:prSet presAssocID="{76DABD90-C5A7-4D8D-B52A-E202CEB1CE75}" presName="childText" presStyleLbl="bgAcc1" presStyleIdx="4" presStyleCnt="14" custScaleX="184588" custScaleY="35700" custLinFactNeighborX="2307" custLinFactNeighborY="221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20C27-AA5B-4A1D-9AE0-DF6236E95EBA}" type="pres">
      <dgm:prSet presAssocID="{30AC7042-0CD2-4DB6-AE23-9B8EE3D6AB52}" presName="Name13" presStyleLbl="parChTrans1D2" presStyleIdx="5" presStyleCnt="14"/>
      <dgm:spPr/>
      <dgm:t>
        <a:bodyPr/>
        <a:lstStyle/>
        <a:p>
          <a:endParaRPr lang="ru-RU"/>
        </a:p>
      </dgm:t>
    </dgm:pt>
    <dgm:pt modelId="{DFCFCEC8-F64F-4FAE-87FE-88B81541B491}" type="pres">
      <dgm:prSet presAssocID="{DA917C43-F14C-48D3-B55B-E4D099B57443}" presName="childText" presStyleLbl="bgAcc1" presStyleIdx="5" presStyleCnt="14" custScaleX="184588" custScaleY="35700" custLinFactNeighborX="1538" custLinFactNeighborY="23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950921-87B6-4842-A430-416515458CD4}" type="pres">
      <dgm:prSet presAssocID="{BFD837D6-0A61-47EF-A64A-22246CDE279A}" presName="root" presStyleCnt="0"/>
      <dgm:spPr/>
    </dgm:pt>
    <dgm:pt modelId="{7D0DAA3A-BA86-4EE8-90B8-43EA722D5D9E}" type="pres">
      <dgm:prSet presAssocID="{BFD837D6-0A61-47EF-A64A-22246CDE279A}" presName="rootComposite" presStyleCnt="0"/>
      <dgm:spPr/>
    </dgm:pt>
    <dgm:pt modelId="{B8AD8830-B72E-489C-ABDD-950A8A169EEB}" type="pres">
      <dgm:prSet presAssocID="{BFD837D6-0A61-47EF-A64A-22246CDE279A}" presName="rootText" presStyleLbl="node1" presStyleIdx="1" presStyleCnt="2" custScaleX="178511" custLinFactNeighborX="22147" custLinFactNeighborY="464"/>
      <dgm:spPr/>
      <dgm:t>
        <a:bodyPr/>
        <a:lstStyle/>
        <a:p>
          <a:endParaRPr lang="ru-RU"/>
        </a:p>
      </dgm:t>
    </dgm:pt>
    <dgm:pt modelId="{6CD53D80-2A6B-424B-AF54-320B9D37CBDE}" type="pres">
      <dgm:prSet presAssocID="{BFD837D6-0A61-47EF-A64A-22246CDE279A}" presName="rootConnector" presStyleLbl="node1" presStyleIdx="1" presStyleCnt="2"/>
      <dgm:spPr/>
      <dgm:t>
        <a:bodyPr/>
        <a:lstStyle/>
        <a:p>
          <a:endParaRPr lang="ru-RU"/>
        </a:p>
      </dgm:t>
    </dgm:pt>
    <dgm:pt modelId="{5A4AEBB7-1CE6-4649-A56F-BA4A7E3AEE7F}" type="pres">
      <dgm:prSet presAssocID="{BFD837D6-0A61-47EF-A64A-22246CDE279A}" presName="childShape" presStyleCnt="0"/>
      <dgm:spPr/>
    </dgm:pt>
    <dgm:pt modelId="{83EA528F-75B7-447C-91CE-096AD2A06E79}" type="pres">
      <dgm:prSet presAssocID="{FE8191DB-49DC-4C91-950F-A70AF2B54517}" presName="Name13" presStyleLbl="parChTrans1D2" presStyleIdx="6" presStyleCnt="14"/>
      <dgm:spPr/>
      <dgm:t>
        <a:bodyPr/>
        <a:lstStyle/>
        <a:p>
          <a:endParaRPr lang="ru-RU"/>
        </a:p>
      </dgm:t>
    </dgm:pt>
    <dgm:pt modelId="{C6B44476-DE7E-4A5A-8CAC-5BAC20EEA244}" type="pres">
      <dgm:prSet presAssocID="{4259ED27-C7BC-4396-8814-52CB0B3FEB64}" presName="childText" presStyleLbl="bgAcc1" presStyleIdx="6" presStyleCnt="14" custScaleX="200179" custScaleY="34217" custLinFactNeighborX="27684" custLinFactNeighborY="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440A4-B625-474C-9ADE-EF52EB52176D}" type="pres">
      <dgm:prSet presAssocID="{DA67E173-0355-467D-A16B-750F8F5C2298}" presName="Name13" presStyleLbl="parChTrans1D2" presStyleIdx="7" presStyleCnt="14"/>
      <dgm:spPr/>
      <dgm:t>
        <a:bodyPr/>
        <a:lstStyle/>
        <a:p>
          <a:endParaRPr lang="ru-RU"/>
        </a:p>
      </dgm:t>
    </dgm:pt>
    <dgm:pt modelId="{8A167F97-38B0-416E-BFAA-BB310F3ECCC9}" type="pres">
      <dgm:prSet presAssocID="{E53D27FA-BF41-49BF-A588-D7C4CCF4758C}" presName="childText" presStyleLbl="bgAcc1" presStyleIdx="7" presStyleCnt="14" custScaleX="200179" custScaleY="34217" custLinFactNeighborX="27684" custLinFactNeighborY="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E70BB6-0517-400D-B917-7D0BCFB54458}" type="pres">
      <dgm:prSet presAssocID="{F8EBBB16-FCC3-4A0C-BAE3-D3CF07A347BD}" presName="Name13" presStyleLbl="parChTrans1D2" presStyleIdx="8" presStyleCnt="14"/>
      <dgm:spPr/>
      <dgm:t>
        <a:bodyPr/>
        <a:lstStyle/>
        <a:p>
          <a:endParaRPr lang="ru-RU"/>
        </a:p>
      </dgm:t>
    </dgm:pt>
    <dgm:pt modelId="{B67D0F0D-7C4A-402C-82C3-08D46844AF35}" type="pres">
      <dgm:prSet presAssocID="{CBD0F9E7-C4AE-46CC-BDF7-9EEDA8685FEF}" presName="childText" presStyleLbl="bgAcc1" presStyleIdx="8" presStyleCnt="14" custScaleX="200179" custScaleY="34217" custLinFactNeighborX="27684" custLinFactNeighborY="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1F574-E989-4ADC-89D7-9956999BDE9E}" type="pres">
      <dgm:prSet presAssocID="{D3E00EF2-AF07-42C5-8C57-B1E2E393CEE8}" presName="Name13" presStyleLbl="parChTrans1D2" presStyleIdx="9" presStyleCnt="14"/>
      <dgm:spPr/>
      <dgm:t>
        <a:bodyPr/>
        <a:lstStyle/>
        <a:p>
          <a:endParaRPr lang="ru-RU"/>
        </a:p>
      </dgm:t>
    </dgm:pt>
    <dgm:pt modelId="{CC1F1A07-750E-4F30-A56B-EB39DDC5C0C0}" type="pres">
      <dgm:prSet presAssocID="{1C026EFF-38D7-4368-8F89-26584287CE37}" presName="childText" presStyleLbl="bgAcc1" presStyleIdx="9" presStyleCnt="14" custScaleX="200179" custScaleY="34217" custLinFactNeighborX="27684" custLinFactNeighborY="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06B576-E4E3-4131-82B5-69F9D2C6A086}" type="pres">
      <dgm:prSet presAssocID="{CD9AF8BF-B42D-4C90-82E9-F9B7A076E1EF}" presName="Name13" presStyleLbl="parChTrans1D2" presStyleIdx="10" presStyleCnt="14"/>
      <dgm:spPr/>
      <dgm:t>
        <a:bodyPr/>
        <a:lstStyle/>
        <a:p>
          <a:endParaRPr lang="ru-RU"/>
        </a:p>
      </dgm:t>
    </dgm:pt>
    <dgm:pt modelId="{0CA42DA2-F499-45EF-A75D-9C7BC2274379}" type="pres">
      <dgm:prSet presAssocID="{F6C5D082-3D3D-4E52-B5B7-4660432C3460}" presName="childText" presStyleLbl="bgAcc1" presStyleIdx="10" presStyleCnt="14" custScaleX="200179" custScaleY="34217" custLinFactNeighborX="27684" custLinFactNeighborY="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55A877-954B-4EF8-8377-F9DCBFF94BD9}" type="pres">
      <dgm:prSet presAssocID="{DBCB2F15-5EAE-48B5-BE9E-E0BB9342C12E}" presName="Name13" presStyleLbl="parChTrans1D2" presStyleIdx="11" presStyleCnt="14"/>
      <dgm:spPr/>
      <dgm:t>
        <a:bodyPr/>
        <a:lstStyle/>
        <a:p>
          <a:endParaRPr lang="ru-RU"/>
        </a:p>
      </dgm:t>
    </dgm:pt>
    <dgm:pt modelId="{68B5A685-428D-4015-8950-CB5424AA43CD}" type="pres">
      <dgm:prSet presAssocID="{14BB0C73-B2A4-4916-B24B-FEC443CFFF8A}" presName="childText" presStyleLbl="bgAcc1" presStyleIdx="11" presStyleCnt="14" custScaleX="200179" custScaleY="34217" custLinFactNeighborX="27684" custLinFactNeighborY="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5386C-242E-4399-8394-47B55B4D765C}" type="pres">
      <dgm:prSet presAssocID="{AA84F1DF-C43B-408B-8FAF-855A663680C3}" presName="Name13" presStyleLbl="parChTrans1D2" presStyleIdx="12" presStyleCnt="14"/>
      <dgm:spPr/>
      <dgm:t>
        <a:bodyPr/>
        <a:lstStyle/>
        <a:p>
          <a:endParaRPr lang="ru-RU"/>
        </a:p>
      </dgm:t>
    </dgm:pt>
    <dgm:pt modelId="{41E5C771-9259-41C0-B37E-AE853E25FED5}" type="pres">
      <dgm:prSet presAssocID="{371242A1-6C7F-4CB8-944F-9B88819169AB}" presName="childText" presStyleLbl="bgAcc1" presStyleIdx="12" presStyleCnt="14" custScaleX="200179" custScaleY="34217" custLinFactNeighborX="27684" custLinFactNeighborY="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52EA1C-B98B-49D4-94E6-E2C6570B7AB9}" type="pres">
      <dgm:prSet presAssocID="{B5E5D916-0C64-4197-AD8D-9CBF9C685527}" presName="Name13" presStyleLbl="parChTrans1D2" presStyleIdx="13" presStyleCnt="14"/>
      <dgm:spPr/>
      <dgm:t>
        <a:bodyPr/>
        <a:lstStyle/>
        <a:p>
          <a:endParaRPr lang="ru-RU"/>
        </a:p>
      </dgm:t>
    </dgm:pt>
    <dgm:pt modelId="{C3BFAB9A-5F2F-4C8D-84F2-A7DDCE4C447A}" type="pres">
      <dgm:prSet presAssocID="{AC3F30D9-9EA1-4C99-8CEE-8D4F20D58D2B}" presName="childText" presStyleLbl="bgAcc1" presStyleIdx="13" presStyleCnt="14" custScaleX="201435" custScaleY="41839" custLinFactNeighborX="27684" custLinFactNeighborY="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BF8E5D-28A2-46D6-8833-091389F62126}" type="presOf" srcId="{CBD0F9E7-C4AE-46CC-BDF7-9EEDA8685FEF}" destId="{B67D0F0D-7C4A-402C-82C3-08D46844AF35}" srcOrd="0" destOrd="0" presId="urn:microsoft.com/office/officeart/2005/8/layout/hierarchy3"/>
    <dgm:cxn modelId="{8D83AA45-B885-4A36-8605-BB526272F20E}" type="presOf" srcId="{BFD837D6-0A61-47EF-A64A-22246CDE279A}" destId="{6CD53D80-2A6B-424B-AF54-320B9D37CBDE}" srcOrd="1" destOrd="0" presId="urn:microsoft.com/office/officeart/2005/8/layout/hierarchy3"/>
    <dgm:cxn modelId="{26B85B88-8B9F-40B4-9F45-37D2A9C10751}" type="presOf" srcId="{AA84F1DF-C43B-408B-8FAF-855A663680C3}" destId="{2D85386C-242E-4399-8394-47B55B4D765C}" srcOrd="0" destOrd="0" presId="urn:microsoft.com/office/officeart/2005/8/layout/hierarchy3"/>
    <dgm:cxn modelId="{866BBCE7-9BCB-4CAC-B0BE-ECBA4918AED8}" type="presOf" srcId="{B5E5D916-0C64-4197-AD8D-9CBF9C685527}" destId="{8152EA1C-B98B-49D4-94E6-E2C6570B7AB9}" srcOrd="0" destOrd="0" presId="urn:microsoft.com/office/officeart/2005/8/layout/hierarchy3"/>
    <dgm:cxn modelId="{803708AD-0BDA-4B42-81C7-0C2FB15470FC}" type="presOf" srcId="{D3E00EF2-AF07-42C5-8C57-B1E2E393CEE8}" destId="{8AA1F574-E989-4ADC-89D7-9956999BDE9E}" srcOrd="0" destOrd="0" presId="urn:microsoft.com/office/officeart/2005/8/layout/hierarchy3"/>
    <dgm:cxn modelId="{D01B70A5-6B6E-4017-A01B-7409D1875E89}" type="presOf" srcId="{CD9AF8BF-B42D-4C90-82E9-F9B7A076E1EF}" destId="{9F06B576-E4E3-4131-82B5-69F9D2C6A086}" srcOrd="0" destOrd="0" presId="urn:microsoft.com/office/officeart/2005/8/layout/hierarchy3"/>
    <dgm:cxn modelId="{0D8EF32E-71AE-40D8-86E3-739BBADC52C7}" type="presOf" srcId="{371242A1-6C7F-4CB8-944F-9B88819169AB}" destId="{41E5C771-9259-41C0-B37E-AE853E25FED5}" srcOrd="0" destOrd="0" presId="urn:microsoft.com/office/officeart/2005/8/layout/hierarchy3"/>
    <dgm:cxn modelId="{9587360E-4CDC-4604-B172-D8CE3B03ECA2}" type="presOf" srcId="{BFD837D6-0A61-47EF-A64A-22246CDE279A}" destId="{B8AD8830-B72E-489C-ABDD-950A8A169EEB}" srcOrd="0" destOrd="0" presId="urn:microsoft.com/office/officeart/2005/8/layout/hierarchy3"/>
    <dgm:cxn modelId="{8572B0DE-EDA9-4687-9E5D-C6E4CDD64591}" srcId="{BFD837D6-0A61-47EF-A64A-22246CDE279A}" destId="{E53D27FA-BF41-49BF-A588-D7C4CCF4758C}" srcOrd="1" destOrd="0" parTransId="{DA67E173-0355-467D-A16B-750F8F5C2298}" sibTransId="{DD2B2CD6-7A32-4EFC-8802-9069D9266EFF}"/>
    <dgm:cxn modelId="{CCEA2362-DA0B-4220-B7AE-7AB4C7524D27}" type="presOf" srcId="{23EA13B1-4AB1-4963-B953-584F398231E4}" destId="{468C9FAB-94A2-4372-BC11-B18B357EF523}" srcOrd="0" destOrd="0" presId="urn:microsoft.com/office/officeart/2005/8/layout/hierarchy3"/>
    <dgm:cxn modelId="{F7C24EC0-F723-4A1B-902F-4188119A3B79}" type="presOf" srcId="{E53D27FA-BF41-49BF-A588-D7C4CCF4758C}" destId="{8A167F97-38B0-416E-BFAA-BB310F3ECCC9}" srcOrd="0" destOrd="0" presId="urn:microsoft.com/office/officeart/2005/8/layout/hierarchy3"/>
    <dgm:cxn modelId="{30823324-A082-4318-9653-66D0CF2C6002}" srcId="{BFD837D6-0A61-47EF-A64A-22246CDE279A}" destId="{CBD0F9E7-C4AE-46CC-BDF7-9EEDA8685FEF}" srcOrd="2" destOrd="0" parTransId="{F8EBBB16-FCC3-4A0C-BAE3-D3CF07A347BD}" sibTransId="{FDC234D5-0DC5-4BFD-B6AC-FACE4645ACBD}"/>
    <dgm:cxn modelId="{94BD6491-2373-4196-BEBD-F1947333A5A4}" type="presOf" srcId="{F6C5D082-3D3D-4E52-B5B7-4660432C3460}" destId="{0CA42DA2-F499-45EF-A75D-9C7BC2274379}" srcOrd="0" destOrd="0" presId="urn:microsoft.com/office/officeart/2005/8/layout/hierarchy3"/>
    <dgm:cxn modelId="{6FB13CE1-B1C1-40B1-BEB9-CFBBDE1BDA25}" type="presOf" srcId="{4259ED27-C7BC-4396-8814-52CB0B3FEB64}" destId="{C6B44476-DE7E-4A5A-8CAC-5BAC20EEA244}" srcOrd="0" destOrd="0" presId="urn:microsoft.com/office/officeart/2005/8/layout/hierarchy3"/>
    <dgm:cxn modelId="{0389801D-BA13-49CB-A3ED-332CEF189C07}" type="presOf" srcId="{AC3F30D9-9EA1-4C99-8CEE-8D4F20D58D2B}" destId="{C3BFAB9A-5F2F-4C8D-84F2-A7DDCE4C447A}" srcOrd="0" destOrd="0" presId="urn:microsoft.com/office/officeart/2005/8/layout/hierarchy3"/>
    <dgm:cxn modelId="{E1713A7A-886A-4DC9-9B9E-734AA788C72C}" type="presOf" srcId="{1C026EFF-38D7-4368-8F89-26584287CE37}" destId="{CC1F1A07-750E-4F30-A56B-EB39DDC5C0C0}" srcOrd="0" destOrd="0" presId="urn:microsoft.com/office/officeart/2005/8/layout/hierarchy3"/>
    <dgm:cxn modelId="{EAF360FD-4852-4DBC-9CDF-7CD46E4E9161}" srcId="{AD4932F4-1D97-42C9-94C1-18AD2639E020}" destId="{BFD837D6-0A61-47EF-A64A-22246CDE279A}" srcOrd="1" destOrd="0" parTransId="{B5C38043-48D1-4987-B424-4798D862F4C9}" sibTransId="{C58B401D-6659-4915-A487-D7F80EBDB9C1}"/>
    <dgm:cxn modelId="{559F072C-F158-4A75-ADAF-B4C32D27D696}" type="presOf" srcId="{58ED73E1-2922-4BAB-A741-620619A5D2C3}" destId="{4BE58BF1-ADD7-4109-8BD1-62E14641E492}" srcOrd="1" destOrd="0" presId="urn:microsoft.com/office/officeart/2005/8/layout/hierarchy3"/>
    <dgm:cxn modelId="{9EC0BF10-8CAA-4C14-823A-E502F268F5A2}" srcId="{58ED73E1-2922-4BAB-A741-620619A5D2C3}" destId="{E81384F5-7B1D-46D3-B57E-4763D5C32B41}" srcOrd="3" destOrd="0" parTransId="{23EA13B1-4AB1-4963-B953-584F398231E4}" sibTransId="{9D86EC5E-C7A7-43F4-A0E4-223611598C8C}"/>
    <dgm:cxn modelId="{B6C9E7F0-8D53-4242-8A83-49152B45FCF9}" type="presOf" srcId="{DBCB2F15-5EAE-48B5-BE9E-E0BB9342C12E}" destId="{2855A877-954B-4EF8-8377-F9DCBFF94BD9}" srcOrd="0" destOrd="0" presId="urn:microsoft.com/office/officeart/2005/8/layout/hierarchy3"/>
    <dgm:cxn modelId="{02BE9269-E924-4A07-BE3C-EC6E962FB51D}" type="presOf" srcId="{0ED88E83-A14E-4DD9-BAF7-09E8D98ABE37}" destId="{2F92D95A-4752-4DCD-B0F4-CE17366944EE}" srcOrd="0" destOrd="0" presId="urn:microsoft.com/office/officeart/2005/8/layout/hierarchy3"/>
    <dgm:cxn modelId="{7958BC7C-878E-4010-B216-066CA2C5F6E4}" srcId="{AD4932F4-1D97-42C9-94C1-18AD2639E020}" destId="{58ED73E1-2922-4BAB-A741-620619A5D2C3}" srcOrd="0" destOrd="0" parTransId="{27A36992-2CAC-4681-966A-2A891C3C8819}" sibTransId="{F1F91593-48E4-47E2-B8C7-93CF048E7C92}"/>
    <dgm:cxn modelId="{6F755E75-3950-4358-A456-03A778611EB2}" srcId="{BFD837D6-0A61-47EF-A64A-22246CDE279A}" destId="{AC3F30D9-9EA1-4C99-8CEE-8D4F20D58D2B}" srcOrd="7" destOrd="0" parTransId="{B5E5D916-0C64-4197-AD8D-9CBF9C685527}" sibTransId="{2F2284B8-5757-4595-97FE-62F023EF7440}"/>
    <dgm:cxn modelId="{098821BD-CFE9-4CC6-B7E2-351DE31A31F3}" type="presOf" srcId="{AD4932F4-1D97-42C9-94C1-18AD2639E020}" destId="{4535966E-5C95-44CC-882A-4E5CE4189E5F}" srcOrd="0" destOrd="0" presId="urn:microsoft.com/office/officeart/2005/8/layout/hierarchy3"/>
    <dgm:cxn modelId="{AE8D3CCE-2BFD-4112-BC0E-9BC507F13B75}" srcId="{BFD837D6-0A61-47EF-A64A-22246CDE279A}" destId="{1C026EFF-38D7-4368-8F89-26584287CE37}" srcOrd="3" destOrd="0" parTransId="{D3E00EF2-AF07-42C5-8C57-B1E2E393CEE8}" sibTransId="{E549DEED-9AA9-43EA-91F5-6C240838EB8C}"/>
    <dgm:cxn modelId="{C19AFD6F-9C4B-4D4F-AE5C-56DC4BC40131}" type="presOf" srcId="{76DABD90-C5A7-4D8D-B52A-E202CEB1CE75}" destId="{A3DA04C7-873B-434B-9F07-4ED78BAE25DC}" srcOrd="0" destOrd="0" presId="urn:microsoft.com/office/officeart/2005/8/layout/hierarchy3"/>
    <dgm:cxn modelId="{E3E9F55D-6835-4B93-9587-5CC6531D48A7}" type="presOf" srcId="{DA67E173-0355-467D-A16B-750F8F5C2298}" destId="{E8E440A4-B625-474C-9ADE-EF52EB52176D}" srcOrd="0" destOrd="0" presId="urn:microsoft.com/office/officeart/2005/8/layout/hierarchy3"/>
    <dgm:cxn modelId="{EA260352-8DCC-4E30-ADAE-E2EEE34E411E}" type="presOf" srcId="{30AC7042-0CD2-4DB6-AE23-9B8EE3D6AB52}" destId="{18920C27-AA5B-4A1D-9AE0-DF6236E95EBA}" srcOrd="0" destOrd="0" presId="urn:microsoft.com/office/officeart/2005/8/layout/hierarchy3"/>
    <dgm:cxn modelId="{D6F1E186-6B7A-418D-B60B-5275DDBEE771}" type="presOf" srcId="{58ED73E1-2922-4BAB-A741-620619A5D2C3}" destId="{EB6A3313-6A0D-46C2-9679-3C2740AAE438}" srcOrd="0" destOrd="0" presId="urn:microsoft.com/office/officeart/2005/8/layout/hierarchy3"/>
    <dgm:cxn modelId="{01144677-F92D-4CE7-A0CE-1D6ACC500A9E}" type="presOf" srcId="{FE8191DB-49DC-4C91-950F-A70AF2B54517}" destId="{83EA528F-75B7-447C-91CE-096AD2A06E79}" srcOrd="0" destOrd="0" presId="urn:microsoft.com/office/officeart/2005/8/layout/hierarchy3"/>
    <dgm:cxn modelId="{641FEBF6-EED8-4045-90A8-AF3A0E650C05}" srcId="{58ED73E1-2922-4BAB-A741-620619A5D2C3}" destId="{76DABD90-C5A7-4D8D-B52A-E202CEB1CE75}" srcOrd="4" destOrd="0" parTransId="{B0ECEC64-CEDF-401A-835E-82FF9242A327}" sibTransId="{2966E48F-C427-4839-AC75-D31CB589DB3C}"/>
    <dgm:cxn modelId="{008205AD-BFC3-4EE3-9915-CE7DDF0D414C}" srcId="{58ED73E1-2922-4BAB-A741-620619A5D2C3}" destId="{22161198-60A2-4336-AFBA-81210F8179F7}" srcOrd="1" destOrd="0" parTransId="{93915550-A5B2-461F-B70B-FDC756E107BE}" sibTransId="{517CC24D-5626-4B18-B4A9-D712F55230C2}"/>
    <dgm:cxn modelId="{C247A5B8-14D9-480E-A9A3-3D30931297DB}" type="presOf" srcId="{B0ECEC64-CEDF-401A-835E-82FF9242A327}" destId="{BB50F8A8-17CA-491B-9F8E-8A9F2035078E}" srcOrd="0" destOrd="0" presId="urn:microsoft.com/office/officeart/2005/8/layout/hierarchy3"/>
    <dgm:cxn modelId="{ED098E82-CB1C-475A-8287-984CC3064399}" type="presOf" srcId="{F8EBBB16-FCC3-4A0C-BAE3-D3CF07A347BD}" destId="{A4E70BB6-0517-400D-B917-7D0BCFB54458}" srcOrd="0" destOrd="0" presId="urn:microsoft.com/office/officeart/2005/8/layout/hierarchy3"/>
    <dgm:cxn modelId="{1C9EBAA1-4EA0-4548-BA30-2213551490BA}" srcId="{BFD837D6-0A61-47EF-A64A-22246CDE279A}" destId="{4259ED27-C7BC-4396-8814-52CB0B3FEB64}" srcOrd="0" destOrd="0" parTransId="{FE8191DB-49DC-4C91-950F-A70AF2B54517}" sibTransId="{D646ADC3-6260-4B7C-8EF7-7905189F8016}"/>
    <dgm:cxn modelId="{62B417D7-DCCF-4510-953B-9B7D0BDBD97C}" type="presOf" srcId="{CC4B0B7B-45BE-4FD1-AF39-96B3DE6B087E}" destId="{D5D837CB-EC18-4528-8F87-856C4ABFDD73}" srcOrd="0" destOrd="0" presId="urn:microsoft.com/office/officeart/2005/8/layout/hierarchy3"/>
    <dgm:cxn modelId="{AB6C322A-E270-49AA-B173-88FF0DD03253}" srcId="{58ED73E1-2922-4BAB-A741-620619A5D2C3}" destId="{DA917C43-F14C-48D3-B55B-E4D099B57443}" srcOrd="5" destOrd="0" parTransId="{30AC7042-0CD2-4DB6-AE23-9B8EE3D6AB52}" sibTransId="{2C8083FA-8191-405A-8B75-AB4344416D21}"/>
    <dgm:cxn modelId="{576C9FE6-99CA-4E51-81E3-30BC33C50CCA}" type="presOf" srcId="{C9E0061D-01CE-4653-A199-36DFE42107F0}" destId="{01D303E2-5CCE-4AF4-B32F-0BA22E9EFD6C}" srcOrd="0" destOrd="0" presId="urn:microsoft.com/office/officeart/2005/8/layout/hierarchy3"/>
    <dgm:cxn modelId="{25E6BEF2-12D3-42AA-BC47-EBD6E4319493}" type="presOf" srcId="{DA917C43-F14C-48D3-B55B-E4D099B57443}" destId="{DFCFCEC8-F64F-4FAE-87FE-88B81541B491}" srcOrd="0" destOrd="0" presId="urn:microsoft.com/office/officeart/2005/8/layout/hierarchy3"/>
    <dgm:cxn modelId="{74FD4CFC-9E73-4882-AC32-E7FAC72BCCD6}" srcId="{BFD837D6-0A61-47EF-A64A-22246CDE279A}" destId="{14BB0C73-B2A4-4916-B24B-FEC443CFFF8A}" srcOrd="5" destOrd="0" parTransId="{DBCB2F15-5EAE-48B5-BE9E-E0BB9342C12E}" sibTransId="{5083E052-1636-4C8B-8C9E-21958264C32C}"/>
    <dgm:cxn modelId="{213CB286-5A98-4DC5-88D3-1A0F23B17D91}" type="presOf" srcId="{22161198-60A2-4336-AFBA-81210F8179F7}" destId="{90E12C97-7A2F-41AA-AE1D-8E9A63F33876}" srcOrd="0" destOrd="0" presId="urn:microsoft.com/office/officeart/2005/8/layout/hierarchy3"/>
    <dgm:cxn modelId="{D349F102-AB10-47FD-82AF-49D72FF93849}" srcId="{58ED73E1-2922-4BAB-A741-620619A5D2C3}" destId="{0ED88E83-A14E-4DD9-BAF7-09E8D98ABE37}" srcOrd="2" destOrd="0" parTransId="{8057A94C-6310-4376-A9D9-9F1FF32AC3EF}" sibTransId="{EE770911-8DB1-4FF0-BED2-53B67739485A}"/>
    <dgm:cxn modelId="{6FED322D-3C31-4829-B613-95BCCE9A62F3}" srcId="{58ED73E1-2922-4BAB-A741-620619A5D2C3}" destId="{C9E0061D-01CE-4653-A199-36DFE42107F0}" srcOrd="0" destOrd="0" parTransId="{CC4B0B7B-45BE-4FD1-AF39-96B3DE6B087E}" sibTransId="{3020361B-CBA1-46B4-90E1-BCF356ED1621}"/>
    <dgm:cxn modelId="{6AE603F9-1348-469F-9367-BE8FC4947F80}" srcId="{BFD837D6-0A61-47EF-A64A-22246CDE279A}" destId="{371242A1-6C7F-4CB8-944F-9B88819169AB}" srcOrd="6" destOrd="0" parTransId="{AA84F1DF-C43B-408B-8FAF-855A663680C3}" sibTransId="{8DC8FAD6-F3CB-4DD9-80CB-2B18BC44AEE2}"/>
    <dgm:cxn modelId="{37D49914-C70D-4928-ABB2-E22F8B66339C}" srcId="{BFD837D6-0A61-47EF-A64A-22246CDE279A}" destId="{F6C5D082-3D3D-4E52-B5B7-4660432C3460}" srcOrd="4" destOrd="0" parTransId="{CD9AF8BF-B42D-4C90-82E9-F9B7A076E1EF}" sibTransId="{49B66BB9-1ABB-406F-8EAC-0D3DF9A88F08}"/>
    <dgm:cxn modelId="{AE7C7795-31B6-4280-964B-DF7339614653}" type="presOf" srcId="{14BB0C73-B2A4-4916-B24B-FEC443CFFF8A}" destId="{68B5A685-428D-4015-8950-CB5424AA43CD}" srcOrd="0" destOrd="0" presId="urn:microsoft.com/office/officeart/2005/8/layout/hierarchy3"/>
    <dgm:cxn modelId="{F0DBE8BC-0095-4ADA-99D3-09F4638E3A33}" type="presOf" srcId="{93915550-A5B2-461F-B70B-FDC756E107BE}" destId="{CA7DF572-2CF6-4FCE-AC7F-6FB1C1EC21FD}" srcOrd="0" destOrd="0" presId="urn:microsoft.com/office/officeart/2005/8/layout/hierarchy3"/>
    <dgm:cxn modelId="{912FACD4-8CC5-41AE-AF66-41B3E3658335}" type="presOf" srcId="{E81384F5-7B1D-46D3-B57E-4763D5C32B41}" destId="{3BC85E85-6A77-4E6E-A2C1-90ACC9A8697C}" srcOrd="0" destOrd="0" presId="urn:microsoft.com/office/officeart/2005/8/layout/hierarchy3"/>
    <dgm:cxn modelId="{528C4362-98C9-4E63-B170-194B1AC01ABE}" type="presOf" srcId="{8057A94C-6310-4376-A9D9-9F1FF32AC3EF}" destId="{03DB408E-7B2E-4249-AB25-009876AEFD60}" srcOrd="0" destOrd="0" presId="urn:microsoft.com/office/officeart/2005/8/layout/hierarchy3"/>
    <dgm:cxn modelId="{E7283072-6F17-4F6B-806F-0B776EF674C2}" type="presParOf" srcId="{4535966E-5C95-44CC-882A-4E5CE4189E5F}" destId="{0CA90655-91AB-4E73-A949-2906A7B89057}" srcOrd="0" destOrd="0" presId="urn:microsoft.com/office/officeart/2005/8/layout/hierarchy3"/>
    <dgm:cxn modelId="{63A135B9-0529-4D75-8051-97AC5BD9BDA4}" type="presParOf" srcId="{0CA90655-91AB-4E73-A949-2906A7B89057}" destId="{EBA1B0BD-049E-47AA-B92B-0FEEEE90DC94}" srcOrd="0" destOrd="0" presId="urn:microsoft.com/office/officeart/2005/8/layout/hierarchy3"/>
    <dgm:cxn modelId="{9DC3B9FB-B1E6-490B-A401-E56E239676AE}" type="presParOf" srcId="{EBA1B0BD-049E-47AA-B92B-0FEEEE90DC94}" destId="{EB6A3313-6A0D-46C2-9679-3C2740AAE438}" srcOrd="0" destOrd="0" presId="urn:microsoft.com/office/officeart/2005/8/layout/hierarchy3"/>
    <dgm:cxn modelId="{CC211AB3-57D4-4C52-8FB5-9EA4A1C7D8C2}" type="presParOf" srcId="{EBA1B0BD-049E-47AA-B92B-0FEEEE90DC94}" destId="{4BE58BF1-ADD7-4109-8BD1-62E14641E492}" srcOrd="1" destOrd="0" presId="urn:microsoft.com/office/officeart/2005/8/layout/hierarchy3"/>
    <dgm:cxn modelId="{9DAC3554-FE07-4D73-8BA1-C5ED218B868C}" type="presParOf" srcId="{0CA90655-91AB-4E73-A949-2906A7B89057}" destId="{B44869E8-23CF-4506-BCEE-250C7ACF6524}" srcOrd="1" destOrd="0" presId="urn:microsoft.com/office/officeart/2005/8/layout/hierarchy3"/>
    <dgm:cxn modelId="{60D2F7B6-07F1-4D24-A626-87064FD70A2E}" type="presParOf" srcId="{B44869E8-23CF-4506-BCEE-250C7ACF6524}" destId="{D5D837CB-EC18-4528-8F87-856C4ABFDD73}" srcOrd="0" destOrd="0" presId="urn:microsoft.com/office/officeart/2005/8/layout/hierarchy3"/>
    <dgm:cxn modelId="{77202B94-F04F-4EF1-87BA-72B9061EA764}" type="presParOf" srcId="{B44869E8-23CF-4506-BCEE-250C7ACF6524}" destId="{01D303E2-5CCE-4AF4-B32F-0BA22E9EFD6C}" srcOrd="1" destOrd="0" presId="urn:microsoft.com/office/officeart/2005/8/layout/hierarchy3"/>
    <dgm:cxn modelId="{77133B59-648A-488E-A2B0-DB7006861E00}" type="presParOf" srcId="{B44869E8-23CF-4506-BCEE-250C7ACF6524}" destId="{CA7DF572-2CF6-4FCE-AC7F-6FB1C1EC21FD}" srcOrd="2" destOrd="0" presId="urn:microsoft.com/office/officeart/2005/8/layout/hierarchy3"/>
    <dgm:cxn modelId="{5A50DA4A-4130-43FD-B794-0B09BBC71E30}" type="presParOf" srcId="{B44869E8-23CF-4506-BCEE-250C7ACF6524}" destId="{90E12C97-7A2F-41AA-AE1D-8E9A63F33876}" srcOrd="3" destOrd="0" presId="urn:microsoft.com/office/officeart/2005/8/layout/hierarchy3"/>
    <dgm:cxn modelId="{52B60627-7CB4-49CC-91C5-827B81436012}" type="presParOf" srcId="{B44869E8-23CF-4506-BCEE-250C7ACF6524}" destId="{03DB408E-7B2E-4249-AB25-009876AEFD60}" srcOrd="4" destOrd="0" presId="urn:microsoft.com/office/officeart/2005/8/layout/hierarchy3"/>
    <dgm:cxn modelId="{63FBEBFE-F26B-4306-A602-6F310D59529D}" type="presParOf" srcId="{B44869E8-23CF-4506-BCEE-250C7ACF6524}" destId="{2F92D95A-4752-4DCD-B0F4-CE17366944EE}" srcOrd="5" destOrd="0" presId="urn:microsoft.com/office/officeart/2005/8/layout/hierarchy3"/>
    <dgm:cxn modelId="{19D47325-C1F8-4540-94BE-CAB622D72786}" type="presParOf" srcId="{B44869E8-23CF-4506-BCEE-250C7ACF6524}" destId="{468C9FAB-94A2-4372-BC11-B18B357EF523}" srcOrd="6" destOrd="0" presId="urn:microsoft.com/office/officeart/2005/8/layout/hierarchy3"/>
    <dgm:cxn modelId="{776F5063-83CB-4665-B54D-030BFEA44110}" type="presParOf" srcId="{B44869E8-23CF-4506-BCEE-250C7ACF6524}" destId="{3BC85E85-6A77-4E6E-A2C1-90ACC9A8697C}" srcOrd="7" destOrd="0" presId="urn:microsoft.com/office/officeart/2005/8/layout/hierarchy3"/>
    <dgm:cxn modelId="{29671CF6-D1A2-4B45-BF1D-431A445508CE}" type="presParOf" srcId="{B44869E8-23CF-4506-BCEE-250C7ACF6524}" destId="{BB50F8A8-17CA-491B-9F8E-8A9F2035078E}" srcOrd="8" destOrd="0" presId="urn:microsoft.com/office/officeart/2005/8/layout/hierarchy3"/>
    <dgm:cxn modelId="{31B81F42-440F-4D7A-BE82-2A667BC97BB8}" type="presParOf" srcId="{B44869E8-23CF-4506-BCEE-250C7ACF6524}" destId="{A3DA04C7-873B-434B-9F07-4ED78BAE25DC}" srcOrd="9" destOrd="0" presId="urn:microsoft.com/office/officeart/2005/8/layout/hierarchy3"/>
    <dgm:cxn modelId="{1FD70FF3-A31E-4C15-9C52-D51AEFD6F8BA}" type="presParOf" srcId="{B44869E8-23CF-4506-BCEE-250C7ACF6524}" destId="{18920C27-AA5B-4A1D-9AE0-DF6236E95EBA}" srcOrd="10" destOrd="0" presId="urn:microsoft.com/office/officeart/2005/8/layout/hierarchy3"/>
    <dgm:cxn modelId="{FADD7093-78DD-4D5A-9904-2D0A22B8BF40}" type="presParOf" srcId="{B44869E8-23CF-4506-BCEE-250C7ACF6524}" destId="{DFCFCEC8-F64F-4FAE-87FE-88B81541B491}" srcOrd="11" destOrd="0" presId="urn:microsoft.com/office/officeart/2005/8/layout/hierarchy3"/>
    <dgm:cxn modelId="{58FE00CC-7D08-42E7-9EC7-09D6D5DCFE08}" type="presParOf" srcId="{4535966E-5C95-44CC-882A-4E5CE4189E5F}" destId="{A5950921-87B6-4842-A430-416515458CD4}" srcOrd="1" destOrd="0" presId="urn:microsoft.com/office/officeart/2005/8/layout/hierarchy3"/>
    <dgm:cxn modelId="{7AAE60EF-2772-440F-893D-C44DEF925664}" type="presParOf" srcId="{A5950921-87B6-4842-A430-416515458CD4}" destId="{7D0DAA3A-BA86-4EE8-90B8-43EA722D5D9E}" srcOrd="0" destOrd="0" presId="urn:microsoft.com/office/officeart/2005/8/layout/hierarchy3"/>
    <dgm:cxn modelId="{D222872E-EB9D-4080-BF38-E5D918472727}" type="presParOf" srcId="{7D0DAA3A-BA86-4EE8-90B8-43EA722D5D9E}" destId="{B8AD8830-B72E-489C-ABDD-950A8A169EEB}" srcOrd="0" destOrd="0" presId="urn:microsoft.com/office/officeart/2005/8/layout/hierarchy3"/>
    <dgm:cxn modelId="{5C098FD4-A07C-461A-869C-375B97F53CFC}" type="presParOf" srcId="{7D0DAA3A-BA86-4EE8-90B8-43EA722D5D9E}" destId="{6CD53D80-2A6B-424B-AF54-320B9D37CBDE}" srcOrd="1" destOrd="0" presId="urn:microsoft.com/office/officeart/2005/8/layout/hierarchy3"/>
    <dgm:cxn modelId="{EBDCBB56-C9CD-42F0-8F93-04C955136FB4}" type="presParOf" srcId="{A5950921-87B6-4842-A430-416515458CD4}" destId="{5A4AEBB7-1CE6-4649-A56F-BA4A7E3AEE7F}" srcOrd="1" destOrd="0" presId="urn:microsoft.com/office/officeart/2005/8/layout/hierarchy3"/>
    <dgm:cxn modelId="{D3738D67-560B-4FBC-B422-8BC6445E5D24}" type="presParOf" srcId="{5A4AEBB7-1CE6-4649-A56F-BA4A7E3AEE7F}" destId="{83EA528F-75B7-447C-91CE-096AD2A06E79}" srcOrd="0" destOrd="0" presId="urn:microsoft.com/office/officeart/2005/8/layout/hierarchy3"/>
    <dgm:cxn modelId="{27288AE8-8F9F-4F75-BF9A-AB232C28ECF9}" type="presParOf" srcId="{5A4AEBB7-1CE6-4649-A56F-BA4A7E3AEE7F}" destId="{C6B44476-DE7E-4A5A-8CAC-5BAC20EEA244}" srcOrd="1" destOrd="0" presId="urn:microsoft.com/office/officeart/2005/8/layout/hierarchy3"/>
    <dgm:cxn modelId="{845B01C2-B3A7-410B-9119-343E55A85799}" type="presParOf" srcId="{5A4AEBB7-1CE6-4649-A56F-BA4A7E3AEE7F}" destId="{E8E440A4-B625-474C-9ADE-EF52EB52176D}" srcOrd="2" destOrd="0" presId="urn:microsoft.com/office/officeart/2005/8/layout/hierarchy3"/>
    <dgm:cxn modelId="{3AFF20F4-2235-4493-9B79-BF2C33611D73}" type="presParOf" srcId="{5A4AEBB7-1CE6-4649-A56F-BA4A7E3AEE7F}" destId="{8A167F97-38B0-416E-BFAA-BB310F3ECCC9}" srcOrd="3" destOrd="0" presId="urn:microsoft.com/office/officeart/2005/8/layout/hierarchy3"/>
    <dgm:cxn modelId="{09D40EC4-C7B1-4B91-8288-1523FA65A7BA}" type="presParOf" srcId="{5A4AEBB7-1CE6-4649-A56F-BA4A7E3AEE7F}" destId="{A4E70BB6-0517-400D-B917-7D0BCFB54458}" srcOrd="4" destOrd="0" presId="urn:microsoft.com/office/officeart/2005/8/layout/hierarchy3"/>
    <dgm:cxn modelId="{16E86D0D-91A6-41EB-B709-AC065B9A3CF5}" type="presParOf" srcId="{5A4AEBB7-1CE6-4649-A56F-BA4A7E3AEE7F}" destId="{B67D0F0D-7C4A-402C-82C3-08D46844AF35}" srcOrd="5" destOrd="0" presId="urn:microsoft.com/office/officeart/2005/8/layout/hierarchy3"/>
    <dgm:cxn modelId="{BF81089B-919D-4369-B81A-3786B05B8B1C}" type="presParOf" srcId="{5A4AEBB7-1CE6-4649-A56F-BA4A7E3AEE7F}" destId="{8AA1F574-E989-4ADC-89D7-9956999BDE9E}" srcOrd="6" destOrd="0" presId="urn:microsoft.com/office/officeart/2005/8/layout/hierarchy3"/>
    <dgm:cxn modelId="{E6126AC8-A49F-4967-8E8E-83AA4A7E03FA}" type="presParOf" srcId="{5A4AEBB7-1CE6-4649-A56F-BA4A7E3AEE7F}" destId="{CC1F1A07-750E-4F30-A56B-EB39DDC5C0C0}" srcOrd="7" destOrd="0" presId="urn:microsoft.com/office/officeart/2005/8/layout/hierarchy3"/>
    <dgm:cxn modelId="{C20368B2-17DB-4021-A523-869C60BCE3A6}" type="presParOf" srcId="{5A4AEBB7-1CE6-4649-A56F-BA4A7E3AEE7F}" destId="{9F06B576-E4E3-4131-82B5-69F9D2C6A086}" srcOrd="8" destOrd="0" presId="urn:microsoft.com/office/officeart/2005/8/layout/hierarchy3"/>
    <dgm:cxn modelId="{3B3BB961-B184-4538-A8F3-AE5A50BD6495}" type="presParOf" srcId="{5A4AEBB7-1CE6-4649-A56F-BA4A7E3AEE7F}" destId="{0CA42DA2-F499-45EF-A75D-9C7BC2274379}" srcOrd="9" destOrd="0" presId="urn:microsoft.com/office/officeart/2005/8/layout/hierarchy3"/>
    <dgm:cxn modelId="{AC717380-DF10-4136-89B3-86D1C37BB975}" type="presParOf" srcId="{5A4AEBB7-1CE6-4649-A56F-BA4A7E3AEE7F}" destId="{2855A877-954B-4EF8-8377-F9DCBFF94BD9}" srcOrd="10" destOrd="0" presId="urn:microsoft.com/office/officeart/2005/8/layout/hierarchy3"/>
    <dgm:cxn modelId="{D5CE56EC-9A23-4AFD-B222-394BF29EA14C}" type="presParOf" srcId="{5A4AEBB7-1CE6-4649-A56F-BA4A7E3AEE7F}" destId="{68B5A685-428D-4015-8950-CB5424AA43CD}" srcOrd="11" destOrd="0" presId="urn:microsoft.com/office/officeart/2005/8/layout/hierarchy3"/>
    <dgm:cxn modelId="{6EEDA33D-881B-4FAF-B81F-06B6425192EB}" type="presParOf" srcId="{5A4AEBB7-1CE6-4649-A56F-BA4A7E3AEE7F}" destId="{2D85386C-242E-4399-8394-47B55B4D765C}" srcOrd="12" destOrd="0" presId="urn:microsoft.com/office/officeart/2005/8/layout/hierarchy3"/>
    <dgm:cxn modelId="{365E38C2-5BC0-493A-A538-861EC86147B5}" type="presParOf" srcId="{5A4AEBB7-1CE6-4649-A56F-BA4A7E3AEE7F}" destId="{41E5C771-9259-41C0-B37E-AE853E25FED5}" srcOrd="13" destOrd="0" presId="urn:microsoft.com/office/officeart/2005/8/layout/hierarchy3"/>
    <dgm:cxn modelId="{4882ACBC-DA0A-4CEA-BBAC-07DDE567C11C}" type="presParOf" srcId="{5A4AEBB7-1CE6-4649-A56F-BA4A7E3AEE7F}" destId="{8152EA1C-B98B-49D4-94E6-E2C6570B7AB9}" srcOrd="14" destOrd="0" presId="urn:microsoft.com/office/officeart/2005/8/layout/hierarchy3"/>
    <dgm:cxn modelId="{6316E8CB-F70C-409D-B7B5-291750B1BE02}" type="presParOf" srcId="{5A4AEBB7-1CE6-4649-A56F-BA4A7E3AEE7F}" destId="{C3BFAB9A-5F2F-4C8D-84F2-A7DDCE4C447A}" srcOrd="1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E74BDD-6296-48EA-A76B-1023EC61F528}" type="doc">
      <dgm:prSet loTypeId="urn:microsoft.com/office/officeart/2005/8/layout/h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9BDF22D-2D84-4475-A44C-DEC113E1827B}">
      <dgm:prSet phldrT="[Текст]" custT="1"/>
      <dgm:spPr/>
      <dgm:t>
        <a:bodyPr/>
        <a:lstStyle/>
        <a:p>
          <a:pPr algn="ctr"/>
          <a:r>
            <a:rPr lang="ru-RU" sz="1400" dirty="0" smtClean="0"/>
            <a:t>Балансовый отчет</a:t>
          </a:r>
          <a:endParaRPr lang="ru-RU" sz="1400" dirty="0"/>
        </a:p>
      </dgm:t>
    </dgm:pt>
    <dgm:pt modelId="{54775E13-9DB0-4932-A28F-7BA93B06E9A0}" type="parTrans" cxnId="{54144850-0545-4D96-8E9F-51BCE886F0B2}">
      <dgm:prSet/>
      <dgm:spPr/>
      <dgm:t>
        <a:bodyPr/>
        <a:lstStyle/>
        <a:p>
          <a:endParaRPr lang="ru-RU"/>
        </a:p>
      </dgm:t>
    </dgm:pt>
    <dgm:pt modelId="{ADC7CD5F-8FE7-4E1E-9749-DBDC07EAC7C5}" type="sibTrans" cxnId="{54144850-0545-4D96-8E9F-51BCE886F0B2}">
      <dgm:prSet/>
      <dgm:spPr/>
      <dgm:t>
        <a:bodyPr/>
        <a:lstStyle/>
        <a:p>
          <a:endParaRPr lang="ru-RU"/>
        </a:p>
      </dgm:t>
    </dgm:pt>
    <dgm:pt modelId="{564A1ED0-47C9-4228-9908-7CA7F4269F5F}">
      <dgm:prSet phldrT="[Текст]" custT="1"/>
      <dgm:spPr/>
      <dgm:t>
        <a:bodyPr/>
        <a:lstStyle/>
        <a:p>
          <a:r>
            <a:rPr lang="ru-RU" sz="1200" dirty="0" smtClean="0"/>
            <a:t>Отражает финансового состояния компании на определенную дату, как правило, на конец месяца, квартала или года.</a:t>
          </a:r>
          <a:endParaRPr lang="ru-RU" sz="1200" dirty="0"/>
        </a:p>
      </dgm:t>
    </dgm:pt>
    <dgm:pt modelId="{104DDA03-7A7A-433B-951F-A5E193CAA7C5}" type="parTrans" cxnId="{D7124357-5503-407E-B014-802A0F681C02}">
      <dgm:prSet/>
      <dgm:spPr/>
      <dgm:t>
        <a:bodyPr/>
        <a:lstStyle/>
        <a:p>
          <a:endParaRPr lang="ru-RU"/>
        </a:p>
      </dgm:t>
    </dgm:pt>
    <dgm:pt modelId="{9653523C-959C-4753-9D25-9BE1FD3AB3DA}" type="sibTrans" cxnId="{D7124357-5503-407E-B014-802A0F681C02}">
      <dgm:prSet/>
      <dgm:spPr/>
      <dgm:t>
        <a:bodyPr/>
        <a:lstStyle/>
        <a:p>
          <a:endParaRPr lang="ru-RU"/>
        </a:p>
      </dgm:t>
    </dgm:pt>
    <dgm:pt modelId="{17526022-F1BB-4ED1-A0D0-F3E300DE017B}">
      <dgm:prSet phldrT="[Текст]" custT="1"/>
      <dgm:spPr/>
      <dgm:t>
        <a:bodyPr/>
        <a:lstStyle/>
        <a:p>
          <a:pPr algn="ctr"/>
          <a:r>
            <a:rPr lang="ru-RU" sz="1400" b="0" dirty="0" smtClean="0"/>
            <a:t>Примечания (Пояснительная записка )</a:t>
          </a:r>
          <a:endParaRPr lang="ru-RU" sz="1400" b="0" dirty="0"/>
        </a:p>
      </dgm:t>
    </dgm:pt>
    <dgm:pt modelId="{252E88ED-E20D-4E7A-8462-5DF3414A9855}" type="parTrans" cxnId="{5A1B334F-8115-4EA4-9B1C-80D4B029847A}">
      <dgm:prSet/>
      <dgm:spPr/>
      <dgm:t>
        <a:bodyPr/>
        <a:lstStyle/>
        <a:p>
          <a:endParaRPr lang="ru-RU"/>
        </a:p>
      </dgm:t>
    </dgm:pt>
    <dgm:pt modelId="{1CD0D6AE-A938-491B-8314-8AEF2017C6DC}" type="sibTrans" cxnId="{5A1B334F-8115-4EA4-9B1C-80D4B029847A}">
      <dgm:prSet/>
      <dgm:spPr/>
      <dgm:t>
        <a:bodyPr/>
        <a:lstStyle/>
        <a:p>
          <a:endParaRPr lang="ru-RU"/>
        </a:p>
      </dgm:t>
    </dgm:pt>
    <dgm:pt modelId="{9C6F9F77-5859-4993-AAD8-0EE9182BFA50}">
      <dgm:prSet phldrT="[Текст]" custT="1"/>
      <dgm:spPr/>
      <dgm:t>
        <a:bodyPr/>
        <a:lstStyle/>
        <a:p>
          <a:r>
            <a:rPr lang="ru-RU" sz="1200" dirty="0" smtClean="0"/>
            <a:t>Развернутый аналитический отчет по итогам года, в дополнение к имеющейся.</a:t>
          </a:r>
          <a:endParaRPr lang="ru-RU" sz="1200" dirty="0"/>
        </a:p>
      </dgm:t>
    </dgm:pt>
    <dgm:pt modelId="{E9DDE623-3F84-4ECC-85F9-F34CC5A5CCE2}" type="parTrans" cxnId="{DE863515-740D-4E2D-8EC7-D9DDC1BD3E26}">
      <dgm:prSet/>
      <dgm:spPr/>
      <dgm:t>
        <a:bodyPr/>
        <a:lstStyle/>
        <a:p>
          <a:endParaRPr lang="ru-RU"/>
        </a:p>
      </dgm:t>
    </dgm:pt>
    <dgm:pt modelId="{E4356A29-4CF1-47BA-B0EA-653945ED5CE4}" type="sibTrans" cxnId="{DE863515-740D-4E2D-8EC7-D9DDC1BD3E26}">
      <dgm:prSet/>
      <dgm:spPr/>
      <dgm:t>
        <a:bodyPr/>
        <a:lstStyle/>
        <a:p>
          <a:endParaRPr lang="ru-RU"/>
        </a:p>
      </dgm:t>
    </dgm:pt>
    <dgm:pt modelId="{D6BDDCAE-FEDF-4F51-8EE9-451180216DFA}">
      <dgm:prSet custT="1"/>
      <dgm:spPr/>
      <dgm:t>
        <a:bodyPr/>
        <a:lstStyle/>
        <a:p>
          <a:pPr algn="ctr"/>
          <a:r>
            <a:rPr lang="ru-RU" sz="1400" dirty="0" smtClean="0"/>
            <a:t>Отчет о финансовых результатах</a:t>
          </a:r>
          <a:endParaRPr lang="ru-RU" sz="1400" dirty="0"/>
        </a:p>
      </dgm:t>
    </dgm:pt>
    <dgm:pt modelId="{BC869300-6595-4217-8380-D78EE08EFD19}" type="parTrans" cxnId="{F8B6D421-FD14-4DC9-9616-E22CC4C98D3F}">
      <dgm:prSet/>
      <dgm:spPr/>
      <dgm:t>
        <a:bodyPr/>
        <a:lstStyle/>
        <a:p>
          <a:endParaRPr lang="ru-RU"/>
        </a:p>
      </dgm:t>
    </dgm:pt>
    <dgm:pt modelId="{C1A19909-29CE-4577-B7A9-85D7D34D4BDC}" type="sibTrans" cxnId="{F8B6D421-FD14-4DC9-9616-E22CC4C98D3F}">
      <dgm:prSet/>
      <dgm:spPr/>
      <dgm:t>
        <a:bodyPr/>
        <a:lstStyle/>
        <a:p>
          <a:endParaRPr lang="ru-RU"/>
        </a:p>
      </dgm:t>
    </dgm:pt>
    <dgm:pt modelId="{9362D085-AB70-4E0C-B62F-386D3B456901}">
      <dgm:prSet custT="1"/>
      <dgm:spPr/>
      <dgm:t>
        <a:bodyPr/>
        <a:lstStyle/>
        <a:p>
          <a:pPr algn="ctr"/>
          <a:r>
            <a:rPr lang="ru-RU" sz="1400" dirty="0" smtClean="0"/>
            <a:t>Отчет о движении денежных средств</a:t>
          </a:r>
          <a:endParaRPr lang="ru-RU" sz="1400" dirty="0"/>
        </a:p>
      </dgm:t>
    </dgm:pt>
    <dgm:pt modelId="{27347D0C-9386-4929-8570-2645CDBC119C}" type="parTrans" cxnId="{78D10DF6-9A9E-44A7-9F51-C6B5A6084895}">
      <dgm:prSet/>
      <dgm:spPr/>
      <dgm:t>
        <a:bodyPr/>
        <a:lstStyle/>
        <a:p>
          <a:endParaRPr lang="ru-RU"/>
        </a:p>
      </dgm:t>
    </dgm:pt>
    <dgm:pt modelId="{059B98C8-ADE7-4FB0-89D8-9803016861E2}" type="sibTrans" cxnId="{78D10DF6-9A9E-44A7-9F51-C6B5A6084895}">
      <dgm:prSet/>
      <dgm:spPr/>
      <dgm:t>
        <a:bodyPr/>
        <a:lstStyle/>
        <a:p>
          <a:endParaRPr lang="ru-RU"/>
        </a:p>
      </dgm:t>
    </dgm:pt>
    <dgm:pt modelId="{1028CEF5-6B69-4F79-B407-C9587CFCF8C0}">
      <dgm:prSet custT="1"/>
      <dgm:spPr/>
      <dgm:t>
        <a:bodyPr/>
        <a:lstStyle/>
        <a:p>
          <a:pPr algn="ctr"/>
          <a:r>
            <a:rPr lang="ru-RU" sz="1400" dirty="0" smtClean="0"/>
            <a:t>Отчет об изменении капитала</a:t>
          </a:r>
          <a:endParaRPr lang="ru-RU" sz="1400" dirty="0"/>
        </a:p>
      </dgm:t>
    </dgm:pt>
    <dgm:pt modelId="{F8B4F97F-2CE3-4162-8BDF-6B4BD59327F7}" type="parTrans" cxnId="{954A1FC5-37E9-46F8-B19D-46139A2DF7BE}">
      <dgm:prSet/>
      <dgm:spPr/>
      <dgm:t>
        <a:bodyPr/>
        <a:lstStyle/>
        <a:p>
          <a:endParaRPr lang="ru-RU"/>
        </a:p>
      </dgm:t>
    </dgm:pt>
    <dgm:pt modelId="{E222A76E-0035-48D4-9FD5-ED9497607EE2}" type="sibTrans" cxnId="{954A1FC5-37E9-46F8-B19D-46139A2DF7BE}">
      <dgm:prSet/>
      <dgm:spPr/>
      <dgm:t>
        <a:bodyPr/>
        <a:lstStyle/>
        <a:p>
          <a:endParaRPr lang="ru-RU"/>
        </a:p>
      </dgm:t>
    </dgm:pt>
    <dgm:pt modelId="{E5FACB82-B7CD-465D-9C7A-55D76E0F845B}">
      <dgm:prSet/>
      <dgm:spPr/>
      <dgm:t>
        <a:bodyPr/>
        <a:lstStyle/>
        <a:p>
          <a:endParaRPr lang="ru-RU" sz="500" dirty="0"/>
        </a:p>
      </dgm:t>
    </dgm:pt>
    <dgm:pt modelId="{1F22633D-EEB9-4856-9970-9B6CE89BF228}" type="parTrans" cxnId="{D4997F51-A792-44E3-94F0-4C8776A58F0B}">
      <dgm:prSet/>
      <dgm:spPr/>
      <dgm:t>
        <a:bodyPr/>
        <a:lstStyle/>
        <a:p>
          <a:endParaRPr lang="ru-RU"/>
        </a:p>
      </dgm:t>
    </dgm:pt>
    <dgm:pt modelId="{BE9012CB-A687-4A55-8F67-2803F5C51830}" type="sibTrans" cxnId="{D4997F51-A792-44E3-94F0-4C8776A58F0B}">
      <dgm:prSet/>
      <dgm:spPr/>
      <dgm:t>
        <a:bodyPr/>
        <a:lstStyle/>
        <a:p>
          <a:endParaRPr lang="ru-RU"/>
        </a:p>
      </dgm:t>
    </dgm:pt>
    <dgm:pt modelId="{708D4977-0301-4818-B43C-C6D9A44C7A7F}">
      <dgm:prSet custT="1"/>
      <dgm:spPr/>
      <dgm:t>
        <a:bodyPr/>
        <a:lstStyle/>
        <a:p>
          <a:r>
            <a:rPr lang="ru-RU" sz="1200" dirty="0" smtClean="0"/>
            <a:t>Предоставляет  информацию об изменениях в денежных средствах и их эквивалентах за отчетный период.</a:t>
          </a:r>
          <a:endParaRPr lang="ru-RU" sz="1200" dirty="0"/>
        </a:p>
      </dgm:t>
    </dgm:pt>
    <dgm:pt modelId="{D93A1CA5-75BC-4D18-86CB-B3A02237823F}" type="parTrans" cxnId="{4DFA05E7-4BBC-4ADD-A382-9B4FE09D8788}">
      <dgm:prSet/>
      <dgm:spPr/>
      <dgm:t>
        <a:bodyPr/>
        <a:lstStyle/>
        <a:p>
          <a:endParaRPr lang="ru-RU"/>
        </a:p>
      </dgm:t>
    </dgm:pt>
    <dgm:pt modelId="{C0E8C9A7-2483-4CF2-9140-BE4D1ACA6E51}" type="sibTrans" cxnId="{4DFA05E7-4BBC-4ADD-A382-9B4FE09D8788}">
      <dgm:prSet/>
      <dgm:spPr/>
      <dgm:t>
        <a:bodyPr/>
        <a:lstStyle/>
        <a:p>
          <a:endParaRPr lang="ru-RU"/>
        </a:p>
      </dgm:t>
    </dgm:pt>
    <dgm:pt modelId="{66DD6CD3-CAAA-48D8-95A6-703C6E111E6B}">
      <dgm:prSet custT="1"/>
      <dgm:spPr/>
      <dgm:t>
        <a:bodyPr/>
        <a:lstStyle/>
        <a:p>
          <a:r>
            <a:rPr lang="ru-RU" sz="1400" b="0" i="0" dirty="0" smtClean="0"/>
            <a:t>Показывает структуру собственного капитала предприятия, представленную в динамике. </a:t>
          </a:r>
          <a:endParaRPr lang="ru-RU" sz="1400" dirty="0"/>
        </a:p>
      </dgm:t>
    </dgm:pt>
    <dgm:pt modelId="{AFFFDC2B-3B03-4F72-83B0-C513F0D4527F}" type="parTrans" cxnId="{9E993770-C891-4530-A2CB-5064F84E6E9D}">
      <dgm:prSet/>
      <dgm:spPr/>
      <dgm:t>
        <a:bodyPr/>
        <a:lstStyle/>
        <a:p>
          <a:endParaRPr lang="ru-RU"/>
        </a:p>
      </dgm:t>
    </dgm:pt>
    <dgm:pt modelId="{7F10539B-B7F0-461B-B8DC-1381C854866A}" type="sibTrans" cxnId="{9E993770-C891-4530-A2CB-5064F84E6E9D}">
      <dgm:prSet/>
      <dgm:spPr/>
      <dgm:t>
        <a:bodyPr/>
        <a:lstStyle/>
        <a:p>
          <a:endParaRPr lang="ru-RU"/>
        </a:p>
      </dgm:t>
    </dgm:pt>
    <dgm:pt modelId="{6BFE896C-A776-49C7-AF2F-C60A19B03E30}">
      <dgm:prSet custT="1"/>
      <dgm:spPr/>
      <dgm:t>
        <a:bodyPr/>
        <a:lstStyle/>
        <a:p>
          <a:r>
            <a:rPr lang="ru-RU" sz="1200" dirty="0" smtClean="0"/>
            <a:t>Обобщает информацию о доходах, расходах компании и полученном ею финансовом результате (прибыли или убытках) за отчетный период.</a:t>
          </a:r>
          <a:endParaRPr lang="ru-RU" sz="1200" dirty="0"/>
        </a:p>
      </dgm:t>
    </dgm:pt>
    <dgm:pt modelId="{5A942CA2-994C-4D7F-9F58-6D869D17417F}" type="parTrans" cxnId="{C88D15CF-EA8C-4585-A708-B63633E40AFE}">
      <dgm:prSet/>
      <dgm:spPr/>
      <dgm:t>
        <a:bodyPr/>
        <a:lstStyle/>
        <a:p>
          <a:endParaRPr lang="ru-RU"/>
        </a:p>
      </dgm:t>
    </dgm:pt>
    <dgm:pt modelId="{A6F37074-5929-4955-84A1-6685CB6575B9}" type="sibTrans" cxnId="{C88D15CF-EA8C-4585-A708-B63633E40AFE}">
      <dgm:prSet/>
      <dgm:spPr/>
      <dgm:t>
        <a:bodyPr/>
        <a:lstStyle/>
        <a:p>
          <a:endParaRPr lang="ru-RU"/>
        </a:p>
      </dgm:t>
    </dgm:pt>
    <dgm:pt modelId="{16F99D26-AED2-4793-B422-8EC8592C014F}">
      <dgm:prSet custT="1"/>
      <dgm:spPr/>
      <dgm:t>
        <a:bodyPr/>
        <a:lstStyle/>
        <a:p>
          <a:r>
            <a:rPr lang="ru-RU" sz="1200" dirty="0" smtClean="0"/>
            <a:t>Оценивает результаты деятельности компании за определенный период, и помогает прогнозировать будущие денежные потоки. </a:t>
          </a:r>
          <a:endParaRPr lang="ru-RU" sz="1200" dirty="0"/>
        </a:p>
      </dgm:t>
    </dgm:pt>
    <dgm:pt modelId="{54C65256-A979-481B-8982-B860069CB937}" type="parTrans" cxnId="{61AE2079-12D5-4E4C-A87A-50A37552A7FF}">
      <dgm:prSet/>
      <dgm:spPr/>
      <dgm:t>
        <a:bodyPr/>
        <a:lstStyle/>
        <a:p>
          <a:endParaRPr lang="ru-RU"/>
        </a:p>
      </dgm:t>
    </dgm:pt>
    <dgm:pt modelId="{CBEDCDEE-2DAC-49D7-8CB2-18E183792AED}" type="sibTrans" cxnId="{61AE2079-12D5-4E4C-A87A-50A37552A7FF}">
      <dgm:prSet/>
      <dgm:spPr/>
      <dgm:t>
        <a:bodyPr/>
        <a:lstStyle/>
        <a:p>
          <a:endParaRPr lang="ru-RU"/>
        </a:p>
      </dgm:t>
    </dgm:pt>
    <dgm:pt modelId="{D36E6EC3-B00A-4F08-8B86-EEEA6E175BDD}">
      <dgm:prSet custT="1"/>
      <dgm:spPr/>
      <dgm:t>
        <a:bodyPr/>
        <a:lstStyle/>
        <a:p>
          <a:r>
            <a:rPr lang="ru-RU" sz="1200" b="1" i="1" dirty="0" smtClean="0"/>
            <a:t>Доходы: </a:t>
          </a:r>
          <a:r>
            <a:rPr lang="ru-RU" sz="1200" dirty="0" smtClean="0"/>
            <a:t>выручка от реализации и все прочие доходы; полученный доход увеличивает размеры капитала компании.</a:t>
          </a:r>
          <a:endParaRPr lang="ru-RU" sz="1200" dirty="0"/>
        </a:p>
      </dgm:t>
    </dgm:pt>
    <dgm:pt modelId="{D806B51D-074F-46ED-8969-88CBD4B602DD}" type="parTrans" cxnId="{E9EEC827-8749-40B9-8423-1533C2A4E59B}">
      <dgm:prSet/>
      <dgm:spPr/>
      <dgm:t>
        <a:bodyPr/>
        <a:lstStyle/>
        <a:p>
          <a:endParaRPr lang="ru-RU"/>
        </a:p>
      </dgm:t>
    </dgm:pt>
    <dgm:pt modelId="{83AA41CA-A68D-4C20-981B-FFF875DE3C7D}" type="sibTrans" cxnId="{E9EEC827-8749-40B9-8423-1533C2A4E59B}">
      <dgm:prSet/>
      <dgm:spPr/>
      <dgm:t>
        <a:bodyPr/>
        <a:lstStyle/>
        <a:p>
          <a:endParaRPr lang="ru-RU"/>
        </a:p>
      </dgm:t>
    </dgm:pt>
    <dgm:pt modelId="{0D755FF3-A8F0-46CC-9DE1-4B29180934B5}">
      <dgm:prSet custT="1"/>
      <dgm:spPr/>
      <dgm:t>
        <a:bodyPr/>
        <a:lstStyle/>
        <a:p>
          <a:r>
            <a:rPr lang="ru-RU" sz="1200" b="1" i="1" dirty="0" smtClean="0"/>
            <a:t>Расходы: </a:t>
          </a:r>
          <a:r>
            <a:rPr lang="ru-RU" sz="1200" dirty="0" smtClean="0"/>
            <a:t>выбытие активов либо увеличение обязательств. Понесенные расходы уменьшают размеры капитала компании.</a:t>
          </a:r>
          <a:endParaRPr lang="ru-RU" sz="1200" dirty="0"/>
        </a:p>
      </dgm:t>
    </dgm:pt>
    <dgm:pt modelId="{A5693265-519E-4D1D-B9EB-768E2539F509}" type="parTrans" cxnId="{071B30F4-55F7-4DB5-ABD8-F256A1A201E7}">
      <dgm:prSet/>
      <dgm:spPr/>
      <dgm:t>
        <a:bodyPr/>
        <a:lstStyle/>
        <a:p>
          <a:endParaRPr lang="ru-RU"/>
        </a:p>
      </dgm:t>
    </dgm:pt>
    <dgm:pt modelId="{55783988-5E49-4374-8666-F5ECA9D9BC6B}" type="sibTrans" cxnId="{071B30F4-55F7-4DB5-ABD8-F256A1A201E7}">
      <dgm:prSet/>
      <dgm:spPr/>
      <dgm:t>
        <a:bodyPr/>
        <a:lstStyle/>
        <a:p>
          <a:endParaRPr lang="ru-RU"/>
        </a:p>
      </dgm:t>
    </dgm:pt>
    <dgm:pt modelId="{31BA73FF-A32D-495E-9B4A-DC7E9653E9DD}">
      <dgm:prSet/>
      <dgm:spPr/>
      <dgm:t>
        <a:bodyPr/>
        <a:lstStyle/>
        <a:p>
          <a:endParaRPr lang="ru-RU" sz="500" dirty="0"/>
        </a:p>
      </dgm:t>
    </dgm:pt>
    <dgm:pt modelId="{6F8BBE69-45C3-4B9A-97DA-B19E397F9AE2}" type="parTrans" cxnId="{A7A6BD00-DD46-458F-8F21-B7CFAB20E328}">
      <dgm:prSet/>
      <dgm:spPr/>
      <dgm:t>
        <a:bodyPr/>
        <a:lstStyle/>
        <a:p>
          <a:endParaRPr lang="ru-RU"/>
        </a:p>
      </dgm:t>
    </dgm:pt>
    <dgm:pt modelId="{C25E4F6C-A1EA-4507-84AF-B8AA0BCDBC36}" type="sibTrans" cxnId="{A7A6BD00-DD46-458F-8F21-B7CFAB20E328}">
      <dgm:prSet/>
      <dgm:spPr/>
      <dgm:t>
        <a:bodyPr/>
        <a:lstStyle/>
        <a:p>
          <a:endParaRPr lang="ru-RU"/>
        </a:p>
      </dgm:t>
    </dgm:pt>
    <dgm:pt modelId="{EA7501CC-4C32-45CC-9571-0ED939421E5D}">
      <dgm:prSet custT="1"/>
      <dgm:spPr/>
      <dgm:t>
        <a:bodyPr/>
        <a:lstStyle/>
        <a:p>
          <a:r>
            <a:rPr lang="ru-RU" sz="1200" dirty="0" smtClean="0"/>
            <a:t>Оценивает платежеспособность компании в краткосрочной и долгосрочной перспективе</a:t>
          </a:r>
          <a:r>
            <a:rPr lang="ru-RU" sz="500" dirty="0" smtClean="0"/>
            <a:t>. </a:t>
          </a:r>
          <a:endParaRPr lang="ru-RU" sz="500" dirty="0"/>
        </a:p>
      </dgm:t>
    </dgm:pt>
    <dgm:pt modelId="{0BD853DB-0D90-434A-854D-AFF394A5085C}" type="parTrans" cxnId="{4556B0FF-CA5D-4BB2-A115-7E1D865E0739}">
      <dgm:prSet/>
      <dgm:spPr/>
      <dgm:t>
        <a:bodyPr/>
        <a:lstStyle/>
        <a:p>
          <a:endParaRPr lang="ru-RU"/>
        </a:p>
      </dgm:t>
    </dgm:pt>
    <dgm:pt modelId="{AB4C0E05-392B-4671-85ED-DD94847A7A45}" type="sibTrans" cxnId="{4556B0FF-CA5D-4BB2-A115-7E1D865E0739}">
      <dgm:prSet/>
      <dgm:spPr/>
      <dgm:t>
        <a:bodyPr/>
        <a:lstStyle/>
        <a:p>
          <a:endParaRPr lang="ru-RU"/>
        </a:p>
      </dgm:t>
    </dgm:pt>
    <dgm:pt modelId="{1770B17F-1FF6-4405-A11A-F61225BF7645}">
      <dgm:prSet phldrT="[Текст]" custT="1"/>
      <dgm:spPr/>
      <dgm:t>
        <a:bodyPr/>
        <a:lstStyle/>
        <a:p>
          <a:r>
            <a:rPr lang="ru-RU" sz="1200" dirty="0" smtClean="0"/>
            <a:t>Показывает, какими ресурсами (активами) компания располагает, сколько она должна продавцам и кредиторам (обязательства или заемный капитал) и какова величина собственного капитала. </a:t>
          </a:r>
          <a:endParaRPr lang="ru-RU" sz="1200" dirty="0"/>
        </a:p>
      </dgm:t>
    </dgm:pt>
    <dgm:pt modelId="{C783D950-4FAE-47D0-BEEC-5E5833A05551}" type="parTrans" cxnId="{79B865BD-B529-4121-8C0C-6D9F93967F2D}">
      <dgm:prSet/>
      <dgm:spPr/>
      <dgm:t>
        <a:bodyPr/>
        <a:lstStyle/>
        <a:p>
          <a:endParaRPr lang="ru-RU"/>
        </a:p>
      </dgm:t>
    </dgm:pt>
    <dgm:pt modelId="{EB6FEF42-1BCA-4221-B73B-D31A4DD6EDAB}" type="sibTrans" cxnId="{79B865BD-B529-4121-8C0C-6D9F93967F2D}">
      <dgm:prSet/>
      <dgm:spPr/>
      <dgm:t>
        <a:bodyPr/>
        <a:lstStyle/>
        <a:p>
          <a:endParaRPr lang="ru-RU"/>
        </a:p>
      </dgm:t>
    </dgm:pt>
    <dgm:pt modelId="{6409DC77-4E3F-4F20-9F60-92DA3930BCBB}">
      <dgm:prSet phldrT="[Текст]" custT="1"/>
      <dgm:spPr/>
      <dgm:t>
        <a:bodyPr/>
        <a:lstStyle/>
        <a:p>
          <a:r>
            <a:rPr lang="ru-RU" sz="1200" dirty="0" smtClean="0"/>
            <a:t>Активы = Обязательства + Собственный капитал</a:t>
          </a:r>
          <a:endParaRPr lang="ru-RU" sz="1200" dirty="0"/>
        </a:p>
      </dgm:t>
    </dgm:pt>
    <dgm:pt modelId="{401606F6-5358-4C27-9D18-7D9ADDC45FFE}" type="parTrans" cxnId="{705E5495-F46C-4917-A7CF-D125D86AE3A6}">
      <dgm:prSet/>
      <dgm:spPr/>
      <dgm:t>
        <a:bodyPr/>
        <a:lstStyle/>
        <a:p>
          <a:endParaRPr lang="ru-RU"/>
        </a:p>
      </dgm:t>
    </dgm:pt>
    <dgm:pt modelId="{ECD3CD67-2F24-4938-8482-00E912226F35}" type="sibTrans" cxnId="{705E5495-F46C-4917-A7CF-D125D86AE3A6}">
      <dgm:prSet/>
      <dgm:spPr/>
      <dgm:t>
        <a:bodyPr/>
        <a:lstStyle/>
        <a:p>
          <a:endParaRPr lang="ru-RU"/>
        </a:p>
      </dgm:t>
    </dgm:pt>
    <dgm:pt modelId="{1AC174DE-2C97-411E-8B7F-58F8759C90D7}">
      <dgm:prSet custT="1"/>
      <dgm:spPr/>
      <dgm:t>
        <a:bodyPr/>
        <a:lstStyle/>
        <a:p>
          <a:r>
            <a:rPr lang="ru-RU" sz="1400" b="0" i="0" dirty="0" smtClean="0"/>
            <a:t>Дает подробную информацию о движении уставного (складочного) капитала, резервного капитала, дополнительного капитала, а также информация об изменениях величины нераспределенной прибыли (непокрытого убытка) организации.</a:t>
          </a:r>
          <a:endParaRPr lang="ru-RU" sz="1400" dirty="0"/>
        </a:p>
      </dgm:t>
    </dgm:pt>
    <dgm:pt modelId="{51D8E9DB-A48E-43AF-8579-8FA28A1543C8}" type="parTrans" cxnId="{DB159B9F-E523-4ACB-9017-02A4C158A647}">
      <dgm:prSet/>
      <dgm:spPr/>
      <dgm:t>
        <a:bodyPr/>
        <a:lstStyle/>
        <a:p>
          <a:endParaRPr lang="ru-RU"/>
        </a:p>
      </dgm:t>
    </dgm:pt>
    <dgm:pt modelId="{AC968EB1-099A-4605-8EE1-79326259D53D}" type="sibTrans" cxnId="{DB159B9F-E523-4ACB-9017-02A4C158A647}">
      <dgm:prSet/>
      <dgm:spPr/>
      <dgm:t>
        <a:bodyPr/>
        <a:lstStyle/>
        <a:p>
          <a:endParaRPr lang="ru-RU"/>
        </a:p>
      </dgm:t>
    </dgm:pt>
    <dgm:pt modelId="{8E7E91BD-3FF2-41B1-B617-B9E295BA53A5}">
      <dgm:prSet custT="1"/>
      <dgm:spPr/>
      <dgm:t>
        <a:bodyPr/>
        <a:lstStyle/>
        <a:p>
          <a:r>
            <a:rPr lang="ru-RU" sz="1200" b="1" dirty="0" smtClean="0"/>
            <a:t>Операционная деятельность </a:t>
          </a:r>
          <a:r>
            <a:rPr lang="ru-RU" sz="1200" dirty="0" smtClean="0"/>
            <a:t>- основная деятельность компании, приносящая доход.</a:t>
          </a:r>
          <a:endParaRPr lang="ru-RU" sz="1200" dirty="0"/>
        </a:p>
      </dgm:t>
    </dgm:pt>
    <dgm:pt modelId="{2DA0FBDE-3EF2-4878-AD43-9974E5BC79AC}" type="parTrans" cxnId="{210E82F2-ABD5-47BE-B1EA-7C707167760C}">
      <dgm:prSet/>
      <dgm:spPr/>
      <dgm:t>
        <a:bodyPr/>
        <a:lstStyle/>
        <a:p>
          <a:endParaRPr lang="ru-RU"/>
        </a:p>
      </dgm:t>
    </dgm:pt>
    <dgm:pt modelId="{A16C2309-4813-4A17-B2E6-0AC0885DDF37}" type="sibTrans" cxnId="{210E82F2-ABD5-47BE-B1EA-7C707167760C}">
      <dgm:prSet/>
      <dgm:spPr/>
      <dgm:t>
        <a:bodyPr/>
        <a:lstStyle/>
        <a:p>
          <a:endParaRPr lang="ru-RU"/>
        </a:p>
      </dgm:t>
    </dgm:pt>
    <dgm:pt modelId="{CB23B77A-2EED-4207-B1A8-6E90E12A23FF}">
      <dgm:prSet custT="1"/>
      <dgm:spPr/>
      <dgm:t>
        <a:bodyPr/>
        <a:lstStyle/>
        <a:p>
          <a:r>
            <a:rPr lang="ru-RU" sz="1200" b="1" dirty="0" smtClean="0"/>
            <a:t>Инвестиционная деятельность </a:t>
          </a:r>
          <a:r>
            <a:rPr lang="ru-RU" sz="1200" dirty="0" smtClean="0"/>
            <a:t>- приобретение и продажа долгосрочных активов и других инвестиций.</a:t>
          </a:r>
          <a:endParaRPr lang="ru-RU" sz="1200" dirty="0"/>
        </a:p>
      </dgm:t>
    </dgm:pt>
    <dgm:pt modelId="{4144D639-C013-4C7A-94BA-2DF1AF2E9E63}" type="parTrans" cxnId="{E3D1C34D-BEFB-4DA4-A1F8-3A4A705DE7BC}">
      <dgm:prSet/>
      <dgm:spPr/>
      <dgm:t>
        <a:bodyPr/>
        <a:lstStyle/>
        <a:p>
          <a:endParaRPr lang="ru-RU"/>
        </a:p>
      </dgm:t>
    </dgm:pt>
    <dgm:pt modelId="{B0722996-CDD3-49E3-839D-D0763C317BBA}" type="sibTrans" cxnId="{E3D1C34D-BEFB-4DA4-A1F8-3A4A705DE7BC}">
      <dgm:prSet/>
      <dgm:spPr/>
      <dgm:t>
        <a:bodyPr/>
        <a:lstStyle/>
        <a:p>
          <a:endParaRPr lang="ru-RU"/>
        </a:p>
      </dgm:t>
    </dgm:pt>
    <dgm:pt modelId="{3EC0D7DE-2A7B-4DC5-B03B-EC169CE76105}">
      <dgm:prSet custT="1"/>
      <dgm:spPr/>
      <dgm:t>
        <a:bodyPr/>
        <a:lstStyle/>
        <a:p>
          <a:r>
            <a:rPr lang="ru-RU" sz="1200" b="1" dirty="0" smtClean="0"/>
            <a:t>Финансовая деятельность </a:t>
          </a:r>
          <a:r>
            <a:rPr lang="ru-RU" sz="1200" dirty="0" smtClean="0"/>
            <a:t>- деятельность, приводящая к изменениям в размере и составе капитала и заемных средств компании.</a:t>
          </a:r>
          <a:endParaRPr lang="ru-RU" sz="1200" dirty="0"/>
        </a:p>
      </dgm:t>
    </dgm:pt>
    <dgm:pt modelId="{74E30906-3FB8-459E-938D-18FCD81925DF}" type="parTrans" cxnId="{D0B1F6E2-01DF-4EC1-9921-E57ED453C9A6}">
      <dgm:prSet/>
      <dgm:spPr/>
      <dgm:t>
        <a:bodyPr/>
        <a:lstStyle/>
        <a:p>
          <a:endParaRPr lang="ru-RU"/>
        </a:p>
      </dgm:t>
    </dgm:pt>
    <dgm:pt modelId="{3559A7C7-1005-4CB3-AF1A-676B872FB36D}" type="sibTrans" cxnId="{D0B1F6E2-01DF-4EC1-9921-E57ED453C9A6}">
      <dgm:prSet/>
      <dgm:spPr/>
      <dgm:t>
        <a:bodyPr/>
        <a:lstStyle/>
        <a:p>
          <a:endParaRPr lang="ru-RU"/>
        </a:p>
      </dgm:t>
    </dgm:pt>
    <dgm:pt modelId="{3CC9B3DD-8644-4FF4-AD8C-B8731E5193C6}">
      <dgm:prSet phldrT="[Текст]" custT="1"/>
      <dgm:spPr/>
      <dgm:t>
        <a:bodyPr/>
        <a:lstStyle/>
        <a:p>
          <a:r>
            <a:rPr lang="ru-RU" sz="1200" dirty="0" smtClean="0"/>
            <a:t>Анализирует компанию в краткосрочной и долгосрочной перспективе, выявлены факторы, влияющие на финансовые результаты отчетного периода; отражены решения по распределению чистой прибыли, условиям и срокам погашения обязательств; основные операции, влияющие на финансовое положение компании; степень риска при финансовых сделках; социальные и пенсионные программы.</a:t>
          </a:r>
          <a:endParaRPr lang="ru-RU" sz="1200" dirty="0"/>
        </a:p>
      </dgm:t>
    </dgm:pt>
    <dgm:pt modelId="{38260A04-A75B-4DA0-88C1-314086337AC2}" type="parTrans" cxnId="{BB29FB59-347F-40CA-AF3F-722B09FF9194}">
      <dgm:prSet/>
      <dgm:spPr/>
      <dgm:t>
        <a:bodyPr/>
        <a:lstStyle/>
        <a:p>
          <a:endParaRPr lang="ru-RU"/>
        </a:p>
      </dgm:t>
    </dgm:pt>
    <dgm:pt modelId="{27883665-D083-4004-BB30-BAC235D8B9EB}" type="sibTrans" cxnId="{BB29FB59-347F-40CA-AF3F-722B09FF9194}">
      <dgm:prSet/>
      <dgm:spPr/>
      <dgm:t>
        <a:bodyPr/>
        <a:lstStyle/>
        <a:p>
          <a:endParaRPr lang="ru-RU"/>
        </a:p>
      </dgm:t>
    </dgm:pt>
    <dgm:pt modelId="{5D9F7BD8-DDAE-4B19-BA56-51F3CB719C9C}" type="pres">
      <dgm:prSet presAssocID="{96E74BDD-6296-48EA-A76B-1023EC61F5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E8783A-016C-4A9B-BB1F-2D158A299790}" type="pres">
      <dgm:prSet presAssocID="{C9BDF22D-2D84-4475-A44C-DEC113E1827B}" presName="composite" presStyleCnt="0"/>
      <dgm:spPr/>
    </dgm:pt>
    <dgm:pt modelId="{6F72ABB4-5917-41FA-AB4A-E84E0C5D0EE4}" type="pres">
      <dgm:prSet presAssocID="{C9BDF22D-2D84-4475-A44C-DEC113E1827B}" presName="parTx" presStyleLbl="alignNode1" presStyleIdx="0" presStyleCnt="5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200A7D-AD94-42AE-BECE-173030FCDAE2}" type="pres">
      <dgm:prSet presAssocID="{C9BDF22D-2D84-4475-A44C-DEC113E1827B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BD578-F93B-4484-95A4-215BD9067AE4}" type="pres">
      <dgm:prSet presAssocID="{ADC7CD5F-8FE7-4E1E-9749-DBDC07EAC7C5}" presName="space" presStyleCnt="0"/>
      <dgm:spPr/>
    </dgm:pt>
    <dgm:pt modelId="{395C5F68-31E5-4636-A1CA-45DCEE08CE6A}" type="pres">
      <dgm:prSet presAssocID="{D6BDDCAE-FEDF-4F51-8EE9-451180216DFA}" presName="composite" presStyleCnt="0"/>
      <dgm:spPr/>
    </dgm:pt>
    <dgm:pt modelId="{D9EEC3C7-3F14-4474-9943-B6FE6C781666}" type="pres">
      <dgm:prSet presAssocID="{D6BDDCAE-FEDF-4F51-8EE9-451180216DFA}" presName="parTx" presStyleLbl="alignNode1" presStyleIdx="1" presStyleCnt="5" custScaleY="100000" custLinFactNeighborX="2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DF77B-523D-455F-A378-B33DF7113CBB}" type="pres">
      <dgm:prSet presAssocID="{D6BDDCAE-FEDF-4F51-8EE9-451180216DFA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740413-1FFC-44EE-81A6-2B2781F2D234}" type="pres">
      <dgm:prSet presAssocID="{C1A19909-29CE-4577-B7A9-85D7D34D4BDC}" presName="space" presStyleCnt="0"/>
      <dgm:spPr/>
    </dgm:pt>
    <dgm:pt modelId="{0336E316-3AE7-42D1-8DB0-3A6AB365B1CD}" type="pres">
      <dgm:prSet presAssocID="{9362D085-AB70-4E0C-B62F-386D3B456901}" presName="composite" presStyleCnt="0"/>
      <dgm:spPr/>
    </dgm:pt>
    <dgm:pt modelId="{19ED5F92-285A-42C6-B337-3C05AE0B35F3}" type="pres">
      <dgm:prSet presAssocID="{9362D085-AB70-4E0C-B62F-386D3B456901}" presName="parTx" presStyleLbl="alignNode1" presStyleIdx="2" presStyleCnt="5" custScaleY="100000" custLinFactNeighborX="2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E67318-517E-4B82-A2AC-9D084DB657A6}" type="pres">
      <dgm:prSet presAssocID="{9362D085-AB70-4E0C-B62F-386D3B456901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FB54AE-8284-4702-8B85-A7B59635969A}" type="pres">
      <dgm:prSet presAssocID="{059B98C8-ADE7-4FB0-89D8-9803016861E2}" presName="space" presStyleCnt="0"/>
      <dgm:spPr/>
    </dgm:pt>
    <dgm:pt modelId="{AE4AEE51-616D-4C25-9D75-575D4875D28E}" type="pres">
      <dgm:prSet presAssocID="{1028CEF5-6B69-4F79-B407-C9587CFCF8C0}" presName="composite" presStyleCnt="0"/>
      <dgm:spPr/>
    </dgm:pt>
    <dgm:pt modelId="{DA9FB96A-1B7E-4B02-803A-62F99ED5E5F9}" type="pres">
      <dgm:prSet presAssocID="{1028CEF5-6B69-4F79-B407-C9587CFCF8C0}" presName="parTx" presStyleLbl="alignNode1" presStyleIdx="3" presStyleCnt="5" custScaleY="100000" custLinFactNeighborX="2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C32A7-08D4-478D-8B3F-5227089A9498}" type="pres">
      <dgm:prSet presAssocID="{1028CEF5-6B69-4F79-B407-C9587CFCF8C0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FBF709-7E98-41F4-967B-ADBC7F85CC02}" type="pres">
      <dgm:prSet presAssocID="{E222A76E-0035-48D4-9FD5-ED9497607EE2}" presName="space" presStyleCnt="0"/>
      <dgm:spPr/>
    </dgm:pt>
    <dgm:pt modelId="{60E5A32A-0148-40F0-8807-3E68E3C92F1F}" type="pres">
      <dgm:prSet presAssocID="{17526022-F1BB-4ED1-A0D0-F3E300DE017B}" presName="composite" presStyleCnt="0"/>
      <dgm:spPr/>
    </dgm:pt>
    <dgm:pt modelId="{580B6800-1EAA-4C62-B512-1964051585E0}" type="pres">
      <dgm:prSet presAssocID="{17526022-F1BB-4ED1-A0D0-F3E300DE017B}" presName="parTx" presStyleLbl="alignNode1" presStyleIdx="4" presStyleCnt="5" custScaleY="100000" custLinFactNeighborX="2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11DD0-371D-4713-8B77-BA2A18764EE6}" type="pres">
      <dgm:prSet presAssocID="{17526022-F1BB-4ED1-A0D0-F3E300DE017B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863515-740D-4E2D-8EC7-D9DDC1BD3E26}" srcId="{17526022-F1BB-4ED1-A0D0-F3E300DE017B}" destId="{9C6F9F77-5859-4993-AAD8-0EE9182BFA50}" srcOrd="0" destOrd="0" parTransId="{E9DDE623-3F84-4ECC-85F9-F34CC5A5CCE2}" sibTransId="{E4356A29-4CF1-47BA-B0EA-653945ED5CE4}"/>
    <dgm:cxn modelId="{6B2A566B-17B7-4262-9B04-4C14F458F6C0}" type="presOf" srcId="{C9BDF22D-2D84-4475-A44C-DEC113E1827B}" destId="{6F72ABB4-5917-41FA-AB4A-E84E0C5D0EE4}" srcOrd="0" destOrd="0" presId="urn:microsoft.com/office/officeart/2005/8/layout/hList1"/>
    <dgm:cxn modelId="{78D10DF6-9A9E-44A7-9F51-C6B5A6084895}" srcId="{96E74BDD-6296-48EA-A76B-1023EC61F528}" destId="{9362D085-AB70-4E0C-B62F-386D3B456901}" srcOrd="2" destOrd="0" parTransId="{27347D0C-9386-4929-8570-2645CDBC119C}" sibTransId="{059B98C8-ADE7-4FB0-89D8-9803016861E2}"/>
    <dgm:cxn modelId="{35EB91D4-76B9-47FA-BA08-F9DE74C5554F}" type="presOf" srcId="{31BA73FF-A32D-495E-9B4A-DC7E9653E9DD}" destId="{F8DDF77B-523D-455F-A378-B33DF7113CBB}" srcOrd="0" destOrd="5" presId="urn:microsoft.com/office/officeart/2005/8/layout/hList1"/>
    <dgm:cxn modelId="{79B865BD-B529-4121-8C0C-6D9F93967F2D}" srcId="{C9BDF22D-2D84-4475-A44C-DEC113E1827B}" destId="{1770B17F-1FF6-4405-A11A-F61225BF7645}" srcOrd="1" destOrd="0" parTransId="{C783D950-4FAE-47D0-BEEC-5E5833A05551}" sibTransId="{EB6FEF42-1BCA-4221-B73B-D31A4DD6EDAB}"/>
    <dgm:cxn modelId="{8EFE1127-EB0F-402F-8EEC-68200481F3DB}" type="presOf" srcId="{17526022-F1BB-4ED1-A0D0-F3E300DE017B}" destId="{580B6800-1EAA-4C62-B512-1964051585E0}" srcOrd="0" destOrd="0" presId="urn:microsoft.com/office/officeart/2005/8/layout/hList1"/>
    <dgm:cxn modelId="{F8B6D421-FD14-4DC9-9616-E22CC4C98D3F}" srcId="{96E74BDD-6296-48EA-A76B-1023EC61F528}" destId="{D6BDDCAE-FEDF-4F51-8EE9-451180216DFA}" srcOrd="1" destOrd="0" parTransId="{BC869300-6595-4217-8380-D78EE08EFD19}" sibTransId="{C1A19909-29CE-4577-B7A9-85D7D34D4BDC}"/>
    <dgm:cxn modelId="{222A2C83-97EC-478F-9B1A-42448D64E337}" type="presOf" srcId="{8E7E91BD-3FF2-41B1-B617-B9E295BA53A5}" destId="{C9E67318-517E-4B82-A2AC-9D084DB657A6}" srcOrd="0" destOrd="1" presId="urn:microsoft.com/office/officeart/2005/8/layout/hList1"/>
    <dgm:cxn modelId="{61AE2079-12D5-4E4C-A87A-50A37552A7FF}" srcId="{D6BDDCAE-FEDF-4F51-8EE9-451180216DFA}" destId="{16F99D26-AED2-4793-B422-8EC8592C014F}" srcOrd="2" destOrd="0" parTransId="{54C65256-A979-481B-8982-B860069CB937}" sibTransId="{CBEDCDEE-2DAC-49D7-8CB2-18E183792AED}"/>
    <dgm:cxn modelId="{D4997F51-A792-44E3-94F0-4C8776A58F0B}" srcId="{D6BDDCAE-FEDF-4F51-8EE9-451180216DFA}" destId="{E5FACB82-B7CD-465D-9C7A-55D76E0F845B}" srcOrd="0" destOrd="0" parTransId="{1F22633D-EEB9-4856-9970-9B6CE89BF228}" sibTransId="{BE9012CB-A687-4A55-8F67-2803F5C51830}"/>
    <dgm:cxn modelId="{6D285D1A-42E1-4926-BEA0-152B353AB754}" type="presOf" srcId="{E5FACB82-B7CD-465D-9C7A-55D76E0F845B}" destId="{F8DDF77B-523D-455F-A378-B33DF7113CBB}" srcOrd="0" destOrd="0" presId="urn:microsoft.com/office/officeart/2005/8/layout/hList1"/>
    <dgm:cxn modelId="{20775494-82D6-44DB-8BF2-3C848880B12F}" type="presOf" srcId="{6BFE896C-A776-49C7-AF2F-C60A19B03E30}" destId="{F8DDF77B-523D-455F-A378-B33DF7113CBB}" srcOrd="0" destOrd="1" presId="urn:microsoft.com/office/officeart/2005/8/layout/hList1"/>
    <dgm:cxn modelId="{4556B0FF-CA5D-4BB2-A115-7E1D865E0739}" srcId="{9362D085-AB70-4E0C-B62F-386D3B456901}" destId="{EA7501CC-4C32-45CC-9571-0ED939421E5D}" srcOrd="4" destOrd="0" parTransId="{0BD853DB-0D90-434A-854D-AFF394A5085C}" sibTransId="{AB4C0E05-392B-4671-85ED-DD94847A7A45}"/>
    <dgm:cxn modelId="{81B1DDAE-0982-4D27-8ED5-3F548EA1F353}" type="presOf" srcId="{CB23B77A-2EED-4207-B1A8-6E90E12A23FF}" destId="{C9E67318-517E-4B82-A2AC-9D084DB657A6}" srcOrd="0" destOrd="2" presId="urn:microsoft.com/office/officeart/2005/8/layout/hList1"/>
    <dgm:cxn modelId="{C9D506AE-FCD1-4BDA-8698-1E2A8C98273B}" type="presOf" srcId="{1028CEF5-6B69-4F79-B407-C9587CFCF8C0}" destId="{DA9FB96A-1B7E-4B02-803A-62F99ED5E5F9}" srcOrd="0" destOrd="0" presId="urn:microsoft.com/office/officeart/2005/8/layout/hList1"/>
    <dgm:cxn modelId="{D7124357-5503-407E-B014-802A0F681C02}" srcId="{C9BDF22D-2D84-4475-A44C-DEC113E1827B}" destId="{564A1ED0-47C9-4228-9908-7CA7F4269F5F}" srcOrd="0" destOrd="0" parTransId="{104DDA03-7A7A-433B-951F-A5E193CAA7C5}" sibTransId="{9653523C-959C-4753-9D25-9BE1FD3AB3DA}"/>
    <dgm:cxn modelId="{18F38F8F-89BF-4096-844D-CB52B8D06EBF}" type="presOf" srcId="{3EC0D7DE-2A7B-4DC5-B03B-EC169CE76105}" destId="{C9E67318-517E-4B82-A2AC-9D084DB657A6}" srcOrd="0" destOrd="3" presId="urn:microsoft.com/office/officeart/2005/8/layout/hList1"/>
    <dgm:cxn modelId="{A70ED98F-BE9A-4934-9922-3CD85FF42611}" type="presOf" srcId="{3CC9B3DD-8644-4FF4-AD8C-B8731E5193C6}" destId="{EDA11DD0-371D-4713-8B77-BA2A18764EE6}" srcOrd="0" destOrd="1" presId="urn:microsoft.com/office/officeart/2005/8/layout/hList1"/>
    <dgm:cxn modelId="{604265C9-F00F-4E2D-B5E6-1E713BC782C7}" type="presOf" srcId="{D36E6EC3-B00A-4F08-8B86-EEEA6E175BDD}" destId="{F8DDF77B-523D-455F-A378-B33DF7113CBB}" srcOrd="0" destOrd="3" presId="urn:microsoft.com/office/officeart/2005/8/layout/hList1"/>
    <dgm:cxn modelId="{A7A6BD00-DD46-458F-8F21-B7CFAB20E328}" srcId="{D6BDDCAE-FEDF-4F51-8EE9-451180216DFA}" destId="{31BA73FF-A32D-495E-9B4A-DC7E9653E9DD}" srcOrd="5" destOrd="0" parTransId="{6F8BBE69-45C3-4B9A-97DA-B19E397F9AE2}" sibTransId="{C25E4F6C-A1EA-4507-84AF-B8AA0BCDBC36}"/>
    <dgm:cxn modelId="{DB159B9F-E523-4ACB-9017-02A4C158A647}" srcId="{1028CEF5-6B69-4F79-B407-C9587CFCF8C0}" destId="{1AC174DE-2C97-411E-8B7F-58F8759C90D7}" srcOrd="1" destOrd="0" parTransId="{51D8E9DB-A48E-43AF-8579-8FA28A1543C8}" sibTransId="{AC968EB1-099A-4605-8EE1-79326259D53D}"/>
    <dgm:cxn modelId="{210E82F2-ABD5-47BE-B1EA-7C707167760C}" srcId="{9362D085-AB70-4E0C-B62F-386D3B456901}" destId="{8E7E91BD-3FF2-41B1-B617-B9E295BA53A5}" srcOrd="1" destOrd="0" parTransId="{2DA0FBDE-3EF2-4878-AD43-9974E5BC79AC}" sibTransId="{A16C2309-4813-4A17-B2E6-0AC0885DDF37}"/>
    <dgm:cxn modelId="{31805540-E7A4-47C9-945F-FA89053710D4}" type="presOf" srcId="{6409DC77-4E3F-4F20-9F60-92DA3930BCBB}" destId="{0B200A7D-AD94-42AE-BECE-173030FCDAE2}" srcOrd="0" destOrd="2" presId="urn:microsoft.com/office/officeart/2005/8/layout/hList1"/>
    <dgm:cxn modelId="{1BCCD142-C51D-4F38-8802-A55DDA8B4687}" type="presOf" srcId="{1770B17F-1FF6-4405-A11A-F61225BF7645}" destId="{0B200A7D-AD94-42AE-BECE-173030FCDAE2}" srcOrd="0" destOrd="1" presId="urn:microsoft.com/office/officeart/2005/8/layout/hList1"/>
    <dgm:cxn modelId="{53C7C528-4BF8-40A0-93DC-23E1E5551B88}" type="presOf" srcId="{66DD6CD3-CAAA-48D8-95A6-703C6E111E6B}" destId="{D9EC32A7-08D4-478D-8B3F-5227089A9498}" srcOrd="0" destOrd="0" presId="urn:microsoft.com/office/officeart/2005/8/layout/hList1"/>
    <dgm:cxn modelId="{574F27CC-A4E9-4A73-8886-192ED349F7AC}" type="presOf" srcId="{EA7501CC-4C32-45CC-9571-0ED939421E5D}" destId="{C9E67318-517E-4B82-A2AC-9D084DB657A6}" srcOrd="0" destOrd="4" presId="urn:microsoft.com/office/officeart/2005/8/layout/hList1"/>
    <dgm:cxn modelId="{C88D15CF-EA8C-4585-A708-B63633E40AFE}" srcId="{D6BDDCAE-FEDF-4F51-8EE9-451180216DFA}" destId="{6BFE896C-A776-49C7-AF2F-C60A19B03E30}" srcOrd="1" destOrd="0" parTransId="{5A942CA2-994C-4D7F-9F58-6D869D17417F}" sibTransId="{A6F37074-5929-4955-84A1-6685CB6575B9}"/>
    <dgm:cxn modelId="{DD268DAB-F6F8-4011-857F-4BA543A069B1}" type="presOf" srcId="{708D4977-0301-4818-B43C-C6D9A44C7A7F}" destId="{C9E67318-517E-4B82-A2AC-9D084DB657A6}" srcOrd="0" destOrd="0" presId="urn:microsoft.com/office/officeart/2005/8/layout/hList1"/>
    <dgm:cxn modelId="{5F16ECFB-DEBE-43D1-845D-B99393639B01}" type="presOf" srcId="{1AC174DE-2C97-411E-8B7F-58F8759C90D7}" destId="{D9EC32A7-08D4-478D-8B3F-5227089A9498}" srcOrd="0" destOrd="1" presId="urn:microsoft.com/office/officeart/2005/8/layout/hList1"/>
    <dgm:cxn modelId="{954A1FC5-37E9-46F8-B19D-46139A2DF7BE}" srcId="{96E74BDD-6296-48EA-A76B-1023EC61F528}" destId="{1028CEF5-6B69-4F79-B407-C9587CFCF8C0}" srcOrd="3" destOrd="0" parTransId="{F8B4F97F-2CE3-4162-8BDF-6B4BD59327F7}" sibTransId="{E222A76E-0035-48D4-9FD5-ED9497607EE2}"/>
    <dgm:cxn modelId="{E3D1C34D-BEFB-4DA4-A1F8-3A4A705DE7BC}" srcId="{9362D085-AB70-4E0C-B62F-386D3B456901}" destId="{CB23B77A-2EED-4207-B1A8-6E90E12A23FF}" srcOrd="2" destOrd="0" parTransId="{4144D639-C013-4C7A-94BA-2DF1AF2E9E63}" sibTransId="{B0722996-CDD3-49E3-839D-D0763C317BBA}"/>
    <dgm:cxn modelId="{5A1B334F-8115-4EA4-9B1C-80D4B029847A}" srcId="{96E74BDD-6296-48EA-A76B-1023EC61F528}" destId="{17526022-F1BB-4ED1-A0D0-F3E300DE017B}" srcOrd="4" destOrd="0" parTransId="{252E88ED-E20D-4E7A-8462-5DF3414A9855}" sibTransId="{1CD0D6AE-A938-491B-8314-8AEF2017C6DC}"/>
    <dgm:cxn modelId="{BB29FB59-347F-40CA-AF3F-722B09FF9194}" srcId="{17526022-F1BB-4ED1-A0D0-F3E300DE017B}" destId="{3CC9B3DD-8644-4FF4-AD8C-B8731E5193C6}" srcOrd="1" destOrd="0" parTransId="{38260A04-A75B-4DA0-88C1-314086337AC2}" sibTransId="{27883665-D083-4004-BB30-BAC235D8B9EB}"/>
    <dgm:cxn modelId="{665BA7DC-43D2-4630-8F49-681DF2B9BC51}" type="presOf" srcId="{9362D085-AB70-4E0C-B62F-386D3B456901}" destId="{19ED5F92-285A-42C6-B337-3C05AE0B35F3}" srcOrd="0" destOrd="0" presId="urn:microsoft.com/office/officeart/2005/8/layout/hList1"/>
    <dgm:cxn modelId="{64015EB3-FCA0-4DEA-8DB8-6C8C8D8FD923}" type="presOf" srcId="{96E74BDD-6296-48EA-A76B-1023EC61F528}" destId="{5D9F7BD8-DDAE-4B19-BA56-51F3CB719C9C}" srcOrd="0" destOrd="0" presId="urn:microsoft.com/office/officeart/2005/8/layout/hList1"/>
    <dgm:cxn modelId="{97A0DC74-B5C5-4E90-A329-8D0E1B75838F}" type="presOf" srcId="{0D755FF3-A8F0-46CC-9DE1-4B29180934B5}" destId="{F8DDF77B-523D-455F-A378-B33DF7113CBB}" srcOrd="0" destOrd="4" presId="urn:microsoft.com/office/officeart/2005/8/layout/hList1"/>
    <dgm:cxn modelId="{071B30F4-55F7-4DB5-ABD8-F256A1A201E7}" srcId="{D6BDDCAE-FEDF-4F51-8EE9-451180216DFA}" destId="{0D755FF3-A8F0-46CC-9DE1-4B29180934B5}" srcOrd="4" destOrd="0" parTransId="{A5693265-519E-4D1D-B9EB-768E2539F509}" sibTransId="{55783988-5E49-4374-8666-F5ECA9D9BC6B}"/>
    <dgm:cxn modelId="{705E5495-F46C-4917-A7CF-D125D86AE3A6}" srcId="{C9BDF22D-2D84-4475-A44C-DEC113E1827B}" destId="{6409DC77-4E3F-4F20-9F60-92DA3930BCBB}" srcOrd="2" destOrd="0" parTransId="{401606F6-5358-4C27-9D18-7D9ADDC45FFE}" sibTransId="{ECD3CD67-2F24-4938-8482-00E912226F35}"/>
    <dgm:cxn modelId="{9E993770-C891-4530-A2CB-5064F84E6E9D}" srcId="{1028CEF5-6B69-4F79-B407-C9587CFCF8C0}" destId="{66DD6CD3-CAAA-48D8-95A6-703C6E111E6B}" srcOrd="0" destOrd="0" parTransId="{AFFFDC2B-3B03-4F72-83B0-C513F0D4527F}" sibTransId="{7F10539B-B7F0-461B-B8DC-1381C854866A}"/>
    <dgm:cxn modelId="{5C8D45FF-D91C-4CDF-B600-CBAB205432EA}" type="presOf" srcId="{16F99D26-AED2-4793-B422-8EC8592C014F}" destId="{F8DDF77B-523D-455F-A378-B33DF7113CBB}" srcOrd="0" destOrd="2" presId="urn:microsoft.com/office/officeart/2005/8/layout/hList1"/>
    <dgm:cxn modelId="{54144850-0545-4D96-8E9F-51BCE886F0B2}" srcId="{96E74BDD-6296-48EA-A76B-1023EC61F528}" destId="{C9BDF22D-2D84-4475-A44C-DEC113E1827B}" srcOrd="0" destOrd="0" parTransId="{54775E13-9DB0-4932-A28F-7BA93B06E9A0}" sibTransId="{ADC7CD5F-8FE7-4E1E-9749-DBDC07EAC7C5}"/>
    <dgm:cxn modelId="{1A230078-116F-4546-B39D-09D43E9A309F}" type="presOf" srcId="{D6BDDCAE-FEDF-4F51-8EE9-451180216DFA}" destId="{D9EEC3C7-3F14-4474-9943-B6FE6C781666}" srcOrd="0" destOrd="0" presId="urn:microsoft.com/office/officeart/2005/8/layout/hList1"/>
    <dgm:cxn modelId="{D5FDEA5F-C82B-46D2-B76A-DA6CA1F6F283}" type="presOf" srcId="{9C6F9F77-5859-4993-AAD8-0EE9182BFA50}" destId="{EDA11DD0-371D-4713-8B77-BA2A18764EE6}" srcOrd="0" destOrd="0" presId="urn:microsoft.com/office/officeart/2005/8/layout/hList1"/>
    <dgm:cxn modelId="{E9EEC827-8749-40B9-8423-1533C2A4E59B}" srcId="{D6BDDCAE-FEDF-4F51-8EE9-451180216DFA}" destId="{D36E6EC3-B00A-4F08-8B86-EEEA6E175BDD}" srcOrd="3" destOrd="0" parTransId="{D806B51D-074F-46ED-8969-88CBD4B602DD}" sibTransId="{83AA41CA-A68D-4C20-981B-FFF875DE3C7D}"/>
    <dgm:cxn modelId="{4DFA05E7-4BBC-4ADD-A382-9B4FE09D8788}" srcId="{9362D085-AB70-4E0C-B62F-386D3B456901}" destId="{708D4977-0301-4818-B43C-C6D9A44C7A7F}" srcOrd="0" destOrd="0" parTransId="{D93A1CA5-75BC-4D18-86CB-B3A02237823F}" sibTransId="{C0E8C9A7-2483-4CF2-9140-BE4D1ACA6E51}"/>
    <dgm:cxn modelId="{60A47CD5-201A-4EBF-81D8-2589253027B1}" type="presOf" srcId="{564A1ED0-47C9-4228-9908-7CA7F4269F5F}" destId="{0B200A7D-AD94-42AE-BECE-173030FCDAE2}" srcOrd="0" destOrd="0" presId="urn:microsoft.com/office/officeart/2005/8/layout/hList1"/>
    <dgm:cxn modelId="{D0B1F6E2-01DF-4EC1-9921-E57ED453C9A6}" srcId="{9362D085-AB70-4E0C-B62F-386D3B456901}" destId="{3EC0D7DE-2A7B-4DC5-B03B-EC169CE76105}" srcOrd="3" destOrd="0" parTransId="{74E30906-3FB8-459E-938D-18FCD81925DF}" sibTransId="{3559A7C7-1005-4CB3-AF1A-676B872FB36D}"/>
    <dgm:cxn modelId="{6AFC0D68-A526-4778-948E-27A27C6ACFB5}" type="presParOf" srcId="{5D9F7BD8-DDAE-4B19-BA56-51F3CB719C9C}" destId="{8FE8783A-016C-4A9B-BB1F-2D158A299790}" srcOrd="0" destOrd="0" presId="urn:microsoft.com/office/officeart/2005/8/layout/hList1"/>
    <dgm:cxn modelId="{066DE747-CEFB-4F4E-8BB4-2373BAF061AF}" type="presParOf" srcId="{8FE8783A-016C-4A9B-BB1F-2D158A299790}" destId="{6F72ABB4-5917-41FA-AB4A-E84E0C5D0EE4}" srcOrd="0" destOrd="0" presId="urn:microsoft.com/office/officeart/2005/8/layout/hList1"/>
    <dgm:cxn modelId="{308700E8-0FF9-4287-B12F-975B17C16600}" type="presParOf" srcId="{8FE8783A-016C-4A9B-BB1F-2D158A299790}" destId="{0B200A7D-AD94-42AE-BECE-173030FCDAE2}" srcOrd="1" destOrd="0" presId="urn:microsoft.com/office/officeart/2005/8/layout/hList1"/>
    <dgm:cxn modelId="{620F64F7-5766-40BD-9595-B2C0AE519717}" type="presParOf" srcId="{5D9F7BD8-DDAE-4B19-BA56-51F3CB719C9C}" destId="{D89BD578-F93B-4484-95A4-215BD9067AE4}" srcOrd="1" destOrd="0" presId="urn:microsoft.com/office/officeart/2005/8/layout/hList1"/>
    <dgm:cxn modelId="{E73AC2C3-18CF-4243-9F24-DD02FD6DBF30}" type="presParOf" srcId="{5D9F7BD8-DDAE-4B19-BA56-51F3CB719C9C}" destId="{395C5F68-31E5-4636-A1CA-45DCEE08CE6A}" srcOrd="2" destOrd="0" presId="urn:microsoft.com/office/officeart/2005/8/layout/hList1"/>
    <dgm:cxn modelId="{C4344A0F-7568-4627-976D-889A56F31D65}" type="presParOf" srcId="{395C5F68-31E5-4636-A1CA-45DCEE08CE6A}" destId="{D9EEC3C7-3F14-4474-9943-B6FE6C781666}" srcOrd="0" destOrd="0" presId="urn:microsoft.com/office/officeart/2005/8/layout/hList1"/>
    <dgm:cxn modelId="{B82C0D65-9367-4664-AA63-967CC7EBF7F4}" type="presParOf" srcId="{395C5F68-31E5-4636-A1CA-45DCEE08CE6A}" destId="{F8DDF77B-523D-455F-A378-B33DF7113CBB}" srcOrd="1" destOrd="0" presId="urn:microsoft.com/office/officeart/2005/8/layout/hList1"/>
    <dgm:cxn modelId="{B4C83900-F456-44AE-A416-ACFBC4E34C12}" type="presParOf" srcId="{5D9F7BD8-DDAE-4B19-BA56-51F3CB719C9C}" destId="{30740413-1FFC-44EE-81A6-2B2781F2D234}" srcOrd="3" destOrd="0" presId="urn:microsoft.com/office/officeart/2005/8/layout/hList1"/>
    <dgm:cxn modelId="{9CCCCDDA-12EA-4CA6-A7DC-B4F1829F577A}" type="presParOf" srcId="{5D9F7BD8-DDAE-4B19-BA56-51F3CB719C9C}" destId="{0336E316-3AE7-42D1-8DB0-3A6AB365B1CD}" srcOrd="4" destOrd="0" presId="urn:microsoft.com/office/officeart/2005/8/layout/hList1"/>
    <dgm:cxn modelId="{60F2AB44-78FB-4790-9DA9-960F8CC78F37}" type="presParOf" srcId="{0336E316-3AE7-42D1-8DB0-3A6AB365B1CD}" destId="{19ED5F92-285A-42C6-B337-3C05AE0B35F3}" srcOrd="0" destOrd="0" presId="urn:microsoft.com/office/officeart/2005/8/layout/hList1"/>
    <dgm:cxn modelId="{E70F3D5E-3DDD-49F1-9B07-6D64530A9B2A}" type="presParOf" srcId="{0336E316-3AE7-42D1-8DB0-3A6AB365B1CD}" destId="{C9E67318-517E-4B82-A2AC-9D084DB657A6}" srcOrd="1" destOrd="0" presId="urn:microsoft.com/office/officeart/2005/8/layout/hList1"/>
    <dgm:cxn modelId="{7B1AA2D2-063E-4938-A488-6614E0190F5C}" type="presParOf" srcId="{5D9F7BD8-DDAE-4B19-BA56-51F3CB719C9C}" destId="{7EFB54AE-8284-4702-8B85-A7B59635969A}" srcOrd="5" destOrd="0" presId="urn:microsoft.com/office/officeart/2005/8/layout/hList1"/>
    <dgm:cxn modelId="{4175E93F-7214-4032-884D-85A50D81FD63}" type="presParOf" srcId="{5D9F7BD8-DDAE-4B19-BA56-51F3CB719C9C}" destId="{AE4AEE51-616D-4C25-9D75-575D4875D28E}" srcOrd="6" destOrd="0" presId="urn:microsoft.com/office/officeart/2005/8/layout/hList1"/>
    <dgm:cxn modelId="{BEE2A746-5B47-43F4-B44B-631E786DC68E}" type="presParOf" srcId="{AE4AEE51-616D-4C25-9D75-575D4875D28E}" destId="{DA9FB96A-1B7E-4B02-803A-62F99ED5E5F9}" srcOrd="0" destOrd="0" presId="urn:microsoft.com/office/officeart/2005/8/layout/hList1"/>
    <dgm:cxn modelId="{BA13B495-7B67-4737-8A2C-F421270B572F}" type="presParOf" srcId="{AE4AEE51-616D-4C25-9D75-575D4875D28E}" destId="{D9EC32A7-08D4-478D-8B3F-5227089A9498}" srcOrd="1" destOrd="0" presId="urn:microsoft.com/office/officeart/2005/8/layout/hList1"/>
    <dgm:cxn modelId="{AD09BF17-33B0-416D-9844-B46638D783D4}" type="presParOf" srcId="{5D9F7BD8-DDAE-4B19-BA56-51F3CB719C9C}" destId="{ACFBF709-7E98-41F4-967B-ADBC7F85CC02}" srcOrd="7" destOrd="0" presId="urn:microsoft.com/office/officeart/2005/8/layout/hList1"/>
    <dgm:cxn modelId="{1623CB50-6674-4BE2-9732-DBBAD93A9271}" type="presParOf" srcId="{5D9F7BD8-DDAE-4B19-BA56-51F3CB719C9C}" destId="{60E5A32A-0148-40F0-8807-3E68E3C92F1F}" srcOrd="8" destOrd="0" presId="urn:microsoft.com/office/officeart/2005/8/layout/hList1"/>
    <dgm:cxn modelId="{3D063106-8946-401C-92FD-0106AA4D2FDE}" type="presParOf" srcId="{60E5A32A-0148-40F0-8807-3E68E3C92F1F}" destId="{580B6800-1EAA-4C62-B512-1964051585E0}" srcOrd="0" destOrd="0" presId="urn:microsoft.com/office/officeart/2005/8/layout/hList1"/>
    <dgm:cxn modelId="{D7E00652-70EE-45A5-8449-9D34183E527C}" type="presParOf" srcId="{60E5A32A-0148-40F0-8807-3E68E3C92F1F}" destId="{EDA11DD0-371D-4713-8B77-BA2A18764E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1209C-3B77-4FC2-90D1-DC37CECB27ED}">
      <dsp:nvSpPr>
        <dsp:cNvPr id="0" name=""/>
        <dsp:cNvSpPr/>
      </dsp:nvSpPr>
      <dsp:spPr>
        <a:xfrm>
          <a:off x="2879679" y="95534"/>
          <a:ext cx="5757143" cy="3655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6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shade val="6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Финансовый анализ</a:t>
          </a:r>
          <a:endParaRPr lang="ru-RU" sz="2000" b="1" kern="1200" dirty="0"/>
        </a:p>
      </dsp:txBody>
      <dsp:txXfrm>
        <a:off x="2890385" y="106240"/>
        <a:ext cx="5735731" cy="344114"/>
      </dsp:txXfrm>
    </dsp:sp>
    <dsp:sp modelId="{6F689363-D4B8-4840-AAB1-0953F59C2F31}">
      <dsp:nvSpPr>
        <dsp:cNvPr id="0" name=""/>
        <dsp:cNvSpPr/>
      </dsp:nvSpPr>
      <dsp:spPr>
        <a:xfrm>
          <a:off x="2744005" y="461060"/>
          <a:ext cx="3014246" cy="282029"/>
        </a:xfrm>
        <a:custGeom>
          <a:avLst/>
          <a:gdLst/>
          <a:ahLst/>
          <a:cxnLst/>
          <a:rect l="0" t="0" r="0" b="0"/>
          <a:pathLst>
            <a:path>
              <a:moveTo>
                <a:pt x="3014246" y="0"/>
              </a:moveTo>
              <a:lnTo>
                <a:pt x="3014246" y="141014"/>
              </a:lnTo>
              <a:lnTo>
                <a:pt x="0" y="141014"/>
              </a:lnTo>
              <a:lnTo>
                <a:pt x="0" y="282029"/>
              </a:lnTo>
            </a:path>
          </a:pathLst>
        </a:custGeom>
        <a:noFill/>
        <a:ln w="19050" cap="rnd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18582-8889-43AF-AAE9-E3CF5EB01ABE}">
      <dsp:nvSpPr>
        <dsp:cNvPr id="0" name=""/>
        <dsp:cNvSpPr/>
      </dsp:nvSpPr>
      <dsp:spPr>
        <a:xfrm>
          <a:off x="603418" y="743090"/>
          <a:ext cx="4281173" cy="890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Макроуровень: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финансы страны, региона, международные финансы</a:t>
          </a:r>
          <a:endParaRPr lang="ru-RU" sz="1800" kern="1200" dirty="0"/>
        </a:p>
      </dsp:txBody>
      <dsp:txXfrm>
        <a:off x="629511" y="769183"/>
        <a:ext cx="4228987" cy="838704"/>
      </dsp:txXfrm>
    </dsp:sp>
    <dsp:sp modelId="{97D8A0A9-2051-4B21-8485-F92B8231EF24}">
      <dsp:nvSpPr>
        <dsp:cNvPr id="0" name=""/>
        <dsp:cNvSpPr/>
      </dsp:nvSpPr>
      <dsp:spPr>
        <a:xfrm>
          <a:off x="5758251" y="461060"/>
          <a:ext cx="3128451" cy="265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674"/>
              </a:lnTo>
              <a:lnTo>
                <a:pt x="3128451" y="132674"/>
              </a:lnTo>
              <a:lnTo>
                <a:pt x="3128451" y="265348"/>
              </a:lnTo>
            </a:path>
          </a:pathLst>
        </a:custGeom>
        <a:noFill/>
        <a:ln w="19050" cap="rnd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EEA53-E8E5-4721-AA01-CA4DC9C9D6D2}">
      <dsp:nvSpPr>
        <dsp:cNvPr id="0" name=""/>
        <dsp:cNvSpPr/>
      </dsp:nvSpPr>
      <dsp:spPr>
        <a:xfrm>
          <a:off x="7308834" y="726409"/>
          <a:ext cx="3155737" cy="9677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Микроуровень: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финансовая модель фирмы </a:t>
          </a:r>
          <a:endParaRPr lang="ru-RU" sz="1800" kern="1200" dirty="0"/>
        </a:p>
      </dsp:txBody>
      <dsp:txXfrm>
        <a:off x="7337178" y="754753"/>
        <a:ext cx="3099049" cy="911060"/>
      </dsp:txXfrm>
    </dsp:sp>
    <dsp:sp modelId="{761A8F84-4865-41C2-BCCC-5CA72E7822CF}">
      <dsp:nvSpPr>
        <dsp:cNvPr id="0" name=""/>
        <dsp:cNvSpPr/>
      </dsp:nvSpPr>
      <dsp:spPr>
        <a:xfrm>
          <a:off x="3100048" y="1694158"/>
          <a:ext cx="5786654" cy="961653"/>
        </a:xfrm>
        <a:custGeom>
          <a:avLst/>
          <a:gdLst/>
          <a:ahLst/>
          <a:cxnLst/>
          <a:rect l="0" t="0" r="0" b="0"/>
          <a:pathLst>
            <a:path>
              <a:moveTo>
                <a:pt x="5786654" y="0"/>
              </a:moveTo>
              <a:lnTo>
                <a:pt x="5786654" y="480826"/>
              </a:lnTo>
              <a:lnTo>
                <a:pt x="0" y="480826"/>
              </a:lnTo>
              <a:lnTo>
                <a:pt x="0" y="961653"/>
              </a:lnTo>
            </a:path>
          </a:pathLst>
        </a:custGeom>
        <a:noFill/>
        <a:ln w="19050" cap="rnd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727B89-7F7D-4FF3-AE50-2225EC8E2ABA}">
      <dsp:nvSpPr>
        <dsp:cNvPr id="0" name=""/>
        <dsp:cNvSpPr/>
      </dsp:nvSpPr>
      <dsp:spPr>
        <a:xfrm>
          <a:off x="949573" y="2655811"/>
          <a:ext cx="4300949" cy="3277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99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Внешний анализ: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Оптимизация структуры баланса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Оценка ликвидности и платежеспособности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Оценка финансовой устойчивости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Оценка доходности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Выбор источников финансирования бизнеса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Привлечение инвестиций</a:t>
          </a:r>
        </a:p>
      </dsp:txBody>
      <dsp:txXfrm>
        <a:off x="1045559" y="2751797"/>
        <a:ext cx="4108977" cy="3085235"/>
      </dsp:txXfrm>
    </dsp:sp>
    <dsp:sp modelId="{470A7510-37A3-4E30-9279-8760C5A991E1}">
      <dsp:nvSpPr>
        <dsp:cNvPr id="0" name=""/>
        <dsp:cNvSpPr/>
      </dsp:nvSpPr>
      <dsp:spPr>
        <a:xfrm>
          <a:off x="8469363" y="1694158"/>
          <a:ext cx="417339" cy="925067"/>
        </a:xfrm>
        <a:custGeom>
          <a:avLst/>
          <a:gdLst/>
          <a:ahLst/>
          <a:cxnLst/>
          <a:rect l="0" t="0" r="0" b="0"/>
          <a:pathLst>
            <a:path>
              <a:moveTo>
                <a:pt x="417339" y="0"/>
              </a:moveTo>
              <a:lnTo>
                <a:pt x="417339" y="462533"/>
              </a:lnTo>
              <a:lnTo>
                <a:pt x="0" y="462533"/>
              </a:lnTo>
              <a:lnTo>
                <a:pt x="0" y="925067"/>
              </a:lnTo>
            </a:path>
          </a:pathLst>
        </a:custGeom>
        <a:noFill/>
        <a:ln w="19050" cap="rnd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DE059-DB12-4B58-86B0-75E773F1EED2}">
      <dsp:nvSpPr>
        <dsp:cNvPr id="0" name=""/>
        <dsp:cNvSpPr/>
      </dsp:nvSpPr>
      <dsp:spPr>
        <a:xfrm>
          <a:off x="6314041" y="2619226"/>
          <a:ext cx="4310643" cy="328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99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Внутренний анализ: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Анализ финансово отчетности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Решения </a:t>
          </a:r>
          <a:r>
            <a:rPr lang="ru-RU" sz="1800" b="1" i="1" kern="1200" dirty="0" err="1" smtClean="0"/>
            <a:t>ивесимцмонного</a:t>
          </a:r>
          <a:r>
            <a:rPr lang="ru-RU" sz="1800" b="1" i="1" kern="1200" dirty="0" smtClean="0"/>
            <a:t> характера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Оценка инвестиционной привлекательности компании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Оценка кредитоспособности компании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Оценка надежности компании как бизнес-партнера</a:t>
          </a:r>
          <a:endParaRPr lang="ru-RU" sz="1800" kern="1200" dirty="0"/>
        </a:p>
      </dsp:txBody>
      <dsp:txXfrm>
        <a:off x="6410109" y="2715294"/>
        <a:ext cx="4118507" cy="3087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A3313-6A0D-46C2-9679-3C2740AAE438}">
      <dsp:nvSpPr>
        <dsp:cNvPr id="0" name=""/>
        <dsp:cNvSpPr/>
      </dsp:nvSpPr>
      <dsp:spPr>
        <a:xfrm>
          <a:off x="1644338" y="0"/>
          <a:ext cx="3700031" cy="10088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Формализованные методы</a:t>
          </a:r>
          <a:endParaRPr lang="ru-RU" sz="2800" kern="1200" dirty="0"/>
        </a:p>
      </dsp:txBody>
      <dsp:txXfrm>
        <a:off x="1673888" y="29550"/>
        <a:ext cx="3640931" cy="949797"/>
      </dsp:txXfrm>
    </dsp:sp>
    <dsp:sp modelId="{D5D837CB-EC18-4528-8F87-856C4ABFDD73}">
      <dsp:nvSpPr>
        <dsp:cNvPr id="0" name=""/>
        <dsp:cNvSpPr/>
      </dsp:nvSpPr>
      <dsp:spPr>
        <a:xfrm>
          <a:off x="2014341" y="1008897"/>
          <a:ext cx="320377" cy="4900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060"/>
              </a:lnTo>
              <a:lnTo>
                <a:pt x="320377" y="49006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303E2-5CCE-4AF4-B32F-0BA22E9EFD6C}">
      <dsp:nvSpPr>
        <dsp:cNvPr id="0" name=""/>
        <dsp:cNvSpPr/>
      </dsp:nvSpPr>
      <dsp:spPr>
        <a:xfrm>
          <a:off x="2334718" y="1318870"/>
          <a:ext cx="2996425" cy="360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Классические методы</a:t>
          </a:r>
          <a:endParaRPr lang="ru-RU" sz="1400" kern="1200" dirty="0"/>
        </a:p>
      </dsp:txBody>
      <dsp:txXfrm>
        <a:off x="2345267" y="1329419"/>
        <a:ext cx="2975327" cy="339078"/>
      </dsp:txXfrm>
    </dsp:sp>
    <dsp:sp modelId="{CA7DF572-2CF6-4FCE-AC7F-6FB1C1EC21FD}">
      <dsp:nvSpPr>
        <dsp:cNvPr id="0" name=""/>
        <dsp:cNvSpPr/>
      </dsp:nvSpPr>
      <dsp:spPr>
        <a:xfrm>
          <a:off x="2014341" y="1008897"/>
          <a:ext cx="345204" cy="1077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7642"/>
              </a:lnTo>
              <a:lnTo>
                <a:pt x="345204" y="1077642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12C97-7A2F-41AA-AE1D-8E9A63F33876}">
      <dsp:nvSpPr>
        <dsp:cNvPr id="0" name=""/>
        <dsp:cNvSpPr/>
      </dsp:nvSpPr>
      <dsp:spPr>
        <a:xfrm>
          <a:off x="2359545" y="1906452"/>
          <a:ext cx="2971598" cy="360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28022"/>
              <a:satOff val="1092"/>
              <a:lumOff val="10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Математические методы</a:t>
          </a:r>
          <a:endParaRPr lang="ru-RU" sz="1400" kern="1200" dirty="0"/>
        </a:p>
      </dsp:txBody>
      <dsp:txXfrm>
        <a:off x="2370094" y="1917001"/>
        <a:ext cx="2950500" cy="339078"/>
      </dsp:txXfrm>
    </dsp:sp>
    <dsp:sp modelId="{03DB408E-7B2E-4249-AB25-009876AEFD60}">
      <dsp:nvSpPr>
        <dsp:cNvPr id="0" name=""/>
        <dsp:cNvSpPr/>
      </dsp:nvSpPr>
      <dsp:spPr>
        <a:xfrm>
          <a:off x="2014341" y="1008897"/>
          <a:ext cx="332790" cy="17396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9691"/>
              </a:lnTo>
              <a:lnTo>
                <a:pt x="332790" y="173969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2D95A-4752-4DCD-B0F4-CE17366944EE}">
      <dsp:nvSpPr>
        <dsp:cNvPr id="0" name=""/>
        <dsp:cNvSpPr/>
      </dsp:nvSpPr>
      <dsp:spPr>
        <a:xfrm>
          <a:off x="2347132" y="2568500"/>
          <a:ext cx="2979686" cy="360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456044"/>
              <a:satOff val="2185"/>
              <a:lumOff val="20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Методы экономической статистики</a:t>
          </a:r>
          <a:endParaRPr lang="ru-RU" sz="1400" kern="1200" dirty="0"/>
        </a:p>
      </dsp:txBody>
      <dsp:txXfrm>
        <a:off x="2357681" y="2579049"/>
        <a:ext cx="2958588" cy="339078"/>
      </dsp:txXfrm>
    </dsp:sp>
    <dsp:sp modelId="{468C9FAB-94A2-4372-BC11-B18B357EF523}">
      <dsp:nvSpPr>
        <dsp:cNvPr id="0" name=""/>
        <dsp:cNvSpPr/>
      </dsp:nvSpPr>
      <dsp:spPr>
        <a:xfrm>
          <a:off x="2014341" y="1008897"/>
          <a:ext cx="332790" cy="2476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6226"/>
              </a:lnTo>
              <a:lnTo>
                <a:pt x="332790" y="247622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85E85-6A77-4E6E-A2C1-90ACC9A8697C}">
      <dsp:nvSpPr>
        <dsp:cNvPr id="0" name=""/>
        <dsp:cNvSpPr/>
      </dsp:nvSpPr>
      <dsp:spPr>
        <a:xfrm>
          <a:off x="2347132" y="3305036"/>
          <a:ext cx="2979686" cy="360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684066"/>
              <a:satOff val="3277"/>
              <a:lumOff val="30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Эконометрические методы</a:t>
          </a:r>
          <a:endParaRPr lang="ru-RU" sz="1400" kern="1200" dirty="0"/>
        </a:p>
      </dsp:txBody>
      <dsp:txXfrm>
        <a:off x="2357681" y="3315585"/>
        <a:ext cx="2958588" cy="339078"/>
      </dsp:txXfrm>
    </dsp:sp>
    <dsp:sp modelId="{BB50F8A8-17CA-491B-9F8E-8A9F2035078E}">
      <dsp:nvSpPr>
        <dsp:cNvPr id="0" name=""/>
        <dsp:cNvSpPr/>
      </dsp:nvSpPr>
      <dsp:spPr>
        <a:xfrm>
          <a:off x="2014341" y="1008897"/>
          <a:ext cx="382444" cy="3107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7312"/>
              </a:lnTo>
              <a:lnTo>
                <a:pt x="382444" y="3107312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DA04C7-873B-434B-9F07-4ED78BAE25DC}">
      <dsp:nvSpPr>
        <dsp:cNvPr id="0" name=""/>
        <dsp:cNvSpPr/>
      </dsp:nvSpPr>
      <dsp:spPr>
        <a:xfrm>
          <a:off x="2396786" y="3936121"/>
          <a:ext cx="2979686" cy="360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912088"/>
              <a:satOff val="4369"/>
              <a:lumOff val="40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Методы теории принятия решений</a:t>
          </a:r>
          <a:endParaRPr lang="ru-RU" sz="1400" kern="1200" dirty="0"/>
        </a:p>
      </dsp:txBody>
      <dsp:txXfrm>
        <a:off x="2407335" y="3946670"/>
        <a:ext cx="2958588" cy="339078"/>
      </dsp:txXfrm>
    </dsp:sp>
    <dsp:sp modelId="{18920C27-AA5B-4A1D-9AE0-DF6236E95EBA}">
      <dsp:nvSpPr>
        <dsp:cNvPr id="0" name=""/>
        <dsp:cNvSpPr/>
      </dsp:nvSpPr>
      <dsp:spPr>
        <a:xfrm>
          <a:off x="2014341" y="1008897"/>
          <a:ext cx="370031" cy="3732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2122"/>
              </a:lnTo>
              <a:lnTo>
                <a:pt x="370031" y="3732122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CFCEC8-F64F-4FAE-87FE-88B81541B491}">
      <dsp:nvSpPr>
        <dsp:cNvPr id="0" name=""/>
        <dsp:cNvSpPr/>
      </dsp:nvSpPr>
      <dsp:spPr>
        <a:xfrm>
          <a:off x="2384372" y="4560932"/>
          <a:ext cx="2979686" cy="360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140110"/>
              <a:satOff val="5462"/>
              <a:lumOff val="50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Моделирование</a:t>
          </a:r>
          <a:endParaRPr lang="ru-RU" sz="1400" kern="1200" dirty="0"/>
        </a:p>
      </dsp:txBody>
      <dsp:txXfrm>
        <a:off x="2394921" y="4571481"/>
        <a:ext cx="2958588" cy="339078"/>
      </dsp:txXfrm>
    </dsp:sp>
    <dsp:sp modelId="{B8AD8830-B72E-489C-ABDD-950A8A169EEB}">
      <dsp:nvSpPr>
        <dsp:cNvPr id="0" name=""/>
        <dsp:cNvSpPr/>
      </dsp:nvSpPr>
      <dsp:spPr>
        <a:xfrm>
          <a:off x="6270900" y="6637"/>
          <a:ext cx="3601986" cy="1008897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Неформализованные методы</a:t>
          </a:r>
          <a:endParaRPr lang="ru-RU" sz="2400" kern="1200" dirty="0"/>
        </a:p>
      </dsp:txBody>
      <dsp:txXfrm>
        <a:off x="6300450" y="36187"/>
        <a:ext cx="3542886" cy="949797"/>
      </dsp:txXfrm>
    </dsp:sp>
    <dsp:sp modelId="{83EA528F-75B7-447C-91CE-096AD2A06E79}">
      <dsp:nvSpPr>
        <dsp:cNvPr id="0" name=""/>
        <dsp:cNvSpPr/>
      </dsp:nvSpPr>
      <dsp:spPr>
        <a:xfrm>
          <a:off x="6631099" y="1015534"/>
          <a:ext cx="360202" cy="422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612"/>
              </a:lnTo>
              <a:lnTo>
                <a:pt x="360202" y="422612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44476-DE7E-4A5A-8CAC-5BAC20EEA244}">
      <dsp:nvSpPr>
        <dsp:cNvPr id="0" name=""/>
        <dsp:cNvSpPr/>
      </dsp:nvSpPr>
      <dsp:spPr>
        <a:xfrm>
          <a:off x="6991301" y="1265539"/>
          <a:ext cx="3231361" cy="3452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368132"/>
              <a:satOff val="6554"/>
              <a:lumOff val="60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Метод экспертных оценок</a:t>
          </a:r>
          <a:endParaRPr lang="ru-RU" sz="1400" kern="1200" dirty="0"/>
        </a:p>
      </dsp:txBody>
      <dsp:txXfrm>
        <a:off x="7001412" y="1275650"/>
        <a:ext cx="3211139" cy="324992"/>
      </dsp:txXfrm>
    </dsp:sp>
    <dsp:sp modelId="{E8E440A4-B625-474C-9ADE-EF52EB52176D}">
      <dsp:nvSpPr>
        <dsp:cNvPr id="0" name=""/>
        <dsp:cNvSpPr/>
      </dsp:nvSpPr>
      <dsp:spPr>
        <a:xfrm>
          <a:off x="6631099" y="1015534"/>
          <a:ext cx="360202" cy="1020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0050"/>
              </a:lnTo>
              <a:lnTo>
                <a:pt x="360202" y="102005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67F97-38B0-416E-BFAA-BB310F3ECCC9}">
      <dsp:nvSpPr>
        <dsp:cNvPr id="0" name=""/>
        <dsp:cNvSpPr/>
      </dsp:nvSpPr>
      <dsp:spPr>
        <a:xfrm>
          <a:off x="6991301" y="1862978"/>
          <a:ext cx="3231361" cy="3452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596154"/>
              <a:satOff val="7646"/>
              <a:lumOff val="70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Метод сценариев</a:t>
          </a:r>
          <a:endParaRPr lang="ru-RU" sz="1400" kern="1200" dirty="0"/>
        </a:p>
      </dsp:txBody>
      <dsp:txXfrm>
        <a:off x="7001412" y="1873089"/>
        <a:ext cx="3211139" cy="324992"/>
      </dsp:txXfrm>
    </dsp:sp>
    <dsp:sp modelId="{A4E70BB6-0517-400D-B917-7D0BCFB54458}">
      <dsp:nvSpPr>
        <dsp:cNvPr id="0" name=""/>
        <dsp:cNvSpPr/>
      </dsp:nvSpPr>
      <dsp:spPr>
        <a:xfrm>
          <a:off x="6631099" y="1015534"/>
          <a:ext cx="360202" cy="1617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7489"/>
              </a:lnTo>
              <a:lnTo>
                <a:pt x="360202" y="1617489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7D0F0D-7C4A-402C-82C3-08D46844AF35}">
      <dsp:nvSpPr>
        <dsp:cNvPr id="0" name=""/>
        <dsp:cNvSpPr/>
      </dsp:nvSpPr>
      <dsp:spPr>
        <a:xfrm>
          <a:off x="6991301" y="2460417"/>
          <a:ext cx="3231361" cy="3452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824176"/>
              <a:satOff val="8738"/>
              <a:lumOff val="80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Горизонтальный метод</a:t>
          </a:r>
          <a:endParaRPr lang="ru-RU" sz="1400" kern="1200" dirty="0"/>
        </a:p>
      </dsp:txBody>
      <dsp:txXfrm>
        <a:off x="7001412" y="2470528"/>
        <a:ext cx="3211139" cy="324992"/>
      </dsp:txXfrm>
    </dsp:sp>
    <dsp:sp modelId="{8AA1F574-E989-4ADC-89D7-9956999BDE9E}">
      <dsp:nvSpPr>
        <dsp:cNvPr id="0" name=""/>
        <dsp:cNvSpPr/>
      </dsp:nvSpPr>
      <dsp:spPr>
        <a:xfrm>
          <a:off x="6631099" y="1015534"/>
          <a:ext cx="360202" cy="2214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4928"/>
              </a:lnTo>
              <a:lnTo>
                <a:pt x="360202" y="2214928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1F1A07-750E-4F30-A56B-EB39DDC5C0C0}">
      <dsp:nvSpPr>
        <dsp:cNvPr id="0" name=""/>
        <dsp:cNvSpPr/>
      </dsp:nvSpPr>
      <dsp:spPr>
        <a:xfrm>
          <a:off x="6991301" y="3057856"/>
          <a:ext cx="3231361" cy="3452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052198"/>
              <a:satOff val="9831"/>
              <a:lumOff val="90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Вертикальный метод</a:t>
          </a:r>
          <a:endParaRPr lang="ru-RU" sz="1400" kern="1200" dirty="0"/>
        </a:p>
      </dsp:txBody>
      <dsp:txXfrm>
        <a:off x="7001412" y="3067967"/>
        <a:ext cx="3211139" cy="324992"/>
      </dsp:txXfrm>
    </dsp:sp>
    <dsp:sp modelId="{9F06B576-E4E3-4131-82B5-69F9D2C6A086}">
      <dsp:nvSpPr>
        <dsp:cNvPr id="0" name=""/>
        <dsp:cNvSpPr/>
      </dsp:nvSpPr>
      <dsp:spPr>
        <a:xfrm>
          <a:off x="6631099" y="1015534"/>
          <a:ext cx="360202" cy="2812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2367"/>
              </a:lnTo>
              <a:lnTo>
                <a:pt x="360202" y="281236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42DA2-F499-45EF-A75D-9C7BC2274379}">
      <dsp:nvSpPr>
        <dsp:cNvPr id="0" name=""/>
        <dsp:cNvSpPr/>
      </dsp:nvSpPr>
      <dsp:spPr>
        <a:xfrm>
          <a:off x="6991301" y="3655295"/>
          <a:ext cx="3231361" cy="3452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280220"/>
              <a:satOff val="10923"/>
              <a:lumOff val="101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Коэффициентный метод</a:t>
          </a:r>
          <a:endParaRPr lang="ru-RU" sz="1400" kern="1200" dirty="0"/>
        </a:p>
      </dsp:txBody>
      <dsp:txXfrm>
        <a:off x="7001412" y="3665406"/>
        <a:ext cx="3211139" cy="324992"/>
      </dsp:txXfrm>
    </dsp:sp>
    <dsp:sp modelId="{2855A877-954B-4EF8-8377-F9DCBFF94BD9}">
      <dsp:nvSpPr>
        <dsp:cNvPr id="0" name=""/>
        <dsp:cNvSpPr/>
      </dsp:nvSpPr>
      <dsp:spPr>
        <a:xfrm>
          <a:off x="6631099" y="1015534"/>
          <a:ext cx="360202" cy="3409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9806"/>
              </a:lnTo>
              <a:lnTo>
                <a:pt x="360202" y="34098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B5A685-428D-4015-8950-CB5424AA43CD}">
      <dsp:nvSpPr>
        <dsp:cNvPr id="0" name=""/>
        <dsp:cNvSpPr/>
      </dsp:nvSpPr>
      <dsp:spPr>
        <a:xfrm>
          <a:off x="6991301" y="4252734"/>
          <a:ext cx="3231361" cy="3452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508242"/>
              <a:satOff val="12015"/>
              <a:lumOff val="111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Сравнительный анализ</a:t>
          </a:r>
          <a:endParaRPr lang="ru-RU" sz="1400" kern="1200" dirty="0"/>
        </a:p>
      </dsp:txBody>
      <dsp:txXfrm>
        <a:off x="7001412" y="4262845"/>
        <a:ext cx="3211139" cy="324992"/>
      </dsp:txXfrm>
    </dsp:sp>
    <dsp:sp modelId="{2D85386C-242E-4399-8394-47B55B4D765C}">
      <dsp:nvSpPr>
        <dsp:cNvPr id="0" name=""/>
        <dsp:cNvSpPr/>
      </dsp:nvSpPr>
      <dsp:spPr>
        <a:xfrm>
          <a:off x="6631099" y="1015534"/>
          <a:ext cx="360202" cy="4007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7245"/>
              </a:lnTo>
              <a:lnTo>
                <a:pt x="360202" y="400724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E5C771-9259-41C0-B37E-AE853E25FED5}">
      <dsp:nvSpPr>
        <dsp:cNvPr id="0" name=""/>
        <dsp:cNvSpPr/>
      </dsp:nvSpPr>
      <dsp:spPr>
        <a:xfrm>
          <a:off x="6991301" y="4850173"/>
          <a:ext cx="3231361" cy="3452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736264"/>
              <a:satOff val="13108"/>
              <a:lumOff val="121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SWOT-</a:t>
          </a:r>
          <a:r>
            <a:rPr lang="ru-RU" sz="1400" kern="1200" dirty="0" smtClean="0"/>
            <a:t>анализ</a:t>
          </a:r>
          <a:endParaRPr lang="ru-RU" sz="1400" kern="1200" dirty="0"/>
        </a:p>
      </dsp:txBody>
      <dsp:txXfrm>
        <a:off x="7001412" y="4860284"/>
        <a:ext cx="3211139" cy="324992"/>
      </dsp:txXfrm>
    </dsp:sp>
    <dsp:sp modelId="{8152EA1C-B98B-49D4-94E6-E2C6570B7AB9}">
      <dsp:nvSpPr>
        <dsp:cNvPr id="0" name=""/>
        <dsp:cNvSpPr/>
      </dsp:nvSpPr>
      <dsp:spPr>
        <a:xfrm>
          <a:off x="6631099" y="1015534"/>
          <a:ext cx="360202" cy="4642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42627"/>
              </a:lnTo>
              <a:lnTo>
                <a:pt x="360202" y="464262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BFAB9A-5F2F-4C8D-84F2-A7DDCE4C447A}">
      <dsp:nvSpPr>
        <dsp:cNvPr id="0" name=""/>
        <dsp:cNvSpPr/>
      </dsp:nvSpPr>
      <dsp:spPr>
        <a:xfrm>
          <a:off x="6991301" y="5447106"/>
          <a:ext cx="3251636" cy="422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BSC – </a:t>
          </a:r>
          <a:r>
            <a:rPr lang="ru-RU" sz="1400" kern="1200" dirty="0" smtClean="0"/>
            <a:t>сбалансированная система показателей</a:t>
          </a:r>
          <a:endParaRPr lang="ru-RU" sz="1400" kern="1200" dirty="0"/>
        </a:p>
      </dsp:txBody>
      <dsp:txXfrm>
        <a:off x="7003664" y="5459469"/>
        <a:ext cx="3226910" cy="3973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2ABB4-5917-41FA-AB4A-E84E0C5D0EE4}">
      <dsp:nvSpPr>
        <dsp:cNvPr id="0" name=""/>
        <dsp:cNvSpPr/>
      </dsp:nvSpPr>
      <dsp:spPr>
        <a:xfrm>
          <a:off x="10979" y="-129152"/>
          <a:ext cx="1959949" cy="67774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Балансовый отчет</a:t>
          </a:r>
          <a:endParaRPr lang="ru-RU" sz="1400" kern="1200" dirty="0"/>
        </a:p>
      </dsp:txBody>
      <dsp:txXfrm>
        <a:off x="10979" y="-129152"/>
        <a:ext cx="1959949" cy="677746"/>
      </dsp:txXfrm>
    </dsp:sp>
    <dsp:sp modelId="{0B200A7D-AD94-42AE-BECE-173030FCDAE2}">
      <dsp:nvSpPr>
        <dsp:cNvPr id="0" name=""/>
        <dsp:cNvSpPr/>
      </dsp:nvSpPr>
      <dsp:spPr>
        <a:xfrm>
          <a:off x="10979" y="548593"/>
          <a:ext cx="1959949" cy="520343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Отражает финансового состояния компании на определенную дату, как правило, на конец месяца, квартала или года.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Показывает, какими ресурсами (активами) компания располагает, сколько она должна продавцам и кредиторам (обязательства или заемный капитал) и какова величина собственного капитала. 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Активы = Обязательства + Собственный капитал</a:t>
          </a:r>
          <a:endParaRPr lang="ru-RU" sz="1200" kern="1200" dirty="0"/>
        </a:p>
      </dsp:txBody>
      <dsp:txXfrm>
        <a:off x="10979" y="548593"/>
        <a:ext cx="1959949" cy="5203437"/>
      </dsp:txXfrm>
    </dsp:sp>
    <dsp:sp modelId="{D9EEC3C7-3F14-4474-9943-B6FE6C781666}">
      <dsp:nvSpPr>
        <dsp:cNvPr id="0" name=""/>
        <dsp:cNvSpPr/>
      </dsp:nvSpPr>
      <dsp:spPr>
        <a:xfrm>
          <a:off x="2250170" y="-129152"/>
          <a:ext cx="1959949" cy="677746"/>
        </a:xfrm>
        <a:prstGeom prst="rect">
          <a:avLst/>
        </a:prstGeom>
        <a:gradFill rotWithShape="0">
          <a:gsLst>
            <a:gs pos="0">
              <a:schemeClr val="accent2">
                <a:hueOff val="-741071"/>
                <a:satOff val="3550"/>
                <a:lumOff val="3284"/>
                <a:alphaOff val="0"/>
                <a:tint val="96000"/>
                <a:lumMod val="100000"/>
              </a:schemeClr>
            </a:gs>
            <a:gs pos="78000">
              <a:schemeClr val="accent2">
                <a:hueOff val="-741071"/>
                <a:satOff val="3550"/>
                <a:lumOff val="3284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741071"/>
              <a:satOff val="3550"/>
              <a:lumOff val="3284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Отчет о финансовых результатах</a:t>
          </a:r>
          <a:endParaRPr lang="ru-RU" sz="1400" kern="1200" dirty="0"/>
        </a:p>
      </dsp:txBody>
      <dsp:txXfrm>
        <a:off x="2250170" y="-129152"/>
        <a:ext cx="1959949" cy="677746"/>
      </dsp:txXfrm>
    </dsp:sp>
    <dsp:sp modelId="{F8DDF77B-523D-455F-A378-B33DF7113CBB}">
      <dsp:nvSpPr>
        <dsp:cNvPr id="0" name=""/>
        <dsp:cNvSpPr/>
      </dsp:nvSpPr>
      <dsp:spPr>
        <a:xfrm>
          <a:off x="2245054" y="548593"/>
          <a:ext cx="1959949" cy="5203437"/>
        </a:xfrm>
        <a:prstGeom prst="rect">
          <a:avLst/>
        </a:prstGeom>
        <a:solidFill>
          <a:schemeClr val="accent2">
            <a:tint val="40000"/>
            <a:alpha val="90000"/>
            <a:hueOff val="-1022960"/>
            <a:satOff val="11277"/>
            <a:lumOff val="1074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-1022960"/>
              <a:satOff val="11277"/>
              <a:lumOff val="107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5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Обобщает информацию о доходах, расходах компании и полученном ею финансовом результате (прибыли или убытках) за отчетный период.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Оценивает результаты деятельности компании за определенный период, и помогает прогнозировать будущие денежные потоки. 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i="1" kern="1200" dirty="0" smtClean="0"/>
            <a:t>Доходы: </a:t>
          </a:r>
          <a:r>
            <a:rPr lang="ru-RU" sz="1200" kern="1200" dirty="0" smtClean="0"/>
            <a:t>выручка от реализации и все прочие доходы; полученный доход увеличивает размеры капитала компании.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i="1" kern="1200" dirty="0" smtClean="0"/>
            <a:t>Расходы: </a:t>
          </a:r>
          <a:r>
            <a:rPr lang="ru-RU" sz="1200" kern="1200" dirty="0" smtClean="0"/>
            <a:t>выбытие активов либо увеличение обязательств. Понесенные расходы уменьшают размеры капитала компании.</a:t>
          </a:r>
          <a:endParaRPr lang="ru-RU" sz="12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500" kern="1200" dirty="0"/>
        </a:p>
      </dsp:txBody>
      <dsp:txXfrm>
        <a:off x="2245054" y="548593"/>
        <a:ext cx="1959949" cy="5203437"/>
      </dsp:txXfrm>
    </dsp:sp>
    <dsp:sp modelId="{19ED5F92-285A-42C6-B337-3C05AE0B35F3}">
      <dsp:nvSpPr>
        <dsp:cNvPr id="0" name=""/>
        <dsp:cNvSpPr/>
      </dsp:nvSpPr>
      <dsp:spPr>
        <a:xfrm>
          <a:off x="4484245" y="-129152"/>
          <a:ext cx="1959949" cy="677746"/>
        </a:xfrm>
        <a:prstGeom prst="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1482143"/>
              <a:satOff val="7100"/>
              <a:lumOff val="656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Отчет о движении денежных средств</a:t>
          </a:r>
          <a:endParaRPr lang="ru-RU" sz="1400" kern="1200" dirty="0"/>
        </a:p>
      </dsp:txBody>
      <dsp:txXfrm>
        <a:off x="4484245" y="-129152"/>
        <a:ext cx="1959949" cy="677746"/>
      </dsp:txXfrm>
    </dsp:sp>
    <dsp:sp modelId="{C9E67318-517E-4B82-A2AC-9D084DB657A6}">
      <dsp:nvSpPr>
        <dsp:cNvPr id="0" name=""/>
        <dsp:cNvSpPr/>
      </dsp:nvSpPr>
      <dsp:spPr>
        <a:xfrm>
          <a:off x="4479129" y="548593"/>
          <a:ext cx="1959949" cy="5203437"/>
        </a:xfrm>
        <a:prstGeom prst="rect">
          <a:avLst/>
        </a:prstGeom>
        <a:solidFill>
          <a:schemeClr val="accent2">
            <a:tint val="40000"/>
            <a:alpha val="90000"/>
            <a:hueOff val="-2045920"/>
            <a:satOff val="22554"/>
            <a:lumOff val="2148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-2045920"/>
              <a:satOff val="22554"/>
              <a:lumOff val="214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Предоставляет  информацию об изменениях в денежных средствах и их эквивалентах за отчетный период.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Операционная деятельность </a:t>
          </a:r>
          <a:r>
            <a:rPr lang="ru-RU" sz="1200" kern="1200" dirty="0" smtClean="0"/>
            <a:t>- основная деятельность компании, приносящая доход.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Инвестиционная деятельность </a:t>
          </a:r>
          <a:r>
            <a:rPr lang="ru-RU" sz="1200" kern="1200" dirty="0" smtClean="0"/>
            <a:t>- приобретение и продажа долгосрочных активов и других инвестиций.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Финансовая деятельность </a:t>
          </a:r>
          <a:r>
            <a:rPr lang="ru-RU" sz="1200" kern="1200" dirty="0" smtClean="0"/>
            <a:t>- деятельность, приводящая к изменениям в размере и составе капитала и заемных средств компании.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Оценивает платежеспособность компании в краткосрочной и долгосрочной перспективе</a:t>
          </a:r>
          <a:r>
            <a:rPr lang="ru-RU" sz="500" kern="1200" dirty="0" smtClean="0"/>
            <a:t>. </a:t>
          </a:r>
          <a:endParaRPr lang="ru-RU" sz="500" kern="1200" dirty="0"/>
        </a:p>
      </dsp:txBody>
      <dsp:txXfrm>
        <a:off x="4479129" y="548593"/>
        <a:ext cx="1959949" cy="5203437"/>
      </dsp:txXfrm>
    </dsp:sp>
    <dsp:sp modelId="{DA9FB96A-1B7E-4B02-803A-62F99ED5E5F9}">
      <dsp:nvSpPr>
        <dsp:cNvPr id="0" name=""/>
        <dsp:cNvSpPr/>
      </dsp:nvSpPr>
      <dsp:spPr>
        <a:xfrm>
          <a:off x="6718319" y="-129152"/>
          <a:ext cx="1959949" cy="677746"/>
        </a:xfrm>
        <a:prstGeom prst="rect">
          <a:avLst/>
        </a:prstGeom>
        <a:gradFill rotWithShape="0">
          <a:gsLst>
            <a:gs pos="0">
              <a:schemeClr val="accent2">
                <a:hueOff val="-2223214"/>
                <a:satOff val="10650"/>
                <a:lumOff val="9853"/>
                <a:alphaOff val="0"/>
                <a:tint val="96000"/>
                <a:lumMod val="100000"/>
              </a:schemeClr>
            </a:gs>
            <a:gs pos="78000">
              <a:schemeClr val="accent2">
                <a:hueOff val="-2223214"/>
                <a:satOff val="10650"/>
                <a:lumOff val="9853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2223214"/>
              <a:satOff val="10650"/>
              <a:lumOff val="9853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Отчет об изменении капитала</a:t>
          </a:r>
          <a:endParaRPr lang="ru-RU" sz="1400" kern="1200" dirty="0"/>
        </a:p>
      </dsp:txBody>
      <dsp:txXfrm>
        <a:off x="6718319" y="-129152"/>
        <a:ext cx="1959949" cy="677746"/>
      </dsp:txXfrm>
    </dsp:sp>
    <dsp:sp modelId="{D9EC32A7-08D4-478D-8B3F-5227089A9498}">
      <dsp:nvSpPr>
        <dsp:cNvPr id="0" name=""/>
        <dsp:cNvSpPr/>
      </dsp:nvSpPr>
      <dsp:spPr>
        <a:xfrm>
          <a:off x="6713204" y="548593"/>
          <a:ext cx="1959949" cy="5203437"/>
        </a:xfrm>
        <a:prstGeom prst="rect">
          <a:avLst/>
        </a:prstGeom>
        <a:solidFill>
          <a:schemeClr val="accent2">
            <a:tint val="40000"/>
            <a:alpha val="90000"/>
            <a:hueOff val="-3068879"/>
            <a:satOff val="33830"/>
            <a:lumOff val="3222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-3068879"/>
              <a:satOff val="33830"/>
              <a:lumOff val="32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kern="1200" dirty="0" smtClean="0"/>
            <a:t>Показывает структуру собственного капитала предприятия, представленную в динамике.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kern="1200" dirty="0" smtClean="0"/>
            <a:t>Дает подробную информацию о движении уставного (складочного) капитала, резервного капитала, дополнительного капитала, а также информация об изменениях величины нераспределенной прибыли (непокрытого убытка) организации.</a:t>
          </a:r>
          <a:endParaRPr lang="ru-RU" sz="1400" kern="1200" dirty="0"/>
        </a:p>
      </dsp:txBody>
      <dsp:txXfrm>
        <a:off x="6713204" y="548593"/>
        <a:ext cx="1959949" cy="5203437"/>
      </dsp:txXfrm>
    </dsp:sp>
    <dsp:sp modelId="{580B6800-1EAA-4C62-B512-1964051585E0}">
      <dsp:nvSpPr>
        <dsp:cNvPr id="0" name=""/>
        <dsp:cNvSpPr/>
      </dsp:nvSpPr>
      <dsp:spPr>
        <a:xfrm>
          <a:off x="8952394" y="-129152"/>
          <a:ext cx="1959949" cy="677746"/>
        </a:xfrm>
        <a:prstGeom prst="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Примечания (Пояснительная записка )</a:t>
          </a:r>
          <a:endParaRPr lang="ru-RU" sz="1400" b="0" kern="1200" dirty="0"/>
        </a:p>
      </dsp:txBody>
      <dsp:txXfrm>
        <a:off x="8952394" y="-129152"/>
        <a:ext cx="1959949" cy="677746"/>
      </dsp:txXfrm>
    </dsp:sp>
    <dsp:sp modelId="{EDA11DD0-371D-4713-8B77-BA2A18764EE6}">
      <dsp:nvSpPr>
        <dsp:cNvPr id="0" name=""/>
        <dsp:cNvSpPr/>
      </dsp:nvSpPr>
      <dsp:spPr>
        <a:xfrm>
          <a:off x="8947279" y="548593"/>
          <a:ext cx="1959949" cy="5203437"/>
        </a:xfrm>
        <a:prstGeom prst="rect">
          <a:avLst/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Развернутый аналитический отчет по итогам года, в дополнение к имеющейся.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Анализирует компанию в краткосрочной и долгосрочной перспективе, выявлены факторы, влияющие на финансовые результаты отчетного периода; отражены решения по распределению чистой прибыли, условиям и срокам погашения обязательств; основные операции, влияющие на финансовое положение компании; степень риска при финансовых сделках; социальные и пенсионные программы.</a:t>
          </a:r>
          <a:endParaRPr lang="ru-RU" sz="1200" kern="1200" dirty="0"/>
        </a:p>
      </dsp:txBody>
      <dsp:txXfrm>
        <a:off x="8947279" y="548593"/>
        <a:ext cx="1959949" cy="5203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427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913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602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431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328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041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72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357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8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4944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070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3573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969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127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922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3715C2-EB08-4BB9-BB49-1DDA88D62D55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212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FEB025-F8FF-440C-8F83-45128435F11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793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B659CA-32D3-4657-AF96-5B871260B253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088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F4087B-FB6B-4E47-BE64-B8F0567C50E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518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8D2D38-9ECF-470E-8DC5-2AF8F3F298EE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8367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3F874E-DD0B-4997-AF09-4B4F9C3EAE28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24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2D3E72-46F4-46A2-9593-D454F7DC3864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5769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02DB90-9A36-48D6-8DC0-B9781C140640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4414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12B533-A1F6-4C67-888B-4E3D2D76D3EB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2603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496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917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263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3760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2404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76388-FCB8-4E7A-BD53-623490490377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809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0EA55-43EF-4BD1-8E98-BE66B466200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506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3715C2-EB08-4BB9-BB49-1DDA88D62D55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9558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FEB025-F8FF-440C-8F83-45128435F11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824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B659CA-32D3-4657-AF96-5B871260B253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316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F4087B-FB6B-4E47-BE64-B8F0567C50E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686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8D2D38-9ECF-470E-8DC5-2AF8F3F298EE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7505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3F874E-DD0B-4997-AF09-4B4F9C3EAE28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6759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2D3E72-46F4-46A2-9593-D454F7DC3864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0891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02DB90-9A36-48D6-8DC0-B9781C140640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58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12B533-A1F6-4C67-888B-4E3D2D76D3EB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107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6057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30385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775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7760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1340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76388-FCB8-4E7A-BD53-623490490377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745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0EA55-43EF-4BD1-8E98-BE66B466200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8824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3715C2-EB08-4BB9-BB49-1DDA88D62D55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6718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FEB025-F8FF-440C-8F83-45128435F11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352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B659CA-32D3-4657-AF96-5B871260B253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1133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F4087B-FB6B-4E47-BE64-B8F0567C50E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31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8D2D38-9ECF-470E-8DC5-2AF8F3F298EE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1978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3F874E-DD0B-4997-AF09-4B4F9C3EAE28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5716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2D3E72-46F4-46A2-9593-D454F7DC3864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5296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02DB90-9A36-48D6-8DC0-B9781C140640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4344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12B533-A1F6-4C67-888B-4E3D2D76D3EB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956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0175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47185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9143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448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0382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76388-FCB8-4E7A-BD53-623490490377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0344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0EA55-43EF-4BD1-8E98-BE66B466200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0180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3715C2-EB08-4BB9-BB49-1DDA88D62D55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560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FEB025-F8FF-440C-8F83-45128435F11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5400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B659CA-32D3-4657-AF96-5B871260B253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2315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F4087B-FB6B-4E47-BE64-B8F0567C50E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5475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8D2D38-9ECF-470E-8DC5-2AF8F3F298EE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911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3F874E-DD0B-4997-AF09-4B4F9C3EAE28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8605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2D3E72-46F4-46A2-9593-D454F7DC3864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037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02DB90-9A36-48D6-8DC0-B9781C140640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0096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12B533-A1F6-4C67-888B-4E3D2D76D3EB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7742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2762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43879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186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3048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4715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76388-FCB8-4E7A-BD53-623490490377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684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0EA55-43EF-4BD1-8E98-BE66B466200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873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3715C2-EB08-4BB9-BB49-1DDA88D62D55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1882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FEB025-F8FF-440C-8F83-45128435F11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4503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B659CA-32D3-4657-AF96-5B871260B253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36785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F4087B-FB6B-4E47-BE64-B8F0567C50E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6161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8D2D38-9ECF-470E-8DC5-2AF8F3F298EE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8595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3F874E-DD0B-4997-AF09-4B4F9C3EAE28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190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2D3E72-46F4-46A2-9593-D454F7DC3864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1713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02DB90-9A36-48D6-8DC0-B9781C140640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0023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12B533-A1F6-4C67-888B-4E3D2D76D3EB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6442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71402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28051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532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19713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8809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76388-FCB8-4E7A-BD53-623490490377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497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0EA55-43EF-4BD1-8E98-BE66B466200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911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3715C2-EB08-4BB9-BB49-1DDA88D62D55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3207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FEB025-F8FF-440C-8F83-45128435F11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314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B659CA-32D3-4657-AF96-5B871260B253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167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F4087B-FB6B-4E47-BE64-B8F0567C50E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6729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8D2D38-9ECF-470E-8DC5-2AF8F3F298EE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24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3F874E-DD0B-4997-AF09-4B4F9C3EAE28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75783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2D3E72-46F4-46A2-9593-D454F7DC3864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2988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02DB90-9A36-48D6-8DC0-B9781C140640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34776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12B533-A1F6-4C67-888B-4E3D2D76D3EB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8695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6041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59231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36658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19523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1269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76388-FCB8-4E7A-BD53-623490490377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90114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0EA55-43EF-4BD1-8E98-BE66B4662001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116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0DB4F-CA1F-49A3-8546-FDF66506AF2E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74FA68-8E86-43A9-9B60-F2FE1C990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88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47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64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23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13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5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095EC2-B943-4446-92A3-F08D50CD7DEF}" type="slidenum">
              <a:rPr lang="ru-RU" altLang="ru-RU" smtClean="0">
                <a:solidFill>
                  <a:srgbClr val="90C226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90C2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83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Бухгалтерская финансовая отчетность как информационная база анализа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r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Дисциплина: Бухгалтерская финансовая отчетность и ее анализ</a:t>
            </a:r>
          </a:p>
          <a:p>
            <a:pPr lvl="0" algn="r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Тема </a:t>
            </a:r>
            <a:r>
              <a:rPr lang="en-US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9</a:t>
            </a: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0" algn="r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Автор: к.э.н., доцент, </a:t>
            </a:r>
            <a:r>
              <a:rPr lang="ru-RU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Бубновская</a:t>
            </a:r>
            <a:r>
              <a:rPr lang="ru-RU" dirty="0">
                <a:solidFill>
                  <a:prstClr val="black">
                    <a:lumMod val="50000"/>
                    <a:lumOff val="50000"/>
                  </a:prstClr>
                </a:solidFill>
              </a:rPr>
              <a:t> Т.В.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02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4122" y="418531"/>
            <a:ext cx="8596668" cy="198347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Финансовый анализ – инструмент оценки финансовой устойчивости и деловой активности компании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74121" y="2402006"/>
            <a:ext cx="88488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Предметом</a:t>
            </a:r>
            <a:r>
              <a:rPr lang="ru-RU" b="1" i="1" dirty="0" smtClean="0"/>
              <a:t> </a:t>
            </a:r>
            <a:r>
              <a:rPr lang="ru-RU" dirty="0" smtClean="0"/>
              <a:t>финансового анализа являются финансовые ресурсы и их потоки. </a:t>
            </a:r>
            <a:br>
              <a:rPr lang="ru-RU" dirty="0" smtClean="0"/>
            </a:b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Главная цель анализа </a:t>
            </a:r>
            <a:r>
              <a:rPr lang="ru-RU" dirty="0" smtClean="0"/>
              <a:t>– своевременно выявлять и устранять недостатки в финансовой деятельности и находить резервы улучшения финансового состояния организации и его платежеспособности.</a:t>
            </a:r>
            <a:br>
              <a:rPr lang="ru-RU" dirty="0" smtClean="0"/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Ф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ункции</a:t>
            </a:r>
            <a:r>
              <a:rPr lang="ru-RU" b="1" i="1" dirty="0" smtClean="0"/>
              <a:t>: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Аналитическая (выбирает объекты, показатели и методы расчета)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</a:t>
            </a:r>
            <a:r>
              <a:rPr lang="ru-RU" dirty="0" smtClean="0"/>
              <a:t>интетическая (обобщает </a:t>
            </a:r>
            <a:r>
              <a:rPr lang="ru-RU" dirty="0"/>
              <a:t>выводы, полученные при анализе разных объектов различными способами</a:t>
            </a:r>
            <a:r>
              <a:rPr lang="ru-RU" dirty="0" smtClean="0"/>
              <a:t>),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Экономическая (базируется на бухгалтерской отчетности и совершенствует процессы производства)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рогнозная (прогнозирует финансовое состояние </a:t>
            </a:r>
            <a:r>
              <a:rPr lang="ru-RU" dirty="0"/>
              <a:t>предприятия</a:t>
            </a:r>
            <a:r>
              <a:rPr lang="ru-RU" dirty="0" smtClean="0"/>
              <a:t>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Контрольная (</a:t>
            </a:r>
            <a:r>
              <a:rPr lang="ru-RU" dirty="0"/>
              <a:t>позволяет своевременно отслеживать дисбаланс в финансировании </a:t>
            </a:r>
            <a:r>
              <a:rPr lang="ru-RU" dirty="0" smtClean="0"/>
              <a:t>предприятия).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760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46438"/>
            <a:ext cx="8911687" cy="128089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Пользователи финансового анализа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3767" y="750627"/>
            <a:ext cx="9858233" cy="6107373"/>
          </a:xfrm>
        </p:spPr>
        <p:txBody>
          <a:bodyPr>
            <a:normAutofit fontScale="70000" lnSpcReduction="20000"/>
          </a:bodyPr>
          <a:lstStyle/>
          <a:p>
            <a:r>
              <a:rPr lang="ru-RU" sz="1900" dirty="0" smtClean="0"/>
              <a:t>1</a:t>
            </a:r>
            <a:r>
              <a:rPr lang="ru-RU" sz="1900" dirty="0"/>
              <a:t>) на самом предприятии:</a:t>
            </a:r>
          </a:p>
          <a:p>
            <a:r>
              <a:rPr lang="ru-RU" sz="1900" dirty="0"/>
              <a:t>- администрация предприятия, которая использует результаты финансового анализа в работе по управлению предприятием и выводу его, в случае необходимости, из кризисного или неустойчивого финансового состояния,</a:t>
            </a:r>
          </a:p>
          <a:p>
            <a:r>
              <a:rPr lang="ru-RU" sz="1900" dirty="0"/>
              <a:t>- финансово-экономические службы предприятия, которые используют полученную информацию для оперативного управления финансовыми ресурсами и выработки финансовой </a:t>
            </a:r>
            <a:r>
              <a:rPr lang="ru-RU" sz="1900" b="1" dirty="0"/>
              <a:t>стратегии</a:t>
            </a:r>
            <a:r>
              <a:rPr lang="ru-RU" sz="1900" dirty="0"/>
              <a:t> предприятия,</a:t>
            </a:r>
          </a:p>
          <a:p>
            <a:r>
              <a:rPr lang="ru-RU" sz="1900" dirty="0"/>
              <a:t>- служба маркетинга предприятия, которая нуждается в такой информации для получения объективной картины финансового состояния самого предприятия, его партнеров и конкурентов,</a:t>
            </a:r>
          </a:p>
          <a:p>
            <a:r>
              <a:rPr lang="ru-RU" sz="1900" dirty="0"/>
              <a:t>- работники предприятия, которым такая информация необходима для оценки возможностей предприятия по выплате заработной платы и стабильности функционирования (обеспечения предприятием гарантий занятости);</a:t>
            </a:r>
          </a:p>
          <a:p>
            <a:r>
              <a:rPr lang="ru-RU" sz="1900" dirty="0"/>
              <a:t>2) вне предприятия:</a:t>
            </a:r>
          </a:p>
          <a:p>
            <a:r>
              <a:rPr lang="ru-RU" sz="1900" dirty="0"/>
              <a:t>- акционеры, которые используют данные финансового анализа для оценки текущего состояния и перспектив деятельности интересующего их предприятия, в том числе по выплате дивидендов и возможному повышению/понижению цены акций,</a:t>
            </a:r>
          </a:p>
          <a:p>
            <a:r>
              <a:rPr lang="ru-RU" sz="1900" dirty="0"/>
              <a:t>- инвесторы - для оценки прибыльности деятельности интересующего их предприятия,</a:t>
            </a:r>
          </a:p>
          <a:p>
            <a:r>
              <a:rPr lang="ru-RU" sz="1900" dirty="0"/>
              <a:t>- кредиторы - для оценки возможностей интересующего их предприятия по своевременной выплате процентов и погашения капитальной суммы долга,</a:t>
            </a:r>
          </a:p>
          <a:p>
            <a:r>
              <a:rPr lang="ru-RU" sz="1900" dirty="0"/>
              <a:t>- государство (налоговые и статистические органы) - для обобщения информации о финансовом состоянии предприятий по отраслям, регионам и стране в целом,</a:t>
            </a:r>
          </a:p>
          <a:p>
            <a:r>
              <a:rPr lang="ru-RU" sz="1900" dirty="0"/>
              <a:t>- страховые компании - для оценки страховых рисков и определения величины страховых взносов, исходя из частоты сделки возможных возмещении,</a:t>
            </a:r>
          </a:p>
          <a:p>
            <a:r>
              <a:rPr lang="ru-RU" sz="1900" dirty="0"/>
              <a:t>- банки - для оценки надежности интересующего их предприятия в качестве клиента и заемщика,</a:t>
            </a:r>
          </a:p>
          <a:p>
            <a:r>
              <a:rPr lang="ru-RU" sz="1900" dirty="0"/>
              <a:t>- инвестиционные компании - для оценки надежности и прибыльности капитальных вложений, интересующего их предприятия.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3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1128" y="160086"/>
            <a:ext cx="10495129" cy="699723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Классификация (виды) финансового анализа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32720312"/>
              </p:ext>
            </p:extLst>
          </p:nvPr>
        </p:nvGraphicFramePr>
        <p:xfrm>
          <a:off x="1323834" y="764276"/>
          <a:ext cx="11086531" cy="6093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0347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298" y="22832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Методы финансового анализа.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748759303"/>
              </p:ext>
            </p:extLst>
          </p:nvPr>
        </p:nvGraphicFramePr>
        <p:xfrm>
          <a:off x="776407" y="825008"/>
          <a:ext cx="11415593" cy="5869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8877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014" y="163773"/>
            <a:ext cx="8911687" cy="34119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Рассмотрим группу </a:t>
            </a:r>
            <a:r>
              <a:rPr lang="ru-RU" sz="2000" dirty="0"/>
              <a:t>наиболее часто используемых </a:t>
            </a:r>
            <a:r>
              <a:rPr lang="ru-RU" sz="2000" dirty="0" smtClean="0"/>
              <a:t>методов: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345914" y="727939"/>
            <a:ext cx="10846086" cy="6000406"/>
            <a:chOff x="1696206" y="809826"/>
            <a:chExt cx="10323587" cy="6000406"/>
          </a:xfrm>
        </p:grpSpPr>
        <p:sp>
          <p:nvSpPr>
            <p:cNvPr id="7" name="Полилиния 6"/>
            <p:cNvSpPr/>
            <p:nvPr/>
          </p:nvSpPr>
          <p:spPr>
            <a:xfrm>
              <a:off x="1696206" y="809826"/>
              <a:ext cx="2335653" cy="374400"/>
            </a:xfrm>
            <a:custGeom>
              <a:avLst/>
              <a:gdLst>
                <a:gd name="connsiteX0" fmla="*/ 0 w 2335653"/>
                <a:gd name="connsiteY0" fmla="*/ 0 h 374400"/>
                <a:gd name="connsiteX1" fmla="*/ 2335653 w 2335653"/>
                <a:gd name="connsiteY1" fmla="*/ 0 h 374400"/>
                <a:gd name="connsiteX2" fmla="*/ 2335653 w 2335653"/>
                <a:gd name="connsiteY2" fmla="*/ 374400 h 374400"/>
                <a:gd name="connsiteX3" fmla="*/ 0 w 2335653"/>
                <a:gd name="connsiteY3" fmla="*/ 374400 h 374400"/>
                <a:gd name="connsiteX4" fmla="*/ 0 w 2335653"/>
                <a:gd name="connsiteY4" fmla="*/ 0 h 37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653" h="374400">
                  <a:moveTo>
                    <a:pt x="0" y="0"/>
                  </a:moveTo>
                  <a:lnTo>
                    <a:pt x="2335653" y="0"/>
                  </a:lnTo>
                  <a:lnTo>
                    <a:pt x="2335653" y="374400"/>
                  </a:lnTo>
                  <a:lnTo>
                    <a:pt x="0" y="374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/>
                <a:t>Горизонтальный</a:t>
              </a:r>
              <a:endParaRPr lang="ru-RU" sz="1300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1696206" y="1184226"/>
              <a:ext cx="2335653" cy="5626006"/>
            </a:xfrm>
            <a:custGeom>
              <a:avLst/>
              <a:gdLst>
                <a:gd name="connsiteX0" fmla="*/ 0 w 2335653"/>
                <a:gd name="connsiteY0" fmla="*/ 0 h 1677195"/>
                <a:gd name="connsiteX1" fmla="*/ 2335653 w 2335653"/>
                <a:gd name="connsiteY1" fmla="*/ 0 h 1677195"/>
                <a:gd name="connsiteX2" fmla="*/ 2335653 w 2335653"/>
                <a:gd name="connsiteY2" fmla="*/ 1677195 h 1677195"/>
                <a:gd name="connsiteX3" fmla="*/ 0 w 2335653"/>
                <a:gd name="connsiteY3" fmla="*/ 1677195 h 1677195"/>
                <a:gd name="connsiteX4" fmla="*/ 0 w 2335653"/>
                <a:gd name="connsiteY4" fmla="*/ 0 h 1677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653" h="1677195">
                  <a:moveTo>
                    <a:pt x="0" y="0"/>
                  </a:moveTo>
                  <a:lnTo>
                    <a:pt x="2335653" y="0"/>
                  </a:lnTo>
                  <a:lnTo>
                    <a:pt x="2335653" y="1677195"/>
                  </a:lnTo>
                  <a:lnTo>
                    <a:pt x="0" y="16771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342" tIns="69342" rIns="92456" bIns="104013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kern="1200" dirty="0" smtClean="0"/>
                <a:t>сравнение финансовых показателей отчетного периода с показателями предшествующего периода (цепная динамика).</a:t>
              </a:r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b="1" i="1" dirty="0"/>
                <a:t> </a:t>
              </a:r>
              <a:r>
                <a:rPr lang="ru-RU" sz="2000" dirty="0"/>
                <a:t>служит для выявления тенденций изменения отдельных статей отчетности или их групп </a:t>
              </a:r>
              <a:endParaRPr lang="ru-RU" kern="1200" dirty="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300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4358851" y="809826"/>
              <a:ext cx="2335653" cy="374400"/>
            </a:xfrm>
            <a:custGeom>
              <a:avLst/>
              <a:gdLst>
                <a:gd name="connsiteX0" fmla="*/ 0 w 2335653"/>
                <a:gd name="connsiteY0" fmla="*/ 0 h 374400"/>
                <a:gd name="connsiteX1" fmla="*/ 2335653 w 2335653"/>
                <a:gd name="connsiteY1" fmla="*/ 0 h 374400"/>
                <a:gd name="connsiteX2" fmla="*/ 2335653 w 2335653"/>
                <a:gd name="connsiteY2" fmla="*/ 374400 h 374400"/>
                <a:gd name="connsiteX3" fmla="*/ 0 w 2335653"/>
                <a:gd name="connsiteY3" fmla="*/ 374400 h 374400"/>
                <a:gd name="connsiteX4" fmla="*/ 0 w 2335653"/>
                <a:gd name="connsiteY4" fmla="*/ 0 h 37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653" h="374400">
                  <a:moveTo>
                    <a:pt x="0" y="0"/>
                  </a:moveTo>
                  <a:lnTo>
                    <a:pt x="2335653" y="0"/>
                  </a:lnTo>
                  <a:lnTo>
                    <a:pt x="2335653" y="374400"/>
                  </a:lnTo>
                  <a:lnTo>
                    <a:pt x="0" y="374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/>
                <a:t>Вертикальный</a:t>
              </a:r>
              <a:endParaRPr lang="ru-RU" sz="13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358851" y="1184226"/>
              <a:ext cx="2335653" cy="5626006"/>
            </a:xfrm>
            <a:custGeom>
              <a:avLst/>
              <a:gdLst>
                <a:gd name="connsiteX0" fmla="*/ 0 w 2335653"/>
                <a:gd name="connsiteY0" fmla="*/ 0 h 1677195"/>
                <a:gd name="connsiteX1" fmla="*/ 2335653 w 2335653"/>
                <a:gd name="connsiteY1" fmla="*/ 0 h 1677195"/>
                <a:gd name="connsiteX2" fmla="*/ 2335653 w 2335653"/>
                <a:gd name="connsiteY2" fmla="*/ 1677195 h 1677195"/>
                <a:gd name="connsiteX3" fmla="*/ 0 w 2335653"/>
                <a:gd name="connsiteY3" fmla="*/ 1677195 h 1677195"/>
                <a:gd name="connsiteX4" fmla="*/ 0 w 2335653"/>
                <a:gd name="connsiteY4" fmla="*/ 0 h 1677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653" h="1677195">
                  <a:moveTo>
                    <a:pt x="0" y="0"/>
                  </a:moveTo>
                  <a:lnTo>
                    <a:pt x="2335653" y="0"/>
                  </a:lnTo>
                  <a:lnTo>
                    <a:pt x="2335653" y="1677195"/>
                  </a:lnTo>
                  <a:lnTo>
                    <a:pt x="0" y="16771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342" tIns="69342" rIns="92456" bIns="104013" numCol="1" spcCol="1270" anchor="t" anchorCtr="0">
              <a:noAutofit/>
            </a:bodyPr>
            <a:lstStyle/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1900" dirty="0" smtClean="0"/>
                <a:t>определение удельного веса отдельных статей отчетности в общем итоговом показателе и сравнение полученного результата с данными предыдущего периода.</a:t>
              </a:r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900" dirty="0"/>
                <a:t>с</a:t>
              </a:r>
              <a:r>
                <a:rPr lang="ru-RU" sz="1900" dirty="0" smtClean="0"/>
                <a:t>лужит для подтверждения результатов </a:t>
              </a:r>
              <a:r>
                <a:rPr lang="ru-RU" sz="1900" dirty="0"/>
                <a:t>анализа </a:t>
              </a:r>
              <a:r>
                <a:rPr lang="ru-RU" sz="1900" dirty="0" smtClean="0"/>
                <a:t>коэффициентов</a:t>
              </a:r>
              <a:endParaRPr lang="ru-RU" sz="19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7021495" y="809826"/>
              <a:ext cx="2335653" cy="374400"/>
            </a:xfrm>
            <a:custGeom>
              <a:avLst/>
              <a:gdLst>
                <a:gd name="connsiteX0" fmla="*/ 0 w 2335653"/>
                <a:gd name="connsiteY0" fmla="*/ 0 h 374400"/>
                <a:gd name="connsiteX1" fmla="*/ 2335653 w 2335653"/>
                <a:gd name="connsiteY1" fmla="*/ 0 h 374400"/>
                <a:gd name="connsiteX2" fmla="*/ 2335653 w 2335653"/>
                <a:gd name="connsiteY2" fmla="*/ 374400 h 374400"/>
                <a:gd name="connsiteX3" fmla="*/ 0 w 2335653"/>
                <a:gd name="connsiteY3" fmla="*/ 374400 h 374400"/>
                <a:gd name="connsiteX4" fmla="*/ 0 w 2335653"/>
                <a:gd name="connsiteY4" fmla="*/ 0 h 37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653" h="374400">
                  <a:moveTo>
                    <a:pt x="0" y="0"/>
                  </a:moveTo>
                  <a:lnTo>
                    <a:pt x="2335653" y="0"/>
                  </a:lnTo>
                  <a:lnTo>
                    <a:pt x="2335653" y="374400"/>
                  </a:lnTo>
                  <a:lnTo>
                    <a:pt x="0" y="374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/>
                <a:t>Трендовый</a:t>
              </a:r>
              <a:endParaRPr lang="ru-RU" sz="1300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7021495" y="1184226"/>
              <a:ext cx="2335653" cy="5626006"/>
            </a:xfrm>
            <a:custGeom>
              <a:avLst/>
              <a:gdLst>
                <a:gd name="connsiteX0" fmla="*/ 0 w 2335653"/>
                <a:gd name="connsiteY0" fmla="*/ 0 h 1677195"/>
                <a:gd name="connsiteX1" fmla="*/ 2335653 w 2335653"/>
                <a:gd name="connsiteY1" fmla="*/ 0 h 1677195"/>
                <a:gd name="connsiteX2" fmla="*/ 2335653 w 2335653"/>
                <a:gd name="connsiteY2" fmla="*/ 1677195 h 1677195"/>
                <a:gd name="connsiteX3" fmla="*/ 0 w 2335653"/>
                <a:gd name="connsiteY3" fmla="*/ 1677195 h 1677195"/>
                <a:gd name="connsiteX4" fmla="*/ 0 w 2335653"/>
                <a:gd name="connsiteY4" fmla="*/ 0 h 1677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653" h="1677195">
                  <a:moveTo>
                    <a:pt x="0" y="0"/>
                  </a:moveTo>
                  <a:lnTo>
                    <a:pt x="2335653" y="0"/>
                  </a:lnTo>
                  <a:lnTo>
                    <a:pt x="2335653" y="1677195"/>
                  </a:lnTo>
                  <a:lnTo>
                    <a:pt x="0" y="16771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342" tIns="69342" rIns="92456" bIns="104013" numCol="1" spcCol="1270" anchor="t" anchorCtr="0">
              <a:noAutofit/>
            </a:bodyPr>
            <a:lstStyle/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500" dirty="0"/>
                <a:t>сравнение каждой позиции отчетности с базисным периодом и определение тренда, т.е. основной тенденции в динамике показателя за несколько </a:t>
              </a:r>
              <a:r>
                <a:rPr lang="ru-RU" sz="1500" dirty="0" smtClean="0"/>
                <a:t>отчетных периодов</a:t>
              </a:r>
              <a:endParaRPr lang="ru-RU" sz="1500" dirty="0"/>
            </a:p>
            <a:p>
              <a:pPr marL="114300" lvl="1" indent="-114300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500" dirty="0"/>
                <a:t>с</a:t>
              </a:r>
              <a:r>
                <a:rPr lang="ru-RU" sz="1500" kern="1200" dirty="0" smtClean="0"/>
                <a:t>лужит для </a:t>
              </a:r>
              <a:r>
                <a:rPr lang="ru-RU" sz="1500" dirty="0" smtClean="0"/>
                <a:t>понимания </a:t>
              </a:r>
              <a:r>
                <a:rPr lang="ru-RU" sz="1500" dirty="0"/>
                <a:t>того, как на самом деле развивается компания, т.е. улучшается ли ее положение, остается ли оно неизменным или ухудшается, имеет ли предприятие какие-либо внутренние </a:t>
              </a:r>
              <a:r>
                <a:rPr lang="ru-RU" sz="1500" dirty="0" smtClean="0"/>
                <a:t>проблемы</a:t>
              </a:r>
              <a:endParaRPr lang="ru-RU" sz="1500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9684140" y="809826"/>
              <a:ext cx="2335653" cy="374400"/>
            </a:xfrm>
            <a:custGeom>
              <a:avLst/>
              <a:gdLst>
                <a:gd name="connsiteX0" fmla="*/ 0 w 2335653"/>
                <a:gd name="connsiteY0" fmla="*/ 0 h 374400"/>
                <a:gd name="connsiteX1" fmla="*/ 2335653 w 2335653"/>
                <a:gd name="connsiteY1" fmla="*/ 0 h 374400"/>
                <a:gd name="connsiteX2" fmla="*/ 2335653 w 2335653"/>
                <a:gd name="connsiteY2" fmla="*/ 374400 h 374400"/>
                <a:gd name="connsiteX3" fmla="*/ 0 w 2335653"/>
                <a:gd name="connsiteY3" fmla="*/ 374400 h 374400"/>
                <a:gd name="connsiteX4" fmla="*/ 0 w 2335653"/>
                <a:gd name="connsiteY4" fmla="*/ 0 h 37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5653" h="374400">
                  <a:moveTo>
                    <a:pt x="0" y="0"/>
                  </a:moveTo>
                  <a:lnTo>
                    <a:pt x="2335653" y="0"/>
                  </a:lnTo>
                  <a:lnTo>
                    <a:pt x="2335653" y="374400"/>
                  </a:lnTo>
                  <a:lnTo>
                    <a:pt x="0" y="374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/>
                <a:t>Коэффициентный</a:t>
              </a:r>
              <a:endParaRPr lang="ru-RU" sz="1300" kern="1200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684140" y="1184225"/>
              <a:ext cx="2335653" cy="5626007"/>
            </a:xfrm>
            <a:prstGeom prst="rect">
              <a:avLst/>
            </a:prstGeom>
          </p:spPr>
          <p:style>
            <a:ln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/>
                <a:t>выявление </a:t>
              </a:r>
              <a:r>
                <a:rPr lang="ru-RU" sz="1200" dirty="0"/>
                <a:t>динамики во взаимоотношениях между различными наборами </a:t>
              </a:r>
              <a:r>
                <a:rPr lang="ru-RU" sz="1200" dirty="0" smtClean="0"/>
                <a:t>данных</a:t>
              </a:r>
              <a:r>
                <a:rPr lang="en-US" sz="1200" dirty="0"/>
                <a:t>.</a:t>
              </a:r>
              <a:endParaRPr lang="ru-RU" sz="1200" dirty="0"/>
            </a:p>
            <a:p>
              <a:r>
                <a:rPr lang="ru-RU" sz="1200" dirty="0" smtClean="0"/>
                <a:t>Требования: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/>
                <a:t>коэффициенты</a:t>
              </a:r>
              <a:r>
                <a:rPr lang="ru-RU" sz="1200" dirty="0"/>
                <a:t>, входящие в систему, должны быть максимально независимы друг от друга (иметь низкий коэффициент корреляции);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/>
                <a:t>коэффициенты </a:t>
              </a:r>
              <a:r>
                <a:rPr lang="ru-RU" sz="1200" dirty="0"/>
                <a:t>рассматриваются только в динамике с целью выявления основных тенденций;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/>
                <a:t>порядок </a:t>
              </a:r>
              <a:r>
                <a:rPr lang="ru-RU" sz="1200" dirty="0"/>
                <a:t>расчета индикаторов должен отражать отраслевые </a:t>
              </a:r>
              <a:r>
                <a:rPr lang="ru-RU" sz="1200" dirty="0" smtClean="0"/>
                <a:t>особенности</a:t>
              </a:r>
              <a:r>
                <a:rPr lang="en-US" sz="1200" dirty="0" smtClean="0"/>
                <a:t>;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/>
                <a:t>коэффициент должен быть прост в расчетах и понятен заинтересованным пользователям;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/>
                <a:t>при </a:t>
              </a:r>
              <a:r>
                <a:rPr lang="ru-RU" sz="1200" dirty="0"/>
                <a:t>формировании заключения требуется четкая интерпретация динамики рассчитанных коэффициентов.</a:t>
              </a:r>
            </a:p>
            <a:p>
              <a:endParaRPr lang="ru-RU" sz="115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870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347" y="296565"/>
            <a:ext cx="6933212" cy="808904"/>
          </a:xfrm>
        </p:spPr>
        <p:txBody>
          <a:bodyPr/>
          <a:lstStyle/>
          <a:p>
            <a:r>
              <a:rPr lang="ru-RU" dirty="0" smtClean="0"/>
              <a:t>Аналитическая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6096" y="1105469"/>
            <a:ext cx="10335904" cy="575253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Аналитическая </a:t>
            </a:r>
            <a:r>
              <a:rPr lang="ru-RU" dirty="0"/>
              <a:t>информация имеет большое значение для принятия обоснован­ных финансовых и инвестиционных </a:t>
            </a:r>
            <a:r>
              <a:rPr lang="ru-RU" dirty="0" smtClean="0"/>
              <a:t>решений.</a:t>
            </a:r>
          </a:p>
          <a:p>
            <a:pPr marL="0" indent="0">
              <a:buNone/>
            </a:pPr>
            <a:r>
              <a:rPr lang="ru-RU" dirty="0" smtClean="0"/>
              <a:t>Основные </a:t>
            </a:r>
            <a:r>
              <a:rPr lang="ru-RU" dirty="0"/>
              <a:t>требования, предъявляемые к финансовой информации внешнего характера, следующие:</a:t>
            </a:r>
          </a:p>
          <a:p>
            <a:pPr marL="400050" lvl="1" indent="0">
              <a:buNone/>
            </a:pPr>
            <a:r>
              <a:rPr lang="ru-RU" dirty="0"/>
              <a:t>• </a:t>
            </a:r>
            <a:r>
              <a:rPr lang="ru-RU" dirty="0" smtClean="0"/>
              <a:t>полезность (</a:t>
            </a:r>
            <a:r>
              <a:rPr lang="ru-RU" dirty="0"/>
              <a:t>возможность ее при­менения для принятия обоснованных деловых решений по совершению ком­мерческих сделок.</a:t>
            </a:r>
            <a:r>
              <a:rPr lang="ru-RU" dirty="0" smtClean="0"/>
              <a:t>);</a:t>
            </a:r>
            <a:endParaRPr lang="ru-RU" dirty="0"/>
          </a:p>
          <a:p>
            <a:pPr marL="400050" lvl="1" indent="0">
              <a:buNone/>
            </a:pPr>
            <a:r>
              <a:rPr lang="ru-RU" dirty="0"/>
              <a:t>• </a:t>
            </a:r>
            <a:r>
              <a:rPr lang="ru-RU" dirty="0" smtClean="0"/>
              <a:t>уместность (</a:t>
            </a:r>
            <a:r>
              <a:rPr lang="ru-RU" dirty="0"/>
              <a:t>данная информация значима и оказывает существенное влияние на решение, принимаемое пользователем</a:t>
            </a:r>
            <a:r>
              <a:rPr lang="ru-RU" dirty="0" smtClean="0"/>
              <a:t>);</a:t>
            </a:r>
            <a:endParaRPr lang="ru-RU" dirty="0"/>
          </a:p>
          <a:p>
            <a:pPr marL="400050" lvl="1" indent="0">
              <a:buNone/>
            </a:pPr>
            <a:r>
              <a:rPr lang="ru-RU" dirty="0"/>
              <a:t>• </a:t>
            </a:r>
            <a:r>
              <a:rPr lang="ru-RU" dirty="0" smtClean="0"/>
              <a:t>достоверность (правдивость, возможность </a:t>
            </a:r>
            <a:r>
              <a:rPr lang="ru-RU" dirty="0"/>
              <a:t>провер­ки и документальной </a:t>
            </a:r>
            <a:r>
              <a:rPr lang="ru-RU" dirty="0" smtClean="0"/>
              <a:t>обоснованность, </a:t>
            </a:r>
            <a:r>
              <a:rPr lang="ru-RU" dirty="0"/>
              <a:t>а также </a:t>
            </a:r>
            <a:r>
              <a:rPr lang="ru-RU" dirty="0" smtClean="0"/>
              <a:t>нейтральность </a:t>
            </a:r>
            <a:r>
              <a:rPr lang="ru-RU" dirty="0"/>
              <a:t>данных</a:t>
            </a:r>
            <a:r>
              <a:rPr lang="ru-RU" dirty="0" smtClean="0"/>
              <a:t>);</a:t>
            </a:r>
            <a:endParaRPr lang="ru-RU" dirty="0"/>
          </a:p>
          <a:p>
            <a:pPr marL="400050" lvl="1" indent="0">
              <a:buNone/>
            </a:pPr>
            <a:r>
              <a:rPr lang="ru-RU" dirty="0"/>
              <a:t>• </a:t>
            </a:r>
            <a:r>
              <a:rPr lang="ru-RU" dirty="0" smtClean="0"/>
              <a:t>нейтральность (</a:t>
            </a:r>
            <a:r>
              <a:rPr lang="ru-RU" dirty="0"/>
              <a:t> предполагает, что бухгалтерская отчетность не зависит от интересов ка­кой-то одной группы пользователей. </a:t>
            </a:r>
            <a:r>
              <a:rPr lang="ru-RU" dirty="0" smtClean="0"/>
              <a:t>);</a:t>
            </a:r>
            <a:endParaRPr lang="ru-RU" dirty="0"/>
          </a:p>
          <a:p>
            <a:pPr marL="400050" lvl="1" indent="0">
              <a:buNone/>
            </a:pPr>
            <a:r>
              <a:rPr lang="ru-RU" dirty="0"/>
              <a:t>• </a:t>
            </a:r>
            <a:r>
              <a:rPr lang="ru-RU" dirty="0" smtClean="0"/>
              <a:t>понятность (</a:t>
            </a:r>
            <a:r>
              <a:rPr lang="ru-RU" dirty="0"/>
              <a:t>пользователи могут понять содержание бухгалтер­ской отчетности без специальной профессиональной подготовки</a:t>
            </a:r>
            <a:r>
              <a:rPr lang="ru-RU" dirty="0" smtClean="0"/>
              <a:t>);</a:t>
            </a:r>
            <a:endParaRPr lang="ru-RU" dirty="0"/>
          </a:p>
          <a:p>
            <a:pPr marL="400050" lvl="1" indent="0">
              <a:buNone/>
            </a:pPr>
            <a:r>
              <a:rPr lang="ru-RU" dirty="0"/>
              <a:t>• </a:t>
            </a:r>
            <a:r>
              <a:rPr lang="ru-RU" dirty="0" smtClean="0"/>
              <a:t>сопоставимость (</a:t>
            </a:r>
            <a:r>
              <a:rPr lang="ru-RU" dirty="0"/>
              <a:t>последовательность использования методов бухгалтер­ского учета на данном предприятии сохраняется и тем самым обеспечивается сопоставимость данных о деятельности организации за ряд отчетных </a:t>
            </a:r>
            <a:r>
              <a:rPr lang="ru-RU" dirty="0" smtClean="0"/>
              <a:t>периодов).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845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3708" y="183969"/>
            <a:ext cx="9648516" cy="67584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/>
              <a:t>Информационная база </a:t>
            </a:r>
            <a:r>
              <a:rPr lang="ru-RU" sz="2800" b="1" dirty="0"/>
              <a:t>финансового </a:t>
            </a:r>
            <a:r>
              <a:rPr lang="ru-RU" sz="2800" b="1" dirty="0" smtClean="0"/>
              <a:t>анализа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3516" y="859809"/>
            <a:ext cx="10158484" cy="5998191"/>
          </a:xfrm>
        </p:spPr>
        <p:txBody>
          <a:bodyPr>
            <a:normAutofit/>
          </a:bodyPr>
          <a:lstStyle/>
          <a:p>
            <a:r>
              <a:rPr lang="ru-RU" dirty="0" smtClean="0"/>
              <a:t>В первоначальные источники включают: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бухгалтерскую </a:t>
            </a:r>
            <a:r>
              <a:rPr lang="ru-RU" sz="1800" dirty="0"/>
              <a:t>(финансовую) </a:t>
            </a:r>
            <a:r>
              <a:rPr lang="ru-RU" sz="1800" dirty="0" smtClean="0"/>
              <a:t>отчетность;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примечания </a:t>
            </a:r>
            <a:r>
              <a:rPr lang="ru-RU" sz="1800" dirty="0"/>
              <a:t>к финансовой </a:t>
            </a:r>
            <a:r>
              <a:rPr lang="ru-RU" sz="1800" dirty="0" smtClean="0"/>
              <a:t>отчетности;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управленческую отчетность;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налоговую </a:t>
            </a:r>
            <a:r>
              <a:rPr lang="ru-RU" sz="1800" dirty="0"/>
              <a:t>отчетность;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учетную </a:t>
            </a:r>
            <a:r>
              <a:rPr lang="ru-RU" sz="1800" dirty="0"/>
              <a:t>политику компании.</a:t>
            </a:r>
          </a:p>
          <a:p>
            <a:r>
              <a:rPr lang="ru-RU" dirty="0"/>
              <a:t>Дополнительными источниками информации могут служить: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официальная </a:t>
            </a:r>
            <a:r>
              <a:rPr lang="ru-RU" sz="1800" dirty="0"/>
              <a:t>статистика;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нормативная </a:t>
            </a:r>
            <a:r>
              <a:rPr lang="ru-RU" sz="1800" dirty="0"/>
              <a:t>база отраслевых министерств;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специальные </a:t>
            </a:r>
            <a:r>
              <a:rPr lang="ru-RU" sz="1800" dirty="0"/>
              <a:t>аналитические агентства;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материалы </a:t>
            </a:r>
            <a:r>
              <a:rPr lang="ru-RU" sz="1800" dirty="0"/>
              <a:t>аудиторских проверок;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базы </a:t>
            </a:r>
            <a:r>
              <a:rPr lang="ru-RU" sz="1800" dirty="0"/>
              <a:t>данных крупных компаний;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экономические </a:t>
            </a:r>
            <a:r>
              <a:rPr lang="ru-RU" sz="1800" dirty="0"/>
              <a:t>периодические издания;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1800" dirty="0" smtClean="0"/>
              <a:t>электронные </a:t>
            </a:r>
            <a:r>
              <a:rPr lang="ru-RU" sz="1800" dirty="0"/>
              <a:t>сайты компаний.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7778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060" y="119143"/>
            <a:ext cx="10180779" cy="727018"/>
          </a:xfrm>
        </p:spPr>
        <p:txBody>
          <a:bodyPr/>
          <a:lstStyle/>
          <a:p>
            <a:pPr algn="ctr"/>
            <a:r>
              <a:rPr lang="ru-RU" b="1" dirty="0" smtClean="0"/>
              <a:t>Финансовая(бухгалтерская) отчетность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8836" y="846161"/>
            <a:ext cx="9912138" cy="6011839"/>
          </a:xfrm>
        </p:spPr>
        <p:txBody>
          <a:bodyPr>
            <a:normAutofit fontScale="85000" lnSpcReduction="10000"/>
          </a:bodyPr>
          <a:lstStyle/>
          <a:p>
            <a:r>
              <a:rPr lang="ru-RU" sz="1900" dirty="0" smtClean="0"/>
              <a:t>Это отчетность </a:t>
            </a:r>
            <a:r>
              <a:rPr lang="ru-RU" sz="1900" dirty="0"/>
              <a:t>внешняя (публичная), сгруппированная по ключевым экономическим элементам.</a:t>
            </a:r>
          </a:p>
          <a:p>
            <a:r>
              <a:rPr lang="ru-RU" sz="1900" b="1" dirty="0" smtClean="0"/>
              <a:t>Цель</a:t>
            </a:r>
            <a:r>
              <a:rPr lang="ru-RU" sz="1900" dirty="0" smtClean="0"/>
              <a:t>: представление </a:t>
            </a:r>
            <a:r>
              <a:rPr lang="ru-RU" sz="1900" dirty="0"/>
              <a:t>информации, полезной широкому кругу пользователей при принятии управленческих решений. </a:t>
            </a:r>
            <a:endParaRPr lang="ru-RU" sz="1900" dirty="0" smtClean="0"/>
          </a:p>
          <a:p>
            <a:r>
              <a:rPr lang="ru-RU" sz="1900" b="1" dirty="0" smtClean="0"/>
              <a:t>Содержит данные</a:t>
            </a:r>
            <a:r>
              <a:rPr lang="ru-RU" sz="1900" dirty="0" smtClean="0"/>
              <a:t>:</a:t>
            </a:r>
            <a:r>
              <a:rPr lang="en-US" sz="1900" dirty="0" smtClean="0"/>
              <a:t> </a:t>
            </a:r>
            <a:r>
              <a:rPr lang="ru-RU" sz="1900" dirty="0" smtClean="0"/>
              <a:t>об активах; обязательствах</a:t>
            </a:r>
            <a:r>
              <a:rPr lang="en-US" sz="1900" dirty="0" smtClean="0"/>
              <a:t>; </a:t>
            </a:r>
            <a:r>
              <a:rPr lang="ru-RU" sz="1900" dirty="0" smtClean="0"/>
              <a:t>капитале</a:t>
            </a:r>
            <a:r>
              <a:rPr lang="en-US" sz="1900" dirty="0" smtClean="0"/>
              <a:t>; </a:t>
            </a:r>
            <a:r>
              <a:rPr lang="ru-RU" sz="1900" dirty="0" smtClean="0"/>
              <a:t>доходах </a:t>
            </a:r>
            <a:r>
              <a:rPr lang="ru-RU" sz="1900" dirty="0"/>
              <a:t>и </a:t>
            </a:r>
            <a:r>
              <a:rPr lang="ru-RU" sz="1900" dirty="0" smtClean="0"/>
              <a:t>расходах</a:t>
            </a:r>
            <a:r>
              <a:rPr lang="en-US" sz="1900" dirty="0" smtClean="0"/>
              <a:t>; </a:t>
            </a:r>
            <a:r>
              <a:rPr lang="ru-RU" sz="1900" dirty="0" smtClean="0"/>
              <a:t>потоках </a:t>
            </a:r>
            <a:r>
              <a:rPr lang="ru-RU" sz="1900" dirty="0"/>
              <a:t>денежных </a:t>
            </a:r>
            <a:r>
              <a:rPr lang="ru-RU" sz="1900" dirty="0" smtClean="0"/>
              <a:t>средств</a:t>
            </a:r>
            <a:r>
              <a:rPr lang="en-US" sz="1900" dirty="0" smtClean="0"/>
              <a:t>.</a:t>
            </a:r>
          </a:p>
          <a:p>
            <a:r>
              <a:rPr lang="ru-RU" dirty="0"/>
              <a:t>Порядок составления финансовой </a:t>
            </a:r>
            <a:r>
              <a:rPr lang="ru-RU" dirty="0" smtClean="0"/>
              <a:t>отчетности:</a:t>
            </a:r>
          </a:p>
          <a:p>
            <a:r>
              <a:rPr lang="ru-RU" dirty="0"/>
              <a:t>Финансовая отчетность формируется после обработки большого числа хозяйственных операций, группируемых в соответствии с их характером и функциональным назначением. Каждая существенная статья в финансовой отчетности представляется обособленно (отдельной строкой), несущественные статьи присоединяются к статьям аналогичного характера. На заключительной стадии представляются агрегированные и структурированные данные, формирующие статьи баланса, отчета о </a:t>
            </a:r>
            <a:r>
              <a:rPr lang="ru-RU" dirty="0" smtClean="0"/>
              <a:t>финансовых результатах, </a:t>
            </a:r>
            <a:r>
              <a:rPr lang="ru-RU" dirty="0"/>
              <a:t>отчета о движении денежных средств и др.</a:t>
            </a:r>
          </a:p>
          <a:p>
            <a:r>
              <a:rPr lang="ru-RU" dirty="0"/>
              <a:t>Основополагающими допущениями формирования финансовой отчетности считаются принцип начисления и принцип непрерывности деятельности компании.</a:t>
            </a:r>
          </a:p>
          <a:p>
            <a:r>
              <a:rPr lang="ru-RU" dirty="0"/>
              <a:t>Принцип начисления (</a:t>
            </a:r>
            <a:r>
              <a:rPr lang="ru-RU" dirty="0" err="1"/>
              <a:t>Accrual</a:t>
            </a:r>
            <a:r>
              <a:rPr lang="ru-RU" dirty="0"/>
              <a:t> </a:t>
            </a:r>
            <a:r>
              <a:rPr lang="ru-RU" dirty="0" err="1"/>
              <a:t>Basis</a:t>
            </a:r>
            <a:r>
              <a:rPr lang="ru-RU" dirty="0"/>
              <a:t>) - результаты хозяйственных операций признаются по факту их свершения, независимо от момента поступления или выплаты денежных средств и отражаются в финансовой отчетности тех периодов, к которым они относятся.</a:t>
            </a:r>
          </a:p>
          <a:p>
            <a:r>
              <a:rPr lang="ru-RU" dirty="0"/>
              <a:t>Принцип непрерывности деятельности (</a:t>
            </a:r>
            <a:r>
              <a:rPr lang="ru-RU" dirty="0" err="1"/>
              <a:t>Going</a:t>
            </a:r>
            <a:r>
              <a:rPr lang="ru-RU" dirty="0"/>
              <a:t> </a:t>
            </a:r>
            <a:r>
              <a:rPr lang="ru-RU" dirty="0" err="1"/>
              <a:t>Concern</a:t>
            </a:r>
            <a:r>
              <a:rPr lang="ru-RU" dirty="0"/>
              <a:t>) - компания будет продолжать функционировать в обозримом будущем, и у нее нет ни намерения, ни необходимости ликвидироваться или сокращать масштабы своей деятельности.</a:t>
            </a:r>
          </a:p>
          <a:p>
            <a:r>
              <a:rPr lang="ru-RU" dirty="0"/>
              <a:t>В целом именно финансовые отчеты служат основными средствами передачи существенной учетной информации заинтересованным пользователям.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7833" y="0"/>
            <a:ext cx="8911687" cy="781609"/>
          </a:xfrm>
        </p:spPr>
        <p:txBody>
          <a:bodyPr/>
          <a:lstStyle/>
          <a:p>
            <a:r>
              <a:rPr lang="ru-RU" dirty="0" smtClean="0"/>
              <a:t>Компоненты финансовой отчетности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97974975"/>
              </p:ext>
            </p:extLst>
          </p:nvPr>
        </p:nvGraphicFramePr>
        <p:xfrm>
          <a:off x="1273791" y="887104"/>
          <a:ext cx="10918209" cy="5622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3297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620838" y="2274889"/>
            <a:ext cx="8928100" cy="2308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600" b="1">
                <a:solidFill>
                  <a:srgbClr val="CC0000"/>
                </a:solidFill>
              </a:rPr>
              <a:t>Метод аналитического баланса.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600" b="1">
                <a:solidFill>
                  <a:prstClr val="black"/>
                </a:solidFill>
              </a:rPr>
              <a:t>Два способа построения аналитического баланса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3600" b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50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631950" y="58739"/>
            <a:ext cx="8928100" cy="67405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742950" indent="-7429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altLang="ru-RU" sz="3600" b="1">
                <a:solidFill>
                  <a:prstClr val="black"/>
                </a:solidFill>
              </a:rPr>
              <a:t>Построение аналитической таблицы с </a:t>
            </a:r>
            <a:r>
              <a:rPr lang="ru-RU" altLang="ru-RU" sz="3600" b="1">
                <a:solidFill>
                  <a:srgbClr val="CC0000"/>
                </a:solidFill>
              </a:rPr>
              <a:t>добавлением столбцов </a:t>
            </a:r>
            <a:r>
              <a:rPr lang="ru-RU" altLang="ru-RU" sz="3600" b="1">
                <a:solidFill>
                  <a:prstClr val="black"/>
                </a:solidFill>
              </a:rPr>
              <a:t>вертикального и горизонтального анализа, отклонения за период определяются как в абсолютных, так и в относительных показателях.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altLang="ru-RU" sz="3600" b="1">
                <a:solidFill>
                  <a:prstClr val="black"/>
                </a:solidFill>
              </a:rPr>
              <a:t>Построение аналитического баланса путем </a:t>
            </a:r>
            <a:r>
              <a:rPr lang="ru-RU" altLang="ru-RU" sz="3600" b="1">
                <a:solidFill>
                  <a:srgbClr val="CC0000"/>
                </a:solidFill>
              </a:rPr>
              <a:t>сжатия</a:t>
            </a:r>
            <a:r>
              <a:rPr lang="ru-RU" altLang="ru-RU" sz="3600" b="1">
                <a:solidFill>
                  <a:prstClr val="black"/>
                </a:solidFill>
              </a:rPr>
              <a:t>, </a:t>
            </a:r>
            <a:r>
              <a:rPr lang="ru-RU" altLang="ru-RU" sz="3600" b="1">
                <a:solidFill>
                  <a:srgbClr val="CC0000"/>
                </a:solidFill>
              </a:rPr>
              <a:t>«укрупнения» строк </a:t>
            </a:r>
            <a:r>
              <a:rPr lang="ru-RU" altLang="ru-RU" sz="3600" b="1">
                <a:solidFill>
                  <a:prstClr val="black"/>
                </a:solidFill>
              </a:rPr>
              <a:t>и преобразований, повышающих </a:t>
            </a:r>
            <a:r>
              <a:rPr lang="ru-RU" altLang="ru-RU" sz="3600" b="1">
                <a:solidFill>
                  <a:srgbClr val="0000FF"/>
                </a:solidFill>
              </a:rPr>
              <a:t>«аналитичность» </a:t>
            </a:r>
            <a:r>
              <a:rPr lang="ru-RU" altLang="ru-RU" sz="3600" b="1">
                <a:solidFill>
                  <a:prstClr val="black"/>
                </a:solidFill>
              </a:rPr>
              <a:t>баланса.</a:t>
            </a:r>
          </a:p>
        </p:txBody>
      </p:sp>
    </p:spTree>
    <p:extLst>
      <p:ext uri="{BB962C8B-B14F-4D97-AF65-F5344CB8AC3E}">
        <p14:creationId xmlns:p14="http://schemas.microsoft.com/office/powerpoint/2010/main" val="2039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7" name="Group 1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257167"/>
              </p:ext>
            </p:extLst>
          </p:nvPr>
        </p:nvGraphicFramePr>
        <p:xfrm>
          <a:off x="1631950" y="0"/>
          <a:ext cx="8928100" cy="6888360"/>
        </p:xfrm>
        <a:graphic>
          <a:graphicData uri="http://schemas.openxmlformats.org/drawingml/2006/table">
            <a:tbl>
              <a:tblPr/>
              <a:tblGrid>
                <a:gridCol w="5741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6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Статья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Обознач.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I.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Внеоборотные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 активы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LTA</a:t>
                      </a: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 (long-term assets)</a:t>
                      </a:r>
                      <a:endParaRPr kumimoji="0" lang="ru-RU" sz="28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в том числе основные средства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FA</a:t>
                      </a: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 (fixed assets)</a:t>
                      </a:r>
                      <a:endParaRPr kumimoji="0" lang="ru-RU" sz="28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Прочие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внеоборотные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 активы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1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II. Оборотные активы</a:t>
                      </a: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СА</a:t>
                      </a: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 (current assets)</a:t>
                      </a:r>
                      <a:endParaRPr kumimoji="0" lang="ru-RU" sz="28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в том числе: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Производственные запасы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INV (inventories)</a:t>
                      </a: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4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Дебиторская задолженность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AR</a:t>
                      </a: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 (accounts  receivables)</a:t>
                      </a:r>
                      <a:endParaRPr kumimoji="0" lang="ru-RU" sz="28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4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Денежные средства и их эквиваленты 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СЕ</a:t>
                      </a: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 (cash equivalents)</a:t>
                      </a:r>
                      <a:endParaRPr kumimoji="0" lang="ru-RU" sz="28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Прочие оборотные активы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8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Валюта актива баланса</a:t>
                      </a: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ТА</a:t>
                      </a: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Times New Roman" pitchFamily="18" charset="0"/>
                        </a:rPr>
                        <a:t>(total assets)</a:t>
                      </a:r>
                      <a:endParaRPr kumimoji="0" lang="ru-RU" sz="28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1" marR="9143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91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5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00977"/>
              </p:ext>
            </p:extLst>
          </p:nvPr>
        </p:nvGraphicFramePr>
        <p:xfrm>
          <a:off x="1847850" y="476250"/>
          <a:ext cx="7704138" cy="6827520"/>
        </p:xfrm>
        <a:graphic>
          <a:graphicData uri="http://schemas.openxmlformats.org/drawingml/2006/table">
            <a:tbl>
              <a:tblPr/>
              <a:tblGrid>
                <a:gridCol w="4954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III. Капитал и резервы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</a:t>
                      </a: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(equity)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т.ч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 нераспределенная прибыль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 (profit)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прочий капитал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IV. Долгосрочные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обязательствава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LTD</a:t>
                      </a: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(long-term debt)</a:t>
                      </a:r>
                      <a:endParaRPr kumimoji="0" lang="ru-RU" sz="28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V. Краткосрочные обязательства 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CL</a:t>
                      </a:r>
                      <a:r>
                        <a:rPr kumimoji="0" lang="en-US" sz="2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(Current liabilities)</a:t>
                      </a:r>
                      <a:endParaRPr kumimoji="0" lang="ru-RU" sz="28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Кредиты и займы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Кредиторская задолженность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66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Валюта пассива баланса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FR (</a:t>
                      </a: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full result)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175" name="Rectangle 101"/>
          <p:cNvSpPr>
            <a:spLocks noChangeArrowheads="1"/>
          </p:cNvSpPr>
          <p:nvPr/>
        </p:nvSpPr>
        <p:spPr bwMode="auto">
          <a:xfrm>
            <a:off x="1524001" y="47969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91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5" name="Group 107"/>
          <p:cNvGraphicFramePr>
            <a:graphicFrameLocks noGrp="1"/>
          </p:cNvGraphicFramePr>
          <p:nvPr/>
        </p:nvGraphicFramePr>
        <p:xfrm>
          <a:off x="1847850" y="476250"/>
          <a:ext cx="7704138" cy="6096018"/>
        </p:xfrm>
        <a:graphic>
          <a:graphicData uri="http://schemas.openxmlformats.org/drawingml/2006/table">
            <a:tbl>
              <a:tblPr/>
              <a:tblGrid>
                <a:gridCol w="4954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III. Капитал и резервы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(equity)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 т.ч.нераспр.прибыль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 (profit)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прочий СК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IV. Долгосроч.об-ва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LTD</a:t>
                      </a:r>
                      <a:r>
                        <a:rPr kumimoji="0" lang="en-US" sz="3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(long-term debt)</a:t>
                      </a:r>
                      <a:endParaRPr kumimoji="0" lang="ru-RU" sz="32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V. Кр.ср. обязательства 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CL</a:t>
                      </a:r>
                      <a:r>
                        <a:rPr kumimoji="0" lang="en-US" sz="3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(Current liabilities)</a:t>
                      </a:r>
                      <a:endParaRPr kumimoji="0" lang="ru-RU" sz="32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Кредиты и займы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Кредиторская задолж.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66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Валюта пассива баланса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FR (</a:t>
                      </a:r>
                      <a:r>
                        <a:rPr kumimoji="0" lang="en-US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full result)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175" name="Rectangle 101"/>
          <p:cNvSpPr>
            <a:spLocks noChangeArrowheads="1"/>
          </p:cNvSpPr>
          <p:nvPr/>
        </p:nvSpPr>
        <p:spPr bwMode="auto">
          <a:xfrm>
            <a:off x="1524001" y="47969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0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243139" y="1787526"/>
            <a:ext cx="7862887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4400" b="1">
                <a:solidFill>
                  <a:srgbClr val="CC0000"/>
                </a:solidFill>
              </a:rPr>
              <a:t>Аналитический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4400" b="1">
                <a:solidFill>
                  <a:srgbClr val="CC0000"/>
                </a:solidFill>
              </a:rPr>
              <a:t>отчет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4400" b="1">
                <a:solidFill>
                  <a:srgbClr val="CC0000"/>
                </a:solidFill>
              </a:rPr>
              <a:t>о финансовых результатах</a:t>
            </a:r>
            <a:endParaRPr lang="ru-RU" altLang="ru-RU" sz="180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06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42" name="Group 298"/>
          <p:cNvGraphicFramePr>
            <a:graphicFrameLocks noGrp="1"/>
          </p:cNvGraphicFramePr>
          <p:nvPr/>
        </p:nvGraphicFramePr>
        <p:xfrm>
          <a:off x="2063751" y="7938"/>
          <a:ext cx="8353425" cy="6626226"/>
        </p:xfrm>
        <a:graphic>
          <a:graphicData uri="http://schemas.openxmlformats.org/drawingml/2006/table">
            <a:tbl>
              <a:tblPr/>
              <a:tblGrid>
                <a:gridCol w="6120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Статья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Обозначение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Выручка (нетто) от продажи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Себестоимость проданных товаров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COGS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7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Валовая прибыль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119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Коммерческие и управленческие расходы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SAE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Прибыль (убыток) от. продаж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IO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68" name="Group 76"/>
          <p:cNvGraphicFramePr>
            <a:graphicFrameLocks noGrp="1"/>
          </p:cNvGraphicFramePr>
          <p:nvPr/>
        </p:nvGraphicFramePr>
        <p:xfrm>
          <a:off x="1524000" y="1"/>
          <a:ext cx="9036050" cy="6858001"/>
        </p:xfrm>
        <a:graphic>
          <a:graphicData uri="http://schemas.openxmlformats.org/drawingml/2006/table">
            <a:tbl>
              <a:tblPr/>
              <a:tblGrid>
                <a:gridCol w="6846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9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7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Сальдо прочих доходов и расходов</a:t>
                      </a: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OIE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751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 том числе: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Проценты к уплате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IE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751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Прибыль до налогообложения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ЕВТ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89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Налог на прибыль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7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Чистая прибыль</a:t>
                      </a: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1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algn="l"/>
            <a:r>
              <a:rPr lang="ru-RU" altLang="ru-RU" b="1" smtClean="0">
                <a:solidFill>
                  <a:srgbClr val="C00000"/>
                </a:solidFill>
              </a:rPr>
              <a:t>Степень детализации финансового анализа</a:t>
            </a:r>
            <a:br>
              <a:rPr lang="ru-RU" altLang="ru-RU" b="1" smtClean="0">
                <a:solidFill>
                  <a:srgbClr val="C00000"/>
                </a:solidFill>
              </a:rPr>
            </a:br>
            <a:r>
              <a:rPr lang="ru-RU" altLang="ru-RU" b="1" smtClean="0">
                <a:solidFill>
                  <a:srgbClr val="CC0000"/>
                </a:solidFill>
              </a:rPr>
              <a:t/>
            </a:r>
            <a:br>
              <a:rPr lang="ru-RU" altLang="ru-RU" b="1" smtClean="0">
                <a:solidFill>
                  <a:srgbClr val="CC0000"/>
                </a:solidFill>
              </a:rPr>
            </a:br>
            <a:r>
              <a:rPr lang="ru-RU" altLang="ru-RU" b="1" smtClean="0">
                <a:solidFill>
                  <a:schemeClr val="tx1"/>
                </a:solidFill>
              </a:rPr>
              <a:t>Экспресс анализ</a:t>
            </a:r>
            <a:br>
              <a:rPr lang="ru-RU" altLang="ru-RU" b="1" smtClean="0">
                <a:solidFill>
                  <a:schemeClr val="tx1"/>
                </a:solidFill>
              </a:rPr>
            </a:br>
            <a:r>
              <a:rPr lang="ru-RU" altLang="ru-RU" b="1" smtClean="0">
                <a:solidFill>
                  <a:schemeClr val="tx1"/>
                </a:solidFill>
              </a:rPr>
              <a:t>Детализированный анализ</a:t>
            </a:r>
            <a:br>
              <a:rPr lang="ru-RU" altLang="ru-RU" b="1" smtClean="0">
                <a:solidFill>
                  <a:schemeClr val="tx1"/>
                </a:solidFill>
              </a:rPr>
            </a:br>
            <a:endParaRPr lang="ru-RU" altLang="ru-RU" b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69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sz="3200" b="1">
                <a:solidFill>
                  <a:srgbClr val="CC0000"/>
                </a:solidFill>
              </a:rPr>
              <a:t>Экспресс анализ</a:t>
            </a:r>
            <a:r>
              <a:rPr lang="ru-RU" altLang="ru-RU" sz="3200" b="1">
                <a:solidFill>
                  <a:schemeClr val="tx1"/>
                </a:solidFill>
              </a:rPr>
              <a:t/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1. Просмотр отчета по формальным признакам.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2. Ознакомление с заключением аудитора.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3. Ознакомление с учетной политикой предприятия.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4. Выявление «больных» статей в отчетности.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5. Ознакомление с ключевыми индикаторами.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6. Чтение аналитических разделов пояснительной записки.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7.Формулировка выводов анализа.</a:t>
            </a:r>
            <a:r>
              <a:rPr lang="ru-RU" altLang="ru-RU" b="1" smtClean="0">
                <a:solidFill>
                  <a:schemeClr val="tx1"/>
                </a:solidFill>
              </a:rPr>
              <a:t/>
            </a:r>
            <a:br>
              <a:rPr lang="ru-RU" altLang="ru-RU" b="1" smtClean="0">
                <a:solidFill>
                  <a:schemeClr val="tx1"/>
                </a:solidFill>
              </a:rPr>
            </a:br>
            <a:endParaRPr lang="ru-RU" altLang="ru-RU" b="1" smtClean="0">
              <a:solidFill>
                <a:schemeClr val="tx1"/>
              </a:solidFill>
            </a:endParaRPr>
          </a:p>
        </p:txBody>
      </p:sp>
      <p:pic>
        <p:nvPicPr>
          <p:cNvPr id="11267" name="Picture 3" descr="j04325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514" y="3068639"/>
            <a:ext cx="1042987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81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sz="3200" b="1">
                <a:solidFill>
                  <a:srgbClr val="CC0000"/>
                </a:solidFill>
              </a:rPr>
              <a:t>Экспресс анализ </a:t>
            </a:r>
            <a:r>
              <a:rPr lang="ru-RU" altLang="ru-RU" sz="3200" b="1">
                <a:solidFill>
                  <a:schemeClr val="tx1"/>
                </a:solidFill>
              </a:rPr>
              <a:t>проводится в три этапа.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rgbClr val="0000FF"/>
                </a:solidFill>
              </a:rPr>
              <a:t>На первом этапе </a:t>
            </a:r>
            <a:r>
              <a:rPr lang="ru-RU" altLang="ru-RU" sz="3200" b="1">
                <a:solidFill>
                  <a:schemeClr val="tx1"/>
                </a:solidFill>
              </a:rPr>
              <a:t>необходимо представить общие сведения о субъекте. 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rgbClr val="0000FF"/>
                </a:solidFill>
              </a:rPr>
              <a:t>Вторым этапом </a:t>
            </a:r>
            <a:r>
              <a:rPr lang="ru-RU" altLang="ru-RU" sz="3200" b="1">
                <a:solidFill>
                  <a:schemeClr val="tx1"/>
                </a:solidFill>
              </a:rPr>
              <a:t>развернутого экспресс-анализа является оценка экономического потенциала по общим направлениям: 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- анализ выручки;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- анализ основных производственных фондов;</a:t>
            </a:r>
            <a:br>
              <a:rPr lang="ru-RU" altLang="ru-RU" sz="3200" b="1">
                <a:solidFill>
                  <a:schemeClr val="tx1"/>
                </a:solidFill>
              </a:rPr>
            </a:br>
            <a:r>
              <a:rPr lang="ru-RU" altLang="ru-RU" sz="3200" b="1">
                <a:solidFill>
                  <a:schemeClr val="tx1"/>
                </a:solidFill>
              </a:rPr>
              <a:t>- проверка выполнения «золотого правила экономики»: сопоставление темпов прироста показателей выручки от реализации, прибыли и стоимости активов между собой и с темпом инфляции.</a:t>
            </a:r>
            <a:endParaRPr lang="ru-RU" altLang="ru-RU" b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3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1524000" y="0"/>
            <a:ext cx="91440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4400" b="1" i="1">
              <a:solidFill>
                <a:srgbClr val="CC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4400" b="1" i="1">
              <a:solidFill>
                <a:srgbClr val="CC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4400" b="1" i="1">
                <a:solidFill>
                  <a:srgbClr val="CC0000"/>
                </a:solidFill>
              </a:rPr>
              <a:t>Тпр &gt; Тр &gt; Так &gt; Тинф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3600" b="1" i="1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600" b="1" i="1">
                <a:solidFill>
                  <a:srgbClr val="CC0000"/>
                </a:solidFill>
              </a:rPr>
              <a:t>Тпр - </a:t>
            </a:r>
            <a:r>
              <a:rPr lang="ru-RU" altLang="ru-RU" sz="3600" b="1">
                <a:solidFill>
                  <a:prstClr val="black"/>
                </a:solidFill>
              </a:rPr>
              <a:t>темп прироста прибыли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600" b="1" i="1">
                <a:solidFill>
                  <a:srgbClr val="CC0000"/>
                </a:solidFill>
              </a:rPr>
              <a:t>Тр - </a:t>
            </a:r>
            <a:r>
              <a:rPr lang="ru-RU" altLang="ru-RU" sz="3600" b="1">
                <a:solidFill>
                  <a:prstClr val="black"/>
                </a:solidFill>
              </a:rPr>
              <a:t>темп прироста выручки от реализации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600" b="1" i="1">
                <a:solidFill>
                  <a:srgbClr val="CC0000"/>
                </a:solidFill>
              </a:rPr>
              <a:t>Так - </a:t>
            </a:r>
            <a:r>
              <a:rPr lang="ru-RU" altLang="ru-RU" sz="3600" b="1">
                <a:solidFill>
                  <a:prstClr val="black"/>
                </a:solidFill>
              </a:rPr>
              <a:t>темп прироста активов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600" b="1" i="1">
                <a:solidFill>
                  <a:srgbClr val="CC0000"/>
                </a:solidFill>
              </a:rPr>
              <a:t>Тинф - </a:t>
            </a:r>
            <a:r>
              <a:rPr lang="ru-RU" altLang="ru-RU" sz="3600" b="1">
                <a:solidFill>
                  <a:prstClr val="black"/>
                </a:solidFill>
              </a:rPr>
              <a:t>темп прироста инфляции</a:t>
            </a:r>
          </a:p>
        </p:txBody>
      </p:sp>
    </p:spTree>
    <p:extLst>
      <p:ext uri="{BB962C8B-B14F-4D97-AF65-F5344CB8AC3E}">
        <p14:creationId xmlns:p14="http://schemas.microsoft.com/office/powerpoint/2010/main" val="354873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algn="l"/>
            <a:r>
              <a:rPr lang="ru-RU" altLang="ru-RU" sz="4000" b="1">
                <a:solidFill>
                  <a:srgbClr val="0000FF"/>
                </a:solidFill>
              </a:rPr>
              <a:t>Третий этап </a:t>
            </a:r>
            <a:r>
              <a:rPr lang="ru-RU" altLang="ru-RU" sz="4000" b="1">
                <a:solidFill>
                  <a:schemeClr val="tx1"/>
                </a:solidFill>
              </a:rPr>
              <a:t>развернутого (углубленного) экспресс-анализа предназначен для формирования более достоверной оценки динамических и структурных сдвигов в имуществе, для этого разрабатывается </a:t>
            </a:r>
            <a:r>
              <a:rPr lang="ru-RU" altLang="ru-RU" sz="4000" b="1">
                <a:solidFill>
                  <a:srgbClr val="CC0000"/>
                </a:solidFill>
              </a:rPr>
              <a:t>сравнительная аналитическая отчетность в агрегированном виде.</a:t>
            </a:r>
          </a:p>
        </p:txBody>
      </p:sp>
    </p:spTree>
    <p:extLst>
      <p:ext uri="{BB962C8B-B14F-4D97-AF65-F5344CB8AC3E}">
        <p14:creationId xmlns:p14="http://schemas.microsoft.com/office/powerpoint/2010/main" val="128516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0778" y="723207"/>
            <a:ext cx="81132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>
                <a:ea typeface="Times New Roman" panose="02020603050405020304" pitchFamily="18" charset="0"/>
              </a:rPr>
              <a:t>В процессе анализа активов и пассивов следует рассчитать и оценить изменение следующих соотношений между ними: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- соотношение </a:t>
            </a:r>
            <a:r>
              <a:rPr lang="ru-RU" sz="2000" dirty="0" err="1">
                <a:ea typeface="Times New Roman" panose="02020603050405020304" pitchFamily="18" charset="0"/>
              </a:rPr>
              <a:t>внеоборотных</a:t>
            </a:r>
            <a:r>
              <a:rPr lang="ru-RU" sz="2000" dirty="0">
                <a:ea typeface="Times New Roman" panose="02020603050405020304" pitchFamily="18" charset="0"/>
              </a:rPr>
              <a:t> и оборотных активов - характери­зует имущественное положение, структуру активов;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- соотношение </a:t>
            </a:r>
            <a:r>
              <a:rPr lang="ru-RU" sz="2000" dirty="0">
                <a:ea typeface="Times New Roman" panose="02020603050405020304" pitchFamily="18" charset="0"/>
              </a:rPr>
              <a:t>собственного и заемного капитала - позволяет оценить финансовую устойчивость организации (принято считать, что она обладает устойчивым финансовым состоянием, если доля собствен­ного капитала составляет не менее половины всех источников финан­сирования);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- соотношение </a:t>
            </a:r>
            <a:r>
              <a:rPr lang="ru-RU" sz="2000" dirty="0">
                <a:ea typeface="Times New Roman" panose="02020603050405020304" pitchFamily="18" charset="0"/>
              </a:rPr>
              <a:t>оборотных активов и краткосрочных обяза­тельств - дает возможность оценить текущую платежеспособность организации (ее способность погасить свои текущие обязательства за счет оборотных активов);</a:t>
            </a:r>
          </a:p>
          <a:p>
            <a:pPr algn="just"/>
            <a:r>
              <a:rPr lang="ru-RU" sz="2000" dirty="0" smtClean="0">
                <a:ea typeface="Times New Roman" panose="02020603050405020304" pitchFamily="18" charset="0"/>
              </a:rPr>
              <a:t>- соотношение </a:t>
            </a:r>
            <a:r>
              <a:rPr lang="ru-RU" sz="2000" dirty="0">
                <a:ea typeface="Times New Roman" panose="02020603050405020304" pitchFamily="18" charset="0"/>
              </a:rPr>
              <a:t>собственного капитала и </a:t>
            </a:r>
            <a:r>
              <a:rPr lang="ru-RU" sz="2000" dirty="0" err="1">
                <a:ea typeface="Times New Roman" panose="02020603050405020304" pitchFamily="18" charset="0"/>
              </a:rPr>
              <a:t>внеоборотных</a:t>
            </a:r>
            <a:r>
              <a:rPr lang="ru-RU" sz="2000" dirty="0">
                <a:ea typeface="Times New Roman" panose="02020603050405020304" pitchFamily="18" charset="0"/>
              </a:rPr>
              <a:t> активов - величина этого соотношения более единицы свидетельствует о нали­чии собственного оборотного капитала, являющегося важнейшей характеристикой финансовой устойчивости организации.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27917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41160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2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3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4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6.xml><?xml version="1.0" encoding="utf-8"?>
<a:theme xmlns:a="http://schemas.openxmlformats.org/drawingml/2006/main" name="5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7.xml><?xml version="1.0" encoding="utf-8"?>
<a:theme xmlns:a="http://schemas.openxmlformats.org/drawingml/2006/main" name="6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646</TotalTime>
  <Words>1484</Words>
  <Application>Microsoft Office PowerPoint</Application>
  <PresentationFormat>Широкоэкранный</PresentationFormat>
  <Paragraphs>228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25</vt:i4>
      </vt:variant>
    </vt:vector>
  </HeadingPairs>
  <TitlesOfParts>
    <vt:vector size="38" baseType="lpstr">
      <vt:lpstr>Arial</vt:lpstr>
      <vt:lpstr>Candara</vt:lpstr>
      <vt:lpstr>Times New Roman</vt:lpstr>
      <vt:lpstr>Trebuchet MS</vt:lpstr>
      <vt:lpstr>Wingdings</vt:lpstr>
      <vt:lpstr>Wingdings 3</vt:lpstr>
      <vt:lpstr>Аспект</vt:lpstr>
      <vt:lpstr>1_Аспект</vt:lpstr>
      <vt:lpstr>2_Аспект</vt:lpstr>
      <vt:lpstr>3_Аспект</vt:lpstr>
      <vt:lpstr>4_Аспект</vt:lpstr>
      <vt:lpstr>5_Аспект</vt:lpstr>
      <vt:lpstr>6_Аспект</vt:lpstr>
      <vt:lpstr>Бухгалтерская финансовая отчетность как информационная база анализа</vt:lpstr>
      <vt:lpstr>Финансовый анализ – инструмент оценки финансовой устойчивости и деловой активности компании</vt:lpstr>
      <vt:lpstr>Пользователи финансового анализа</vt:lpstr>
      <vt:lpstr>Классификация (виды) финансового анализа</vt:lpstr>
      <vt:lpstr>Методы финансового анализа.</vt:lpstr>
      <vt:lpstr>Рассмотрим группу наиболее часто используемых методов:</vt:lpstr>
      <vt:lpstr>Аналитическая информация</vt:lpstr>
      <vt:lpstr>Информационная база финансового анализа</vt:lpstr>
      <vt:lpstr>Финансовая(бухгалтерская) отчетность</vt:lpstr>
      <vt:lpstr>Компоненты финансовой отчетности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Степень детализации финансового анализа  Экспресс анализ Детализированный анализ </vt:lpstr>
      <vt:lpstr>Экспресс анализ 1. Просмотр отчета по формальным признакам. 2. Ознакомление с заключением аудитора. 3. Ознакомление с учетной политикой предприятия. 4. Выявление «больных» статей в отчетности. 5. Ознакомление с ключевыми индикаторами. 6. Чтение аналитических разделов пояснительной записки. 7.Формулировка выводов анализа. </vt:lpstr>
      <vt:lpstr>Экспресс анализ проводится в три этапа. На первом этапе необходимо представить общие сведения о субъекте.  Вторым этапом развернутого экспресс-анализа является оценка экономического потенциала по общим направлениям:  - анализ выручки; - анализ основных производственных фондов; - проверка выполнения «золотого правила экономики»: сопоставление темпов прироста показателей выручки от реализации, прибыли и стоимости активов между собой и с темпом инфляции.</vt:lpstr>
      <vt:lpstr>Презентация PowerPoint</vt:lpstr>
      <vt:lpstr>Третий этап развернутого (углубленного) экспресс-анализа предназначен для формирования более достоверной оценки динамических и структурных сдвигов в имуществе, для этого разрабатывается сравнительная аналитическая отчетность в агрегированном виде.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Финансовый анализ</dc:title>
  <dc:creator>Мария</dc:creator>
  <cp:lastModifiedBy>Пользователь</cp:lastModifiedBy>
  <cp:revision>62</cp:revision>
  <dcterms:created xsi:type="dcterms:W3CDTF">2015-10-26T18:33:52Z</dcterms:created>
  <dcterms:modified xsi:type="dcterms:W3CDTF">2018-02-28T01:52:46Z</dcterms:modified>
</cp:coreProperties>
</file>