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68" r:id="rId3"/>
  </p:sldMasterIdLst>
  <p:sldIdLst>
    <p:sldId id="261" r:id="rId4"/>
    <p:sldId id="257" r:id="rId5"/>
    <p:sldId id="259" r:id="rId6"/>
    <p:sldId id="263" r:id="rId7"/>
    <p:sldId id="262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3" r:id="rId16"/>
    <p:sldId id="271" r:id="rId17"/>
    <p:sldId id="281" r:id="rId18"/>
    <p:sldId id="283" r:id="rId19"/>
    <p:sldId id="282" r:id="rId20"/>
    <p:sldId id="284" r:id="rId21"/>
    <p:sldId id="285" r:id="rId22"/>
    <p:sldId id="286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7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224C082-9702-44A7-BE56-F70D94BE5D1E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790C8F-C73A-4DE1-A34C-47E7B7FBE17D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9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7E994F-B86A-4349-85E9-EC586F33027E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40D4D8-639E-4A9D-B4D7-849EA41FA984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4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7931152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  <a:latin typeface="Arial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71CFAC-839D-4F11-BF77-2734D0F8CB28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5BDE4A-0DD9-42B0-92A6-68B09E8C86E3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17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0891149-A74C-4EA7-99A6-ACBABAD86601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BA64D83-1D25-4BE8-A4AD-43A6695BAFCB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26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6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E09385-47B8-4192-9323-2E2DFC3A7D14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94654A9-70C2-4C3D-86F4-1B313E7D4ABB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22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67B1C6-1F40-47AA-886B-945F9F3B2314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1144F1-6D71-4DB5-A36F-0B4B511BB8D2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0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F7EB13-9C2A-4824-98DB-48D3E279F3A7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28F1780-2A18-4273-9422-E12917680720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99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C0DFACE-9772-450D-A7BE-58E07FC3DDB2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4BABF93-DEE4-4190-B46C-E939B9F07165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9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11374903" y="1197789"/>
            <a:ext cx="132763" cy="171288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11578103" y="1350189"/>
            <a:ext cx="132763" cy="171288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11115579" y="1453352"/>
            <a:ext cx="132763" cy="171288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>
            <a:extLst/>
          </a:lstStyle>
          <a:p>
            <a:pPr>
              <a:defRPr/>
            </a:pPr>
            <a:fld id="{860F7638-BBEE-4415-A187-34FC07AF8B75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>
            <a:extLst/>
          </a:lstStyle>
          <a:p>
            <a:pPr>
              <a:defRPr/>
            </a:pPr>
            <a:fld id="{22913947-D5DE-4C27-B063-F82B016C9671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8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4D83C1A-FA40-433F-8D99-BB26872099EB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F74D33-6B7B-4AD7-9504-D985C407647F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33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CCDF5F-AB28-4E33-95C2-76883FC95309}" type="datetimeFigureOut">
              <a:rPr lang="ru-RU" smtClean="0">
                <a:solidFill>
                  <a:srgbClr val="C5D1D7"/>
                </a:solidFill>
              </a:rPr>
              <a:pPr>
                <a:defRPr/>
              </a:pPr>
              <a:t>18.09.2019</a:t>
            </a:fld>
            <a:endParaRPr lang="ru-RU">
              <a:solidFill>
                <a:srgbClr val="C5D1D7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>
              <a:solidFill>
                <a:srgbClr val="C5D1D7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2B5E491-7A23-4ED8-A72B-7EF7271259F4}" type="slidenum">
              <a:rPr lang="ru-RU" smtClean="0">
                <a:solidFill>
                  <a:srgbClr val="C5D1D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5D1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2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311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06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18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571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20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88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149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97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30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3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94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07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720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18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60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495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946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602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500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9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5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18.09.2019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591825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591825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0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AE7B4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AE7B4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AE5A6F-B1D6-4412-B05D-693FED9E1DAB}" type="datetimeFigureOut">
              <a:rPr lang="ru-RU" smtClean="0">
                <a:solidFill>
                  <a:srgbClr val="C5D1D7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18.09.2019</a:t>
            </a:fld>
            <a:endParaRPr lang="ru-RU">
              <a:solidFill>
                <a:srgbClr val="C5D1D7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C5D1D7"/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B49C4A-9950-4F84-BCEB-EE67959C95DF}" type="slidenum">
              <a:rPr lang="ru-RU" smtClean="0">
                <a:solidFill>
                  <a:srgbClr val="C5D1D7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C5D1D7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491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DB4E9F5-0410-4E6C-9C8F-0304FA64B7D5}" type="datetimeFigureOut">
              <a:rPr lang="ru-RU" smtClean="0">
                <a:solidFill>
                  <a:srgbClr val="903163"/>
                </a:solidFill>
              </a:rPr>
              <a:pPr/>
              <a:t>18.09.2019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381F7BD-E75B-4A67-ADD4-B8631B312406}" type="slidenum">
              <a:rPr lang="ru-RU" smtClean="0">
                <a:solidFill>
                  <a:srgbClr val="903163"/>
                </a:solidFill>
              </a:rPr>
              <a:pPr/>
              <a:t>‹#›</a:t>
            </a:fld>
            <a:endParaRPr lang="ru-RU">
              <a:solidFill>
                <a:srgbClr val="90316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009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AE5A6F-B1D6-4412-B05D-693FED9E1DAB}" type="datetimeFigureOut">
              <a:rPr lang="ru-RU" smtClean="0">
                <a:solidFill>
                  <a:srgbClr val="C5D1D7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18.09.2019</a:t>
            </a:fld>
            <a:endParaRPr lang="ru-RU">
              <a:solidFill>
                <a:srgbClr val="C5D1D7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C5D1D7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B49C4A-9950-4F84-BCEB-EE67959C95DF}" type="slidenum">
              <a:rPr lang="ru-RU" smtClean="0">
                <a:solidFill>
                  <a:srgbClr val="C5D1D7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C5D1D7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560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0548863" cy="657227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</a:pPr>
            <a:r>
              <a:rPr lang="ru-RU" sz="3200" dirty="0" smtClean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Calibri" panose="020F0502020204030204" pitchFamily="34" charset="0"/>
              </a:rPr>
              <a:t>Стратегия исследования проблемной ситуации: логика и структура</a:t>
            </a:r>
            <a:endParaRPr lang="ru-RU" sz="3200" dirty="0">
              <a:solidFill>
                <a:srgbClr val="C00000"/>
              </a:solidFill>
              <a:latin typeface="Impact" panose="020B0806030902050204" pitchFamily="34" charset="0"/>
              <a:ea typeface="+mj-ea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ru-RU" sz="3200" dirty="0">
              <a:solidFill>
                <a:srgbClr val="C00000"/>
              </a:solidFill>
              <a:latin typeface="Impact" panose="020B080603090205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900197" y="3429000"/>
            <a:ext cx="10391606" cy="2500745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indent="-457200" defTabSz="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B2324B">
                  <a:lumMod val="20000"/>
                  <a:lumOff val="80000"/>
                </a:srgbClr>
              </a:solidFill>
              <a:highlight>
                <a:srgbClr val="FFFF00"/>
              </a:highlight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2CB0ACE-6B29-4CAF-B5C3-CA37B9E4C0C9}"/>
              </a:ext>
            </a:extLst>
          </p:cNvPr>
          <p:cNvSpPr txBox="1">
            <a:spLocks/>
          </p:cNvSpPr>
          <p:nvPr/>
        </p:nvSpPr>
        <p:spPr>
          <a:xfrm>
            <a:off x="587222" y="2051285"/>
            <a:ext cx="7883706" cy="1126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3163"/>
              </a:buClr>
              <a:defRPr/>
            </a:pPr>
            <a:r>
              <a:rPr lang="ru-RU" sz="2000" cap="none" dirty="0">
                <a:solidFill>
                  <a:srgbClr val="002060"/>
                </a:solidFill>
                <a:cs typeface="Calibri" panose="020F0502020204030204" pitchFamily="34" charset="0"/>
              </a:rPr>
              <a:t>Шеломенцев Андрей Геннадьевич</a:t>
            </a:r>
          </a:p>
          <a:p>
            <a:pPr>
              <a:buClr>
                <a:srgbClr val="903163"/>
              </a:buClr>
              <a:defRPr/>
            </a:pPr>
            <a:r>
              <a:rPr lang="en-US" sz="2000" cap="none" dirty="0">
                <a:solidFill>
                  <a:srgbClr val="002060"/>
                </a:solidFill>
                <a:cs typeface="Calibri" panose="020F0502020204030204" pitchFamily="34" charset="0"/>
              </a:rPr>
              <a:t>a.shelom@gmail.com</a:t>
            </a:r>
            <a:endParaRPr lang="ru-RU" sz="2000" cap="none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2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1378406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Выбор темы исследования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3586656"/>
            <a:ext cx="10625053" cy="2049373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0619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cs typeface="Calibri" pitchFamily="34" charset="0"/>
              </a:rPr>
              <a:t>Рекомендации преподавателя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0619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cs typeface="Calibri" pitchFamily="34" charset="0"/>
              </a:rPr>
              <a:t>Личный интерес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0619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cs typeface="Calibri" pitchFamily="34" charset="0"/>
              </a:rPr>
              <a:t>Предложения коллег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0619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cs typeface="Calibri" pitchFamily="34" charset="0"/>
              </a:rPr>
              <a:t>Реальные проблемы, с которыми знаком по публикациям, интернету и телевидению </a:t>
            </a:r>
            <a:endParaRPr lang="ru-RU" dirty="0">
              <a:solidFill>
                <a:srgbClr val="40619D">
                  <a:lumMod val="20000"/>
                  <a:lumOff val="80000"/>
                </a:srgb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1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69024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Структура исследования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736954" y="1595980"/>
            <a:ext cx="10625053" cy="5158327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1. Выполнение критического анализа проблемы и постановка исследования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 проблемы в разрезе противоречий, процессов и тенденций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Обзор теоретических взглядов на ее решение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Постановка исследования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2. Выбор и обоснование (разработка) методики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 и обобщение известных методик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Обоснование методики (модели)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Рассмотрение отдельных вопросов (рисков, факторов и т.п.)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3. Практическая реализация методики (модели)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Характеристика объекта исследования (аналитика)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Практические расчеты по авторской методике</a:t>
            </a:r>
          </a:p>
          <a:p>
            <a:pPr marL="650875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Выводы, рекомендации, интерпретация и т.п.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Подготовка заключения (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оценка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научной и практической значимости полученных результатов)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3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1. Выполнение анализа проблемы и состояния ее изученности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461878"/>
            <a:ext cx="10625053" cy="458862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Анализ проблемы в разрезе противоречий, процессов , тенденций и основных причин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 проблемы включает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сбор и обобщение информации, ее обработку и формулировку проблемы, на решение которой направлено исследование,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Источники исходной информации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официальная статистика, экспертная аналитика, нормативно-правовая база, ранее выполненные исследования, авторский материал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Методы анализа данных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оценка динамики происходящих процессов, описание явлений,  сравнительные оценки, экономико-статистическая обработка, группировка объектов, прогнозирование и др.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Приводятся сведения об опыте и известных подходах решения проблемы, а также их эффективности.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заключении формулируется проблема с указанием ее значимости, основных причин ее возникновения, масштабов и значимости.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 изученности представляется в разрезе подходов и основных этапов их </a:t>
            </a:r>
            <a:r>
              <a:rPr lang="ru-RU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эводюции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 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заключении обзора формулируется и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обосновывается авторская позиция, ее совпадение и отличия с известными взглядами, а также новизна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79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1. Выполнение </a:t>
            </a: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критического анализа </a:t>
            </a: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проблемы и состояния ее изученности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461878"/>
            <a:ext cx="10625053" cy="458862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Обзор теоретических взглядов на ее решение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Основные вопросы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понятийно-категориальный аппарат, система взглядов на природу явлений и процессов, типологии процессов, классификации факторов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Отражаются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различные точки зрения, их сопоставление, достоинства и недостатки.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1050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Форма обобщения состояния изученности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Критический анализ изученности представляется в разрезе подходов и основных этапов их эволюции. В обобщенном виде приводятся их достоинства и недостатки 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заключении делается вывод о возможности их применения к решению проблемы, а также выделяется область, требующая дополнительного исследования 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963768"/>
              </p:ext>
            </p:extLst>
          </p:nvPr>
        </p:nvGraphicFramePr>
        <p:xfrm>
          <a:off x="886585" y="3595771"/>
          <a:ext cx="10625052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892"/>
                <a:gridCol w="5519651"/>
                <a:gridCol w="228450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Автор</a:t>
                      </a:r>
                      <a:r>
                        <a:rPr lang="ru-RU" baseline="0" dirty="0" smtClean="0"/>
                        <a:t>, полные исходные данные по работе (статье, монографии)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теоретические положения, определения, взгляды , подходы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Достоинства и недостатки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726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1. Выполнение анализа проблемы и состояния ее изученности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461878"/>
            <a:ext cx="10625053" cy="458862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Постановка исследования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Определяются цель, задачи, объект и предмет исследования, а также его ожидаемые результаты, которые могут носить теоретический, методологический, методический и аналитический характер.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Формулируется и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обосновывается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теоретико-методологический подход (конкретная теория), на базе которого будет решаться ранее сформулированная проблема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Предлагаемый подход сопоставляется с известными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взглядами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, раскрываются его достоинства и новизна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Подход может формулироваться в виде положений, концепции, принципов и т.п.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88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2. Выбор и обоснование (разработка) методики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461878"/>
            <a:ext cx="10625053" cy="458862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Анализ и обобщение известных методик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Основные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вопросы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методические принципы, алгоритмы, критерии, показатели, учитываемые факторы, методы оценки и т.п.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Отражаются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различные методики, их сопоставление, достоинства и недостатки.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1050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Форма обобщения состояния изученности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Все методики обобщаются и представляются по группам, характеризующимся общими методами, критериями, показателями и т.п. В обобщенном виде приводятся их достоинства и недостатки. 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заключении делается вывод о возможности их применения к решению проблемы. 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32143"/>
              </p:ext>
            </p:extLst>
          </p:nvPr>
        </p:nvGraphicFramePr>
        <p:xfrm>
          <a:off x="886585" y="3595771"/>
          <a:ext cx="10625052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892"/>
                <a:gridCol w="5519651"/>
                <a:gridCol w="228450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Автор</a:t>
                      </a:r>
                      <a:r>
                        <a:rPr lang="ru-RU" baseline="0" dirty="0" smtClean="0"/>
                        <a:t>, полные исходные данные по работе (статье, монографии)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Краткое изложение методики, ее особенности, используемые критерии, показатели, учитываемые факторы и т.п.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Достоинства и недостатки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481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2. Выбор и обоснование (разработка) методики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606256"/>
            <a:ext cx="10625053" cy="458862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Обоснование методики (модели)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Предлагаемая методика включаем следующие элементы: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Цель и задачи методики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Методические принципы (положения)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Учитываемые факторы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Применяемые методы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Исходная информация и ее источники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Обоснование критериев и показателей оценки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Предлагаемые алгоритмы (основные этапы)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Результаты и их представление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Интерпретация результатов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Научная ценность и практическая значимость предлагаемой методики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353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2. Выбор и обоснование (разработка) методики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2695074"/>
            <a:ext cx="10625053" cy="3499808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Рассмотрение отдельных вопросов (рисков, факторов и т.п.)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Раскрываются вопросы, связанные с применением методики</a:t>
            </a: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, например: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Методику оценки эффективности предлагаемого механизма или модели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Методический подход к оценке рисков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Организационный механизм внедрения  предлагаемых новаций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Институциональное обеспечение реализации ранее обоснованных решений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 т.п.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04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Практическая реализация методики (модели)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 этом этапе выполняются расчеты по предлагаемой методике, оценивается эффективность предлагаемых решений  и т.п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Характеристика объекта исследования (аналитика)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Общая характеристика объекта исследования, на примере которого апробируются предлагаемые разработки включает: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Обоснование выбора объекта апробации предлагаемых разработок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Общую характеристику состояния на текущий момент, его особенности, </a:t>
            </a:r>
            <a:r>
              <a:rPr lang="ru-RU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сравление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с аналогичными объектами и т.п.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 динамики изменения объекта за анализируемый период и его обоснование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Раскрытие проблемы на данном объекте, на решение которой направлено исследование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99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Практическая реализация методики (модели)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Практические расчеты по авторской методике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Сбор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исходных данных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оценка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их объективности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Выполнение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расчетов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 предлагаемой методике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Интерпретация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результатов расчетов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Оценка достоверности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полученных результатов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Сопоставление результатов с аналогичными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, полученными другими авторами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Сопоставление полученных результатов с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ожидаемыми,  целью и задачами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Вывод об их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практическом  использовании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389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ru-RU" sz="2400" cap="none" dirty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Практическая реализация методики (модели)</a:t>
            </a: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Выводы, рекомендации, интерпретация и т.п.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Рекомендации по практической реализации полученных результатов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Выводы о научной ценности результатов исследовании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Оценка практической значимости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Определение новизны разработок и результатов их использования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Оценка авторского вклада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Рекомендации по дальнейшему применению авторских разработок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9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Результаты исследования, обладающие новизной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293892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Результаты на этапе выполнения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анализа проблемы и состояния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ее изученности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даны или уточнены определения …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выявлены и обоснованы тенденции …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развит подход к исследованию процессов и явлений …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предложена типология факторов …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этапе 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выбора и обоснования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(разработка)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методики 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разработана методика или методический подход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предложены критерии, система показателей, алгоритм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обоснована модель, механизм, …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этапе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практической </a:t>
            </a:r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реализация методики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(модели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):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выявлены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 обоснованы зависимости …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оценены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риски …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049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Апробация и подготовка публикаций результатов исследования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Подготовка отчета о результатах исследования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Представление результатов исследования на научных мероприятиях (семинарах, конференциях, симпозиумах и т.п.)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Выбор изданий и подготовка публикаций с результатами исследования в журналы и сборники статей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Определение сфер внедрения выполненных разработок и результатов исследования</a:t>
            </a: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64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Постановка исследования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некорректная формулировка: названия, цели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, задач, предмета, объекта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исследования, -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результатов и их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новизны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цельности названия, актуальности, цели, задач,  предмета, объекта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исследования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актуальности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некорректная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структура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диссертации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связи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содержания с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названием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целями, задачами и структурой работы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20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Теория и методология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обзора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литературы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критического обзора и формулировки позиции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автора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обзора свежих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работ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связи между обзором и последующим изложением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работы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связи с заявленным теоретическим элементов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новизны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ссылки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на учебники 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энциклопедии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61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Методика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критического обзора известных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анализа современных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обоснования авторской позиции и ее сравнение с уже известными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методиками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некорректное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использование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несоответствие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представленной методики ранее  заявленным  положениям методологии и теории</a:t>
            </a:r>
            <a:b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</a:b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05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Аналитические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использование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устаревших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данных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указания источников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данных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использование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недостоверных или неполных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данных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некорректное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использование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данных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увязки с ранее представленной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методикой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небрежное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представление результатов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расчетов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выводов и комментариев к выполненным расчетам</a:t>
            </a:r>
          </a:p>
        </p:txBody>
      </p:sp>
    </p:spTree>
    <p:extLst>
      <p:ext uri="{BB962C8B-B14F-4D97-AF65-F5344CB8AC3E}">
        <p14:creationId xmlns:p14="http://schemas.microsoft.com/office/powerpoint/2010/main" val="1959803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Редакционные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стиль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изложения не соответствует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жанру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логики в изложении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материала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фрагментарность представления материала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четкого определения вклада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автора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грамматические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и другие ошибки</a:t>
            </a:r>
          </a:p>
        </p:txBody>
      </p:sp>
    </p:spTree>
    <p:extLst>
      <p:ext uri="{BB962C8B-B14F-4D97-AF65-F5344CB8AC3E}">
        <p14:creationId xmlns:p14="http://schemas.microsoft.com/office/powerpoint/2010/main" val="2118925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739548"/>
            <a:ext cx="11223778" cy="507361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ru-RU" sz="2400" cap="none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Типичные замечания по качеству выполненных исследований</a:t>
            </a: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DC956E8-DE01-4E09-99C3-82C7EB4DE950}"/>
              </a:ext>
            </a:extLst>
          </p:cNvPr>
          <p:cNvSpPr/>
          <p:nvPr/>
        </p:nvSpPr>
        <p:spPr>
          <a:xfrm>
            <a:off x="886584" y="1379620"/>
            <a:ext cx="10625053" cy="4732421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endParaRPr lang="ru-RU" sz="1100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Технические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список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литературы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: недостаточное количество, 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свежих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работ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включение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большого количества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учебников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шрифты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, интервалы, абзацы,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отступы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небрежное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оформление таблиц 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рисунков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 тексте ссылок на таблицы и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рисунки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отсутствие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ссылок на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первоисточники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включение </a:t>
            </a:r>
            <a:r>
              <a:rPr lang="ru-RU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материала, не имеющего отношения к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" pitchFamily="34" charset="0"/>
              </a:rPr>
              <a:t>работе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  <a:latin typeface="Trebuchet MS" panose="020B0603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93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1847851" y="981076"/>
            <a:ext cx="862012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1. Теоретико-методологические основы бюджетного программирования в системе стратегического планирования муниципальных образований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1.1. Теоретические подходы к бюджетному программированию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1.2.Зарубежный и отечественный опыт бюджетного программирования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1.3. Методологические положения бюджетного программирования МО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2. Методическое обеспечение </a:t>
            </a:r>
            <a:r>
              <a:rPr lang="ru-RU" b="1" dirty="0" err="1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орг.-финансового</a:t>
            </a: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 механизма бюджетного программирования в системе стратегического планирования МО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2.1. Исследование методических подходов к бюджетному программированию МО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2.2. Организационно-финансовый механизм бюджетного программирования МО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2.3. Методический инструментарий конкурентного финансирования муниципальных программ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3. Организационно-финансовый механизм бюджетного программирования в системе стратегического планирования муниципальных образований Пермского края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3.1. Анализ подходов к бюджетному программированию МО в России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3.2. Особенности бюджетного программирования муниципальных образований в Пермском крае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3.3. Направления совершенствования организационно-финансового механизма бюджетного программирования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Добрянского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муниципального района</a:t>
            </a:r>
          </a:p>
        </p:txBody>
      </p:sp>
      <p:sp>
        <p:nvSpPr>
          <p:cNvPr id="25604" name="Заголовок 4"/>
          <p:cNvSpPr txBox="1">
            <a:spLocks/>
          </p:cNvSpPr>
          <p:nvPr/>
        </p:nvSpPr>
        <p:spPr bwMode="auto">
          <a:xfrm>
            <a:off x="1952597" y="287338"/>
            <a:ext cx="8418542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C000"/>
                </a:solidFill>
                <a:latin typeface="Franklin Gothic Medium" pitchFamily="34" charset="0"/>
              </a:rPr>
              <a:t>Организационно-финансовый механизм бюджетного программирования в системе стратегического планирования муниципальных образований</a:t>
            </a:r>
          </a:p>
        </p:txBody>
      </p:sp>
    </p:spTree>
    <p:extLst>
      <p:ext uri="{BB962C8B-B14F-4D97-AF65-F5344CB8AC3E}">
        <p14:creationId xmlns:p14="http://schemas.microsoft.com/office/powerpoint/2010/main" val="5373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1847851" y="981076"/>
            <a:ext cx="862012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1 Теоретические основы государственной политики в сфере предпринимательства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 Предпринимательство как сфера государственной политики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x-none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 М</a:t>
            </a:r>
            <a:r>
              <a:rPr lang="x-none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етодологи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ческий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подход к оценке результативности государственной политики в сфере предпринимательства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 Тенденции развития предпринимательства в северных регионах России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 2 Методика оценки результативности государственной политики в сфере предпринимательства в северных регионах России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 Обобщение методических подходов к оценке результативности государственной политики в сфере предпринимательства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 Типология условий, формирующих предпринимательский климат в северных регионах России 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 Методическое обеспечение оценки результативности государственной политики в сфере предпринимательства в северных регионах России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AE7B4"/>
                </a:solidFill>
                <a:latin typeface="Calibri" pitchFamily="34" charset="0"/>
                <a:cs typeface="Calibri" pitchFamily="34" charset="0"/>
              </a:rPr>
              <a:t> 3 Социально - экономическая оценка результативности государственной политики в сфере предпринимательства в северных регионах России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 Анализ государственных программ развития и поддержки предпринимательства в северных регионах России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 Социально-экономическая оценка результативности государственной политики в сфере предпринимательства в северных регионах России</a:t>
            </a:r>
          </a:p>
          <a:p>
            <a:pPr marL="174625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 Направления совершенствования государственной политики в сфере предпринимательства в северных регионах России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4" name="Заголовок 4"/>
          <p:cNvSpPr txBox="1">
            <a:spLocks/>
          </p:cNvSpPr>
          <p:nvPr/>
        </p:nvSpPr>
        <p:spPr bwMode="auto">
          <a:xfrm>
            <a:off x="1952596" y="285728"/>
            <a:ext cx="8418542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C000"/>
                </a:solidFill>
                <a:latin typeface="Arial" charset="0"/>
              </a:rPr>
              <a:t>Методический инструментарий оценки результативности государственной политики в сфере предпринимательства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C000"/>
                </a:solidFill>
                <a:latin typeface="Arial" charset="0"/>
              </a:rPr>
              <a:t>северных регионов России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FFC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3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1847851" y="981075"/>
            <a:ext cx="862012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1. Концептуальные основы динамично развивающихся предпринимательских сетей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1.1. Содержание и специфика предпринимательских сетей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1.2. Типология предпринимательских сетей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1.3. Концепция функционирования …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2. Методический подход к формированию стратегии динамично развивающейся предпринимательской сети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2.1. Подходы к определению стратегии предпринимательских сетей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2.2. Методические рекомендации по разработке стратегии  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2.3. Механизм стратегического управления ...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3. Разработка стратегии 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3.1. Тенденции развития динамичных предпринимательских сетей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3.2. Формирование  стратегии …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3.3.  Оценка результативности …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4" name="Заголовок 4"/>
          <p:cNvSpPr txBox="1">
            <a:spLocks/>
          </p:cNvSpPr>
          <p:nvPr/>
        </p:nvSpPr>
        <p:spPr bwMode="auto">
          <a:xfrm>
            <a:off x="1952597" y="287338"/>
            <a:ext cx="8418542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</a:rPr>
              <a:t>Формирование стратегии динамично развивающейся предпринимательской сети</a:t>
            </a:r>
          </a:p>
        </p:txBody>
      </p:sp>
    </p:spTree>
    <p:extLst>
      <p:ext uri="{BB962C8B-B14F-4D97-AF65-F5344CB8AC3E}">
        <p14:creationId xmlns:p14="http://schemas.microsoft.com/office/powerpoint/2010/main" val="36113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1631951" y="1311552"/>
            <a:ext cx="883602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1. Теоретико-методологические основы государственного регулирования газовой отрасли                                                                    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1.1. Теоретические аспекты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гос.регулирования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естественных монополий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1.2. Отечественная и зарубежная практика регулирования естественно-монопольных видов деятельности в газовой отрасли             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1.3. Методология и концепция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тариф.регулирования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деятельности по транспортировке природного газа по распределительным сетям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2. Методическая основа совершенств. механизма регулирования ...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2.1. Формирование ставки тарифа за пользование распределительными газопроводами в условиях …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2.2. Формирование ставки за транспортировку объемов газа      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2.3. Особенности государственного регулирования газоснабжения  населения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3. Реализация подхода к совершенствованию государственного регулирования деятельности ГРО по транспортировке природного газа на примере …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3.1. Расчет ставки тарифа за пользование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распред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газопроводами  …                                                                                               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3.2. Особенности применения ставок тарифа                                      </a:t>
            </a:r>
          </a:p>
          <a:p>
            <a:pPr marL="1793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3.3. Рекомендации по повышению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инвест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эффективности в развитии …</a:t>
            </a:r>
            <a:endParaRPr lang="ru-RU" sz="2000" dirty="0">
              <a:solidFill>
                <a:srgbClr val="D6D8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628" name="Заголовок 4"/>
          <p:cNvSpPr txBox="1">
            <a:spLocks/>
          </p:cNvSpPr>
          <p:nvPr/>
        </p:nvSpPr>
        <p:spPr bwMode="auto">
          <a:xfrm>
            <a:off x="1809720" y="287339"/>
            <a:ext cx="8561418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</a:rPr>
              <a:t>Организационно-экономический подход к совершенствованию государственного регулирования в сфере распределения природного газа</a:t>
            </a:r>
          </a:p>
        </p:txBody>
      </p:sp>
    </p:spTree>
    <p:extLst>
      <p:ext uri="{BB962C8B-B14F-4D97-AF65-F5344CB8AC3E}">
        <p14:creationId xmlns:p14="http://schemas.microsoft.com/office/powerpoint/2010/main" val="32760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847851" y="1074084"/>
            <a:ext cx="862012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1. Теоретико-методологические основы развития малого предпринимательства на </a:t>
            </a:r>
            <a:r>
              <a:rPr lang="ru-RU" b="1" dirty="0" err="1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 территориях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1.1. Теоретические основы малого предпринимательства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1.2.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Теорет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аспекты формирования и развития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территорий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1.3. Методолог. аспекты развития МП на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территориях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2. Методические рекомендации по оценке влияния МП  на социально-экономическое развитие </a:t>
            </a:r>
            <a:r>
              <a:rPr lang="ru-RU" b="1" dirty="0" err="1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 территорий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2.1. Методические положения по оценке эффективности деятельности  малого предпринимательства на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старопромышленной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территории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2.2. Методические положения по оценке результативности деятельности органов поддержки малого предпринимательства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2.3. Методические рекомендации по оценке влияния деятельности малого предпринимательства в условиях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старопромышленной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территории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3. Оценка влияния малого предпринимательства на социально-экономическое развитие </a:t>
            </a:r>
            <a:r>
              <a:rPr lang="ru-RU" b="1" dirty="0" err="1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 территорий ГЗУО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3.1. Оценка состояния развития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территорий ГЗУО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3.2. Оценка развития малого предпринимательства на территории ГЗУО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3.3. Направления усиления влияния малого предпринимательства на социально-экономическое развитие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старопромышленных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территорий ГЗУО</a:t>
            </a:r>
          </a:p>
        </p:txBody>
      </p:sp>
      <p:sp>
        <p:nvSpPr>
          <p:cNvPr id="27652" name="Заголовок 4"/>
          <p:cNvSpPr txBox="1">
            <a:spLocks/>
          </p:cNvSpPr>
          <p:nvPr/>
        </p:nvSpPr>
        <p:spPr bwMode="auto">
          <a:xfrm>
            <a:off x="1881158" y="287338"/>
            <a:ext cx="8275666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  <a:cs typeface="Calibri" pitchFamily="34" charset="0"/>
              </a:rPr>
              <a:t>Оценка влияния малого предпринимательства на социально-экономическое развитие </a:t>
            </a:r>
            <a:r>
              <a:rPr lang="ru-RU" sz="2000" b="1" dirty="0" err="1">
                <a:solidFill>
                  <a:srgbClr val="FFFF00"/>
                </a:solidFill>
                <a:latin typeface="Franklin Gothic Medium" pitchFamily="34" charset="0"/>
                <a:cs typeface="Calibri" pitchFamily="34" charset="0"/>
              </a:rPr>
              <a:t>старопромышленных</a:t>
            </a: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  <a:cs typeface="Calibri" pitchFamily="34" charset="0"/>
              </a:rPr>
              <a:t> территорий</a:t>
            </a:r>
          </a:p>
        </p:txBody>
      </p:sp>
    </p:spTree>
    <p:extLst>
      <p:ext uri="{BB962C8B-B14F-4D97-AF65-F5344CB8AC3E}">
        <p14:creationId xmlns:p14="http://schemas.microsoft.com/office/powerpoint/2010/main" val="23223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1847851" y="1214422"/>
            <a:ext cx="862012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Теоретико-методологические основы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развития взаимного страхования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 Взаимное страхование в системе страховых отношений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 Становление взаимного страхования в России и за рубежом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 Экономические и правовые основы развития обществ взаимного страхования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Методическое обеспечение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развития обществ взаимного страхования в регионе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 Методические положения по оценке потенциала региона для развития обществ взаимного страхования	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 Алгоритм оценки развития обществ взаимного страхования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 Методические рекомендации по повышению эффективности функционирования обществ взаимного страхования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Направления развития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обществ взаимного страхования в регионе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 Формирование условий для создания и функционирования ОВС в Республике Башкортостан</a:t>
            </a:r>
          </a:p>
          <a:p>
            <a:pPr marL="363538" fontAlgn="base">
              <a:spcBef>
                <a:spcPts val="60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 Обоснование и выбор направлений формирования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овс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в республике Башкортостан</a:t>
            </a:r>
          </a:p>
        </p:txBody>
      </p:sp>
      <p:sp>
        <p:nvSpPr>
          <p:cNvPr id="28676" name="Заголовок 4"/>
          <p:cNvSpPr txBox="1">
            <a:spLocks/>
          </p:cNvSpPr>
          <p:nvPr/>
        </p:nvSpPr>
        <p:spPr bwMode="auto">
          <a:xfrm>
            <a:off x="2095473" y="287338"/>
            <a:ext cx="8275666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  <a:cs typeface="Calibri" pitchFamily="34" charset="0"/>
              </a:rPr>
              <a:t>Направления развития взаимного страхования на региональных страховых рынках</a:t>
            </a:r>
          </a:p>
        </p:txBody>
      </p:sp>
    </p:spTree>
    <p:extLst>
      <p:ext uri="{BB962C8B-B14F-4D97-AF65-F5344CB8AC3E}">
        <p14:creationId xmlns:p14="http://schemas.microsoft.com/office/powerpoint/2010/main" val="2662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1847851" y="1174750"/>
            <a:ext cx="862012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Теоретико-методологические положения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модернизации минерально-сырьевого сектора национальной экономики на инновационной основе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1.1. Основные теоретико-методологические предпосылки модернизации национального минерально-сырьевого сектора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1.2. Проблемы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гос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регулирования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устойч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инновацион</a:t>
            </a: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развития минерально-сырьевого сектора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1.3. Ключевые направления модернизации минерально-сырьевого сектора на инновационной основе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Методические подходы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к </a:t>
            </a:r>
            <a:r>
              <a:rPr lang="ru-RU" b="1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совершенст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эконом. механизмов модернизации </a:t>
            </a:r>
            <a:r>
              <a:rPr lang="ru-RU" b="1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мин.-сырьевого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 сектора России на </a:t>
            </a:r>
            <a:r>
              <a:rPr lang="ru-RU" b="1" dirty="0" err="1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инновацион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. основе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2.1. Методические положения по совершенствованию механизма …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2.2. Методические рекомендации по внедрению инноваций в сфере …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2.3. Инновационные подходы к учету, оценке и прогнозированию  ….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  </a:t>
            </a:r>
            <a:r>
              <a:rPr lang="ru-RU" b="1" dirty="0">
                <a:solidFill>
                  <a:srgbClr val="D19049">
                    <a:lumMod val="40000"/>
                    <a:lumOff val="60000"/>
                  </a:srgbClr>
                </a:solidFill>
                <a:latin typeface="Calibri" pitchFamily="34" charset="0"/>
                <a:cs typeface="Calibri" pitchFamily="34" charset="0"/>
              </a:rPr>
              <a:t>Оценка результативности </a:t>
            </a:r>
            <a:r>
              <a:rPr lang="ru-RU" b="1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инновационных механизмов модернизации минерально-сырьевого сектора России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3.1. Основные тенденции развития и факторы модернизации МСС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3.2. Оценка экономической эффективности и результативности инновационных механизмов модернизации </a:t>
            </a:r>
          </a:p>
          <a:p>
            <a:pPr marL="268288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D6D8F0"/>
                </a:solidFill>
                <a:latin typeface="Calibri" pitchFamily="34" charset="0"/>
                <a:cs typeface="Calibri" pitchFamily="34" charset="0"/>
              </a:rPr>
              <a:t>3.3. Направления совершенствования институционального обеспечения МСС</a:t>
            </a:r>
          </a:p>
        </p:txBody>
      </p:sp>
      <p:sp>
        <p:nvSpPr>
          <p:cNvPr id="29700" name="Заголовок 4"/>
          <p:cNvSpPr txBox="1">
            <a:spLocks/>
          </p:cNvSpPr>
          <p:nvPr/>
        </p:nvSpPr>
        <p:spPr bwMode="auto">
          <a:xfrm>
            <a:off x="1881159" y="287338"/>
            <a:ext cx="848998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latin typeface="Franklin Gothic Medium" pitchFamily="34" charset="0"/>
              </a:rPr>
              <a:t>Развитие экономических механизмов модернизации минерально-сырьевого сектора России на инновационной основе</a:t>
            </a:r>
          </a:p>
        </p:txBody>
      </p:sp>
    </p:spTree>
    <p:extLst>
      <p:ext uri="{BB962C8B-B14F-4D97-AF65-F5344CB8AC3E}">
        <p14:creationId xmlns:p14="http://schemas.microsoft.com/office/powerpoint/2010/main" val="42795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1268938"/>
            <a:ext cx="11223778" cy="507361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ct val="0"/>
              </a:spcBef>
            </a:pPr>
            <a:r>
              <a:rPr lang="ru-RU" sz="12800" cap="none" dirty="0" smtClean="0">
                <a:solidFill>
                  <a:srgbClr val="002060"/>
                </a:solidFill>
                <a:latin typeface="Mistral" panose="03090702030407020403" pitchFamily="66" charset="0"/>
                <a:ea typeface="+mj-ea"/>
                <a:cs typeface="Arial" panose="020B0604020202020204" pitchFamily="34" charset="0"/>
              </a:rPr>
              <a:t>Спасибо за внимание!</a:t>
            </a:r>
            <a:endParaRPr lang="ru-RU" sz="12800" cap="none" dirty="0">
              <a:solidFill>
                <a:srgbClr val="002060"/>
              </a:solidFill>
              <a:latin typeface="Mistral" panose="03090702030407020403" pitchFamily="66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ru-RU" sz="2400" cap="none" dirty="0">
              <a:solidFill>
                <a:srgbClr val="002060"/>
              </a:solidFill>
              <a:latin typeface="Impact" panose="020B080603090205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02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Другая 5">
      <a:dk1>
        <a:sysClr val="windowText" lastClr="000000"/>
      </a:dk1>
      <a:lt1>
        <a:srgbClr val="FAE7B4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3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1930</Words>
  <Application>Microsoft Office PowerPoint</Application>
  <PresentationFormat>Широкоэкранный</PresentationFormat>
  <Paragraphs>359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45" baseType="lpstr">
      <vt:lpstr>Arial</vt:lpstr>
      <vt:lpstr>Bahnschrift</vt:lpstr>
      <vt:lpstr>Calibri</vt:lpstr>
      <vt:lpstr>Consolas</vt:lpstr>
      <vt:lpstr>Corbel</vt:lpstr>
      <vt:lpstr>Franklin Gothic Medium</vt:lpstr>
      <vt:lpstr>Gill Sans MT</vt:lpstr>
      <vt:lpstr>Impact</vt:lpstr>
      <vt:lpstr>Mistral</vt:lpstr>
      <vt:lpstr>Times New Roman</vt:lpstr>
      <vt:lpstr>Trebuchet MS</vt:lpstr>
      <vt:lpstr>Wingdings</vt:lpstr>
      <vt:lpstr>Wingdings 2</vt:lpstr>
      <vt:lpstr>Wingdings 3</vt:lpstr>
      <vt:lpstr>Метро</vt:lpstr>
      <vt:lpstr>1_Дивиденд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Science</dc:creator>
  <cp:lastModifiedBy>Science</cp:lastModifiedBy>
  <cp:revision>35</cp:revision>
  <dcterms:created xsi:type="dcterms:W3CDTF">2019-09-18T05:12:23Z</dcterms:created>
  <dcterms:modified xsi:type="dcterms:W3CDTF">2019-09-18T11:21:58Z</dcterms:modified>
</cp:coreProperties>
</file>