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61" r:id="rId2"/>
    <p:sldId id="1065" r:id="rId3"/>
    <p:sldId id="1064" r:id="rId4"/>
    <p:sldId id="1061" r:id="rId5"/>
    <p:sldId id="1062" r:id="rId6"/>
    <p:sldId id="1063" r:id="rId7"/>
    <p:sldId id="1056" r:id="rId8"/>
    <p:sldId id="1036" r:id="rId9"/>
    <p:sldId id="1081" r:id="rId10"/>
    <p:sldId id="1009" r:id="rId11"/>
    <p:sldId id="1045" r:id="rId12"/>
    <p:sldId id="1058" r:id="rId13"/>
    <p:sldId id="1044" r:id="rId14"/>
    <p:sldId id="1035" r:id="rId15"/>
    <p:sldId id="1041" r:id="rId16"/>
    <p:sldId id="1042" r:id="rId17"/>
    <p:sldId id="1043" r:id="rId18"/>
    <p:sldId id="1052" r:id="rId19"/>
    <p:sldId id="1054" r:id="rId20"/>
    <p:sldId id="1048" r:id="rId21"/>
    <p:sldId id="1071" r:id="rId22"/>
    <p:sldId id="1050" r:id="rId23"/>
    <p:sldId id="1046" r:id="rId24"/>
    <p:sldId id="1047" r:id="rId25"/>
    <p:sldId id="1049" r:id="rId26"/>
    <p:sldId id="1051" r:id="rId27"/>
    <p:sldId id="1057" r:id="rId28"/>
    <p:sldId id="1066" r:id="rId29"/>
    <p:sldId id="1068" r:id="rId30"/>
    <p:sldId id="1073" r:id="rId31"/>
    <p:sldId id="1067" r:id="rId32"/>
    <p:sldId id="1074" r:id="rId33"/>
    <p:sldId id="1075" r:id="rId34"/>
    <p:sldId id="1076" r:id="rId35"/>
    <p:sldId id="1078" r:id="rId36"/>
    <p:sldId id="1079" r:id="rId37"/>
    <p:sldId id="1077" r:id="rId38"/>
    <p:sldId id="1069" r:id="rId39"/>
    <p:sldId id="1072" r:id="rId40"/>
    <p:sldId id="1080" r:id="rId41"/>
  </p:sldIdLst>
  <p:sldSz cx="12192000" cy="6858000"/>
  <p:notesSz cx="6858000" cy="9144000"/>
  <p:custDataLst>
    <p:tags r:id="rId4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26" y="3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E1EC8-39B2-40F5-8749-A9BEC69100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80080-54C7-4C4E-98C5-874BF2623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964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4d4cd49600_3_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24d4cd49600_3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239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873477"/>
            <a:ext cx="8937171" cy="2387600"/>
          </a:xfrm>
        </p:spPr>
        <p:txBody>
          <a:bodyPr anchor="b"/>
          <a:lstStyle>
            <a:lvl1pPr algn="l">
              <a:defRPr sz="6000" b="1">
                <a:solidFill>
                  <a:srgbClr val="0068B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4353152"/>
            <a:ext cx="8937171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A4E0-82E0-4253-8F14-1636B127B87B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EB330-9E28-4A39-AA2A-6132302D018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30" y="308701"/>
            <a:ext cx="2734950" cy="139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66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873477"/>
            <a:ext cx="8937171" cy="2387600"/>
          </a:xfrm>
        </p:spPr>
        <p:txBody>
          <a:bodyPr anchor="b"/>
          <a:lstStyle>
            <a:lvl1pPr algn="l">
              <a:defRPr sz="6000" b="1">
                <a:solidFill>
                  <a:srgbClr val="0068B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4353152"/>
            <a:ext cx="8937171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A4E0-82E0-4253-8F14-1636B127B87B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EB330-9E28-4A39-AA2A-6132302D0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525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38200" y="2831420"/>
            <a:ext cx="8937171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 разделителя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5311095"/>
            <a:ext cx="8937171" cy="61073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A4E0-82E0-4253-8F14-1636B127B87B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EB330-9E28-4A39-AA2A-6132302D018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30" y="308701"/>
            <a:ext cx="2734950" cy="139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387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38200" y="2831420"/>
            <a:ext cx="8937171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 разделителя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5311095"/>
            <a:ext cx="8937171" cy="61073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A4E0-82E0-4253-8F14-1636B127B87B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EB330-9E28-4A39-AA2A-6132302D018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30" y="308701"/>
            <a:ext cx="2734950" cy="139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45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68B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A4E0-82E0-4253-8F14-1636B127B87B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EB330-9E28-4A39-AA2A-6132302D018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97" y="6164418"/>
            <a:ext cx="967806" cy="49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46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26383"/>
            <a:ext cx="10515600" cy="1325563"/>
          </a:xfrm>
        </p:spPr>
        <p:txBody>
          <a:bodyPr/>
          <a:lstStyle>
            <a:lvl1pPr>
              <a:defRPr b="1">
                <a:solidFill>
                  <a:srgbClr val="0068B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86883"/>
            <a:ext cx="10515600" cy="337774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A4E0-82E0-4253-8F14-1636B127B87B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EB330-9E28-4A39-AA2A-6132302D018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97" y="6164418"/>
            <a:ext cx="967806" cy="49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3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556661" y="620962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A4E0-82E0-4253-8F14-1636B127B87B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4197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EB330-9E28-4A39-AA2A-6132302D01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56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70249" y="1817935"/>
            <a:ext cx="8937171" cy="2070324"/>
          </a:xfrm>
        </p:spPr>
        <p:txBody>
          <a:bodyPr anchor="ctr">
            <a:normAutofit/>
          </a:bodyPr>
          <a:lstStyle/>
          <a:p>
            <a:pPr algn="ctr"/>
            <a:r>
              <a:rPr lang="ru-RU" sz="4400" dirty="0">
                <a:solidFill>
                  <a:srgbClr val="0070C0"/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ОСНОВЫ</a:t>
            </a:r>
            <a:br>
              <a:rPr lang="ru-RU" sz="4400" dirty="0">
                <a:solidFill>
                  <a:srgbClr val="0070C0"/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rgbClr val="0070C0"/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РОССИЙСКОЙ ГОСУДАРСТВЕННОСТИ</a:t>
            </a:r>
            <a:endParaRPr lang="ru-RU" sz="4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70249" y="3962400"/>
            <a:ext cx="8937171" cy="2102498"/>
          </a:xfrm>
        </p:spPr>
        <p:txBody>
          <a:bodyPr anchor="ctr">
            <a:normAutofit fontScale="92500" lnSpcReduction="10000"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ПРЕЗЕНТАЦИОННЫЕ МАТЕРИАЛЫ ОБРАЗОВАТЕЛЬНОГО МОДУЛЯ</a:t>
            </a:r>
          </a:p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1 раздел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ЧТО ТАКОЕ РОССИЯ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Vollkorn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45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321277"/>
            <a:ext cx="8937171" cy="922637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КУРСА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1474573"/>
            <a:ext cx="9706232" cy="4534341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Что такое Россия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Российское государство-цивилизация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Российское мировоззрение и ценности российской цивилизации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Политическое устройство России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Вызовы будущего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страны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752" y="3987113"/>
            <a:ext cx="4991929" cy="276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1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321277"/>
            <a:ext cx="8937171" cy="988539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КУРСА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730" y="1309816"/>
            <a:ext cx="11172567" cy="4699098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историю России в её непрерывном цивилизационном измерении, отразить её наиболее значимые особенности, принципы и актуальные ориентиры;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фундаментальные достижения, изобретения, открытия и свершения, связанные с развитием русской земли и российской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цивилизации; 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современной политической организации российского общества,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актуальной трансформации, ценностное обеспечение традиционных институциональных решений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 взаимоотношений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российского государства и общества в федеративном измерении;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вероятные внешние и внутренние вызовы, стоящие перед лицом российской цивилизации и её государственностью в настоящий момент, обозначить ключевые сценарии её перспективного развития;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фундаментальные ценностные принципы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цивилизации,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связанные между собой ценностные ориентиры российского цивилизационного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31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7855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ТЕРМИНОЛОГИЯ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362269"/>
            <a:ext cx="11040762" cy="4814694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Государственность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состояние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свойство, качество общества на конкретном историческом этапе его развития (способы управления, поддержание порядка и безопасности, воспроизводства сообщества и урегулирование взаимоотношений с другими образованиями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особая организация общества, объединенного общими социальными, культурными интересами, занимающая определенную территорию, имеющая собственную систему управления, систему безопасности и обладающая внутренним и внешним суверенитетом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05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7178" y="181233"/>
            <a:ext cx="11384692" cy="74964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ВЕКОВ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ГОСУДАРСТВЕННОСТИ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14184" y="840259"/>
            <a:ext cx="11895438" cy="5519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этапы и переходы российской государственности: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государственности в 862 г., трансфер власти с севера на юг (династия Рюриковичей, Новгородско-Киевская Русь), трансфер религии с юга на север (крещение Руси, создание шести епархий);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государственность в условиях вассальной зависимости от Золотой Орды (монархическая и республиканская формы правления на русских землях; не забудем, что земли Золотой Орды постепенно вошли в состав Русского государства), восточное влияние на российскую государственность;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Российского централизованного государства с центром в Москве;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кризис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восстановление российской государственности в период Смуты начала XVII в. (династия Романовых);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сословно-представительной (соборной) монархии к абсолютной, сочетание традиций и новаций в правление Петра I, западное влияние на российскую государственность;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абсолютной к думской монархии в начале ХХ в.;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крушение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монархии в 1917 г.;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СССР в 1922 г., новая советская модель государства;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Российской Федерации. 25 декабря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1991г. –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РФ</a:t>
            </a:r>
          </a:p>
        </p:txBody>
      </p:sp>
    </p:spTree>
    <p:extLst>
      <p:ext uri="{BB962C8B-B14F-4D97-AF65-F5344CB8AC3E}">
        <p14:creationId xmlns:p14="http://schemas.microsoft.com/office/powerpoint/2010/main" val="178647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8282"/>
            <a:ext cx="10515600" cy="70845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РОССИЙСКОЙ ГОСУДАРСТВЕННОСТИ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374" y="856736"/>
            <a:ext cx="10651524" cy="532022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Древняя / Новгородско-Киевская Русь. Становление и развитие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древнерусской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государственности. Удельный период и образование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централизованного государства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Русская государственность в XVI–XVII вв. Кризис и восстановление государственности в период Смуты начала XVII в. Сословно-представительная (соборная) монархия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империя: от абсолютной к думской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монархии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Трансформация государственности в 1917–1991 гг. СССР (1922–1991 гг.).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Государственность РФ на современном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этапе. </a:t>
            </a:r>
          </a:p>
          <a:p>
            <a:pPr marL="0" indent="0">
              <a:buNone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Нательный крест – красивое украшение с духовным смыслом - GOLDS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261" y="724931"/>
            <a:ext cx="1214910" cy="149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5099" y="2833109"/>
            <a:ext cx="1214910" cy="12356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3459" y="2079346"/>
            <a:ext cx="1446877" cy="15075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1863" y="4341339"/>
            <a:ext cx="1425789" cy="13345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9102" y="4776532"/>
            <a:ext cx="1356154" cy="14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ФАКТОРЫ РАЗВИТИЯ РОССИЙСКОЙ ГОСУДАРСТВЕННОСТИ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855" y="1825625"/>
            <a:ext cx="11935404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ЧЕЛОВЕК          СЕМЬЯ                   ОБЩЕСТВО            СТРАНА         ГОСУДАРСТВО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13" y="2430162"/>
            <a:ext cx="1450761" cy="19010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661" y="2580566"/>
            <a:ext cx="2857500" cy="1600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0" y="2234509"/>
            <a:ext cx="1905000" cy="23812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4892" y="2563122"/>
            <a:ext cx="2647950" cy="17240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9258" y="2563122"/>
            <a:ext cx="190500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5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7E8902-8AA2-F4D7-6FA0-0C5EF3E46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Posterama" panose="020B0504020200020000" pitchFamily="34" charset="0"/>
                <a:ea typeface="Vollkorn" pitchFamily="2" charset="0"/>
                <a:cs typeface="Posterama" panose="020B0504020200020000" pitchFamily="34" charset="0"/>
              </a:rPr>
              <a:t>Ценностные принципы (константы) российского мировоззрения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Posterama" panose="020B0504020200020000" pitchFamily="34" charset="0"/>
              <a:ea typeface="Vollkorn" pitchFamily="2" charset="0"/>
              <a:cs typeface="Posterama" panose="020B0504020200020000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DCE4713-99BA-5408-63F8-9A17EC920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138" y="1825625"/>
            <a:ext cx="1135518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FF0000"/>
                </a:solidFill>
              </a:rPr>
              <a:t>ЕДИНСТВО </a:t>
            </a:r>
            <a:r>
              <a:rPr lang="ru-RU" sz="3600" b="1" dirty="0" smtClean="0">
                <a:solidFill>
                  <a:srgbClr val="FF0000"/>
                </a:solidFill>
              </a:rPr>
              <a:t>МНОГООБРАЗИЯ (страна)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СИЛА </a:t>
            </a:r>
            <a:r>
              <a:rPr lang="ru-RU" sz="3600" b="1" dirty="0">
                <a:solidFill>
                  <a:srgbClr val="FF0000"/>
                </a:solidFill>
              </a:rPr>
              <a:t>И </a:t>
            </a:r>
            <a:r>
              <a:rPr lang="ru-RU" sz="3600" b="1" dirty="0" smtClean="0">
                <a:solidFill>
                  <a:srgbClr val="FF0000"/>
                </a:solidFill>
              </a:rPr>
              <a:t>ОТВЕТСТВЕННОСТЬ (государство)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СОГЛАСИЕ </a:t>
            </a:r>
            <a:r>
              <a:rPr lang="ru-RU" sz="3600" b="1" dirty="0">
                <a:solidFill>
                  <a:srgbClr val="FF0000"/>
                </a:solidFill>
              </a:rPr>
              <a:t>И </a:t>
            </a:r>
            <a:r>
              <a:rPr lang="ru-RU" sz="3600" b="1" dirty="0" smtClean="0">
                <a:solidFill>
                  <a:srgbClr val="FF0000"/>
                </a:solidFill>
              </a:rPr>
              <a:t>СОТРУДНИЧЕСТВО (общество)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ЛЮБОВЬ </a:t>
            </a:r>
            <a:r>
              <a:rPr lang="ru-RU" sz="3600" b="1" dirty="0">
                <a:solidFill>
                  <a:srgbClr val="FF0000"/>
                </a:solidFill>
              </a:rPr>
              <a:t>И </a:t>
            </a:r>
            <a:r>
              <a:rPr lang="ru-RU" sz="3600" b="1" dirty="0" smtClean="0">
                <a:solidFill>
                  <a:srgbClr val="FF0000"/>
                </a:solidFill>
              </a:rPr>
              <a:t>ДОВЕРИЕ (семья)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СОЗИДАНИЕ </a:t>
            </a:r>
            <a:r>
              <a:rPr lang="ru-RU" sz="3600" b="1" dirty="0">
                <a:solidFill>
                  <a:srgbClr val="FF0000"/>
                </a:solidFill>
              </a:rPr>
              <a:t>И </a:t>
            </a:r>
            <a:r>
              <a:rPr lang="ru-RU" sz="3600" b="1" dirty="0" smtClean="0">
                <a:solidFill>
                  <a:srgbClr val="FF0000"/>
                </a:solidFill>
              </a:rPr>
              <a:t>РАЗВИТИЕ (человек)</a:t>
            </a:r>
          </a:p>
          <a:p>
            <a:pPr marL="0" indent="0" algn="just">
              <a:buNone/>
            </a:pPr>
            <a:r>
              <a:rPr lang="ru-RU" sz="3600" dirty="0" smtClean="0"/>
              <a:t> 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53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Ценностные связи между ключевыми элементами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социально-исторического развития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6184"/>
              </p:ext>
            </p:extLst>
          </p:nvPr>
        </p:nvGraphicFramePr>
        <p:xfrm>
          <a:off x="266699" y="1800225"/>
          <a:ext cx="11087101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1"/>
                <a:gridCol w="1473200"/>
                <a:gridCol w="2159604"/>
                <a:gridCol w="1981469"/>
                <a:gridCol w="1929325"/>
                <a:gridCol w="1486102"/>
              </a:tblGrid>
              <a:tr h="370840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ГОСУДАРСТВО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миссия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уважение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служение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ГОСУДАРСТВО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миссия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2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справедливость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стабильность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свобода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справедливость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взаимопомощь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уважение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стабильность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взаимопомощь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забота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служение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свобода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забота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23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7E8902-8AA2-F4D7-6FA0-0C5EF3E46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40" y="26627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Лекция 1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«Россия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: цифры и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факты»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DCE4713-99BA-5408-63F8-9A17EC920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9846" y="1447800"/>
            <a:ext cx="6327476" cy="4729163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ТЕЗИСЫ:</a:t>
            </a:r>
          </a:p>
          <a:p>
            <a:pPr marL="0" indent="0" algn="just">
              <a:buNone/>
            </a:pPr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уникальная для развития человека страна.</a:t>
            </a:r>
          </a:p>
          <a:p>
            <a:pPr marL="0" indent="0" algn="just">
              <a:buNone/>
            </a:pP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 «Россия», «Запад», «Восток» в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географическом, политическом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экономическом и иных смыслах.</a:t>
            </a:r>
          </a:p>
          <a:p>
            <a:pPr marL="0" indent="0" algn="just">
              <a:buNone/>
            </a:pP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Многообразие России в разных аспектах: географическом, экономическом, этническом, демографическом, культурном и др.</a:t>
            </a:r>
          </a:p>
          <a:p>
            <a:pPr marL="0" indent="0" algn="just">
              <a:buNone/>
            </a:pP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Непрерывность и преемственность развития России.</a:t>
            </a:r>
          </a:p>
          <a:p>
            <a:pPr marL="0" indent="0" algn="just">
              <a:buNone/>
            </a:pP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Сопричастность граждан России к великой истории</a:t>
            </a:r>
            <a:b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культурному наследию Отчизны.</a:t>
            </a:r>
          </a:p>
          <a:p>
            <a:pPr marL="0" indent="0" algn="just">
              <a:buNone/>
            </a:pP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Патриотизм и коллективизм – важные компоненты мировоззрения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служения как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мотив гражданственности.</a:t>
            </a:r>
          </a:p>
          <a:p>
            <a:pPr marL="0" indent="0" algn="just">
              <a:buNone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9D43C12-F03B-78B2-091E-0CE4831F2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32" y="1825625"/>
            <a:ext cx="5209230" cy="401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9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475" y="238627"/>
            <a:ext cx="11173326" cy="43152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смыслов терминов: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3308" y="900003"/>
            <a:ext cx="10515600" cy="521443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ОТЕЧЕСТВО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ОТЧИЗНА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СТРАНА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ВОСТОК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ЗАПАД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21" y="1395663"/>
            <a:ext cx="2714625" cy="1685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074" y="4810439"/>
            <a:ext cx="3095625" cy="14763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6029" y="2504260"/>
            <a:ext cx="2466975" cy="18478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796" y="3703001"/>
            <a:ext cx="2705100" cy="1685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8528" y="710028"/>
            <a:ext cx="3152775" cy="14478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3384" y="4545963"/>
            <a:ext cx="238125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0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1365"/>
            <a:ext cx="10515600" cy="90934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СИМВОЛЫ РОССИИ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54742"/>
            <a:ext cx="10515600" cy="522222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Символы - это условные знаки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изображения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Они отражают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историю государства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народа.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Презентация по обществознанию 5 класс &quot;Государственные символы России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605" y="1741394"/>
            <a:ext cx="8081319" cy="475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53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4757"/>
            <a:ext cx="10515600" cy="797769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политическая карта России</a:t>
            </a:r>
          </a:p>
        </p:txBody>
      </p:sp>
      <p:pic>
        <p:nvPicPr>
          <p:cNvPr id="2050" name="Picture 2" descr="https://youkarta.ru/wp-content/uploads/2022/12/polit_karta_rf-min-scal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62526"/>
            <a:ext cx="11442032" cy="51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01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7E8902-8AA2-F4D7-6FA0-0C5EF3E46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Территория и административно-территориальное деление</a:t>
            </a:r>
            <a:endParaRPr lang="ru-RU" sz="4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DCE4713-99BA-5408-63F8-9A17EC920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138" y="1825625"/>
            <a:ext cx="11355185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>
                <a:latin typeface="Posterama" panose="020B0504020200020000" pitchFamily="34" charset="0"/>
                <a:cs typeface="Posterama" panose="020B0504020200020000" pitchFamily="34" charset="0"/>
              </a:rPr>
              <a:t>	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«Со 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сторон чувствовал себя русский человек 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окруженным огромными 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пространствами, и не страшно ему было в этих недрах 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России. Огромная 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русская земля, широкая и глубокая, всегда вывозит 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русского человека</a:t>
            </a: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спасает 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его».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600" dirty="0" smtClean="0">
                <a:latin typeface="Posterama" panose="020B0504020200020000" pitchFamily="34" charset="0"/>
                <a:cs typeface="Posterama" panose="020B0504020200020000" pitchFamily="34" charset="0"/>
              </a:rPr>
              <a:t>								Н</a:t>
            </a:r>
            <a:r>
              <a:rPr lang="ru-RU" sz="3600" dirty="0">
                <a:latin typeface="Posterama" panose="020B0504020200020000" pitchFamily="34" charset="0"/>
                <a:cs typeface="Posterama" panose="020B0504020200020000" pitchFamily="34" charset="0"/>
              </a:rPr>
              <a:t>. А. Бердяев</a:t>
            </a:r>
          </a:p>
        </p:txBody>
      </p:sp>
    </p:spTree>
    <p:extLst>
      <p:ext uri="{BB962C8B-B14F-4D97-AF65-F5344CB8AC3E}">
        <p14:creationId xmlns:p14="http://schemas.microsoft.com/office/powerpoint/2010/main" val="59014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4393"/>
            <a:ext cx="10515600" cy="884071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Цифры и факты: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411" y="938464"/>
            <a:ext cx="11309684" cy="523850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01.01.2023 г. – 146,4 млн чел.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- 9-е место в мире по численности населения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Проживает более 190 национальностей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многочисленный народ (более 80%) – русские; татары, украинцы, башкиры, чуваши, чеченцы, аварцы, армяне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города России – Москва (более 12 млн. чел.), Санкт-Петербург (более 5 млн.), Новосибирск, Нижний Новгород, Екатеринбург, Самара, Омск, Казань, Челябинск, Ростов-на-Дону, Уфа, Волгоград, Пермь.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РФ 89 субъектов: 24 республики, 9 краев, 4 автономных округа, 1 автономная область, 3 города федерального значения, 48 областей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федеральных округов: ЦФО, СЗФО,ЮФО,СКФО,ПФО,УФО,СФО, ДВФО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85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83" y="365126"/>
            <a:ext cx="11417969" cy="63349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ТЕРРИТОРИАЛЬНОЕ ПРОСТРАНСТВО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283" y="998622"/>
            <a:ext cx="11417969" cy="5178341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– крупнейшая страна в мире; 1/8 часть суши планеты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Деление на европейскую и азиатскую части (Урал (горы и река)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23% - европейская часть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олее 17 125 тыс. кв. км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севера на юг – более 4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тыс.км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(юг Дагестана – мыс Челюскин, мыс Флигели)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запада на восток – 10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тыс.км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Нормельн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мыс Дежнева)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холодный населенный пункт – Оймякон в Якутии (-71,2)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омывается 3-мя океанами и 12 морями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граничит с 16 странами  по суше, с США и Японией имеет морские границы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63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4379"/>
            <a:ext cx="10515600" cy="642437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Рельеф и ресурсы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411" y="902368"/>
            <a:ext cx="11345778" cy="5274595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Равнины (70% всей территории), низкогорья и среднегорья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Высокогорные районы (Большой Кавказ (Эльбрус – 5642м), Сибирь (Алтай – белуха – 4506 м), ДВ (Камчатка – Ключевская сопка – 4750 м)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тыс. месторождений полезных ископаемых: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Апатиты, нефть, газ, железо,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никель, уголь, олово, кобальт,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цинк, уран, свинец, медь</a:t>
            </a:r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«Газпром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Чаяндинское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нефтегазоконденсатное</a:t>
            </a:r>
          </a:p>
          <a:p>
            <a:pPr marL="0" indent="0"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месторождение. Республика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Якутия</a:t>
            </a:r>
          </a:p>
          <a:p>
            <a:pPr marL="0" indent="0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https://www.gazprom.ru/projects/chayandinskoye/.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485" y="2550696"/>
            <a:ext cx="6063916" cy="362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8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943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БОГАТСТВА РОССИИ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4" y="1175920"/>
            <a:ext cx="11189369" cy="435133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п-в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Ямал,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Западная Сибирь, Волго-Уральская нефтегазоносная провинция, Северный Кавказ, шельфы Сахалина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Камчатки, Якутия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Восточная Сибирь;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Руды, цветные, редкие металлы, уголь, драгоценные камни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горы Урала,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Алтая, Забайкалья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Карелии, Кольского полуострова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Кавказа;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- 79% находится в восточных районах,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европейской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– 21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Гидроресурсы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2-е место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мире,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53% запасов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гидроэнергетических ресурсов сосредоточено на ДВ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02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667" y="365125"/>
            <a:ext cx="10909521" cy="1054601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РОССИЙСКИЕ КОМПАНИИ В НАРОДНОМ ХОЗЯЙСТВЕ: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Телекоммуникационных технологий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(Яндекс, Касперский),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(Газпром, Лукойл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Металлургии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Норникель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Русал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Сбербанк, ВТБ)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(РЖД)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виатранспорта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Аэрофлот)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вооружений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(Алмаз-Антей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70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2506"/>
            <a:ext cx="10515600" cy="9031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ЯЗЫКОВОЕ И КУЛЬТУРНОЕ РАЗНООБРАЗИЕ НАРОДОВ РОССИИ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948" y="1095632"/>
            <a:ext cx="11912366" cy="508133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190 народов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использующих порядка 300 языков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диалектов.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не исчез ни один язык вошедших в нее народов.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Самой многочисленной группой являются индоевропейские языки. К данной группе помимо русского языка относятся армянский, латышский, литовский, идиш, немецкий,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цыганский, курдский, осетинский, молдавский,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белорусский, чешский языки и др.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многонациональной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республикой России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является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Дагестан, где живут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более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30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коренных национальностей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419" y="2910979"/>
            <a:ext cx="4943912" cy="354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2885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68 Конституции России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178010"/>
            <a:ext cx="10515600" cy="499895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Государственным языком Российской Федерации на всей ее территории является русский язык как язык государствообразующего народа, входящего в многонациональный союз равноправных народов Российской Федерации.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Республики вправе устанавливать свои государственные языки. В органах государственной власти, органах местного самоуправления, государственных учреждениях республик они употребляются наряду с государственным языком Российской Федерации.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Российская Федерация гарантирует всем ее народам право на сохранение родного языка, создание условий для его изучения и развития.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Культура в Российской Федерации является уникальным наследием ее многонационального народа. Культура поддерживается и охраняется государством. 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https://konstitutsiia.ru/68</a:t>
            </a:r>
          </a:p>
        </p:txBody>
      </p:sp>
    </p:spTree>
    <p:extLst>
      <p:ext uri="{BB962C8B-B14F-4D97-AF65-F5344CB8AC3E}">
        <p14:creationId xmlns:p14="http://schemas.microsoft.com/office/powerpoint/2010/main" val="66309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ИНФРАСТРУКТУРА: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1180" y="1209819"/>
            <a:ext cx="2562225" cy="20387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41" y="1209819"/>
            <a:ext cx="3110291" cy="28951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480" y="1209819"/>
            <a:ext cx="3362325" cy="13620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336" y="4559216"/>
            <a:ext cx="2705100" cy="1685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8014" y="4104982"/>
            <a:ext cx="2619375" cy="1743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8721" y="2843137"/>
            <a:ext cx="2867025" cy="15906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4447" y="4705055"/>
            <a:ext cx="2695575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3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505" y="365125"/>
            <a:ext cx="11161295" cy="77787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ХОЗЯЙСТВЕННЫЙ КОМПЛЕКС РОССИИ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853" y="1143000"/>
            <a:ext cx="11201400" cy="50339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отрасли: электроэнергетика, топливная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промышленность, металлургия, химия, машиностроение,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АПК, строительство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транспорт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Космодром «Восточный». Амурская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Источник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https://www.roscosmos.ru/255/.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68" y="2071812"/>
            <a:ext cx="5354053" cy="29597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719" y="2071812"/>
            <a:ext cx="4586036" cy="295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9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989" y="365126"/>
            <a:ext cx="11007811" cy="6455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Социально-экономическое развитие регионов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537" y="1130969"/>
            <a:ext cx="11233484" cy="513021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территориальное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населения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обеспеченность регионов трудовыми ресурсами,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миграционные процессы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региональные и национальные особенности проживания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формирования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трудовых навыков, региональные различия в затратах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проживание.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рынке труда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преодоление дефицита рабочих мест,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инвестиционной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активности, развитие предпринимательства,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стабилизация уровня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жизни, совершенствование социальной поддержки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переподготовки рабочей силы и непрерывного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как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прогрессивного средства поддержания качества рабочей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силы, взвешенная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миграционная политика, защита внутреннего рынка труда.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трудоизбыточные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(Северный Кавказ),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трудодефицитные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(Северный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Западно-Сибирский, Восточно-Сибирский, Дальний Восток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трудообеспеченные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(Центр, Северо-Запад, Волго-Вятский,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Поволжский, Центрально-Черноземный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 и Уральский).</a:t>
            </a:r>
          </a:p>
        </p:txBody>
      </p:sp>
    </p:spTree>
    <p:extLst>
      <p:ext uri="{BB962C8B-B14F-4D97-AF65-F5344CB8AC3E}">
        <p14:creationId xmlns:p14="http://schemas.microsoft.com/office/powerpoint/2010/main" val="321450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5686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по ТЕМЕ 1: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51284"/>
            <a:ext cx="10515600" cy="492567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беспрецедентная территориальная протяженность: 17 млн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квадратных километров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 часовых зон, от 4 климатических поясов до 16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климатических зон;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исключительное природное богатство: 1-е место по запасам алмазов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асбеста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природного газа, 1-е место по добыче палладия, экспорту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пшеницы 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минеральных удобрений, крупнейшее по объему воды пресноводное озеро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т.д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федеративное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этнонациональное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разнообразие,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определяющее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соответствущую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конституционную новеллу «многонационального народа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России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 согласно официальным данным, в России проживает более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 народов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использующих порядка 300 языков и диалектов, в состав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страны входит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 регионов;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широкая номенклатура развитого предпринимательства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российские компании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мировыми лидерами в области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телекоммуникационных технологий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(Яндекс, Касперский), энергетики (Газпром, Лукойл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металлургии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Норникель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финансового дела (Сбербанк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железнодорожного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(РЖД) и авиатранспорта (Аэрофлот),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вооружений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(Алмаз-Антей);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выдающиеся сооружения и объекты инфраструктуры: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Саяно-Шушенская ГЭС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Лахта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-центр, Семь Сестер (сталинские высотки),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метрополитен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Санкт-Петербург), восстановленный Грозный, мосты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Владивостока 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пр.</a:t>
            </a:r>
          </a:p>
        </p:txBody>
      </p:sp>
    </p:spTree>
    <p:extLst>
      <p:ext uri="{BB962C8B-B14F-4D97-AF65-F5344CB8AC3E}">
        <p14:creationId xmlns:p14="http://schemas.microsoft.com/office/powerpoint/2010/main" val="268893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7E8902-8AA2-F4D7-6FA0-0C5EF3E46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Лекция 2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«Россия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>испытания и герои»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Vollkorn" pitchFamily="2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DCE4713-99BA-5408-63F8-9A17EC920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3969" y="1825625"/>
            <a:ext cx="6163353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Ключевые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испытания 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победы России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отразившиеся в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её современной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Выдающиеся персоналии («герои»).</a:t>
            </a:r>
          </a:p>
          <a:p>
            <a:pPr marL="0" indent="0" algn="ctr">
              <a:buNone/>
            </a:pPr>
            <a:endParaRPr lang="ru-RU" sz="320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9D43C12-F03B-78B2-091E-0CE4831F2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32" y="1825625"/>
            <a:ext cx="5406538" cy="401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0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>
            <a:spLocks noGrp="1"/>
          </p:cNvSpPr>
          <p:nvPr>
            <p:ph type="title"/>
          </p:nvPr>
        </p:nvSpPr>
        <p:spPr>
          <a:xfrm>
            <a:off x="1355800" y="144800"/>
            <a:ext cx="8870800" cy="684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rgbClr val="1F3864"/>
              </a:buClr>
              <a:buSzPts val="2700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ТЕМЫ 2: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Google Shape;171;p32"/>
          <p:cNvSpPr txBox="1"/>
          <p:nvPr/>
        </p:nvSpPr>
        <p:spPr>
          <a:xfrm>
            <a:off x="195300" y="1168402"/>
            <a:ext cx="5595900" cy="452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t" anchorCtr="0">
            <a:normAutofit fontScale="25000" lnSpcReduction="20000"/>
          </a:bodyPr>
          <a:lstStyle/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525"/>
            </a:pPr>
            <a:r>
              <a:rPr lang="ru-RU" sz="11200" b="1" dirty="0">
                <a:solidFill>
                  <a:schemeClr val="accent5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Испытания и победы России: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525"/>
            </a:pPr>
            <a:r>
              <a:rPr lang="ru-RU" sz="9600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Великая </a:t>
            </a:r>
            <a:r>
              <a:rPr lang="ru-RU" sz="9600" dirty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Отечественная </a:t>
            </a:r>
            <a:r>
              <a:rPr lang="ru-RU" sz="9600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война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525"/>
            </a:pPr>
            <a:r>
              <a:rPr lang="ru-RU" sz="9600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Развитие </a:t>
            </a:r>
            <a:r>
              <a:rPr lang="ru-RU" sz="9600" dirty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ядерной физики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525"/>
            </a:pPr>
            <a:r>
              <a:rPr lang="ru-RU" sz="9600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Освоение космоса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525"/>
            </a:pPr>
            <a:r>
              <a:rPr lang="ru-RU" sz="9600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Распад </a:t>
            </a:r>
            <a:r>
              <a:rPr lang="ru-RU" sz="9600" dirty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СССР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525"/>
            </a:pPr>
            <a:r>
              <a:rPr lang="ru-RU" sz="9600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Природные катастрофы 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525"/>
            </a:pPr>
            <a:r>
              <a:rPr lang="ru-RU" sz="9600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Климатические трудности 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525"/>
            </a:pPr>
            <a:r>
              <a:rPr lang="ru-RU" sz="9600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Демографические шоки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525"/>
            </a:pPr>
            <a:r>
              <a:rPr lang="ru-RU" sz="9600" dirty="0" err="1" smtClean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Антисанкционная</a:t>
            </a:r>
            <a:r>
              <a:rPr lang="ru-RU" sz="9600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 политика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525"/>
            </a:pPr>
            <a:r>
              <a:rPr lang="ru-RU" sz="9600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Информационная война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525"/>
            </a:pPr>
            <a:r>
              <a:rPr lang="ru-RU" sz="9600" dirty="0" err="1" smtClean="0">
                <a:solidFill>
                  <a:schemeClr val="dk1"/>
                </a:solidFill>
                <a:latin typeface="Times New Roman" panose="02020603050405020304" pitchFamily="18" charset="0"/>
                <a:ea typeface="Montserrat ExtraBold"/>
                <a:cs typeface="Times New Roman" panose="02020603050405020304" pitchFamily="18" charset="0"/>
                <a:sym typeface="Montserrat ExtraBold"/>
              </a:rPr>
              <a:t>Киберпреступность</a:t>
            </a:r>
            <a:endParaRPr lang="ru-RU" sz="9600" dirty="0">
              <a:solidFill>
                <a:schemeClr val="dk1"/>
              </a:solidFill>
              <a:latin typeface="Times New Roman" panose="02020603050405020304" pitchFamily="18" charset="0"/>
              <a:ea typeface="Montserrat ExtraBold"/>
              <a:cs typeface="Times New Roman" panose="02020603050405020304" pitchFamily="18" charset="0"/>
              <a:sym typeface="Montserrat ExtraBold"/>
            </a:endParaRP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ct val="40384"/>
            </a:pPr>
            <a:endParaRPr lang="ru-RU" sz="3900" i="1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ct val="40384"/>
            </a:pPr>
            <a:endParaRPr lang="ru-RU" sz="3900" i="1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ct val="40384"/>
            </a:pPr>
            <a:endParaRPr sz="1100" i="1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ct val="100000"/>
            </a:pPr>
            <a:endParaRPr sz="20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ct val="100000"/>
            </a:pPr>
            <a:r>
              <a:rPr lang="ru" sz="20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500" dirty="0"/>
          </a:p>
        </p:txBody>
      </p:sp>
      <p:cxnSp>
        <p:nvCxnSpPr>
          <p:cNvPr id="172" name="Google Shape;172;p32"/>
          <p:cNvCxnSpPr/>
          <p:nvPr/>
        </p:nvCxnSpPr>
        <p:spPr>
          <a:xfrm>
            <a:off x="5791200" y="2017067"/>
            <a:ext cx="0" cy="3680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p32"/>
          <p:cNvSpPr txBox="1"/>
          <p:nvPr/>
        </p:nvSpPr>
        <p:spPr>
          <a:xfrm>
            <a:off x="5791200" y="1062318"/>
            <a:ext cx="5182400" cy="4635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2200"/>
            </a:pPr>
            <a:r>
              <a:rPr lang="ru-RU" sz="3200" b="1" dirty="0" smtClean="0">
                <a:solidFill>
                  <a:schemeClr val="accent5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Героические личности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2200"/>
            </a:pPr>
            <a:r>
              <a:rPr lang="ru-RU" sz="2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Понятие «героя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», «героизма», «подвижничества»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2200"/>
            </a:pP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Государственные и политические деятели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2200"/>
            </a:pP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Выдающиеся личности в </a:t>
            </a:r>
            <a:r>
              <a:rPr lang="ru-RU" sz="24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истории, хозяйстве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науке, образовании, культуре, искусстве и спорте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2200"/>
            </a:pP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Образы служения Родине</a:t>
            </a: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2200"/>
            </a:pPr>
            <a:endParaRPr lang="ru-RU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2200"/>
            </a:pPr>
            <a:endParaRPr lang="ru-RU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2200"/>
            </a:pPr>
            <a:endParaRPr lang="ru-RU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>
              <a:lnSpc>
                <a:spcPct val="90000"/>
              </a:lnSpc>
              <a:spcBef>
                <a:spcPts val="1067"/>
              </a:spcBef>
              <a:buClr>
                <a:schemeClr val="dk1"/>
              </a:buClr>
              <a:buSzPts val="2200"/>
            </a:pPr>
            <a:endParaRPr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398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5331"/>
            <a:ext cx="10515600" cy="1575358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ВЕЛИКАЯ ОТЕЧЕСТВЕННАЯ ВОЙНА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562" y="1334530"/>
            <a:ext cx="6853881" cy="51239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443" y="1499287"/>
            <a:ext cx="5041557" cy="495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1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0616"/>
            <a:ext cx="10515600" cy="10214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АТОМНЫЙ ПРОЕКТ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3750" y="2062956"/>
            <a:ext cx="5524500" cy="31051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68" y="792195"/>
            <a:ext cx="2867025" cy="15906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2620" y="663608"/>
            <a:ext cx="2466975" cy="18478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4282" y="3489754"/>
            <a:ext cx="2400300" cy="1905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717" y="3370691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5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969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КОСМОСА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8291" y="1690688"/>
            <a:ext cx="1971675" cy="23241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617" y="1772164"/>
            <a:ext cx="2857500" cy="1600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0768" y="1244815"/>
            <a:ext cx="4092788" cy="22974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217" y="3772930"/>
            <a:ext cx="3067565" cy="24499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9716" y="4246090"/>
            <a:ext cx="3224084" cy="19191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6754" y="4246090"/>
            <a:ext cx="265747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1805"/>
            <a:ext cx="10515600" cy="76611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РАСПАД СССР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124" y="897924"/>
            <a:ext cx="11277600" cy="551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5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086" y="365125"/>
            <a:ext cx="11689492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КАТАСТРОФЫ И КЛИМАТИЧЕСКИЕ ТРУДНОСТИ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40195" y="4168474"/>
            <a:ext cx="2667000" cy="1714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86" y="1864068"/>
            <a:ext cx="2781300" cy="16478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2578" y="1830729"/>
            <a:ext cx="2667000" cy="1714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526" y="4168474"/>
            <a:ext cx="2857500" cy="1600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4572" y="1864068"/>
            <a:ext cx="2609850" cy="1752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4127" y="4097036"/>
            <a:ext cx="2619375" cy="17430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2417" y="1759292"/>
            <a:ext cx="2466975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3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3568"/>
            <a:ext cx="10515600" cy="716691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37797" y="1113046"/>
            <a:ext cx="2881690" cy="50561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034" y="3641140"/>
            <a:ext cx="4475206" cy="29478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89" y="700225"/>
            <a:ext cx="6711533" cy="303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5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0551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9458" y="1235676"/>
            <a:ext cx="8237839" cy="494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25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687" y="59254"/>
            <a:ext cx="10515600" cy="108580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И ПОНЯТИЯ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508687" y="1276865"/>
            <a:ext cx="11683313" cy="4876801"/>
          </a:xfrm>
        </p:spPr>
        <p:txBody>
          <a:bodyPr>
            <a:normAutofit/>
          </a:bodyPr>
          <a:lstStyle/>
          <a:p>
            <a:r>
              <a:rPr lang="ru-RU" b="1" dirty="0" smtClean="0"/>
              <a:t>Героизм </a:t>
            </a:r>
            <a:r>
              <a:rPr lang="ru-RU" dirty="0" smtClean="0"/>
              <a:t>– способность </a:t>
            </a:r>
            <a:r>
              <a:rPr lang="ru-RU" dirty="0"/>
              <a:t>жертвовать собой и своими </a:t>
            </a:r>
            <a:r>
              <a:rPr lang="ru-RU" dirty="0" smtClean="0"/>
              <a:t>интересами ради </a:t>
            </a:r>
            <a:r>
              <a:rPr lang="ru-RU" dirty="0"/>
              <a:t>чужого, общего </a:t>
            </a:r>
            <a:r>
              <a:rPr lang="ru-RU" dirty="0" smtClean="0"/>
              <a:t>блага; это </a:t>
            </a:r>
            <a:r>
              <a:rPr lang="ru-RU" dirty="0"/>
              <a:t>готовность </a:t>
            </a:r>
            <a:r>
              <a:rPr lang="ru-RU" dirty="0" smtClean="0"/>
              <a:t>совершить поступок </a:t>
            </a:r>
            <a:r>
              <a:rPr lang="ru-RU" dirty="0"/>
              <a:t>в момент, и не пожалеть о нем </a:t>
            </a:r>
            <a:r>
              <a:rPr lang="ru-RU" dirty="0" smtClean="0"/>
              <a:t>никогда</a:t>
            </a:r>
            <a:r>
              <a:rPr lang="ru-RU" dirty="0"/>
              <a:t>;</a:t>
            </a:r>
            <a:endParaRPr lang="ru-RU" dirty="0" smtClean="0"/>
          </a:p>
          <a:p>
            <a:r>
              <a:rPr lang="ru-RU" b="1" dirty="0"/>
              <a:t>Герой</a:t>
            </a:r>
            <a:r>
              <a:rPr lang="ru-RU" dirty="0"/>
              <a:t> </a:t>
            </a:r>
            <a:r>
              <a:rPr lang="ru-RU" dirty="0" smtClean="0"/>
              <a:t>- человек </a:t>
            </a:r>
            <a:r>
              <a:rPr lang="ru-RU" dirty="0"/>
              <a:t>исключительной смелости и </a:t>
            </a:r>
            <a:r>
              <a:rPr lang="ru-RU" dirty="0" smtClean="0"/>
              <a:t>доблести; </a:t>
            </a:r>
          </a:p>
          <a:p>
            <a:r>
              <a:rPr lang="ru-RU" b="1" dirty="0" smtClean="0"/>
              <a:t>Подвижник</a:t>
            </a:r>
            <a:r>
              <a:rPr lang="ru-RU" dirty="0" smtClean="0"/>
              <a:t> - тот</a:t>
            </a:r>
            <a:r>
              <a:rPr lang="ru-RU" dirty="0"/>
              <a:t>, кто самоотверженно трудится, борется за достижение высоких целей на каком-либо тяжёлом </a:t>
            </a:r>
            <a:r>
              <a:rPr lang="ru-RU" dirty="0" smtClean="0"/>
              <a:t>поприще; </a:t>
            </a:r>
          </a:p>
          <a:p>
            <a:r>
              <a:rPr lang="ru-RU" b="1" dirty="0" err="1"/>
              <a:t>Подви́жничество</a:t>
            </a:r>
            <a:r>
              <a:rPr lang="ru-RU" dirty="0"/>
              <a:t> — </a:t>
            </a:r>
            <a:r>
              <a:rPr lang="ru-RU" dirty="0" smtClean="0"/>
              <a:t>в широком </a:t>
            </a:r>
            <a:r>
              <a:rPr lang="ru-RU" dirty="0"/>
              <a:t>смысле: активная позиция </a:t>
            </a:r>
            <a:r>
              <a:rPr lang="ru-RU" dirty="0" smtClean="0"/>
              <a:t>- противостояния </a:t>
            </a:r>
            <a:r>
              <a:rPr lang="ru-RU" dirty="0"/>
              <a:t>злу.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2996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«ГЕРОЙ»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176" y="1825625"/>
            <a:ext cx="11559262" cy="4351338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герои-«благодетели» - выдающиеся деятели в области политики и государственного управления, способствовавшие социальному прогрессу и развитию России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великие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реформаторы, общественные деятели и т.д.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выдающиеся исследователи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первооткрыватели из мира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выдающиеся деятели культуры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«мученики-подвижники»,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положившие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славу и честь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17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3167" y="82378"/>
            <a:ext cx="10357022" cy="606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1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04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ВЕЛИКИЕ ИМЕНА РОССИИ: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843" y="955590"/>
            <a:ext cx="11640065" cy="5221373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деятели: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Невский, Дмитрий Донской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Иван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III, Петр I и др.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деятели: К. Д. Ушинский.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Выдающиеся полководцы и флотоводцы: А. В. Суворов, Ф. Ф. Ушаков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И. Кутузов, П. А. Нахимов, Г. К. Жуков.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Герои Великой Отечественной войны 1941–1945 гг.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Меценаты всероссийского и регионального масштаба: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династия Морозовых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братья Третьяковы.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Исследователи-путешественники: Семен Дежнев, Ерофей Хабаров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Н. Миклухо-Маклай, И. Ф. Крузенштерн и Ю. Ф. Лисянский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Ф. Беллинсгаузен и М. П. Лазарев.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Ученые: М. В. Ломоносов, Н. И. Пирогов, Д. М. Менделеев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Э. Циолковский, И. В. Курчатов, С. П. Королев и многие другие;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биомедицинские технологии, 3D-моделирование, атомная энергетика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космонавтика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фарминдустрия: ......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Русская культура (музыка, литература, живопись): П. И. Чайковский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П. Мусоргский, Д. Д. Шостакович; А. С. Пушкин, М. Ю. Лермонтов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Гоголь, Ф. М. Достоевский, Л. Н. Толстой, А. П. Чехов; К. П. Брюллов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Е. Репин, В. В. Верещагин и многие другие.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радиовещание, балет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театр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архитектура, реставрационные школы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Герои мирного времени…..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93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 ОБСУДИМ: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Какие прилагательные вы бы использовали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России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смыслы вы вкладываете в эту качественную характеристику?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Выделите наиболее выдающиеся с вашей точки зрения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рукотворные объекты всей России либо своего федерального округа.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Составьте перечень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выдающихся,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ваш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взгляд, изобретений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технологических прорывов России, обогативших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мировую цивилизацию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последние столетия.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Охарактеризуйте климатические условия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природно-ресурсный потенциал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своего региона – субъекта Российской Федерации, в котором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учитесь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время. Что можно считать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конкурентными преимуществами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 региона и какие отрасли определяют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специализацию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Что вы знаете о героях, символике и брендах своего региона?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Какие объекты вы бы внесли на интерактивную карту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своего населенного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пункта, города или региона?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Решите ситуационную задачу, определив главную 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ключевых задач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своего населенного пункта, города или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региона, предложив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решения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94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8493"/>
            <a:ext cx="10515600" cy="113323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81723"/>
            <a:ext cx="12192000" cy="557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29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71936ae8964df1051b5df4b1e4652e8a5cd6be4"/>
</p:tagLst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1690</TotalTime>
  <Words>2327</Words>
  <Application>Microsoft Office PowerPoint</Application>
  <PresentationFormat>Широкоэкранный</PresentationFormat>
  <Paragraphs>249</Paragraphs>
  <Slides>40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9" baseType="lpstr">
      <vt:lpstr>Arial</vt:lpstr>
      <vt:lpstr>Calibri</vt:lpstr>
      <vt:lpstr>Calibri Light</vt:lpstr>
      <vt:lpstr>Montserrat ExtraBold</vt:lpstr>
      <vt:lpstr>Montserrat Medium</vt:lpstr>
      <vt:lpstr>Posterama</vt:lpstr>
      <vt:lpstr>Times New Roman</vt:lpstr>
      <vt:lpstr>Vollkorn</vt:lpstr>
      <vt:lpstr>1_Тема Office</vt:lpstr>
      <vt:lpstr>ОСНОВЫ РОССИЙСКОЙ ГОСУДАРСТВЕННОСТИ</vt:lpstr>
      <vt:lpstr>РАЗДЕЛЫ КУРСА</vt:lpstr>
      <vt:lpstr>ЗАДАЧИ КУРСА</vt:lpstr>
      <vt:lpstr>ОСНОВНАЯ ТЕРМИНОЛОГИЯ</vt:lpstr>
      <vt:lpstr>12 ВЕКОВ РОССИЙСКОЙ ГОСУДАРСТВЕННОСТИ</vt:lpstr>
      <vt:lpstr>МОДЕЛИ РОССИЙСКОЙ ГОСУДАРСТВЕННОСТИ</vt:lpstr>
      <vt:lpstr>БАЗОВЫЕ ФАКТОРЫ РАЗВИТИЯ РОССИЙСКОЙ ГОСУДАРСТВЕННОСТИ</vt:lpstr>
      <vt:lpstr>Ценностные принципы (константы) российского мировоззрения</vt:lpstr>
      <vt:lpstr>Ценностные связи между ключевыми элементами социально-исторического развития  </vt:lpstr>
      <vt:lpstr>Лекция 1 «Россия: цифры и факты» </vt:lpstr>
      <vt:lpstr>Определение смыслов терминов:</vt:lpstr>
      <vt:lpstr>ГОСУДАРСТВЕННЫЕ СИМВОЛЫ РОССИИ</vt:lpstr>
      <vt:lpstr>Новая политическая карта России</vt:lpstr>
      <vt:lpstr>Территория и административно-территориальное деление</vt:lpstr>
      <vt:lpstr>Цифры и факты:</vt:lpstr>
      <vt:lpstr>ТЕРРИТОРИАЛЬНОЕ ПРОСТРАНСТВО</vt:lpstr>
      <vt:lpstr>Рельеф и ресурсы</vt:lpstr>
      <vt:lpstr>ПРИРОДНЫЕ БОГАТСТВА РОССИИ</vt:lpstr>
      <vt:lpstr>РОССИЙСКИЕ КОМПАНИИ В НАРОДНОМ ХОЗЯЙСТВЕ:</vt:lpstr>
      <vt:lpstr>ЯЗЫКОВОЕ И КУЛЬТУРНОЕ РАЗНООБРАЗИЕ НАРОДОВ РОССИИ</vt:lpstr>
      <vt:lpstr>Статья 68 Конституции России </vt:lpstr>
      <vt:lpstr>РОССИЙСКАЯ ИНФРАСТРУКТУРА:</vt:lpstr>
      <vt:lpstr>ХОЗЯЙСТВЕННЫЙ КОМПЛЕКС РОССИИ</vt:lpstr>
      <vt:lpstr>Социально-экономическое развитие регионов</vt:lpstr>
      <vt:lpstr>ВЫВОДЫ по ТЕМЕ 1:</vt:lpstr>
      <vt:lpstr>Лекция 2 «Россия: испытания и герои» </vt:lpstr>
      <vt:lpstr>ОСНОВНЫЕ ПОНЯТИЯ ТЕМЫ 2:</vt:lpstr>
      <vt:lpstr>ВЕЛИКАЯ ОТЕЧЕСТВЕННАЯ ВОЙНА</vt:lpstr>
      <vt:lpstr>АТОМНЫЙ ПРОЕКТ </vt:lpstr>
      <vt:lpstr>ОСВОЕНИЕ КОСМОСА</vt:lpstr>
      <vt:lpstr>РАСПАД СССР</vt:lpstr>
      <vt:lpstr>ПРИРОДНЫЕ КАТАСТРОФЫ И КЛИМАТИЧЕСКИЕ ТРУДНОСТИ</vt:lpstr>
      <vt:lpstr>ДЕМОГРАФИЯ</vt:lpstr>
      <vt:lpstr>САНКЦИИ</vt:lpstr>
      <vt:lpstr>ОПРЕДЕЛЕНИЯ И ПОНЯТИЯ</vt:lpstr>
      <vt:lpstr>ПОНЯТИЕ «ГЕРОЙ»</vt:lpstr>
      <vt:lpstr>Презентация PowerPoint</vt:lpstr>
      <vt:lpstr>ВЕЛИКИЕ ИМЕНА РОССИИ:</vt:lpstr>
      <vt:lpstr>ДАВАЙТЕ ОБСУДИМ: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РОССИЙСКОЙ ГОСУДАРСТВЕННОСТИ</dc:title>
  <dc:creator>Владимир Шадрин</dc:creator>
  <cp:lastModifiedBy>Борзова Татьяна</cp:lastModifiedBy>
  <cp:revision>134</cp:revision>
  <dcterms:created xsi:type="dcterms:W3CDTF">2023-05-29T07:33:08Z</dcterms:created>
  <dcterms:modified xsi:type="dcterms:W3CDTF">2023-09-21T06:35:23Z</dcterms:modified>
</cp:coreProperties>
</file>