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075751-5DA8-410C-AEF7-A5A2A8594D31}" type="datetimeFigureOut">
              <a:rPr lang="ru-RU" smtClean="0"/>
              <a:t>10.10.2015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999CFD-3C8D-48AF-A9C1-C8B5368EC95B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4. Методы математической статистики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cap="all" dirty="0"/>
              <a:t>1. Основные понятия и определения</a:t>
            </a:r>
            <a:endParaRPr lang="ru-RU" sz="2400" dirty="0"/>
          </a:p>
          <a:p>
            <a:r>
              <a:rPr lang="ru-RU" sz="2400" dirty="0"/>
              <a:t>2. ОСНОВНЫЕ СПОСОБЫ ФОРМИРОВАНИЯ ВЫБОРОЧНОЙ </a:t>
            </a:r>
          </a:p>
          <a:p>
            <a:r>
              <a:rPr lang="ru-RU" sz="2400" dirty="0"/>
              <a:t>СОВОКУПНОСТИ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91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cap="all" dirty="0"/>
              <a:t>1. Основные понятия и </a:t>
            </a:r>
            <a:r>
              <a:rPr lang="ru-RU" sz="3200" b="1" cap="all" dirty="0" smtClean="0"/>
              <a:t>определения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Понятие статистики </a:t>
            </a:r>
          </a:p>
          <a:p>
            <a:r>
              <a:rPr lang="ru-RU" dirty="0"/>
              <a:t>Статистика, вернее ее методы исследования, широко применяется в различных областях человеческих знаний. </a:t>
            </a:r>
            <a:endParaRPr lang="ru-RU" dirty="0" smtClean="0"/>
          </a:p>
          <a:p>
            <a:r>
              <a:rPr lang="ru-RU" dirty="0" smtClean="0"/>
              <a:t>Однако</a:t>
            </a:r>
            <a:r>
              <a:rPr lang="ru-RU" dirty="0"/>
              <a:t>, как любая наука, она требует определения предмета ее исследования. В связи с этим различают статистику, занимающуюся изучением социально-экономических явлений, которая относится к циклу общественных наук, и статистику, занимающуюся закономерностями явлений природы, которая относится к наукам естественным.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9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077696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Статистика</a:t>
            </a:r>
            <a:r>
              <a:rPr lang="ru-RU" dirty="0"/>
              <a:t> - общественная наука, которая изучает количественную сторону качественно определенных массовых социально-экономических явлений и процессов, их структуру и распределение, размещение в пространстве, движение во времени, выявляя действующие количественные зависимости, тенденции и закономерности, причем в конкретных условиях места и времени.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75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Предмет статистики </a:t>
            </a:r>
            <a:endParaRPr lang="ru-RU" dirty="0"/>
          </a:p>
          <a:p>
            <a:r>
              <a:rPr lang="ru-RU" dirty="0"/>
              <a:t>Статистика как наука исследует не отдельные факты, а массовые социально-экономические явления и процессы, выступающие как множество отдельных факторов, обладающих как индивидуальными, так и общими признаками.</a:t>
            </a:r>
          </a:p>
          <a:p>
            <a:r>
              <a:rPr lang="ru-RU" b="1" i="1" dirty="0"/>
              <a:t>Объект статистического исследования в статистике называют статистической совокупностью. </a:t>
            </a:r>
          </a:p>
          <a:p>
            <a:r>
              <a:rPr lang="ru-RU" b="1" i="1" dirty="0"/>
              <a:t>Статистическая совокупность</a:t>
            </a:r>
            <a:r>
              <a:rPr lang="ru-RU" dirty="0"/>
              <a:t> - это множество единиц, обладающих массовостью, однородностью, определенной целостностью, взаимозависимостью состояния отдельных единиц и наличием вариации</a:t>
            </a:r>
            <a:r>
              <a:rPr lang="ru-RU" dirty="0" smtClean="0"/>
              <a:t>.</a:t>
            </a:r>
          </a:p>
          <a:p>
            <a:r>
              <a:rPr lang="ru-RU" b="1" i="1" dirty="0"/>
              <a:t>Каждый отдельно взятый элемент данного множества называется единицей статистической совокупности. 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9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Единицы статистической совокупности характеризуются общими свойствами, именуемыми в статистике </a:t>
            </a:r>
            <a:r>
              <a:rPr lang="ru-RU" b="1" i="1" dirty="0"/>
              <a:t>признаками</a:t>
            </a:r>
            <a:r>
              <a:rPr lang="ru-RU" dirty="0"/>
              <a:t>, т.е. под качественной однородностью совокупности понимается сходство единиц (объектов, явлений, процессов) по каким-либо существенным признакам, но различающихся по каким-либо другим признакам. </a:t>
            </a:r>
          </a:p>
          <a:p>
            <a:r>
              <a:rPr lang="ru-RU" dirty="0"/>
              <a:t>Единицы совокупности наряду с общими для всех единиц признаками, обусловливающими качественную определенность совокупности, также обладают индивидуальными особенностями и различиями, отличающими их друг от друга, т.е. существует </a:t>
            </a:r>
            <a:r>
              <a:rPr lang="ru-RU" b="1" i="1" dirty="0"/>
              <a:t>вариация признаков</a:t>
            </a:r>
            <a:r>
              <a:rPr lang="ru-RU" dirty="0"/>
              <a:t>. Она обусловлена различным сочетанием условий, которые определяют развитие элементов множества.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1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/>
              <a:t>Именно наличие вариации предопределяет необходимость статистики</a:t>
            </a:r>
            <a:r>
              <a:rPr lang="ru-RU" dirty="0"/>
              <a:t>. Вариация признака может отражаться статистическим распределением единиц совокупности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r>
              <a:rPr lang="ru-RU" dirty="0"/>
              <a:t>Статистика как наука изучает, прежде всего, количественную сторону общественных явлений и процессов в конкретных условиях места и времени, т.е. </a:t>
            </a:r>
            <a:r>
              <a:rPr lang="ru-RU" b="1" i="1" dirty="0"/>
              <a:t>предметом статистики выступают размеры и количественные соотношения социально-экономических явлений, закономерности их связи и развития.</a:t>
            </a:r>
            <a:endParaRPr lang="ru-RU" dirty="0"/>
          </a:p>
          <a:p>
            <a:r>
              <a:rPr lang="ru-RU" dirty="0"/>
              <a:t>Количественную характеристику статистика выражает через определенного рода числа, которые называются статистическими показателями.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84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/>
              <a:t>Статистический показатель</a:t>
            </a:r>
            <a:r>
              <a:rPr lang="ru-RU" dirty="0"/>
              <a:t> отражает результат измерения у единиц совокупности и совокупности в целом.</a:t>
            </a:r>
          </a:p>
          <a:p>
            <a:r>
              <a:rPr lang="ru-RU" b="1" dirty="0"/>
              <a:t>Теоретические основы статистики как науки</a:t>
            </a:r>
            <a:endParaRPr lang="ru-RU" dirty="0"/>
          </a:p>
          <a:p>
            <a:r>
              <a:rPr lang="ru-RU" dirty="0"/>
              <a:t>Теоретическую основу любой науки, в том числе и статистики, составляют понятия и категории, в совокупности которых выражаются основные принципы данной науки. </a:t>
            </a:r>
          </a:p>
          <a:p>
            <a:r>
              <a:rPr lang="ru-RU" b="1" i="1" dirty="0"/>
              <a:t>В статистике к важнейшим категориям и понятиям относятся: совокупность, вариация, признак, закономерность</a:t>
            </a:r>
            <a:r>
              <a:rPr lang="ru-RU" b="1" i="1" dirty="0" smtClean="0"/>
              <a:t>.</a:t>
            </a:r>
          </a:p>
          <a:p>
            <a:r>
              <a:rPr lang="ru-RU" dirty="0"/>
              <a:t>Статистические совокупности обладают определенными свойствами, носителями которых выступают единицы совокупности (явления), обладающие определенными признаками. По форме внешнего выражения признаки делятся на атрибутивные (описательные, качественные) и количественные. Атрибутивные (качественные) признаки не поддаются количественному (числовому) выражению.</a:t>
            </a:r>
          </a:p>
          <a:p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1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Количественные признаки можно разделить на дискретные и непрерывные.</a:t>
            </a:r>
            <a:endParaRPr lang="ru-RU" b="1" i="1" dirty="0"/>
          </a:p>
          <a:p>
            <a:r>
              <a:rPr lang="ru-RU" dirty="0"/>
              <a:t>Важной категорией статистики является также статистическая закономерность.</a:t>
            </a:r>
          </a:p>
          <a:p>
            <a:r>
              <a:rPr lang="ru-RU" b="1" i="1" dirty="0"/>
              <a:t>Статистическая закономерность</a:t>
            </a:r>
            <a:r>
              <a:rPr lang="ru-RU" dirty="0"/>
              <a:t> - это форма проявления причинной связи, выражающаяся в последовательности, регулярности, повторяемости событий с достаточно высокой степенью вероятности, если причины (условия), порождающие события, не изменяются или изменяются незначительно. </a:t>
            </a:r>
          </a:p>
          <a:p>
            <a:r>
              <a:rPr lang="ru-RU" dirty="0"/>
              <a:t>Статистическая закономерность устанавливается на основе анализа массовых данных. Это обусловливает ее взаимосвязь с законом больших чисел.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4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94179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Сущность закона больших чисел</a:t>
            </a:r>
            <a:r>
              <a:rPr lang="ru-RU" dirty="0"/>
              <a:t> заключается в том, что в числах, суммирующих результат массовых наблюдений, выступают определенные правильности, которые не могут быть обнаружены на небольшом числе факторов. </a:t>
            </a:r>
            <a:endParaRPr lang="ru-RU" dirty="0" smtClean="0"/>
          </a:p>
          <a:p>
            <a:r>
              <a:rPr lang="ru-RU" dirty="0" smtClean="0"/>
              <a:t>Закон </a:t>
            </a:r>
            <a:r>
              <a:rPr lang="ru-RU" dirty="0"/>
              <a:t>больших чисел порожден свойствами массовых явлений. </a:t>
            </a:r>
            <a:endParaRPr lang="ru-RU" dirty="0" smtClean="0"/>
          </a:p>
          <a:p>
            <a:r>
              <a:rPr lang="ru-RU" dirty="0" smtClean="0"/>
              <a:t>Тенденции </a:t>
            </a:r>
            <a:r>
              <a:rPr lang="ru-RU" dirty="0"/>
              <a:t>и закономерности, вскрытые с помощью закона больших чисел, имеют силу лишь как массовые тенденции, но не как законы для каждого отдельного, индивидуального случая.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16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Метод статистики </a:t>
            </a:r>
            <a:endParaRPr lang="ru-RU" b="1" i="1" dirty="0"/>
          </a:p>
          <a:p>
            <a:r>
              <a:rPr lang="ru-RU" dirty="0"/>
              <a:t>Статистика как наука выработала приемы и способы изучения массовых общественных явлений, зависящие от особенностей ее предмета и задач, которые ставятся при его изучении. Приемы и способы, с помощью которых статистика изучает свой предмет, образуют статистическую методологию.</a:t>
            </a:r>
          </a:p>
          <a:p>
            <a:r>
              <a:rPr lang="ru-RU" b="1" i="1" dirty="0"/>
              <a:t>Под статистической методологией понимается</a:t>
            </a:r>
            <a:r>
              <a:rPr lang="ru-RU" dirty="0"/>
              <a:t> система приемов, способов и методов, направленных на изучение количественных закономерностей, проявляющихся в структуре, динамике и взаимосвязях социально-экономических явлений.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71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Задача статистического исследования</a:t>
            </a:r>
            <a:r>
              <a:rPr lang="ru-RU" dirty="0"/>
              <a:t> состоит в получении обобщающих характеристик и выявлении закономерностей в общественной жизни в конкретных условиях места и времени, которые проявляются лишь в большой массе явлений через преодоление свойственной ее единичным элементам случайности. </a:t>
            </a:r>
          </a:p>
          <a:p>
            <a:r>
              <a:rPr lang="ru-RU" b="1" i="1" dirty="0"/>
              <a:t>Статистическое исследование состоит из трех стадий: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статистическое наблюдение;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сводка и группировка результатов наблюдения;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анализ полученных обобщающих показателей.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Понятие о выборочном наблюдении</a:t>
            </a:r>
          </a:p>
          <a:p>
            <a:r>
              <a:rPr lang="ru-RU" dirty="0"/>
              <a:t>Статистическая методология исследования массовых явлений различает, как известно, два способа наблюдения в зависимости от полноты охвата объекта: сплошное и </a:t>
            </a:r>
            <a:r>
              <a:rPr lang="ru-RU" dirty="0" err="1"/>
              <a:t>несплошное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Разновидностью </a:t>
            </a:r>
            <a:r>
              <a:rPr lang="ru-RU" dirty="0" err="1"/>
              <a:t>несплошного</a:t>
            </a:r>
            <a:r>
              <a:rPr lang="ru-RU" dirty="0"/>
              <a:t> наблюдения является выборочное.</a:t>
            </a:r>
          </a:p>
          <a:p>
            <a:r>
              <a:rPr lang="ru-RU" b="1" i="1" dirty="0"/>
              <a:t>Под выборочным наблюдением</a:t>
            </a:r>
            <a:r>
              <a:rPr lang="ru-RU" dirty="0"/>
              <a:t> понимается такое </a:t>
            </a:r>
            <a:r>
              <a:rPr lang="ru-RU" dirty="0" err="1"/>
              <a:t>несплошное</a:t>
            </a:r>
            <a:r>
              <a:rPr lang="ru-RU" dirty="0"/>
              <a:t> наблюдение, при котором статистическому обследованию (наблюдению) подвергаются единицы изучаемой совокупности, отобранные случайным способом.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8175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Выборочное наблюдение ставит перед собой задачу</a:t>
            </a:r>
            <a:r>
              <a:rPr lang="ru-RU" dirty="0"/>
              <a:t> - по обследуемой части дать характеристику всей совокупности единиц при условии соблюдения всех правил и принципов проведения статистического наблюдения и научно организованной работы по отбору единиц.</a:t>
            </a:r>
          </a:p>
          <a:p>
            <a:r>
              <a:rPr lang="ru-RU" dirty="0"/>
              <a:t>Выборочный метод позволяет получить необходимые сведения приемлемой точности, когда факторы времени и стоимости делают сплошную разработку нецелесообразной.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61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836712"/>
            <a:ext cx="4464496" cy="576064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Характеристики выборочной и генеральной совокупности </a:t>
            </a:r>
          </a:p>
          <a:p>
            <a:r>
              <a:rPr lang="ru-RU" dirty="0"/>
              <a:t>Совокупность отобранных для обследования единиц в статистике принято называть</a:t>
            </a:r>
            <a:r>
              <a:rPr lang="ru-RU" b="1" dirty="0"/>
              <a:t> </a:t>
            </a:r>
            <a:r>
              <a:rPr lang="ru-RU" b="1" i="1" dirty="0"/>
              <a:t>выборочной</a:t>
            </a:r>
            <a:r>
              <a:rPr lang="ru-RU" dirty="0"/>
              <a:t>, а совокупность единиц, из которых производится отбор, -</a:t>
            </a:r>
            <a:r>
              <a:rPr lang="ru-RU" b="1" dirty="0"/>
              <a:t> </a:t>
            </a:r>
            <a:r>
              <a:rPr lang="ru-RU" b="1" i="1" dirty="0"/>
              <a:t>генеральной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/>
              <a:t>Основные характеристики параметров генеральной и выборочной совокупностей обозначаются определенными символами (</a:t>
            </a:r>
            <a:r>
              <a:rPr lang="ru-RU" b="1" i="1" dirty="0"/>
              <a:t>табл. 1.1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05" y="2348880"/>
            <a:ext cx="439102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1722" y="1052736"/>
            <a:ext cx="4138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Символы основных характеристик параметров генеральной</a:t>
            </a:r>
            <a:endParaRPr lang="ru-RU" b="1" dirty="0"/>
          </a:p>
          <a:p>
            <a:r>
              <a:rPr lang="ru-RU" b="1" i="1" dirty="0"/>
              <a:t>и выборочной совокупностей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В процессе проведения выборочного наблюдения, как и вообще при анализе данных любого обследования, статистика выделяет два вида ошибок: регистрации и репрезентативности. </a:t>
            </a:r>
            <a:endParaRPr lang="ru-RU" dirty="0"/>
          </a:p>
          <a:p>
            <a:r>
              <a:rPr lang="ru-RU" b="1" i="1" dirty="0"/>
              <a:t>Ошибки регистрации</a:t>
            </a:r>
            <a:r>
              <a:rPr lang="ru-RU" dirty="0"/>
              <a:t> могут иметь случайный (непреднамеренный) или систематический (тенденциозный) характер. Их можно избежать при правильной организации и проведении наблюдения.  </a:t>
            </a:r>
          </a:p>
          <a:p>
            <a:r>
              <a:rPr lang="ru-RU" b="1" i="1" dirty="0"/>
              <a:t>Ошибки репрезентативности</a:t>
            </a:r>
            <a:r>
              <a:rPr lang="ru-RU" i="1" dirty="0"/>
              <a:t> </a:t>
            </a:r>
            <a:r>
              <a:rPr lang="ru-RU" dirty="0"/>
              <a:t>органически присущи выборочному наблюдению и возникают в силу того, что выборочная совокупность не полностью воспроизводит генеральную.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58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92500"/>
          </a:bodyPr>
          <a:lstStyle/>
          <a:p>
            <a:r>
              <a:rPr lang="ru-RU" b="1" i="1" dirty="0"/>
              <a:t>Ошибка выборочного наблюдения</a:t>
            </a:r>
            <a:r>
              <a:rPr lang="ru-RU" b="1" dirty="0"/>
              <a:t> -</a:t>
            </a:r>
            <a:r>
              <a:rPr lang="ru-RU" dirty="0"/>
              <a:t> это разность между величиной параметра в генеральной совокупности и его величиной, вычисленной по результатам выборочного наблюдения</a:t>
            </a:r>
            <a:r>
              <a:rPr lang="ru-RU" dirty="0" smtClean="0"/>
              <a:t>.</a:t>
            </a:r>
          </a:p>
          <a:p>
            <a:r>
              <a:rPr lang="ru-RU" dirty="0"/>
              <a:t>Результаты выборочного статистического исследования во многом зависят от уровня подготовки процесса наблюдения.</a:t>
            </a:r>
            <a:r>
              <a:rPr lang="ru-RU" b="1" dirty="0"/>
              <a:t> </a:t>
            </a:r>
            <a:endParaRPr lang="ru-RU" b="1" dirty="0" smtClean="0"/>
          </a:p>
          <a:p>
            <a:r>
              <a:rPr lang="ru-RU" b="1" i="1" dirty="0"/>
              <a:t>Под уровнем подготовки</a:t>
            </a:r>
            <a:r>
              <a:rPr lang="ru-RU" dirty="0"/>
              <a:t> в данном случае подразумевается соблюдение определенных правил и принципов проектирования выборочного обследования. Важнейшим элементом проектирования является составление организационного плана выборочного наблюдения.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2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В </a:t>
            </a:r>
            <a:r>
              <a:rPr lang="ru-RU" b="1" i="1" dirty="0"/>
              <a:t>организационный план включаются следующие вопросы:</a:t>
            </a:r>
            <a:endParaRPr lang="ru-RU" dirty="0"/>
          </a:p>
          <a:p>
            <a:r>
              <a:rPr lang="ru-RU" b="1" dirty="0"/>
              <a:t>1.</a:t>
            </a:r>
            <a:r>
              <a:rPr lang="ru-RU" dirty="0"/>
              <a:t> Постановка цели и задачи наблюдения.</a:t>
            </a:r>
          </a:p>
          <a:p>
            <a:r>
              <a:rPr lang="ru-RU" b="1" dirty="0"/>
              <a:t>2.</a:t>
            </a:r>
            <a:r>
              <a:rPr lang="ru-RU" dirty="0"/>
              <a:t> Определение границ объекта исследования.</a:t>
            </a:r>
          </a:p>
          <a:p>
            <a:r>
              <a:rPr lang="ru-RU" b="1" dirty="0"/>
              <a:t>3.</a:t>
            </a:r>
            <a:r>
              <a:rPr lang="ru-RU" dirty="0"/>
              <a:t> Отработка программы наблюдения (составление анкеты, опросного листа, формы отчета и т.д.) и разработка ее материалов.</a:t>
            </a:r>
          </a:p>
          <a:p>
            <a:r>
              <a:rPr lang="ru-RU" b="1" dirty="0"/>
              <a:t>4.</a:t>
            </a:r>
            <a:r>
              <a:rPr lang="ru-RU" dirty="0"/>
              <a:t> Определение процедуры отбора, способа отбора и объема выборки.</a:t>
            </a:r>
          </a:p>
          <a:p>
            <a:r>
              <a:rPr lang="ru-RU" b="1" dirty="0"/>
              <a:t>5.</a:t>
            </a:r>
            <a:r>
              <a:rPr lang="ru-RU" dirty="0"/>
              <a:t> Подготовка кадров для проведения наблюдения, размножение формуляров, инструктивных документов и др.</a:t>
            </a:r>
          </a:p>
          <a:p>
            <a:r>
              <a:rPr lang="ru-RU" b="1" dirty="0"/>
              <a:t>6.</a:t>
            </a:r>
            <a:r>
              <a:rPr lang="ru-RU" dirty="0"/>
              <a:t> Расчет выборочных характеристик и определение ошибок выборки.</a:t>
            </a:r>
          </a:p>
          <a:p>
            <a:r>
              <a:rPr lang="ru-RU" b="1" dirty="0"/>
              <a:t>7.</a:t>
            </a:r>
            <a:r>
              <a:rPr lang="ru-RU" dirty="0"/>
              <a:t> Распространение выборочных данных на всю совокупность.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1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/>
              <a:t>2. ОСНОВНЫЕ СПОСОБЫ ФОРМИРОВАНИЯ ВЫБОРОЧНОЙ </a:t>
            </a:r>
            <a:r>
              <a:rPr lang="ru-RU" sz="2800" b="1" dirty="0" smtClean="0"/>
              <a:t>СОВОКУПНОСТИ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Достоверность рассчитанных по выборочным данным характеристик в значительной степени определяется репрезентативностью выборочной совокупности, которая, в свою очередь, зависит от способа отбора единиц из генеральной совокупности. </a:t>
            </a:r>
          </a:p>
          <a:p>
            <a:pPr marL="0" indent="0">
              <a:buNone/>
            </a:pPr>
            <a:r>
              <a:rPr lang="ru-RU" b="1" i="1" dirty="0"/>
              <a:t>По виду различают </a:t>
            </a:r>
            <a:r>
              <a:rPr lang="ru-RU" dirty="0"/>
              <a:t>индивидуальный, групповой и комбинированный отбор. </a:t>
            </a:r>
          </a:p>
          <a:p>
            <a:r>
              <a:rPr lang="ru-RU" dirty="0"/>
              <a:t>При</a:t>
            </a:r>
            <a:r>
              <a:rPr lang="ru-RU" b="1" dirty="0"/>
              <a:t> </a:t>
            </a:r>
            <a:r>
              <a:rPr lang="ru-RU" b="1" i="1" dirty="0"/>
              <a:t>индивидуальном отборе</a:t>
            </a:r>
            <a:r>
              <a:rPr lang="ru-RU" dirty="0"/>
              <a:t> в выборочную совокупность отбираются отдельные единицы генеральной совокупности, при</a:t>
            </a:r>
            <a:r>
              <a:rPr lang="ru-RU" b="1" dirty="0"/>
              <a:t> </a:t>
            </a:r>
            <a:r>
              <a:rPr lang="ru-RU" b="1" i="1" dirty="0"/>
              <a:t>групповом отборе</a:t>
            </a:r>
            <a:r>
              <a:rPr lang="ru-RU" dirty="0"/>
              <a:t> - группы единиц, а</a:t>
            </a:r>
            <a:r>
              <a:rPr lang="ru-RU" b="1" dirty="0"/>
              <a:t> </a:t>
            </a:r>
            <a:r>
              <a:rPr lang="ru-RU" b="1" i="1" dirty="0"/>
              <a:t>комбинированный отбор</a:t>
            </a:r>
            <a:r>
              <a:rPr lang="ru-RU" dirty="0"/>
              <a:t> предполагает сочетание группового и индивидуального отбора.</a:t>
            </a:r>
          </a:p>
          <a:p>
            <a:r>
              <a:rPr lang="ru-RU" dirty="0"/>
              <a:t>Метод отбора определяет возможность продолжения участия отобранной единицы в процедуре отбора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69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/>
              <a:t>Бесповторным</a:t>
            </a:r>
            <a:r>
              <a:rPr lang="ru-RU" dirty="0"/>
              <a:t> называется такой отбор, при котором попавшая в выборку единица не возвращается в совокупность, из которой осуществляется дальнейший отбор.</a:t>
            </a:r>
          </a:p>
          <a:p>
            <a:r>
              <a:rPr lang="ru-RU" dirty="0"/>
              <a:t>При</a:t>
            </a:r>
            <a:r>
              <a:rPr lang="ru-RU" b="1" dirty="0"/>
              <a:t> </a:t>
            </a:r>
            <a:r>
              <a:rPr lang="ru-RU" b="1" i="1" dirty="0"/>
              <a:t>повторном</a:t>
            </a:r>
            <a:r>
              <a:rPr lang="ru-RU" dirty="0"/>
              <a:t> отборе попавшая в выборку единица после регистрации наблюдаемых признаков возвращается в исходную (генеральную) совокупность для участия в дальнейшей процедуре отбора. </a:t>
            </a:r>
          </a:p>
          <a:p>
            <a:r>
              <a:rPr lang="ru-RU" dirty="0"/>
              <a:t>При этом методе объем генеральной совокупности остается неизменным, что обусловливает постоянную вероятность попадания в выборку всех единиц совокупности.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87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077696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/>
              <a:t>В практике выборочных обследований наибольшее распространение получи ли следующие выборки: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собственно-случайная;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механическая;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типическая;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серийная;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комбинированная.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Собственно-случайная выборка</a:t>
            </a:r>
          </a:p>
          <a:p>
            <a:r>
              <a:rPr lang="ru-RU" dirty="0"/>
              <a:t>При такой выборке отбор единиц из генеральной совокупности производится наугад или наудачу, без каких-либо элементов системности. При этом все без исключения единицы генеральной совокупности должны иметь абсолютно равные шансы попадания в выборку. </a:t>
            </a:r>
          </a:p>
          <a:p>
            <a:r>
              <a:rPr lang="ru-RU" dirty="0"/>
              <a:t>Технически собственно-случайный отбор проводят методом жеребьевки или по таблице случайных чисел.</a:t>
            </a:r>
          </a:p>
          <a:p>
            <a:r>
              <a:rPr lang="ru-RU" dirty="0"/>
              <a:t>Собственно-случайный отбор может быть как повторным, так и бесповторным.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75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7014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Результаты выборочного обследования жилищных </a:t>
            </a:r>
            <a:r>
              <a:rPr lang="ru-RU" b="1" i="1" dirty="0" err="1" smtClean="0"/>
              <a:t>условийжителей</a:t>
            </a:r>
            <a:r>
              <a:rPr lang="ru-RU" b="1" i="1" dirty="0" smtClean="0"/>
              <a:t> </a:t>
            </a:r>
            <a:r>
              <a:rPr lang="ru-RU" b="1" i="1" dirty="0"/>
              <a:t>города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-12000" contrast="2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45369"/>
            <a:ext cx="741748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38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977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Механическая выборка</a:t>
            </a:r>
          </a:p>
          <a:p>
            <a:r>
              <a:rPr lang="ru-RU" dirty="0"/>
              <a:t>Механическая выборка</a:t>
            </a:r>
            <a:r>
              <a:rPr lang="ru-RU" b="1" dirty="0"/>
              <a:t> </a:t>
            </a:r>
            <a:r>
              <a:rPr lang="ru-RU" dirty="0"/>
              <a:t>применяется в случаях, когда генеральная совокупность каким-либо образом упорядочена, т.е. имеется определенная последовательность в расположении единиц (списки избирателей, телефонные номера респондентов, номера домов и квартир и т.п.).</a:t>
            </a:r>
          </a:p>
          <a:p>
            <a:r>
              <a:rPr lang="ru-RU" dirty="0"/>
              <a:t>Для проведения механической выборки устанавливается пропорция отбора, которая определяется соотнесением объемов выборочной и генеральной совокупностей.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30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9604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Типический отбор </a:t>
            </a:r>
          </a:p>
          <a:p>
            <a:r>
              <a:rPr lang="ru-RU" dirty="0"/>
              <a:t>Этот способ отбора используется в тех случаях, когда все единицы генеральной совокупности можно разбить на несколько типических групп. </a:t>
            </a:r>
          </a:p>
          <a:p>
            <a:r>
              <a:rPr lang="ru-RU" dirty="0"/>
              <a:t>Типический отбор предполагает выборку единиц из каждой типической группы собственно-случайным или механическим способом. </a:t>
            </a:r>
          </a:p>
          <a:p>
            <a:r>
              <a:rPr lang="ru-RU" dirty="0"/>
              <a:t>Отбор единиц в типическую выборку может быть организован либо пропорционально объему типических групп, либо пропорционально внутригрупповой дифференциации признака.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6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Серийный отбор</a:t>
            </a:r>
          </a:p>
          <a:p>
            <a:r>
              <a:rPr lang="ru-RU" dirty="0"/>
              <a:t>Данный способ отбора удобен в тех случаях, когда единицы совокупности объединены в небольшие группы или серии. В качестве таких серий могут рассматриваться упаковки с определенным количеством готовой продукции, партии товара, студенческие группы, бригады и другие объединения. </a:t>
            </a:r>
          </a:p>
          <a:p>
            <a:r>
              <a:rPr lang="ru-RU" dirty="0"/>
              <a:t>Сущность серийной выборки заключается в собственно случайном либо механическом отборе серий, внутри который производится сплошное обследование единиц.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8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Комбинированный отбор</a:t>
            </a:r>
            <a:endParaRPr lang="ru-RU" dirty="0"/>
          </a:p>
          <a:p>
            <a:r>
              <a:rPr lang="ru-RU" dirty="0"/>
              <a:t>В практике статистических обследований помимо рассмотренных выше способов отбора применяется и их комбинация. </a:t>
            </a:r>
          </a:p>
          <a:p>
            <a:r>
              <a:rPr lang="ru-RU" dirty="0"/>
              <a:t>Можно комбинировать типическую и серийную выборки, когда серии отбираются в установленном порядке из нескольких типических групп. Возможна также комбинация серийного и собственно-случайного отборов, при которой отдельное единицы отбираются внутри серии в собственно-случайном порядке. </a:t>
            </a:r>
          </a:p>
          <a:p>
            <a:r>
              <a:rPr lang="ru-RU" dirty="0"/>
              <a:t>Ошибка такой выборки определяется ступенчатостью отбора.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8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09744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/>
              <a:t>Многоступенчатым</a:t>
            </a:r>
            <a:r>
              <a:rPr lang="ru-RU" dirty="0"/>
              <a:t> называется отбор, при котором из генеральной совокупности сначала извлекаются укрупненные группы, потом - более мелкие и так до тех пор, пока не будут отобраны те единицы, которые подвергаются обследованию.</a:t>
            </a:r>
          </a:p>
          <a:p>
            <a:r>
              <a:rPr lang="ru-RU" b="1" i="1" dirty="0"/>
              <a:t>Многофазная выборка</a:t>
            </a:r>
            <a:r>
              <a:rPr lang="ru-RU" dirty="0"/>
              <a:t> предполагает сохранение одной и той же единицы отбора на всех этапах его проведения, при этом отобранные на каждой стадии единицы подвергаются обследованию (на каждой последующей стадии отбора программа обследования расширяется).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63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da16672c64b2f0bb23224835d5eca3e7e2b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1595</Words>
  <Application>Microsoft Office PowerPoint</Application>
  <PresentationFormat>Экран (4:3)</PresentationFormat>
  <Paragraphs>99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Тема 4. Методы математической статистики </vt:lpstr>
      <vt:lpstr>1. Основные понятия и определения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ОСНОВНЫЕ СПОСОБЫ ФОРМИРОВАНИЯ ВЫБОРОЧНОЙ СОВОКУПНОСТИ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Методы математической статистики</dc:title>
  <dc:creator>1</dc:creator>
  <cp:lastModifiedBy>1</cp:lastModifiedBy>
  <cp:revision>12</cp:revision>
  <dcterms:created xsi:type="dcterms:W3CDTF">2015-10-09T23:37:15Z</dcterms:created>
  <dcterms:modified xsi:type="dcterms:W3CDTF">2015-10-10T00:10:02Z</dcterms:modified>
</cp:coreProperties>
</file>