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sldIdLst>
    <p:sldId id="256" r:id="rId2"/>
    <p:sldId id="257" r:id="rId3"/>
    <p:sldId id="258" r:id="rId4"/>
    <p:sldId id="270" r:id="rId5"/>
    <p:sldId id="259" r:id="rId6"/>
    <p:sldId id="262" r:id="rId7"/>
    <p:sldId id="260" r:id="rId8"/>
  </p:sldIdLst>
  <p:sldSz cx="12192000" cy="6858000"/>
  <p:notesSz cx="6858000" cy="9144000"/>
  <p:defaultTextStyle>
    <a:defPPr>
      <a:defRPr lang="ru-RU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02" y="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F605FA-5BC6-456E-AABC-65FCF808EDDB}" type="datetime1">
              <a:rPr lang="ru-RU"/>
              <a:pPr/>
              <a:t>16.10.2014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75793D-1666-4597-A52F-0246E67510F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273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B27535A-18EB-455E-9A8A-B608AEFECB06}" type="datetime1">
              <a:rPr lang="ru-RU"/>
              <a:pPr/>
              <a:t>16.10.2014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AD3CC7-7DB3-4891-BF4A-3033B1D3A64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9684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9FE4473-437D-45FF-B22D-5C01A1563E8B}" type="datetime1">
              <a:rPr lang="ru-RU"/>
              <a:pPr/>
              <a:t>16.10.2014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BA3FE4-752F-4518-B072-4DBE130B3C0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891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4213" y="685800"/>
            <a:ext cx="4191000" cy="36147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27613" y="685800"/>
            <a:ext cx="4191000" cy="36147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88A652-0EAB-46DC-80A5-365002CCF513}" type="datetime1">
              <a:rPr lang="ru-RU"/>
              <a:pPr/>
              <a:t>16.10.2014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787339-D870-4311-87E9-BC9F97CDD79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3448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D615C58-6108-487B-91EB-36FA3D154CAD}" type="datetime1">
              <a:rPr lang="ru-RU"/>
              <a:pPr/>
              <a:t>16.10.2014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C9F7CA-6901-4DA0-A060-8B97D3AA519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2697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8DB31C1-AE37-4581-ACAA-A40A2FCBBC8C}" type="datetime1">
              <a:rPr lang="ru-RU"/>
              <a:pPr/>
              <a:t>16.10.2014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BD255E-1BF0-4E3D-8D56-2A68F1A410F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562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31A1D46-9925-453F-8F60-CF11177E91F0}" type="datetime1">
              <a:rPr lang="ru-RU"/>
              <a:pPr/>
              <a:t>16.10.2014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44B559-F760-47E2-87C9-59893F9D7BF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379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4CAF92-6012-41E8-86B3-0D39850A0AFA}" type="datetime1">
              <a:rPr lang="ru-RU"/>
              <a:pPr/>
              <a:t>16.10.2014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3F9B32-D257-4BFE-8239-0D5628A3CD1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038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6A1618B-111C-4028-B5E4-57BF04E740A0}" type="datetime1">
              <a:rPr lang="ru-RU"/>
              <a:pPr/>
              <a:t>16.10.2014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CE1CC4-BC0F-46E5-8FEF-46EB5DCFFB4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5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ABD399-084C-44E3-AEEE-21B34A7E724D}" type="datetime1">
              <a:rPr lang="ru-RU"/>
              <a:pPr/>
              <a:t>16.10.2014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0E6F14-4EE2-4EB0-A978-B09DF7F3BB4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855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85013" y="685800"/>
            <a:ext cx="2133600" cy="5308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4213" y="685800"/>
            <a:ext cx="6248400" cy="5308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6047986-C73E-45D6-A5F1-408DE2E72AB2}" type="datetime1">
              <a:rPr lang="ru-RU"/>
              <a:pPr/>
              <a:t>16.10.2014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81D885-34C6-4898-8DE7-55997DFE206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24262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3" y="4487863"/>
            <a:ext cx="8534400" cy="15065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9904413" y="6172200"/>
            <a:ext cx="1600200" cy="365125"/>
          </a:xfrm>
        </p:spPr>
        <p:txBody>
          <a:bodyPr/>
          <a:lstStyle>
            <a:lvl1pPr>
              <a:defRPr/>
            </a:lvl1pPr>
          </a:lstStyle>
          <a:p>
            <a:fld id="{4DD40FCE-B74B-4CBE-BAD1-6E9E43375777}" type="datetime1">
              <a:rPr lang="ru-RU"/>
              <a:pPr/>
              <a:t>16.10.2014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684213" y="6172200"/>
            <a:ext cx="7543800" cy="365125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363200" y="5578475"/>
            <a:ext cx="1143000" cy="669925"/>
          </a:xfrm>
        </p:spPr>
        <p:txBody>
          <a:bodyPr/>
          <a:lstStyle>
            <a:lvl1pPr>
              <a:defRPr/>
            </a:lvl1pPr>
          </a:lstStyle>
          <a:p>
            <a:fld id="{B3CFCECD-4228-4E10-BBF4-1454FD90C8B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12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73CFEA"/>
            </a:gs>
            <a:gs pos="13000">
              <a:srgbClr val="06588E"/>
            </a:gs>
            <a:gs pos="100000">
              <a:srgbClr val="73CFEA"/>
            </a:gs>
          </a:gsLst>
          <a:lin ang="169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5" name="Group 6"/>
          <p:cNvGrpSpPr>
            <a:grpSpLocks/>
          </p:cNvGrpSpPr>
          <p:nvPr/>
        </p:nvGrpSpPr>
        <p:grpSpPr bwMode="auto">
          <a:xfrm>
            <a:off x="9207500" y="2963863"/>
            <a:ext cx="2981325" cy="3208337"/>
            <a:chOff x="0" y="0"/>
            <a:chExt cx="10000" cy="10000"/>
          </a:xfrm>
        </p:grpSpPr>
        <p:sp>
          <p:nvSpPr>
            <p:cNvPr id="1026" name="Straight Connector 7"/>
            <p:cNvSpPr>
              <a:spLocks noChangeShapeType="1"/>
            </p:cNvSpPr>
            <p:nvPr/>
          </p:nvSpPr>
          <p:spPr bwMode="auto">
            <a:xfrm flipH="1">
              <a:off x="6938" y="0"/>
              <a:ext cx="3062" cy="2844"/>
            </a:xfrm>
            <a:prstGeom prst="line">
              <a:avLst/>
            </a:prstGeom>
            <a:noFill/>
            <a:ln w="9525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" name="Straight Connector 8"/>
            <p:cNvSpPr>
              <a:spLocks noChangeShapeType="1"/>
            </p:cNvSpPr>
            <p:nvPr/>
          </p:nvSpPr>
          <p:spPr bwMode="auto">
            <a:xfrm flipH="1">
              <a:off x="0" y="707"/>
              <a:ext cx="10000" cy="9293"/>
            </a:xfrm>
            <a:prstGeom prst="line">
              <a:avLst/>
            </a:prstGeom>
            <a:noFill/>
            <a:ln w="9525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" name="Straight Connector 9"/>
            <p:cNvSpPr>
              <a:spLocks noChangeShapeType="1"/>
            </p:cNvSpPr>
            <p:nvPr/>
          </p:nvSpPr>
          <p:spPr bwMode="auto">
            <a:xfrm flipH="1">
              <a:off x="3639" y="1003"/>
              <a:ext cx="6361" cy="5910"/>
            </a:xfrm>
            <a:prstGeom prst="line">
              <a:avLst/>
            </a:prstGeom>
            <a:noFill/>
            <a:ln w="9525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" name="Straight Connector 10"/>
            <p:cNvSpPr>
              <a:spLocks noChangeShapeType="1"/>
            </p:cNvSpPr>
            <p:nvPr/>
          </p:nvSpPr>
          <p:spPr bwMode="auto">
            <a:xfrm flipH="1">
              <a:off x="4146" y="522"/>
              <a:ext cx="5854" cy="5441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" name="Straight Connector 11"/>
            <p:cNvSpPr>
              <a:spLocks noChangeShapeType="1"/>
            </p:cNvSpPr>
            <p:nvPr/>
          </p:nvSpPr>
          <p:spPr bwMode="auto">
            <a:xfrm flipH="1">
              <a:off x="5741" y="2242"/>
              <a:ext cx="4259" cy="3958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31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4487863"/>
            <a:ext cx="8534400" cy="150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2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685800"/>
            <a:ext cx="8534400" cy="3614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33" name="Date Placeholder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4413" y="6172200"/>
            <a:ext cx="16002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rgbClr val="0A314B"/>
                </a:solidFill>
              </a:defRPr>
            </a:lvl1pPr>
          </a:lstStyle>
          <a:p>
            <a:fld id="{3461F7C0-56F3-4683-A4EE-D2E2AF2178E1}" type="datetime1">
              <a:rPr lang="ru-RU"/>
              <a:pPr/>
              <a:t>16.10.2014</a:t>
            </a:fld>
            <a:endParaRPr lang="ru-RU"/>
          </a:p>
        </p:txBody>
      </p:sp>
      <p:sp>
        <p:nvSpPr>
          <p:cNvPr id="1034" name="Footer Placeholder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4213" y="6172200"/>
            <a:ext cx="75438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 i="1">
                <a:solidFill>
                  <a:srgbClr val="0A314B"/>
                </a:solidFill>
              </a:defRPr>
            </a:lvl1pPr>
          </a:lstStyle>
          <a:p>
            <a:endParaRPr lang="ru-RU"/>
          </a:p>
        </p:txBody>
      </p:sp>
      <p:sp>
        <p:nvSpPr>
          <p:cNvPr id="1035" name="Slide Number Placehold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363200" y="5578475"/>
            <a:ext cx="114300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3200" b="1">
                <a:solidFill>
                  <a:srgbClr val="0A314B"/>
                </a:solidFill>
              </a:defRPr>
            </a:lvl1pPr>
          </a:lstStyle>
          <a:p>
            <a:fld id="{131C81AD-FE56-4366-9B0A-751FA37BF568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+mj-lt"/>
          <a:ea typeface="+mj-ea"/>
          <a:cs typeface="+mj-cs"/>
        </a:defRPr>
      </a:lvl1pPr>
      <a:lvl2pPr marL="457200" algn="l" defTabSz="457200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entury Gothic" charset="0"/>
        </a:defRPr>
      </a:lvl2pPr>
      <a:lvl3pPr marL="914400" algn="l" defTabSz="457200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entury Gothic" charset="0"/>
        </a:defRPr>
      </a:lvl3pPr>
      <a:lvl4pPr marL="1371600" algn="l" defTabSz="457200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entury Gothic" charset="0"/>
        </a:defRPr>
      </a:lvl4pPr>
      <a:lvl5pPr marL="1828800" algn="l" defTabSz="457200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entury Gothic" charset="0"/>
        </a:defRPr>
      </a:lvl5pPr>
      <a:lvl6pPr marL="2286000" algn="l" defTabSz="457200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entury Gothic" charset="0"/>
        </a:defRPr>
      </a:lvl6pPr>
      <a:lvl7pPr marL="2743200" algn="l" defTabSz="457200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entury Gothic" charset="0"/>
        </a:defRPr>
      </a:lvl7pPr>
      <a:lvl8pPr marL="3200400" algn="l" defTabSz="457200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entury Gothic" charset="0"/>
        </a:defRPr>
      </a:lvl8pPr>
      <a:lvl9pPr marL="3657600" algn="l" defTabSz="457200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entury Gothic" charset="0"/>
        </a:defRPr>
      </a:lvl9pPr>
    </p:titleStyle>
    <p:bodyStyle>
      <a:lvl1pPr marL="285750" indent="-285750" algn="l" defTabSz="457200" rtl="0" eaLnBrk="0" fontAlgn="base" hangingPunct="0">
        <a:spcBef>
          <a:spcPct val="0"/>
        </a:spcBef>
        <a:spcAft>
          <a:spcPts val="600"/>
        </a:spcAft>
        <a:buClr>
          <a:schemeClr val="tx1"/>
        </a:buClr>
        <a:buFont typeface="Wingdings 3" charset="0"/>
        <a:buChar char=""/>
        <a:defRPr sz="2000">
          <a:solidFill>
            <a:srgbClr val="0F486F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0"/>
        </a:spcBef>
        <a:spcAft>
          <a:spcPts val="600"/>
        </a:spcAft>
        <a:buClr>
          <a:schemeClr val="tx1"/>
        </a:buClr>
        <a:buFont typeface="Wingdings 3" charset="0"/>
        <a:buChar char=""/>
        <a:defRPr>
          <a:solidFill>
            <a:srgbClr val="0F486F"/>
          </a:solidFill>
          <a:latin typeface="+mn-lt"/>
        </a:defRPr>
      </a:lvl2pPr>
      <a:lvl3pPr marL="1200150" indent="-285750" algn="l" defTabSz="457200" rtl="0" eaLnBrk="0" fontAlgn="base" hangingPunct="0">
        <a:spcBef>
          <a:spcPct val="0"/>
        </a:spcBef>
        <a:spcAft>
          <a:spcPts val="600"/>
        </a:spcAft>
        <a:buClr>
          <a:schemeClr val="tx1"/>
        </a:buClr>
        <a:buFont typeface="Wingdings 3" charset="0"/>
        <a:buChar char=""/>
        <a:defRPr sz="1600">
          <a:solidFill>
            <a:srgbClr val="0F486F"/>
          </a:solidFill>
          <a:latin typeface="+mn-lt"/>
        </a:defRPr>
      </a:lvl3pPr>
      <a:lvl4pPr marL="1543050" indent="-171450" algn="l" defTabSz="457200" rtl="0" eaLnBrk="0" fontAlgn="base" hangingPunct="0">
        <a:spcBef>
          <a:spcPct val="0"/>
        </a:spcBef>
        <a:spcAft>
          <a:spcPts val="600"/>
        </a:spcAft>
        <a:buClr>
          <a:schemeClr val="tx1"/>
        </a:buClr>
        <a:buFont typeface="Wingdings 3" charset="0"/>
        <a:buChar char=""/>
        <a:defRPr sz="1400">
          <a:solidFill>
            <a:srgbClr val="0F486F"/>
          </a:solidFill>
          <a:latin typeface="+mn-lt"/>
        </a:defRPr>
      </a:lvl4pPr>
      <a:lvl5pPr marL="2000250" indent="-171450" algn="l" defTabSz="457200" rtl="0" eaLnBrk="0" fontAlgn="base" hangingPunct="0">
        <a:spcBef>
          <a:spcPct val="0"/>
        </a:spcBef>
        <a:spcAft>
          <a:spcPts val="600"/>
        </a:spcAft>
        <a:buClr>
          <a:schemeClr val="tx1"/>
        </a:buClr>
        <a:buFont typeface="Wingdings 3" charset="0"/>
        <a:buChar char=""/>
        <a:defRPr sz="1400">
          <a:solidFill>
            <a:srgbClr val="0F486F"/>
          </a:solidFill>
          <a:latin typeface="+mn-lt"/>
        </a:defRPr>
      </a:lvl5pPr>
      <a:lvl6pPr marL="2457450" indent="-171450" algn="l" defTabSz="457200" rtl="0" eaLnBrk="0" fontAlgn="base" hangingPunct="0">
        <a:spcBef>
          <a:spcPct val="0"/>
        </a:spcBef>
        <a:spcAft>
          <a:spcPts val="600"/>
        </a:spcAft>
        <a:buClr>
          <a:schemeClr val="tx1"/>
        </a:buClr>
        <a:buFont typeface="Wingdings 3" charset="0"/>
        <a:buChar char=""/>
        <a:defRPr sz="1400">
          <a:solidFill>
            <a:srgbClr val="0F486F"/>
          </a:solidFill>
          <a:latin typeface="+mn-lt"/>
        </a:defRPr>
      </a:lvl6pPr>
      <a:lvl7pPr marL="2914650" indent="-171450" algn="l" defTabSz="457200" rtl="0" eaLnBrk="0" fontAlgn="base" hangingPunct="0">
        <a:spcBef>
          <a:spcPct val="0"/>
        </a:spcBef>
        <a:spcAft>
          <a:spcPts val="600"/>
        </a:spcAft>
        <a:buClr>
          <a:schemeClr val="tx1"/>
        </a:buClr>
        <a:buFont typeface="Wingdings 3" charset="0"/>
        <a:buChar char=""/>
        <a:defRPr sz="1400">
          <a:solidFill>
            <a:srgbClr val="0F486F"/>
          </a:solidFill>
          <a:latin typeface="+mn-lt"/>
        </a:defRPr>
      </a:lvl7pPr>
      <a:lvl8pPr marL="3371850" indent="-171450" algn="l" defTabSz="457200" rtl="0" eaLnBrk="0" fontAlgn="base" hangingPunct="0">
        <a:spcBef>
          <a:spcPct val="0"/>
        </a:spcBef>
        <a:spcAft>
          <a:spcPts val="600"/>
        </a:spcAft>
        <a:buClr>
          <a:schemeClr val="tx1"/>
        </a:buClr>
        <a:buFont typeface="Wingdings 3" charset="0"/>
        <a:buChar char=""/>
        <a:defRPr sz="1400">
          <a:solidFill>
            <a:srgbClr val="0F486F"/>
          </a:solidFill>
          <a:latin typeface="+mn-lt"/>
        </a:defRPr>
      </a:lvl8pPr>
      <a:lvl9pPr marL="3829050" indent="-171450" algn="l" defTabSz="457200" rtl="0" eaLnBrk="0" fontAlgn="base" hangingPunct="0">
        <a:spcBef>
          <a:spcPct val="0"/>
        </a:spcBef>
        <a:spcAft>
          <a:spcPts val="600"/>
        </a:spcAft>
        <a:buClr>
          <a:schemeClr val="tx1"/>
        </a:buClr>
        <a:buFont typeface="Wingdings 3" charset="0"/>
        <a:buChar char=""/>
        <a:defRPr sz="1400">
          <a:solidFill>
            <a:srgbClr val="0F486F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Straight Connector 15"/>
          <p:cNvSpPr>
            <a:spLocks noChangeShapeType="1"/>
          </p:cNvSpPr>
          <p:nvPr/>
        </p:nvSpPr>
        <p:spPr bwMode="auto">
          <a:xfrm flipH="1">
            <a:off x="8228013" y="7938"/>
            <a:ext cx="3810000" cy="3810000"/>
          </a:xfrm>
          <a:prstGeom prst="line">
            <a:avLst/>
          </a:prstGeom>
          <a:noFill/>
          <a:ln w="12700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0" name="Straight Connector 16"/>
          <p:cNvSpPr>
            <a:spLocks noChangeShapeType="1"/>
          </p:cNvSpPr>
          <p:nvPr/>
        </p:nvSpPr>
        <p:spPr bwMode="auto">
          <a:xfrm flipH="1">
            <a:off x="6108700" y="92075"/>
            <a:ext cx="6080125" cy="6080125"/>
          </a:xfrm>
          <a:prstGeom prst="line">
            <a:avLst/>
          </a:prstGeom>
          <a:noFill/>
          <a:ln w="12700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1" name="Straight Connector 18"/>
          <p:cNvSpPr>
            <a:spLocks noChangeShapeType="1"/>
          </p:cNvSpPr>
          <p:nvPr/>
        </p:nvSpPr>
        <p:spPr bwMode="auto">
          <a:xfrm flipH="1">
            <a:off x="7235825" y="228600"/>
            <a:ext cx="4953000" cy="4953000"/>
          </a:xfrm>
          <a:prstGeom prst="line">
            <a:avLst/>
          </a:prstGeom>
          <a:noFill/>
          <a:ln w="12700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2" name="Straight Connector 20"/>
          <p:cNvSpPr>
            <a:spLocks noChangeShapeType="1"/>
          </p:cNvSpPr>
          <p:nvPr/>
        </p:nvSpPr>
        <p:spPr bwMode="auto">
          <a:xfrm flipH="1">
            <a:off x="7335838" y="31750"/>
            <a:ext cx="4852987" cy="4852988"/>
          </a:xfrm>
          <a:prstGeom prst="line">
            <a:avLst/>
          </a:prstGeom>
          <a:noFill/>
          <a:ln w="31750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3" name="Straight Connector 22"/>
          <p:cNvSpPr>
            <a:spLocks noChangeShapeType="1"/>
          </p:cNvSpPr>
          <p:nvPr/>
        </p:nvSpPr>
        <p:spPr bwMode="auto">
          <a:xfrm flipH="1">
            <a:off x="7845425" y="609600"/>
            <a:ext cx="4343400" cy="4343400"/>
          </a:xfrm>
          <a:prstGeom prst="line">
            <a:avLst/>
          </a:prstGeom>
          <a:noFill/>
          <a:ln w="31750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4" name="Заголовок 1"/>
          <p:cNvSpPr>
            <a:spLocks noGrp="1" noChangeArrowheads="1"/>
          </p:cNvSpPr>
          <p:nvPr>
            <p:ph type="ctrTitle"/>
          </p:nvPr>
        </p:nvSpPr>
        <p:spPr>
          <a:xfrm>
            <a:off x="615950" y="358775"/>
            <a:ext cx="10739438" cy="1768475"/>
          </a:xfrm>
          <a:ln/>
        </p:spPr>
        <p:txBody>
          <a:bodyPr anchor="b"/>
          <a:lstStyle/>
          <a:p>
            <a:pPr algn="ctr"/>
            <a:r>
              <a:rPr lang="ru-RU" sz="2400" b="1" dirty="0"/>
              <a:t>Владивостокский государственный университет экономики и сервиса</a:t>
            </a:r>
            <a:br>
              <a:rPr lang="ru-RU" sz="2400" b="1" dirty="0"/>
            </a:br>
            <a:r>
              <a:rPr lang="ru-RU" sz="2400" b="1" dirty="0" smtClean="0"/>
              <a:t>Институт </a:t>
            </a:r>
            <a:r>
              <a:rPr lang="ru-RU" sz="2400" b="1" dirty="0"/>
              <a:t>международного бизнеса и экономики</a:t>
            </a:r>
            <a:br>
              <a:rPr lang="ru-RU" sz="2400" b="1" dirty="0"/>
            </a:br>
            <a:r>
              <a:rPr lang="ru-RU" sz="2400" b="1" dirty="0"/>
              <a:t>Кафедра мировой экономики и международных отношений</a:t>
            </a:r>
          </a:p>
        </p:txBody>
      </p:sp>
      <p:sp>
        <p:nvSpPr>
          <p:cNvPr id="2055" name="Подзаголовок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19063" y="2074863"/>
            <a:ext cx="11199812" cy="23479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indent="0" algn="ctr">
              <a:spcAft>
                <a:spcPts val="550"/>
              </a:spcAft>
              <a:buFont typeface="Wingdings 3" charset="0"/>
              <a:buNone/>
            </a:pPr>
            <a:endParaRPr lang="ru-RU" sz="3200" b="1" i="1" dirty="0"/>
          </a:p>
          <a:p>
            <a:pPr marL="0" indent="0" algn="ctr">
              <a:spcAft>
                <a:spcPts val="550"/>
              </a:spcAft>
              <a:buFont typeface="Wingdings 3" charset="0"/>
              <a:buNone/>
            </a:pPr>
            <a:r>
              <a:rPr lang="ru-RU" sz="3000" b="1" dirty="0" smtClean="0"/>
              <a:t>Изменение </a:t>
            </a:r>
            <a:r>
              <a:rPr lang="ru-RU" sz="3000" b="1" dirty="0"/>
              <a:t>статуса Охотского моря – </a:t>
            </a:r>
            <a:endParaRPr lang="ru-RU" sz="3000" b="1" dirty="0" smtClean="0"/>
          </a:p>
          <a:p>
            <a:pPr marL="0" indent="0" algn="ctr">
              <a:spcAft>
                <a:spcPts val="550"/>
              </a:spcAft>
              <a:buFont typeface="Wingdings 3" charset="0"/>
              <a:buNone/>
            </a:pPr>
            <a:r>
              <a:rPr lang="ru-RU" sz="3000" b="1" dirty="0" smtClean="0"/>
              <a:t>международная </a:t>
            </a:r>
            <a:r>
              <a:rPr lang="ru-RU" sz="3000" b="1" dirty="0"/>
              <a:t>нормативно -правовая основа принятия внешнеполитического </a:t>
            </a:r>
            <a:r>
              <a:rPr lang="ru-RU" sz="3000" b="1" dirty="0" smtClean="0"/>
              <a:t>решения</a:t>
            </a:r>
            <a:endParaRPr lang="ru-RU" sz="3200" b="1" dirty="0"/>
          </a:p>
          <a:p>
            <a:pPr marL="0" indent="0" algn="ctr">
              <a:spcAft>
                <a:spcPts val="550"/>
              </a:spcAft>
              <a:buFont typeface="Wingdings 3" charset="0"/>
              <a:buNone/>
            </a:pPr>
            <a:endParaRPr lang="ru-RU" sz="1900" b="1" i="1" dirty="0"/>
          </a:p>
        </p:txBody>
      </p:sp>
      <p:sp>
        <p:nvSpPr>
          <p:cNvPr id="2056" name="TextBox 3"/>
          <p:cNvSpPr>
            <a:spLocks noChangeArrowheads="1"/>
          </p:cNvSpPr>
          <p:nvPr/>
        </p:nvSpPr>
        <p:spPr bwMode="auto">
          <a:xfrm>
            <a:off x="8186738" y="5721350"/>
            <a:ext cx="388143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dirty="0" smtClean="0"/>
              <a:t>\</a:t>
            </a:r>
            <a:endParaRPr lang="ru-RU" dirty="0"/>
          </a:p>
        </p:txBody>
      </p:sp>
      <p:sp>
        <p:nvSpPr>
          <p:cNvPr id="2057" name="TextBox 6"/>
          <p:cNvSpPr>
            <a:spLocks noChangeArrowheads="1"/>
          </p:cNvSpPr>
          <p:nvPr/>
        </p:nvSpPr>
        <p:spPr bwMode="auto">
          <a:xfrm>
            <a:off x="8156575" y="4519613"/>
            <a:ext cx="394176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Картинка1"/>
          <p:cNvPicPr>
            <a:picLocks noRot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55563"/>
            <a:ext cx="11680825" cy="6672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Картинка1"/>
          <p:cNvPicPr>
            <a:picLocks noRot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150" y="203200"/>
            <a:ext cx="5353050" cy="637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098" name="БлокТекста1"/>
          <p:cNvSpPr txBox="1">
            <a:spLocks noChangeArrowheads="1"/>
          </p:cNvSpPr>
          <p:nvPr/>
        </p:nvSpPr>
        <p:spPr bwMode="auto">
          <a:xfrm>
            <a:off x="117475" y="111125"/>
            <a:ext cx="6384925" cy="662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ru-RU" sz="2100" b="1"/>
              <a:t>До 2013 года</a:t>
            </a:r>
            <a:r>
              <a:rPr lang="ru-RU" sz="2100"/>
              <a:t> Охотское море не являлось внутреннем морем России: в его центре находился вытянутый анклав значительных размеров, известный в международной литературе как «Peanut Hole Sea of Okhotsk». Этот анклав считался «открытым морем», на территории этого анклава могли свободно перемещаться и вести лов рыбы суда любых государств.</a:t>
            </a:r>
          </a:p>
          <a:p>
            <a:endParaRPr lang="ru-RU" sz="2100"/>
          </a:p>
          <a:p>
            <a:r>
              <a:rPr lang="ru-RU" sz="2100" b="1"/>
              <a:t>В ноябре 2013</a:t>
            </a:r>
            <a:r>
              <a:rPr lang="ru-RU" sz="2100"/>
              <a:t> года России удалось доказать права на 52 тысячи квадратных километров акватории в центре Охотского моря. После этого центр Охотского моря перестал быть частью Мирового океана и стал полностью российским. Охотское море теперь является внутренним морем России.</a:t>
            </a:r>
          </a:p>
          <a:p>
            <a:endParaRPr lang="ru-RU" sz="2100"/>
          </a:p>
          <a:p>
            <a:r>
              <a:rPr lang="ru-RU" sz="2100" b="1"/>
              <a:t>В 2014</a:t>
            </a:r>
            <a:r>
              <a:rPr lang="ru-RU" sz="2100"/>
              <a:t> г. Окончательное оформление Охотского моря в нашу собственность.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ЗаголовокСлайда1"/>
          <p:cNvSpPr>
            <a:spLocks noGrp="1" noChangeArrowheads="1"/>
          </p:cNvSpPr>
          <p:nvPr>
            <p:ph type="title"/>
          </p:nvPr>
        </p:nvSpPr>
        <p:spPr>
          <a:xfrm>
            <a:off x="190500" y="142875"/>
            <a:ext cx="11822113" cy="1011238"/>
          </a:xfrm>
        </p:spPr>
        <p:txBody>
          <a:bodyPr/>
          <a:lstStyle/>
          <a:p>
            <a:r>
              <a:rPr lang="ru-RU" sz="2800"/>
              <a:t>Проблема изменения статуса Охотского моря. Начало обсуждения вопроса о его изменении.</a:t>
            </a:r>
          </a:p>
        </p:txBody>
      </p:sp>
      <p:sp>
        <p:nvSpPr>
          <p:cNvPr id="5122" name="БлокТекста1"/>
          <p:cNvSpPr txBox="1">
            <a:spLocks noChangeArrowheads="1"/>
          </p:cNvSpPr>
          <p:nvPr/>
        </p:nvSpPr>
        <p:spPr bwMode="auto">
          <a:xfrm>
            <a:off x="136525" y="1284288"/>
            <a:ext cx="6835775" cy="5291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charset="0"/>
              </a:defRPr>
            </a:lvl1pPr>
            <a:lvl2pPr>
              <a:defRPr>
                <a:solidFill>
                  <a:schemeClr val="tx1"/>
                </a:solidFill>
                <a:latin typeface="Century Gothic" charset="0"/>
              </a:defRPr>
            </a:lvl2pPr>
            <a:lvl3pPr>
              <a:defRPr>
                <a:solidFill>
                  <a:schemeClr val="tx1"/>
                </a:solidFill>
                <a:latin typeface="Century Gothic" charset="0"/>
              </a:defRPr>
            </a:lvl3pPr>
            <a:lvl4pPr>
              <a:defRPr>
                <a:solidFill>
                  <a:schemeClr val="tx1"/>
                </a:solidFill>
                <a:latin typeface="Century Gothic" charset="0"/>
              </a:defRPr>
            </a:lvl4pPr>
            <a:lvl5pPr>
              <a:defRPr>
                <a:solidFill>
                  <a:schemeClr val="tx1"/>
                </a:solidFill>
                <a:latin typeface="Century Gothic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charset="0"/>
              </a:defRPr>
            </a:lvl9pPr>
          </a:lstStyle>
          <a:p>
            <a:pPr defTabSz="914400"/>
            <a:r>
              <a:rPr lang="ru-RU" sz="2600" b="1"/>
              <a:t>Сроки:</a:t>
            </a:r>
            <a:r>
              <a:rPr lang="ru-RU" sz="2400" b="1"/>
              <a:t> От момента первых претензий РФ на нейтральную территорию в Охотском море до признания этого анклава российским шельфом прошло более 10 лет</a:t>
            </a:r>
          </a:p>
          <a:p>
            <a:pPr defTabSz="914400"/>
            <a:endParaRPr lang="ru-RU" sz="2400" b="1" i="1"/>
          </a:p>
          <a:p>
            <a:pPr defTabSz="914400"/>
            <a:r>
              <a:rPr lang="ru-RU" sz="2600" b="1"/>
              <a:t>Основные проблемы:</a:t>
            </a:r>
          </a:p>
          <a:p>
            <a:pPr defTabSz="914400">
              <a:spcAft>
                <a:spcPts val="600"/>
              </a:spcAft>
            </a:pPr>
            <a:r>
              <a:rPr lang="ru-RU" sz="2400" b="1" u="sng"/>
              <a:t>Во-первых</a:t>
            </a:r>
            <a:r>
              <a:rPr lang="ru-RU" sz="2400" b="1"/>
              <a:t>, нет ли у Японии возражений в связи с тем, каким образом Россия отмеряет экономическую зону от исходных линий в этом регионе</a:t>
            </a:r>
          </a:p>
          <a:p>
            <a:pPr defTabSz="914400">
              <a:spcAft>
                <a:spcPts val="600"/>
              </a:spcAft>
            </a:pPr>
            <a:r>
              <a:rPr lang="ru-RU" sz="2400" b="1" u="sng"/>
              <a:t>Во-вторых</a:t>
            </a:r>
            <a:r>
              <a:rPr lang="ru-RU" sz="2400" b="1"/>
              <a:t>, важной задачей, поставленной перед нами комиссией, стало определение точек подножия континентального склона</a:t>
            </a:r>
          </a:p>
        </p:txBody>
      </p:sp>
      <p:pic>
        <p:nvPicPr>
          <p:cNvPr id="5123" name="Картинка1"/>
          <p:cNvPicPr>
            <a:picLocks noRot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2225" y="908050"/>
            <a:ext cx="3781425" cy="2833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4" name="Картинка2"/>
          <p:cNvPicPr>
            <a:picLocks noRot="1"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950" y="3878263"/>
            <a:ext cx="2590800" cy="3303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10307638" cy="812800"/>
          </a:xfrm>
          <a:ln/>
        </p:spPr>
        <p:txBody>
          <a:bodyPr/>
          <a:lstStyle/>
          <a:p>
            <a:r>
              <a:rPr lang="ru-RU" sz="3200" b="1"/>
              <a:t>НПА, послужившие основой решения</a:t>
            </a:r>
          </a:p>
        </p:txBody>
      </p:sp>
      <p:sp>
        <p:nvSpPr>
          <p:cNvPr id="6146" name="БлокТекста1"/>
          <p:cNvSpPr txBox="1">
            <a:spLocks noChangeArrowheads="1"/>
          </p:cNvSpPr>
          <p:nvPr/>
        </p:nvSpPr>
        <p:spPr bwMode="auto">
          <a:xfrm>
            <a:off x="193675" y="720725"/>
            <a:ext cx="11774488" cy="600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charset="0"/>
              </a:defRPr>
            </a:lvl1pPr>
            <a:lvl2pPr>
              <a:defRPr>
                <a:solidFill>
                  <a:schemeClr val="tx1"/>
                </a:solidFill>
                <a:latin typeface="Century Gothic" charset="0"/>
              </a:defRPr>
            </a:lvl2pPr>
            <a:lvl3pPr>
              <a:defRPr>
                <a:solidFill>
                  <a:schemeClr val="tx1"/>
                </a:solidFill>
                <a:latin typeface="Century Gothic" charset="0"/>
              </a:defRPr>
            </a:lvl3pPr>
            <a:lvl4pPr>
              <a:defRPr>
                <a:solidFill>
                  <a:schemeClr val="tx1"/>
                </a:solidFill>
                <a:latin typeface="Century Gothic" charset="0"/>
              </a:defRPr>
            </a:lvl4pPr>
            <a:lvl5pPr>
              <a:defRPr>
                <a:solidFill>
                  <a:schemeClr val="tx1"/>
                </a:solidFill>
                <a:latin typeface="Century Gothic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charset="0"/>
              </a:defRPr>
            </a:lvl9pPr>
          </a:lstStyle>
          <a:p>
            <a:pPr defTabSz="914400"/>
            <a:r>
              <a:rPr lang="ru-RU" sz="2600"/>
              <a:t>- Международно-правовой статус Охотского моря в соответствии со </a:t>
            </a:r>
            <a:r>
              <a:rPr lang="ru-RU" sz="2600" b="1"/>
              <a:t>ст. 122 Конвенции ООН</a:t>
            </a:r>
            <a:r>
              <a:rPr lang="ru-RU" sz="2600"/>
              <a:t> по морскому праву, до недавнего времени значился как "полузамкнутое море"</a:t>
            </a:r>
          </a:p>
          <a:p>
            <a:pPr defTabSz="914400"/>
            <a:endParaRPr lang="ru-RU" sz="2600"/>
          </a:p>
          <a:p>
            <a:pPr defTabSz="914400"/>
            <a:r>
              <a:rPr lang="ru-RU" sz="2600" b="1"/>
              <a:t>- Конвенция ООН по морскому праву 1982</a:t>
            </a:r>
          </a:p>
          <a:p>
            <a:pPr defTabSz="914400"/>
            <a:endParaRPr lang="ru-RU" sz="2600" b="1"/>
          </a:p>
          <a:p>
            <a:pPr defTabSz="914400"/>
            <a:r>
              <a:rPr lang="ru-RU" sz="2600" b="1"/>
              <a:t>- ст. 1 и 2 Указа Президиума Верховного Совета СССР от 6 февраля 1968 г. "О континентальном шельфе СССР</a:t>
            </a:r>
          </a:p>
          <a:p>
            <a:pPr defTabSz="914400"/>
            <a:endParaRPr lang="ru-RU" sz="2600" b="1" i="1"/>
          </a:p>
          <a:p>
            <a:pPr defTabSz="914400"/>
            <a:r>
              <a:rPr lang="ru-RU" sz="2600" b="1"/>
              <a:t>- официальная оговорка, которую СССР сделал при подписании, а Россия - при ратификации Конвенции ООН по морскому праву, о том, что наша страна не принимает никаких обязательных процедур, влекущих за собой обязательные решения при рассмотрении споров, связанных с делимитацией морских границ</a:t>
            </a:r>
          </a:p>
          <a:p>
            <a:pPr defTabSz="914400"/>
            <a:endParaRPr lang="ru-RU" sz="1200" b="1" i="1">
              <a:solidFill>
                <a:srgbClr val="00000A"/>
              </a:solidFill>
              <a:latin typeface="Times New Roman" pitchFamily="65" charset="-52"/>
            </a:endParaRPr>
          </a:p>
          <a:p>
            <a:pPr defTabSz="914400"/>
            <a:endParaRPr lang="ru-RU"/>
          </a:p>
          <a:p>
            <a:pPr defTabSz="914400"/>
            <a:endParaRPr lang="ru-RU"/>
          </a:p>
          <a:p>
            <a:pPr defTabSz="914400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125413" y="66675"/>
            <a:ext cx="11896725" cy="738188"/>
          </a:xfrm>
          <a:ln/>
        </p:spPr>
        <p:txBody>
          <a:bodyPr/>
          <a:lstStyle/>
          <a:p>
            <a:r>
              <a:rPr lang="ru-RU" sz="3400" b="1"/>
              <a:t>Выгоды от изменения статуса Охотского моря</a:t>
            </a:r>
          </a:p>
        </p:txBody>
      </p:sp>
      <p:sp>
        <p:nvSpPr>
          <p:cNvPr id="7170" name="БлокТекста1"/>
          <p:cNvSpPr txBox="1">
            <a:spLocks noChangeArrowheads="1"/>
          </p:cNvSpPr>
          <p:nvPr/>
        </p:nvSpPr>
        <p:spPr bwMode="auto">
          <a:xfrm>
            <a:off x="149225" y="673100"/>
            <a:ext cx="9001125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charset="0"/>
              </a:defRPr>
            </a:lvl1pPr>
            <a:lvl2pPr>
              <a:defRPr>
                <a:solidFill>
                  <a:schemeClr val="tx1"/>
                </a:solidFill>
                <a:latin typeface="Century Gothic" charset="0"/>
              </a:defRPr>
            </a:lvl2pPr>
            <a:lvl3pPr>
              <a:defRPr>
                <a:solidFill>
                  <a:schemeClr val="tx1"/>
                </a:solidFill>
                <a:latin typeface="Century Gothic" charset="0"/>
              </a:defRPr>
            </a:lvl3pPr>
            <a:lvl4pPr>
              <a:defRPr>
                <a:solidFill>
                  <a:schemeClr val="tx1"/>
                </a:solidFill>
                <a:latin typeface="Century Gothic" charset="0"/>
              </a:defRPr>
            </a:lvl4pPr>
            <a:lvl5pPr>
              <a:defRPr>
                <a:solidFill>
                  <a:schemeClr val="tx1"/>
                </a:solidFill>
                <a:latin typeface="Century Gothic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charset="0"/>
              </a:defRPr>
            </a:lvl9pPr>
          </a:lstStyle>
          <a:p>
            <a:pPr defTabSz="914400">
              <a:spcAft>
                <a:spcPts val="600"/>
              </a:spcAft>
            </a:pPr>
            <a:r>
              <a:rPr lang="ru-RU" sz="2200" b="1"/>
              <a:t>1) Исключительные права России на ресурсы недр и морского дна анклава</a:t>
            </a:r>
          </a:p>
          <a:p>
            <a:pPr defTabSz="914400">
              <a:spcAft>
                <a:spcPts val="600"/>
              </a:spcAft>
            </a:pPr>
            <a:r>
              <a:rPr lang="ru-RU" sz="2200" b="1"/>
              <a:t>2) Больше всего преимуществ с признанием Охотского моря внутренним морем </a:t>
            </a:r>
            <a:r>
              <a:rPr lang="ru-RU" sz="2200" b="1" u="sng"/>
              <a:t>России</a:t>
            </a:r>
            <a:r>
              <a:rPr lang="ru-RU" sz="2200" b="1"/>
              <a:t> получат дальневосточные рыбаки</a:t>
            </a:r>
          </a:p>
          <a:p>
            <a:pPr algn="just" defTabSz="914400">
              <a:spcAft>
                <a:spcPts val="425"/>
              </a:spcAft>
            </a:pPr>
            <a:r>
              <a:rPr lang="ru-RU" sz="2200" b="1"/>
              <a:t>3) эксперты указывают, что это решение является поворотным моментом для ставшего вполне реальным международного признания тянущегося до Северного полюса Хребта Ломоносова в Арктике.</a:t>
            </a:r>
          </a:p>
          <a:p>
            <a:pPr algn="just" defTabSz="914400">
              <a:spcAft>
                <a:spcPts val="425"/>
              </a:spcAft>
            </a:pPr>
            <a:r>
              <a:rPr lang="ru-RU" sz="2200" b="1"/>
              <a:t>4) Это позволяет прогнозировать очень серьезные возможности освоения, развивать территорию Дальнего Востока. Дальневосточный энергетический вектор будет только укрепляться.</a:t>
            </a:r>
          </a:p>
          <a:p>
            <a:pPr algn="just" defTabSz="914400">
              <a:spcAft>
                <a:spcPts val="425"/>
              </a:spcAft>
            </a:pPr>
            <a:r>
              <a:rPr lang="ru-RU" sz="2200" b="1"/>
              <a:t>5) «Роснефть» приглашает к сотрудничеству государственную норвежскую Statoil, уже заключен договор о проведении совместных геологоразведочных работ на нашем шельфе. Далее. В ООН сегодня имеют большой вес голоса таких стран как Китай, Индия – это наши потенциальные потребители.</a:t>
            </a:r>
          </a:p>
          <a:p>
            <a:pPr algn="just" defTabSz="914400">
              <a:spcAft>
                <a:spcPts val="425"/>
              </a:spcAft>
            </a:pPr>
            <a:endParaRPr lang="ru-RU" b="1" i="1"/>
          </a:p>
        </p:txBody>
      </p:sp>
      <p:pic>
        <p:nvPicPr>
          <p:cNvPr id="7171" name="Картинка1"/>
          <p:cNvPicPr>
            <a:picLocks noRot="1"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6700" y="901700"/>
            <a:ext cx="3016250" cy="301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76200" y="0"/>
            <a:ext cx="11938000" cy="869950"/>
          </a:xfrm>
          <a:ln/>
        </p:spPr>
        <p:txBody>
          <a:bodyPr/>
          <a:lstStyle/>
          <a:p>
            <a:r>
              <a:rPr lang="ru-RU" sz="3600" b="1"/>
              <a:t>Последствия изменения статуса Охот. Моря</a:t>
            </a:r>
          </a:p>
        </p:txBody>
      </p:sp>
      <p:sp>
        <p:nvSpPr>
          <p:cNvPr id="8194" name="БлокТекста1"/>
          <p:cNvSpPr txBox="1">
            <a:spLocks noChangeArrowheads="1"/>
          </p:cNvSpPr>
          <p:nvPr/>
        </p:nvSpPr>
        <p:spPr bwMode="auto">
          <a:xfrm>
            <a:off x="115888" y="989013"/>
            <a:ext cx="8478837" cy="551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charset="0"/>
              </a:defRPr>
            </a:lvl1pPr>
            <a:lvl2pPr>
              <a:defRPr>
                <a:solidFill>
                  <a:schemeClr val="tx1"/>
                </a:solidFill>
                <a:latin typeface="Century Gothic" charset="0"/>
              </a:defRPr>
            </a:lvl2pPr>
            <a:lvl3pPr>
              <a:defRPr>
                <a:solidFill>
                  <a:schemeClr val="tx1"/>
                </a:solidFill>
                <a:latin typeface="Century Gothic" charset="0"/>
              </a:defRPr>
            </a:lvl3pPr>
            <a:lvl4pPr>
              <a:defRPr>
                <a:solidFill>
                  <a:schemeClr val="tx1"/>
                </a:solidFill>
                <a:latin typeface="Century Gothic" charset="0"/>
              </a:defRPr>
            </a:lvl4pPr>
            <a:lvl5pPr>
              <a:defRPr>
                <a:solidFill>
                  <a:schemeClr val="tx1"/>
                </a:solidFill>
                <a:latin typeface="Century Gothic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charset="0"/>
              </a:defRPr>
            </a:lvl9pPr>
          </a:lstStyle>
          <a:p>
            <a:pPr algn="just" defTabSz="914400">
              <a:spcAft>
                <a:spcPts val="425"/>
              </a:spcAft>
            </a:pPr>
            <a:r>
              <a:rPr lang="ru-RU" sz="2000" b="1">
                <a:latin typeface="Verdana" pitchFamily="66" charset="-52"/>
              </a:rPr>
              <a:t>Президент России Владимир Путин закрыл всё судоходство и рыболовство других государств во всём Охотском море</a:t>
            </a:r>
          </a:p>
          <a:p>
            <a:pPr algn="just" defTabSz="914400">
              <a:spcAft>
                <a:spcPts val="425"/>
              </a:spcAft>
            </a:pPr>
            <a:r>
              <a:rPr lang="ru-RU" sz="2000" b="1">
                <a:latin typeface="Verdana" pitchFamily="66" charset="-52"/>
              </a:rPr>
              <a:t>Во-первых, закрыт основной район рыболовства Японии и Китая, что лишает их существенных доходов и вынуждает конкурировать ещё жёстче в западной части Тихого океана</a:t>
            </a:r>
          </a:p>
          <a:p>
            <a:pPr algn="just" defTabSz="914400">
              <a:spcAft>
                <a:spcPts val="425"/>
              </a:spcAft>
            </a:pPr>
            <a:endParaRPr lang="ru-RU" sz="2000" b="1" i="1">
              <a:latin typeface="Verdana" pitchFamily="66" charset="-52"/>
            </a:endParaRPr>
          </a:p>
          <a:p>
            <a:pPr algn="just" defTabSz="914400">
              <a:spcAft>
                <a:spcPts val="425"/>
              </a:spcAft>
            </a:pPr>
            <a:r>
              <a:rPr lang="ru-RU" sz="2000" b="1">
                <a:latin typeface="Verdana" pitchFamily="66" charset="-52"/>
              </a:rPr>
              <a:t>Во-вторых, открытое российское притязание на Охотское море лишь стимулирует Китай объявить о своих притязаниях на богатое нефтью Южно-Китайское море, а эти заявки уже разжигают конфликт между Пекином с одной стороны и Токио и Вашингтоном с другой.</a:t>
            </a:r>
          </a:p>
          <a:p>
            <a:pPr algn="just" defTabSz="914400">
              <a:spcAft>
                <a:spcPts val="425"/>
              </a:spcAft>
            </a:pPr>
            <a:endParaRPr lang="ru-RU" sz="2000" b="1" i="1">
              <a:latin typeface="Verdana" pitchFamily="66" charset="-52"/>
            </a:endParaRPr>
          </a:p>
          <a:p>
            <a:pPr algn="just" defTabSz="914400">
              <a:spcAft>
                <a:spcPts val="425"/>
              </a:spcAft>
            </a:pPr>
            <a:r>
              <a:rPr lang="ru-RU" sz="2000" b="1">
                <a:latin typeface="Verdana" pitchFamily="66" charset="-52"/>
              </a:rPr>
              <a:t>В третьих, заявление Путина о том, что Россия закроет Охотское море, повышает ставки Москвы в ещё более широких заявках на Северный Ледовитый океан.</a:t>
            </a:r>
          </a:p>
          <a:p>
            <a:pPr algn="just" defTabSz="914400">
              <a:spcAft>
                <a:spcPts val="425"/>
              </a:spcAft>
            </a:pPr>
            <a:endParaRPr lang="ru-RU" sz="2000" b="1" i="1">
              <a:latin typeface="Times New Roman" pitchFamily="65" charset="-52"/>
            </a:endParaRPr>
          </a:p>
        </p:txBody>
      </p:sp>
      <p:pic>
        <p:nvPicPr>
          <p:cNvPr id="8195" name="Картинка1"/>
          <p:cNvPicPr>
            <a:picLocks noRot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5050" y="1022350"/>
            <a:ext cx="3429000" cy="247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146194"/>
      </a:dk1>
      <a:lt1>
        <a:srgbClr val="FFFFFF"/>
      </a:lt1>
      <a:dk2>
        <a:srgbClr val="000000"/>
      </a:dk2>
      <a:lt2>
        <a:srgbClr val="76DBF4"/>
      </a:lt2>
      <a:accent1>
        <a:srgbClr val="052F61"/>
      </a:accent1>
      <a:accent2>
        <a:srgbClr val="A50E82"/>
      </a:accent2>
      <a:accent3>
        <a:srgbClr val="AAAAAA"/>
      </a:accent3>
      <a:accent4>
        <a:srgbClr val="DADADA"/>
      </a:accent4>
      <a:accent5>
        <a:srgbClr val="AAADB7"/>
      </a:accent5>
      <a:accent6>
        <a:srgbClr val="950C75"/>
      </a:accent6>
      <a:hlink>
        <a:srgbClr val="0D2E46"/>
      </a:hlink>
      <a:folHlink>
        <a:srgbClr val="356A95"/>
      </a:folHlink>
    </a:clrScheme>
    <a:fontScheme name="Тема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entury Gothic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entury Gothic" charset="0"/>
          </a:defRPr>
        </a:defPPr>
      </a:lstStyle>
    </a:lnDef>
  </a:objectDefaults>
  <a:extraClrSchemeLst>
    <a:extraClrScheme>
      <a:clrScheme name="Тема Office 1">
        <a:dk1>
          <a:srgbClr val="146194"/>
        </a:dk1>
        <a:lt1>
          <a:srgbClr val="FFFFFF"/>
        </a:lt1>
        <a:dk2>
          <a:srgbClr val="000000"/>
        </a:dk2>
        <a:lt2>
          <a:srgbClr val="76DBF4"/>
        </a:lt2>
        <a:accent1>
          <a:srgbClr val="052F61"/>
        </a:accent1>
        <a:accent2>
          <a:srgbClr val="A50E82"/>
        </a:accent2>
        <a:accent3>
          <a:srgbClr val="AAAAAA"/>
        </a:accent3>
        <a:accent4>
          <a:srgbClr val="DADADA"/>
        </a:accent4>
        <a:accent5>
          <a:srgbClr val="AAADB7"/>
        </a:accent5>
        <a:accent6>
          <a:srgbClr val="950C75"/>
        </a:accent6>
        <a:hlink>
          <a:srgbClr val="0D2E46"/>
        </a:hlink>
        <a:folHlink>
          <a:srgbClr val="356A9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146194"/>
        </a:dk2>
        <a:lt2>
          <a:srgbClr val="76DBF4"/>
        </a:lt2>
        <a:accent1>
          <a:srgbClr val="052F61"/>
        </a:accent1>
        <a:accent2>
          <a:srgbClr val="A50E82"/>
        </a:accent2>
        <a:accent3>
          <a:srgbClr val="FFFFFF"/>
        </a:accent3>
        <a:accent4>
          <a:srgbClr val="000000"/>
        </a:accent4>
        <a:accent5>
          <a:srgbClr val="AAADB7"/>
        </a:accent5>
        <a:accent6>
          <a:srgbClr val="950C75"/>
        </a:accent6>
        <a:hlink>
          <a:srgbClr val="0D2E46"/>
        </a:hlink>
        <a:folHlink>
          <a:srgbClr val="356A9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552</Words>
  <Application>Microsoft Office PowerPoint</Application>
  <PresentationFormat>Широкоэкранный</PresentationFormat>
  <Paragraphs>39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Century Gothic</vt:lpstr>
      <vt:lpstr>Times New Roman</vt:lpstr>
      <vt:lpstr>Verdana</vt:lpstr>
      <vt:lpstr>Wingdings 3</vt:lpstr>
      <vt:lpstr>Тема Office</vt:lpstr>
      <vt:lpstr>Владивостокский государственный университет экономики и сервиса Институт международного бизнеса и экономики Кафедра мировой экономики и международных отношений</vt:lpstr>
      <vt:lpstr>Презентация PowerPoint</vt:lpstr>
      <vt:lpstr>Презентация PowerPoint</vt:lpstr>
      <vt:lpstr>Проблема изменения статуса Охотского моря. Начало обсуждения вопроса о его изменении.</vt:lpstr>
      <vt:lpstr>НПА, послужившие основой решения</vt:lpstr>
      <vt:lpstr>Выгоды от изменения статуса Охотского моря</vt:lpstr>
      <vt:lpstr>Последствия изменения статуса Охот. Моря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Владивостокский государственный университет экономики и серв</dc:title>
  <dc:creator>админ</dc:creator>
  <cp:lastModifiedBy>Вероника Казакова</cp:lastModifiedBy>
  <cp:revision>2</cp:revision>
  <dcterms:created xsi:type="dcterms:W3CDTF">2013-11-04T16:26:21Z</dcterms:created>
  <dcterms:modified xsi:type="dcterms:W3CDTF">2014-10-16T00:30:26Z</dcterms:modified>
</cp:coreProperties>
</file>