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44655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 </a:t>
            </a:r>
            <a:r>
              <a:rPr lang="ru-RU" sz="4400" b="1" dirty="0"/>
              <a:t>Аудит расчетных </a:t>
            </a:r>
            <a:r>
              <a:rPr lang="ru-RU" sz="4400" b="1" dirty="0" smtClean="0"/>
              <a:t>операций</a:t>
            </a:r>
            <a:r>
              <a:rPr lang="en-US" sz="4400" b="1" dirty="0"/>
              <a:t>.</a:t>
            </a:r>
            <a:endParaRPr lang="en-US" sz="4400" b="1" dirty="0" smtClean="0"/>
          </a:p>
          <a:p>
            <a:pPr algn="ctr"/>
            <a:r>
              <a:rPr lang="ru-RU" sz="4400" b="1" dirty="0"/>
              <a:t>Аудит расчетов с подотчетными лицами</a:t>
            </a:r>
            <a:endParaRPr lang="ru-RU" sz="4400" b="1" dirty="0">
              <a:solidFill>
                <a:srgbClr val="1230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Цель </a:t>
            </a:r>
            <a:r>
              <a:rPr lang="ru-RU" sz="4000" b="1" dirty="0" smtClean="0"/>
              <a:t>аудита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 аудита - проверка соблюдения действующего за­конодательства и правильности организации бухгалтерс­кого учета в области расчетов с подотчетными лицами.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2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Задачи аудита расчетов с подотчетными лицами: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 подтверждение первоначальной оценки систем внут­реннего контроля и бухгалтерского учета расчетов с подотчетными лицами; </a:t>
            </a:r>
          </a:p>
          <a:p>
            <a:r>
              <a:rPr lang="ru-RU" dirty="0"/>
              <a:t>- проверка организации аналитического учета расчетов с подотчетными лицами;</a:t>
            </a:r>
          </a:p>
          <a:p>
            <a:r>
              <a:rPr lang="ru-RU" dirty="0"/>
              <a:t>- подтверждение достоверности оформления и отраже­ния на счетах бухгалтерского учета расчетов с подот­четными лицами.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8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Источники информации для аудитора: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700" dirty="0"/>
              <a:t>Положение об учетной поли­тике предприятия, авансовые отчеты; журнал регистра­ции авансовых отчетов, приказы о направлении сотрудни­ков в командировку, список лиц, которым разрешено по­лучение наличных денег из кассы, сметы представитель­ских расходов, приказы об утверждении смет представи­тельских расходов, баланс предприятия, отчет о движе­нии денежных средств, Главная книга, журнал-ордер № 7.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154865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Расчеты с подотчетными лицами возникают по суммам денежных средств, выданных работникам предприятия на хозяйственные, командировочные, представительские рас­ходы, на оплату поставщикам за продукцию (работы, ус­луги) и др. и учитываются на счете 71 «Расчеты с подот­четными лицами».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886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В ходе проверки аудитор должен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Подтвердить целесообразность расходов, произведен­ных подотчетными лицами, правильности их оформления и отражения на счетах бухгалтерского учета.</a:t>
            </a:r>
          </a:p>
          <a:p>
            <a:r>
              <a:rPr lang="ru-RU" dirty="0"/>
              <a:t>2. Проверить правильность организации аналитичес­кого учета расчетов с подотчетными лицами.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17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dirty="0"/>
              <a:t>Приступая к проверке аудитор принимает решение о методе проверки: сплошной или выборочный. Условием применения выборочного контроля является высокая, по мнению аудитора, эффективность функционирования сис­темы внутреннего контроля. В выборку включаются аван­совые отчеты различных подотчетных лиц, по различным направлениям расходов и относящиеся к разным отчет­ным периодам. При сплошной проверке авансовых отче­тов аудитор устанавливает суммы, выдаваемые отдельным сотрудникам в подотчет, назначение и фактическое ис­пользование авансов, наличие приказов о направлении работников в командировку, правильность оформления и своевременность представления авансовых отчетов, нали­чие по ним оправдательных документов, сроки возврата в кассу неиспользованных сумм правильность составления корреспонденции счетов по операциям с подотчетными лицами.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82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Особое внимание обращается аудитором на такие опе­рации, как расчеты с водителями за приобретенные ими ГСМ, запасные части и т.п. Списание израсходованных на эти цели сумм без предоставления оправдательных доку­ментов на себестоимость не допускается.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97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Выявляя нарушения, аудитор регистрирует их в рабо­чих документах и определяет сумму заниженной для на­логообложения прибыли, а также дополнительных плате­жей по ЕСН и налогу на доходы физических лиц.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92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Проверяя организацию аналитического учета расчетов с подотчетными лицами, аудитор должен учитывать, что сроки, на которые выдаются денежные средства в подот­чет, устанавливаются приказом руководителя предприя­тия и фиксируются в приказе об учетной политике. Для контроля за сохранностью имущества предприятия целе­сообразно также отдельным приказом определить состав должностных лиц, которым разрешено получать налич­ные денежные средства на хозяйственные и представитель­ские расходы.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39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Достоверность записей должна быть подтверждена по итогам взаимной сверки сумм сальдо и оборотов по подот­четным лицам в аналитическом учете с суммами сальдо и оборотов по счету 71.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3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ru-RU" sz="4400" dirty="0" smtClean="0"/>
              <a:t>К </a:t>
            </a:r>
            <a:r>
              <a:rPr lang="ru-RU" sz="4400" dirty="0"/>
              <a:t>типичным ошибкам, выявленным в ходе аудита, относятся: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нарушения порядка выдачи подотчетных сумм;</a:t>
            </a:r>
          </a:p>
          <a:p>
            <a:r>
              <a:rPr lang="ru-RU" dirty="0"/>
              <a:t>- нарушения при оформлении командировочных расхо­дов (отсутствие приказов (распоряжений) о направле­нии в командировку, отсутствие аналитического учета командировочных расходов в пределах норм и сверх норм и т.д.);	.</a:t>
            </a:r>
          </a:p>
          <a:p>
            <a:r>
              <a:rPr lang="ru-RU" dirty="0"/>
              <a:t>- нарушения порядка налогообложения при оформле­нии командировочных расходов;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3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ru-RU" sz="4400" dirty="0" smtClean="0"/>
              <a:t>К </a:t>
            </a:r>
            <a:r>
              <a:rPr lang="ru-RU" sz="4400" dirty="0"/>
              <a:t>типичным ошибкам, выявленным в ходе аудита, относятся: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нарушения при приобретении материальных ценнос­тей оплате работ, услуг подотчетными лицами;</a:t>
            </a:r>
          </a:p>
          <a:p>
            <a:pPr lvl="0"/>
            <a:r>
              <a:rPr lang="ru-RU" dirty="0"/>
              <a:t>нарушения порядка ведения синтетического учета рас­четов с подотчетными лицами (некорректная коррес­понденция счетов бухгалтерского учета, неправильное выведение остатков на конец отчетного периода, несо­ответствие записей в авансовых отчетах и журнале-ордере № 7 или других регистрах)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89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Аудит учета расчетов  по кредитам и займам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Целью аудиторской проверки является установление правильности ведения расчетов по полученным кредитам и займам, а также их отражения в отчетности предприятия.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2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/>
              <a:t>Источниками информации для проверки учета расче­тов по кредитам и займам являются</a:t>
            </a:r>
            <a:r>
              <a:rPr lang="ru-RU" dirty="0"/>
              <a:t>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Положение об учет­ной политике предприятия, кредитные договоры, догово­ры займа, договора поставки продукции (работ, услуг), акты сверки расчетов, протоколы о зачете взаимных тре­бований, акты инвентаризации расчетов, векселя, копии платежных документов, учетные регистры (журналы-ор­дера, ведомости, </a:t>
            </a:r>
            <a:r>
              <a:rPr lang="ru-RU" dirty="0" err="1"/>
              <a:t>машинограммы</a:t>
            </a:r>
            <a:r>
              <a:rPr lang="ru-RU" dirty="0"/>
              <a:t>) по счетам 66, 67, 91 и др., Главная книга, бухгалтерская отчетность,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84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/>
              <a:t>В ходе аудита кредитов и займов необходимо устано­вить: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/>
              <a:t>- правильность оформления кредитных операций;</a:t>
            </a:r>
          </a:p>
          <a:p>
            <a:r>
              <a:rPr lang="ru-RU" sz="1800" dirty="0"/>
              <a:t>-   правильность отражения на счетах бухгалтерского учета операций по получению и возврату кредитов бан­ков;</a:t>
            </a:r>
          </a:p>
          <a:p>
            <a:r>
              <a:rPr lang="ru-RU" sz="1800" dirty="0"/>
              <a:t>- целевое использование кредитов банков;</a:t>
            </a:r>
          </a:p>
          <a:p>
            <a:r>
              <a:rPr lang="ru-RU" sz="1800" dirty="0"/>
              <a:t>- правильность определения сумм процентов за пользо­вание кредитами банков и их списание за счет соответ­ствующих источников;</a:t>
            </a:r>
          </a:p>
          <a:p>
            <a:r>
              <a:rPr lang="ru-RU" sz="1800" dirty="0"/>
              <a:t>- полноту и своевременность погашения кредитов;</a:t>
            </a:r>
          </a:p>
          <a:p>
            <a:r>
              <a:rPr lang="ru-RU" sz="1800" dirty="0"/>
              <a:t>- правильность оформления и отражения на счетах бух­галтерского учета займов, полученных у других пред­приятии и физических лиц;</a:t>
            </a:r>
          </a:p>
          <a:p>
            <a:r>
              <a:rPr lang="ru-RU" sz="1800" dirty="0"/>
              <a:t>- правильность ведения синтетического и аналитическо­го учета по счетам 66, 67;</a:t>
            </a:r>
          </a:p>
          <a:p>
            <a:r>
              <a:rPr lang="ru-RU" sz="1800" dirty="0"/>
              <a:t>- соответствие записей по учету заемных средств в глав­ной книге и бухгалтерской отчетности;</a:t>
            </a:r>
          </a:p>
          <a:p>
            <a:r>
              <a:rPr lang="ru-RU" sz="1800" dirty="0"/>
              <a:t>- наличие просроченных задолженностей и их отраже­ние в учете.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8005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ходе проверки аудиторы должны изучить содержа­ние каждого кредитного договора с целью определения объекта кредитования, срока выдачи и возврата кредита, формы обеспечения обязательств, процентных ставок и порядка их уплаты. Затем оценивается правильность от­ражения операций по получению кредитов на счетах бух­галтерского учета, а также организация аналитического учета таких операций (по видам кредитов, банкам и от­дельным кредитным договорам).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23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установления целевого использования кредитных средств аудиторы Должны сравнить объект кредитования, зафиксированный в кредитном договоре, и фактические направления перечисления средств, подтверждаемые дого­ворами поставки, счетами-фактурами, платежными пору­чениями, накладными, приходными ордерами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9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Правильность начисления процентов за пользование кредитами банков подтверждается по результатам их арифметического контроля. При выяснении источников списания процентов за пользование кредитами банков аудиторы должны учитывать направления использования кредитов.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7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того чтобы проверить своевременность возврата кредитов банков, по данным кредитных договоров и вы­писок с расчетного счета составляется аналитическая таб­лица, в которой отражаются даты и суммы получения и погашения кредитов, а также возникшие отклонения.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22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ходе аудиторской проверки организации учета зай­мов аудиторам следует установить правильность оформле­ния договоров займа; своевременность их погашения и уплаты процентов по займам; правильность отражения в учете данных операций, достоверность аналитического и синтетического учета расчетов по займам.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88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изучении договоров займа аудиторам следует об­ратить внимание на наличие в них указаний на срок воз­врата займа, его форму, наличие залога, размеров процен­тов и порядка их уплаты. Если заимодавцем является физическое лицо, то договор займа должен быть нотариаль­но заверен.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82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ходе проверки организации синтетического и анали­тического учета займов сопоставляются суммы задолжен­ности по всем соответствующим договорам займа и остат­ки по соответствующим </a:t>
            </a:r>
            <a:r>
              <a:rPr lang="ru-RU" dirty="0" err="1"/>
              <a:t>субсчетам</a:t>
            </a:r>
            <a:r>
              <a:rPr lang="ru-RU" dirty="0"/>
              <a:t> счетов </a:t>
            </a:r>
            <a:r>
              <a:rPr lang="ru-RU" b="1" dirty="0"/>
              <a:t>66</a:t>
            </a:r>
            <a:r>
              <a:rPr lang="ru-RU" dirty="0"/>
              <a:t> «Расчеты по краткосрочным кредитам и займам» и </a:t>
            </a:r>
            <a:r>
              <a:rPr lang="ru-RU" b="1" dirty="0"/>
              <a:t>67</a:t>
            </a:r>
            <a:r>
              <a:rPr lang="ru-RU" dirty="0"/>
              <a:t> «Расчеты по долгосрочным кредитам и займам», а также проверяется правильность корреспонденции счетов.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12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каждую отчетную дату суммы задолженности по кредитам и займам по балансу должны подтверждаться данными аналитического учета. Причем задолженность по кредитам и займам должна отражаться с учетом начис­ленных, но невыплаченных процентов на конкретную от­четную дату.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36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ru-RU" sz="3600" dirty="0" smtClean="0"/>
              <a:t>Как </a:t>
            </a:r>
            <a:r>
              <a:rPr lang="ru-RU" sz="3600" dirty="0"/>
              <a:t>свидетельствует аудиторская практика, типичны­ми ошибками, которые выявляются в ходе проверки уче­та кредитов и займов являются следующие: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ru-RU" sz="2400" dirty="0" smtClean="0"/>
              <a:t>- </a:t>
            </a:r>
            <a:r>
              <a:rPr lang="ru-RU" sz="2400" dirty="0"/>
              <a:t>отсутствие договора займа;</a:t>
            </a:r>
          </a:p>
          <a:p>
            <a:r>
              <a:rPr lang="ru-RU" sz="2400" dirty="0"/>
              <a:t>- отсутствие договора с банком о пролонгации кредита;</a:t>
            </a:r>
          </a:p>
          <a:p>
            <a:r>
              <a:rPr lang="ru-RU" sz="2400" dirty="0"/>
              <a:t>- неправильное отражение процентов по кредитам и зай­мам;</a:t>
            </a:r>
          </a:p>
          <a:p>
            <a:r>
              <a:rPr lang="ru-RU" sz="2400" dirty="0"/>
              <a:t>- отсутствие аналитического учета; </a:t>
            </a:r>
          </a:p>
          <a:p>
            <a:r>
              <a:rPr lang="ru-RU" sz="2400" dirty="0"/>
              <a:t>- не выделение в учете просроченной задолженности; </a:t>
            </a:r>
          </a:p>
          <a:p>
            <a:r>
              <a:rPr lang="ru-RU" sz="2400" dirty="0"/>
              <a:t>- ненадлежащее ведение учета (использование счетов, не предусмотренных Планом счетов); </a:t>
            </a:r>
          </a:p>
          <a:p>
            <a:r>
              <a:rPr lang="ru-RU" sz="2400" dirty="0"/>
              <a:t>- неправильная корреспонденция счетов.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86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ac011298ff782e9e9bbf686fbc469be681ed939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115</TotalTime>
  <Words>1216</Words>
  <Application>Microsoft Office PowerPoint</Application>
  <PresentationFormat>Широкоэкранный</PresentationFormat>
  <Paragraphs>60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Corbel</vt:lpstr>
      <vt:lpstr>Глубина</vt:lpstr>
      <vt:lpstr>КАФЕДРА ЭКОНОМИКИ </vt:lpstr>
      <vt:lpstr>Цель аудита</vt:lpstr>
      <vt:lpstr>Задачи аудита расчетов с подотчетными лицами: </vt:lpstr>
      <vt:lpstr>Источники информации для аудитора: </vt:lpstr>
      <vt:lpstr>Презентация PowerPoint</vt:lpstr>
      <vt:lpstr>В ходе проверки аудитор должен: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 типичным ошибкам, выявленным в ходе аудита, относятся: </vt:lpstr>
      <vt:lpstr> К типичным ошибкам, выявленным в ходе аудита, относятся: </vt:lpstr>
      <vt:lpstr>Аудит учета расчетов  по кредитам и займам</vt:lpstr>
      <vt:lpstr>Источниками информации для проверки учета расче­тов по кредитам и займам являются: </vt:lpstr>
      <vt:lpstr>В ходе аудита кредитов и займов необходимо устано­вить: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Как свидетельствует аудиторская практика, типичны­ми ошибками, которые выявляются в ходе проверки уче­та кредитов и займов являются следующие: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Колосов Данил</cp:lastModifiedBy>
  <cp:revision>8</cp:revision>
  <dcterms:created xsi:type="dcterms:W3CDTF">2017-06-11T07:06:41Z</dcterms:created>
  <dcterms:modified xsi:type="dcterms:W3CDTF">2017-06-13T06:58:48Z</dcterms:modified>
</cp:coreProperties>
</file>