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7"/>
  </p:notesMasterIdLst>
  <p:sldIdLst>
    <p:sldId id="256" r:id="rId2"/>
    <p:sldId id="286" r:id="rId3"/>
    <p:sldId id="287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336" r:id="rId15"/>
    <p:sldId id="337" r:id="rId16"/>
    <p:sldId id="338" r:id="rId17"/>
    <p:sldId id="339" r:id="rId18"/>
    <p:sldId id="340" r:id="rId19"/>
    <p:sldId id="341" r:id="rId20"/>
    <p:sldId id="343" r:id="rId21"/>
    <p:sldId id="342" r:id="rId22"/>
    <p:sldId id="330" r:id="rId23"/>
    <p:sldId id="331" r:id="rId24"/>
    <p:sldId id="332" r:id="rId25"/>
    <p:sldId id="333" r:id="rId26"/>
    <p:sldId id="334" r:id="rId27"/>
    <p:sldId id="335" r:id="rId28"/>
    <p:sldId id="300" r:id="rId29"/>
    <p:sldId id="301" r:id="rId30"/>
    <p:sldId id="304" r:id="rId31"/>
    <p:sldId id="305" r:id="rId32"/>
    <p:sldId id="306" r:id="rId33"/>
    <p:sldId id="307" r:id="rId34"/>
    <p:sldId id="308" r:id="rId35"/>
    <p:sldId id="302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316" r:id="rId44"/>
    <p:sldId id="317" r:id="rId45"/>
    <p:sldId id="318" r:id="rId46"/>
    <p:sldId id="319" r:id="rId47"/>
    <p:sldId id="320" r:id="rId48"/>
    <p:sldId id="321" r:id="rId49"/>
    <p:sldId id="322" r:id="rId50"/>
    <p:sldId id="323" r:id="rId51"/>
    <p:sldId id="324" r:id="rId52"/>
    <p:sldId id="303" r:id="rId53"/>
    <p:sldId id="325" r:id="rId54"/>
    <p:sldId id="326" r:id="rId55"/>
    <p:sldId id="327" r:id="rId56"/>
    <p:sldId id="328" r:id="rId57"/>
    <p:sldId id="344" r:id="rId58"/>
    <p:sldId id="329" r:id="rId59"/>
    <p:sldId id="345" r:id="rId60"/>
    <p:sldId id="346" r:id="rId61"/>
    <p:sldId id="347" r:id="rId62"/>
    <p:sldId id="348" r:id="rId63"/>
    <p:sldId id="349" r:id="rId64"/>
    <p:sldId id="350" r:id="rId65"/>
    <p:sldId id="299" r:id="rId6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8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26DE2-24D0-4735-AAA2-7756F47CA1BE}" type="datetimeFigureOut">
              <a:rPr lang="ru-RU" smtClean="0"/>
              <a:t>12.01.2015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2C24B6-E3A8-4D07-98DE-B4508FB690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200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C24B6-E3A8-4D07-98DE-B4508FB69042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455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07B0D7-B890-4D8F-B37B-E7B1A05DE3ED}" type="slidenum">
              <a:rPr lang="ru-RU" altLang="ru-RU"/>
              <a:pPr/>
              <a:t>28</a:t>
            </a:fld>
            <a:endParaRPr lang="ru-RU" altLang="ru-RU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07CFB9-3F39-4B0A-8FBD-CE9B9B8245B6}" type="slidenum">
              <a:rPr lang="ru-RU" altLang="ru-RU"/>
              <a:pPr/>
              <a:t>29</a:t>
            </a:fld>
            <a:endParaRPr lang="ru-RU" altLang="ru-RU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896426-24AF-4B6D-931C-9D15CF3ECB4E}" type="slidenum">
              <a:rPr lang="ru-RU" altLang="ru-RU"/>
              <a:pPr/>
              <a:t>30</a:t>
            </a:fld>
            <a:endParaRPr lang="ru-RU" altLang="ru-RU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60C948-0D9B-4451-B859-CCC8A879F0B3}" type="slidenum">
              <a:rPr lang="ru-RU" altLang="ru-RU"/>
              <a:pPr/>
              <a:t>31</a:t>
            </a:fld>
            <a:endParaRPr lang="ru-RU" altLang="ru-RU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57059A-9D18-46C8-A80E-2C767E7BB57B}" type="slidenum">
              <a:rPr lang="ru-RU" altLang="ru-RU"/>
              <a:pPr/>
              <a:t>32</a:t>
            </a:fld>
            <a:endParaRPr lang="ru-RU" altLang="ru-RU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BE9CAD-88E5-415D-B02D-6AEB53C69C0D}" type="slidenum">
              <a:rPr lang="ru-RU" altLang="ru-RU"/>
              <a:pPr/>
              <a:t>33</a:t>
            </a:fld>
            <a:endParaRPr lang="ru-RU" altLang="ru-RU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F8D0C9-D1C2-4652-91D3-1211F908AB84}" type="slidenum">
              <a:rPr lang="ru-RU" altLang="ru-RU"/>
              <a:pPr/>
              <a:t>34</a:t>
            </a:fld>
            <a:endParaRPr lang="ru-RU" altLang="ru-RU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8FF7D1-190C-4A06-A143-13150217CE22}" type="slidenum">
              <a:rPr lang="ru-RU" altLang="ru-RU"/>
              <a:pPr/>
              <a:t>35</a:t>
            </a:fld>
            <a:endParaRPr lang="ru-RU" altLang="ru-RU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1BC661-B4C9-4F96-B192-CF192F920B93}" type="slidenum">
              <a:rPr lang="ru-RU" altLang="ru-RU"/>
              <a:pPr/>
              <a:t>36</a:t>
            </a:fld>
            <a:endParaRPr lang="ru-RU" altLang="ru-RU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655BD5-63B3-48F8-86DD-106C13BCF137}" type="slidenum">
              <a:rPr lang="ru-RU" altLang="ru-RU"/>
              <a:pPr/>
              <a:t>37</a:t>
            </a:fld>
            <a:endParaRPr lang="ru-RU" altLang="ru-RU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24D778-ECA0-4D9B-B466-9AC05AAED81C}" type="slidenum">
              <a:rPr lang="ru-RU" altLang="ru-RU"/>
              <a:pPr/>
              <a:t>38</a:t>
            </a:fld>
            <a:endParaRPr lang="ru-RU" altLang="ru-RU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7C7E15-4383-4BC9-856F-44E5A586A631}" type="slidenum">
              <a:rPr lang="ru-RU" altLang="ru-RU"/>
              <a:pPr/>
              <a:t>39</a:t>
            </a:fld>
            <a:endParaRPr lang="ru-RU" altLang="ru-RU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60490-1DEA-41CD-96E3-44785AEE7C27}" type="slidenum">
              <a:rPr lang="ru-RU" altLang="ru-RU"/>
              <a:pPr/>
              <a:t>40</a:t>
            </a:fld>
            <a:endParaRPr lang="ru-RU" alt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362BC6-183C-4505-975F-D8835C90F602}" type="slidenum">
              <a:rPr lang="ru-RU" altLang="ru-RU"/>
              <a:pPr/>
              <a:t>41</a:t>
            </a:fld>
            <a:endParaRPr lang="ru-RU" altLang="ru-RU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85FBA9-EE82-4D50-8AFF-7C7FCE9681AD}" type="slidenum">
              <a:rPr lang="ru-RU" altLang="ru-RU"/>
              <a:pPr/>
              <a:t>42</a:t>
            </a:fld>
            <a:endParaRPr lang="ru-RU" altLang="ru-RU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D49CEE-5D7F-4424-A372-F2710B04C0A7}" type="slidenum">
              <a:rPr lang="ru-RU" altLang="ru-RU"/>
              <a:pPr/>
              <a:t>43</a:t>
            </a:fld>
            <a:endParaRPr lang="ru-RU" altLang="ru-RU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1BC661-B4C9-4F96-B192-CF192F920B93}" type="slidenum">
              <a:rPr lang="ru-RU" altLang="ru-RU"/>
              <a:pPr/>
              <a:t>44</a:t>
            </a:fld>
            <a:endParaRPr lang="ru-RU" altLang="ru-RU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655BD5-63B3-48F8-86DD-106C13BCF137}" type="slidenum">
              <a:rPr lang="ru-RU" altLang="ru-RU"/>
              <a:pPr/>
              <a:t>45</a:t>
            </a:fld>
            <a:endParaRPr lang="ru-RU" altLang="ru-RU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24D778-ECA0-4D9B-B466-9AC05AAED81C}" type="slidenum">
              <a:rPr lang="ru-RU" altLang="ru-RU"/>
              <a:pPr/>
              <a:t>46</a:t>
            </a:fld>
            <a:endParaRPr lang="ru-RU" altLang="ru-RU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7C7E15-4383-4BC9-856F-44E5A586A631}" type="slidenum">
              <a:rPr lang="ru-RU" altLang="ru-RU"/>
              <a:pPr/>
              <a:t>47</a:t>
            </a:fld>
            <a:endParaRPr lang="ru-RU" altLang="ru-RU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60490-1DEA-41CD-96E3-44785AEE7C27}" type="slidenum">
              <a:rPr lang="ru-RU" altLang="ru-RU"/>
              <a:pPr/>
              <a:t>48</a:t>
            </a:fld>
            <a:endParaRPr lang="ru-RU" alt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362BC6-183C-4505-975F-D8835C90F602}" type="slidenum">
              <a:rPr lang="ru-RU" altLang="ru-RU"/>
              <a:pPr/>
              <a:t>49</a:t>
            </a:fld>
            <a:endParaRPr lang="ru-RU" altLang="ru-RU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85FBA9-EE82-4D50-8AFF-7C7FCE9681AD}" type="slidenum">
              <a:rPr lang="ru-RU" altLang="ru-RU"/>
              <a:pPr/>
              <a:t>50</a:t>
            </a:fld>
            <a:endParaRPr lang="ru-RU" altLang="ru-RU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D49CEE-5D7F-4424-A372-F2710B04C0A7}" type="slidenum">
              <a:rPr lang="ru-RU" altLang="ru-RU"/>
              <a:pPr/>
              <a:t>51</a:t>
            </a:fld>
            <a:endParaRPr lang="ru-RU" altLang="ru-RU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6076BE-FDCA-4EC8-86A9-CB84D7231616}" type="slidenum">
              <a:rPr lang="ru-RU" altLang="ru-RU"/>
              <a:pPr/>
              <a:t>52</a:t>
            </a:fld>
            <a:endParaRPr lang="ru-RU" altLang="ru-RU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3B73F-BA4B-45C8-8E05-F413BC698D5A}" type="slidenum">
              <a:rPr lang="ru-RU" altLang="ru-RU"/>
              <a:pPr/>
              <a:t>53</a:t>
            </a:fld>
            <a:endParaRPr lang="ru-RU" altLang="ru-RU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1990EB-6C84-423D-97F8-1CDE37C58B93}" type="slidenum">
              <a:rPr lang="ru-RU" altLang="ru-RU"/>
              <a:pPr/>
              <a:t>54</a:t>
            </a:fld>
            <a:endParaRPr lang="ru-RU" altLang="ru-RU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D64840-CFE2-40FA-A5EA-96A68CFE825C}" type="slidenum">
              <a:rPr lang="ru-RU" altLang="ru-RU"/>
              <a:pPr/>
              <a:t>55</a:t>
            </a:fld>
            <a:endParaRPr lang="ru-RU" altLang="ru-RU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FB5364-386E-4DAC-8AD5-ABA6099B7364}" type="slidenum">
              <a:rPr lang="ru-RU" altLang="ru-RU"/>
              <a:pPr/>
              <a:t>56</a:t>
            </a:fld>
            <a:endParaRPr lang="ru-RU" altLang="ru-RU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436F-8154-42CA-92F2-2700D5905517}" type="datetimeFigureOut">
              <a:rPr lang="ru-RU" smtClean="0"/>
              <a:t>12.01.2015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E929-0F24-4F38-A848-69752FD12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436F-8154-42CA-92F2-2700D5905517}" type="datetimeFigureOut">
              <a:rPr lang="ru-RU" smtClean="0"/>
              <a:t>12.01.2015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E929-0F24-4F38-A848-69752FD1222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436F-8154-42CA-92F2-2700D5905517}" type="datetimeFigureOut">
              <a:rPr lang="ru-RU" smtClean="0"/>
              <a:t>12.01.2015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E929-0F24-4F38-A848-69752FD12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436F-8154-42CA-92F2-2700D5905517}" type="datetimeFigureOut">
              <a:rPr lang="ru-RU" smtClean="0"/>
              <a:t>12.01.2015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E929-0F24-4F38-A848-69752FD1222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436F-8154-42CA-92F2-2700D5905517}" type="datetimeFigureOut">
              <a:rPr lang="ru-RU" smtClean="0"/>
              <a:t>12.01.2015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E929-0F24-4F38-A848-69752FD12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436F-8154-42CA-92F2-2700D5905517}" type="datetimeFigureOut">
              <a:rPr lang="ru-RU" smtClean="0"/>
              <a:t>12.01.2015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E929-0F24-4F38-A848-69752FD12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436F-8154-42CA-92F2-2700D5905517}" type="datetimeFigureOut">
              <a:rPr lang="ru-RU" smtClean="0"/>
              <a:t>12.01.2015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E929-0F24-4F38-A848-69752FD12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436F-8154-42CA-92F2-2700D5905517}" type="datetimeFigureOut">
              <a:rPr lang="ru-RU" smtClean="0"/>
              <a:t>12.01.2015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E929-0F24-4F38-A848-69752FD1222E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436F-8154-42CA-92F2-2700D5905517}" type="datetimeFigureOut">
              <a:rPr lang="ru-RU" smtClean="0"/>
              <a:t>12.01.2015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E929-0F24-4F38-A848-69752FD1222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436F-8154-42CA-92F2-2700D5905517}" type="datetimeFigureOut">
              <a:rPr lang="ru-RU" smtClean="0"/>
              <a:t>12.01.2015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E929-0F24-4F38-A848-69752FD122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436F-8154-42CA-92F2-2700D5905517}" type="datetimeFigureOut">
              <a:rPr lang="ru-RU" smtClean="0"/>
              <a:t>12.01.2015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E929-0F24-4F38-A848-69752FD1222E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19F0EAB-71CF-4147-997B-E2A6AD3B507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1370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A06436F-8154-42CA-92F2-2700D5905517}" type="datetimeFigureOut">
              <a:rPr lang="ru-RU" smtClean="0"/>
              <a:t>12.01.2015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433E929-0F24-4F38-A848-69752FD1222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intuit.ru/EDI/15_08_14_1/1408051090-15574/tutorial/689/objects/1/files/01_01.jpg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intuit.ru/EDI/15_08_14_1/1408051090-15574/tutorial/689/objects/1/files/01_02.jpg" TargetMode="Externa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uit.ru/studies/courses/2298/598/lecture/12854" TargetMode="External"/><Relationship Id="rId2" Type="http://schemas.openxmlformats.org/officeDocument/2006/relationships/hyperlink" Target="http://www.intuit.ru/studies/courses/2298/598/lecture/1285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ntuit.ru/studies/courses/2298/598/lecture/12856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Основы управления информационными системами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Стандарты жизненного цикла ИС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2362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55576" y="2348880"/>
            <a:ext cx="7408333" cy="3450696"/>
          </a:xfrm>
        </p:spPr>
        <p:txBody>
          <a:bodyPr>
            <a:normAutofit fontScale="92500"/>
          </a:bodyPr>
          <a:lstStyle/>
          <a:p>
            <a:r>
              <a:rPr lang="ru-RU" b="1" dirty="0"/>
              <a:t>Информация </a:t>
            </a:r>
            <a:r>
              <a:rPr lang="ru-RU" dirty="0"/>
              <a:t>– сведения об окружающем мире (объектах, </a:t>
            </a:r>
            <a:r>
              <a:rPr lang="ru-RU" dirty="0" smtClean="0"/>
              <a:t>явлениях, событиях</a:t>
            </a:r>
            <a:r>
              <a:rPr lang="ru-RU" dirty="0"/>
              <a:t>, процессах, закономерностях), которые уменьшают имеющуюся степень неопределенности, неполноты знаний, отчужденные от их создателя и ставшие сообщениями (выраженными на определенном языке в виде знаков, в том числе и записанными на материальном носителе), которые можно воспроизводить путем передачи устным, письменным или другим способом (с помощью условных сигналов, технических средств, и т.д.).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определения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555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420888"/>
            <a:ext cx="7408333" cy="3744416"/>
          </a:xfrm>
        </p:spPr>
        <p:txBody>
          <a:bodyPr>
            <a:normAutofit fontScale="92500"/>
          </a:bodyPr>
          <a:lstStyle/>
          <a:p>
            <a:r>
              <a:rPr lang="ru-RU" b="1" dirty="0"/>
              <a:t>Информационные технологии </a:t>
            </a:r>
            <a:r>
              <a:rPr lang="ru-RU" dirty="0"/>
              <a:t>(ИТ) (или </a:t>
            </a:r>
            <a:r>
              <a:rPr lang="ru-RU" b="1" dirty="0" smtClean="0"/>
              <a:t>Информационно-коммуникационные </a:t>
            </a:r>
            <a:r>
              <a:rPr lang="ru-RU" b="1" dirty="0"/>
              <a:t>технологии </a:t>
            </a:r>
            <a:r>
              <a:rPr lang="ru-RU" dirty="0"/>
              <a:t>– ИКТ) – приемы, способы и </a:t>
            </a:r>
            <a:r>
              <a:rPr lang="ru-RU" dirty="0" smtClean="0"/>
              <a:t>методы применения </a:t>
            </a:r>
            <a:r>
              <a:rPr lang="ru-RU" dirty="0"/>
              <a:t>средств вычислительной техники при выполнении </a:t>
            </a:r>
            <a:r>
              <a:rPr lang="ru-RU" dirty="0" smtClean="0"/>
              <a:t>функций сбора</a:t>
            </a:r>
            <a:r>
              <a:rPr lang="ru-RU" dirty="0"/>
              <a:t>, хранения, обработки, передачи и использования данных </a:t>
            </a:r>
            <a:r>
              <a:rPr lang="ru-RU" dirty="0" smtClean="0"/>
              <a:t>(ГОСТ </a:t>
            </a:r>
            <a:r>
              <a:rPr lang="ru-RU" dirty="0"/>
              <a:t>34.003-90). </a:t>
            </a:r>
            <a:endParaRPr lang="ru-RU" dirty="0" smtClean="0"/>
          </a:p>
          <a:p>
            <a:r>
              <a:rPr lang="ru-RU" b="1" dirty="0" smtClean="0"/>
              <a:t>ИТ</a:t>
            </a:r>
            <a:r>
              <a:rPr lang="ru-RU" dirty="0" smtClean="0"/>
              <a:t>– </a:t>
            </a:r>
            <a:r>
              <a:rPr lang="ru-RU" dirty="0"/>
              <a:t>это широкий </a:t>
            </a:r>
            <a:r>
              <a:rPr lang="ru-RU" dirty="0" smtClean="0"/>
              <a:t>класс дисциплин </a:t>
            </a:r>
            <a:r>
              <a:rPr lang="ru-RU" dirty="0"/>
              <a:t>и областей деятельности, относящихся к технологиям </a:t>
            </a:r>
            <a:r>
              <a:rPr lang="ru-RU" dirty="0" smtClean="0"/>
              <a:t>управления и </a:t>
            </a:r>
            <a:r>
              <a:rPr lang="ru-RU" dirty="0"/>
              <a:t>обработки данных, а также создания данных, в том числе, с </a:t>
            </a:r>
            <a:r>
              <a:rPr lang="ru-RU" dirty="0" smtClean="0"/>
              <a:t>применением вычислительной </a:t>
            </a:r>
            <a:r>
              <a:rPr lang="ru-RU" dirty="0"/>
              <a:t>техники.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определения</a:t>
            </a:r>
          </a:p>
        </p:txBody>
      </p:sp>
    </p:spTree>
    <p:extLst>
      <p:ext uri="{BB962C8B-B14F-4D97-AF65-F5344CB8AC3E}">
        <p14:creationId xmlns:p14="http://schemas.microsoft.com/office/powerpoint/2010/main" val="3598831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83568" y="1124744"/>
            <a:ext cx="8007154" cy="2232247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/>
              <a:t>Информационная система </a:t>
            </a:r>
            <a:r>
              <a:rPr lang="ru-RU" sz="2000" dirty="0" smtClean="0"/>
              <a:t>рассматривается как </a:t>
            </a:r>
            <a:r>
              <a:rPr lang="ru-RU" sz="2000" dirty="0"/>
              <a:t>среда, обеспечивающая целенаправленную деятельность </a:t>
            </a:r>
            <a:r>
              <a:rPr lang="ru-RU" sz="2000" dirty="0" smtClean="0"/>
              <a:t>организации. Т.е</a:t>
            </a:r>
            <a:r>
              <a:rPr lang="ru-RU" sz="2000" dirty="0"/>
              <a:t>. она представляет собой совокупность таких компонентов </a:t>
            </a:r>
            <a:r>
              <a:rPr lang="ru-RU" sz="2000" dirty="0" smtClean="0"/>
              <a:t>как информация</a:t>
            </a:r>
            <a:r>
              <a:rPr lang="ru-RU" sz="2000" dirty="0"/>
              <a:t>, процедуры, персонал, аппаратное и программное </a:t>
            </a:r>
            <a:r>
              <a:rPr lang="ru-RU" sz="2000" dirty="0" smtClean="0"/>
              <a:t>обеспечение, объединенных </a:t>
            </a:r>
            <a:r>
              <a:rPr lang="ru-RU" sz="2000" dirty="0"/>
              <a:t>регулируемыми взаимоотношениями для </a:t>
            </a:r>
            <a:r>
              <a:rPr lang="ru-RU" sz="2000" dirty="0" smtClean="0"/>
              <a:t>формирования организации </a:t>
            </a:r>
            <a:r>
              <a:rPr lang="ru-RU" sz="2000" dirty="0"/>
              <a:t>как единого целого и обеспечения её </a:t>
            </a:r>
            <a:r>
              <a:rPr lang="ru-RU" sz="2000" dirty="0" smtClean="0"/>
              <a:t>целенаправленной деятельности .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850" y="3356991"/>
            <a:ext cx="569595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57200" y="338328"/>
            <a:ext cx="8229600" cy="6263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400" dirty="0">
                <a:solidFill>
                  <a:srgbClr val="FFFFFF"/>
                </a:solidFill>
              </a:rPr>
              <a:t>Основные определения</a:t>
            </a:r>
          </a:p>
        </p:txBody>
      </p:sp>
    </p:spTree>
    <p:extLst>
      <p:ext uri="{BB962C8B-B14F-4D97-AF65-F5344CB8AC3E}">
        <p14:creationId xmlns:p14="http://schemas.microsoft.com/office/powerpoint/2010/main" val="1332038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99592" y="2276872"/>
            <a:ext cx="7848872" cy="3960440"/>
          </a:xfrm>
        </p:spPr>
        <p:txBody>
          <a:bodyPr>
            <a:normAutofit/>
          </a:bodyPr>
          <a:lstStyle/>
          <a:p>
            <a:r>
              <a:rPr lang="ru-RU" b="1" dirty="0"/>
              <a:t>Управление информационными системами </a:t>
            </a:r>
            <a:r>
              <a:rPr lang="ru-RU" dirty="0"/>
              <a:t>– «применение </a:t>
            </a:r>
            <a:r>
              <a:rPr lang="ru-RU" dirty="0" smtClean="0"/>
              <a:t>методов управления </a:t>
            </a:r>
            <a:r>
              <a:rPr lang="ru-RU" dirty="0"/>
              <a:t>процессами планирования, анализа, дизайна, создания, </a:t>
            </a:r>
            <a:r>
              <a:rPr lang="ru-RU" dirty="0" smtClean="0"/>
              <a:t>внедрения и </a:t>
            </a:r>
            <a:r>
              <a:rPr lang="ru-RU" dirty="0"/>
              <a:t>эксплуатации информационной системы организации для достижения </a:t>
            </a:r>
            <a:r>
              <a:rPr lang="ru-RU" dirty="0" smtClean="0"/>
              <a:t>ее целей</a:t>
            </a:r>
            <a:r>
              <a:rPr lang="ru-RU" dirty="0"/>
              <a:t>» (ГОСТ </a:t>
            </a:r>
            <a:r>
              <a:rPr lang="ru-RU" dirty="0" smtClean="0"/>
              <a:t>Р </a:t>
            </a:r>
            <a:r>
              <a:rPr lang="ru-RU" dirty="0"/>
              <a:t>51987-2002) или «структура взаимоотношений и процессов выбора </a:t>
            </a:r>
            <a:r>
              <a:rPr lang="ru-RU" dirty="0" smtClean="0"/>
              <a:t> вектора </a:t>
            </a:r>
            <a:r>
              <a:rPr lang="ru-RU" dirty="0"/>
              <a:t>развития предприятия и его управления, направленных </a:t>
            </a:r>
            <a:r>
              <a:rPr lang="ru-RU" dirty="0" smtClean="0"/>
              <a:t>на увеличение </a:t>
            </a:r>
            <a:r>
              <a:rPr lang="ru-RU" dirty="0"/>
              <a:t>его стоимости при сбалансированном риске в </a:t>
            </a:r>
            <a:r>
              <a:rPr lang="ru-RU" dirty="0" smtClean="0"/>
              <a:t>сфере информационных </a:t>
            </a:r>
            <a:r>
              <a:rPr lang="ru-RU" dirty="0"/>
              <a:t>и смежных технологий»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определения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400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2420888"/>
            <a:ext cx="7876397" cy="3888432"/>
          </a:xfrm>
        </p:spPr>
        <p:txBody>
          <a:bodyPr>
            <a:normAutofit/>
          </a:bodyPr>
          <a:lstStyle/>
          <a:p>
            <a:r>
              <a:rPr lang="ru-RU" dirty="0" smtClean="0"/>
              <a:t>и</a:t>
            </a:r>
            <a:r>
              <a:rPr lang="ru-RU" dirty="0" smtClean="0"/>
              <a:t>спользование </a:t>
            </a:r>
            <a:r>
              <a:rPr lang="ru-RU" dirty="0"/>
              <a:t>множества различных информационных </a:t>
            </a:r>
            <a:r>
              <a:rPr lang="ru-RU" dirty="0" smtClean="0"/>
              <a:t>систем;</a:t>
            </a:r>
            <a:endParaRPr lang="ru-RU" dirty="0" smtClean="0"/>
          </a:p>
          <a:p>
            <a:r>
              <a:rPr lang="ru-RU" dirty="0"/>
              <a:t>проблема «лоскутной» </a:t>
            </a:r>
            <a:r>
              <a:rPr lang="ru-RU" dirty="0" smtClean="0"/>
              <a:t>автоматизации;</a:t>
            </a:r>
            <a:endParaRPr lang="ru-RU" dirty="0" smtClean="0"/>
          </a:p>
          <a:p>
            <a:r>
              <a:rPr lang="ru-RU" dirty="0"/>
              <a:t>о</a:t>
            </a:r>
            <a:r>
              <a:rPr lang="ru-RU" dirty="0" smtClean="0"/>
              <a:t>тсутствие качественного </a:t>
            </a:r>
            <a:r>
              <a:rPr lang="ru-RU" dirty="0"/>
              <a:t>документирования существующих решений в области </a:t>
            </a:r>
            <a:r>
              <a:rPr lang="ru-RU" dirty="0" smtClean="0"/>
              <a:t>ИТ</a:t>
            </a:r>
            <a:r>
              <a:rPr lang="ru-RU" dirty="0" smtClean="0"/>
              <a:t>;</a:t>
            </a:r>
          </a:p>
          <a:p>
            <a:r>
              <a:rPr lang="ru-RU" dirty="0"/>
              <a:t>разрыв между существующими бизнес-процессами </a:t>
            </a:r>
            <a:r>
              <a:rPr lang="ru-RU" dirty="0" smtClean="0"/>
              <a:t>и средствами </a:t>
            </a:r>
            <a:r>
              <a:rPr lang="ru-RU" dirty="0"/>
              <a:t>их автоматизации.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Проблемы организаций с информационными системами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764475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348880"/>
            <a:ext cx="8092421" cy="384929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необходимо относиться к информации </a:t>
            </a:r>
            <a:r>
              <a:rPr lang="ru-RU" dirty="0" smtClean="0"/>
              <a:t>как к «материальным</a:t>
            </a:r>
            <a:r>
              <a:rPr lang="ru-RU" dirty="0"/>
              <a:t>» </a:t>
            </a:r>
            <a:r>
              <a:rPr lang="ru-RU" dirty="0" smtClean="0"/>
              <a:t>активам; </a:t>
            </a:r>
            <a:endParaRPr lang="ru-RU" dirty="0" smtClean="0"/>
          </a:p>
          <a:p>
            <a:r>
              <a:rPr lang="ru-RU" dirty="0"/>
              <a:t>не следует </a:t>
            </a:r>
            <a:r>
              <a:rPr lang="ru-RU" dirty="0" smtClean="0"/>
              <a:t>питать иллюзии</a:t>
            </a:r>
            <a:r>
              <a:rPr lang="ru-RU" dirty="0"/>
              <a:t>, что информационные </a:t>
            </a:r>
            <a:r>
              <a:rPr lang="ru-RU" dirty="0" smtClean="0"/>
              <a:t>технологии сами </a:t>
            </a:r>
            <a:r>
              <a:rPr lang="ru-RU" dirty="0"/>
              <a:t>собой </a:t>
            </a:r>
            <a:r>
              <a:rPr lang="ru-RU" dirty="0" smtClean="0"/>
              <a:t>разрешат проблемы </a:t>
            </a:r>
            <a:r>
              <a:rPr lang="ru-RU" dirty="0" smtClean="0"/>
              <a:t>организации;</a:t>
            </a:r>
            <a:endParaRPr lang="ru-RU" dirty="0" smtClean="0"/>
          </a:p>
          <a:p>
            <a:r>
              <a:rPr lang="ru-RU" dirty="0"/>
              <a:t>работники, </a:t>
            </a:r>
            <a:r>
              <a:rPr lang="ru-RU" dirty="0" smtClean="0"/>
              <a:t>занятые использованием </a:t>
            </a:r>
            <a:r>
              <a:rPr lang="ru-RU" dirty="0"/>
              <a:t>информации, легче </a:t>
            </a:r>
            <a:r>
              <a:rPr lang="ru-RU" dirty="0" smtClean="0"/>
              <a:t>распознают </a:t>
            </a:r>
            <a:r>
              <a:rPr lang="ru-RU" dirty="0" err="1" smtClean="0"/>
              <a:t>дисфункциональность</a:t>
            </a:r>
            <a:r>
              <a:rPr lang="ru-RU" dirty="0" smtClean="0"/>
              <a:t> </a:t>
            </a:r>
            <a:r>
              <a:rPr lang="ru-RU" dirty="0"/>
              <a:t>информационного поведения менеджеров, </a:t>
            </a:r>
            <a:r>
              <a:rPr lang="ru-RU" dirty="0" smtClean="0"/>
              <a:t>не согласующегося </a:t>
            </a:r>
            <a:r>
              <a:rPr lang="ru-RU" dirty="0"/>
              <a:t>с заявленными целями </a:t>
            </a:r>
            <a:r>
              <a:rPr lang="ru-RU" dirty="0" smtClean="0"/>
              <a:t>компании;</a:t>
            </a:r>
            <a:endParaRPr lang="ru-RU" dirty="0" smtClean="0"/>
          </a:p>
          <a:p>
            <a:r>
              <a:rPr lang="ru-RU" dirty="0"/>
              <a:t>организации, которые сумеют первыми увязать </a:t>
            </a:r>
            <a:r>
              <a:rPr lang="ru-RU" dirty="0" smtClean="0"/>
              <a:t>свои ИС со </a:t>
            </a:r>
            <a:r>
              <a:rPr lang="ru-RU" dirty="0"/>
              <a:t>стратегиями развития государства </a:t>
            </a:r>
            <a:r>
              <a:rPr lang="ru-RU" dirty="0" smtClean="0"/>
              <a:t>и информационного </a:t>
            </a:r>
            <a:r>
              <a:rPr lang="ru-RU" dirty="0"/>
              <a:t>общества, обретут определенное </a:t>
            </a:r>
            <a:r>
              <a:rPr lang="ru-RU" dirty="0" smtClean="0"/>
              <a:t>конкурентное </a:t>
            </a:r>
            <a:r>
              <a:rPr lang="ru-RU" dirty="0" smtClean="0"/>
              <a:t>преимущество.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Менеджмент ИС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801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2348880"/>
            <a:ext cx="7408333" cy="396044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согласование </a:t>
            </a:r>
            <a:r>
              <a:rPr lang="ru-RU" dirty="0"/>
              <a:t>ИТ-стратегии и бизнес-стратегии;</a:t>
            </a:r>
          </a:p>
          <a:p>
            <a:r>
              <a:rPr lang="ru-RU" dirty="0" smtClean="0"/>
              <a:t>последовательное </a:t>
            </a:r>
            <a:r>
              <a:rPr lang="ru-RU" dirty="0"/>
              <a:t>воплощения ИТ-стратегии и ИТ-целей </a:t>
            </a:r>
            <a:r>
              <a:rPr lang="ru-RU" dirty="0" smtClean="0"/>
              <a:t>в организации</a:t>
            </a:r>
            <a:r>
              <a:rPr lang="ru-RU" dirty="0"/>
              <a:t>;</a:t>
            </a:r>
          </a:p>
          <a:p>
            <a:r>
              <a:rPr lang="ru-RU" dirty="0" smtClean="0"/>
              <a:t>внедрение </a:t>
            </a:r>
            <a:r>
              <a:rPr lang="ru-RU" dirty="0"/>
              <a:t>организационных структур, которые облегчают </a:t>
            </a:r>
            <a:r>
              <a:rPr lang="ru-RU" dirty="0" smtClean="0"/>
              <a:t>реализацию стратегии </a:t>
            </a:r>
            <a:r>
              <a:rPr lang="ru-RU" dirty="0"/>
              <a:t>и целей;</a:t>
            </a:r>
          </a:p>
          <a:p>
            <a:r>
              <a:rPr lang="ru-RU" dirty="0" smtClean="0"/>
              <a:t>создание </a:t>
            </a:r>
            <a:r>
              <a:rPr lang="ru-RU" dirty="0"/>
              <a:t>конструктивных отношений и эффективного </a:t>
            </a:r>
            <a:r>
              <a:rPr lang="ru-RU" dirty="0" smtClean="0"/>
              <a:t>взаимодействия между </a:t>
            </a:r>
            <a:r>
              <a:rPr lang="ru-RU" dirty="0"/>
              <a:t>функциональными подразделениями организации и ее </a:t>
            </a:r>
            <a:r>
              <a:rPr lang="ru-RU" dirty="0" smtClean="0"/>
              <a:t>ИТ-службами</a:t>
            </a:r>
            <a:r>
              <a:rPr lang="ru-RU" dirty="0"/>
              <a:t>, а также с внешними партнерами;</a:t>
            </a:r>
          </a:p>
          <a:p>
            <a:r>
              <a:rPr lang="ru-RU" dirty="0" smtClean="0"/>
              <a:t>оценка </a:t>
            </a:r>
            <a:r>
              <a:rPr lang="ru-RU" dirty="0"/>
              <a:t>качественных и количественных характеристик работы ИТ.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Менеджмент ИС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0349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2348880"/>
            <a:ext cx="7408333" cy="377728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руководители организаций требуют лучшей отдачи от </a:t>
            </a:r>
            <a:r>
              <a:rPr lang="ru-RU" dirty="0" smtClean="0"/>
              <a:t>ИТ-инвестиций, чтобы </a:t>
            </a:r>
            <a:r>
              <a:rPr lang="ru-RU" dirty="0"/>
              <a:t>повысить ценность деятельности организации </a:t>
            </a:r>
            <a:r>
              <a:rPr lang="ru-RU" dirty="0" smtClean="0"/>
              <a:t>для заинтересованных </a:t>
            </a:r>
            <a:r>
              <a:rPr lang="ru-RU" dirty="0"/>
              <a:t>сторон;</a:t>
            </a:r>
          </a:p>
          <a:p>
            <a:r>
              <a:rPr lang="ru-RU" dirty="0" smtClean="0"/>
              <a:t>интерес </a:t>
            </a:r>
            <a:r>
              <a:rPr lang="ru-RU" dirty="0"/>
              <a:t>к оптимизации уровня ИТ-расходов;</a:t>
            </a:r>
          </a:p>
          <a:p>
            <a:r>
              <a:rPr lang="ru-RU" dirty="0" smtClean="0"/>
              <a:t>необходимость </a:t>
            </a:r>
            <a:r>
              <a:rPr lang="ru-RU" dirty="0"/>
              <a:t>соответствовать нормативным требованиям </a:t>
            </a:r>
            <a:r>
              <a:rPr lang="ru-RU" dirty="0" smtClean="0"/>
              <a:t>по управлению </a:t>
            </a:r>
            <a:r>
              <a:rPr lang="ru-RU" dirty="0"/>
              <a:t>ИТ по таким направлениям как защита </a:t>
            </a:r>
            <a:r>
              <a:rPr lang="ru-RU" dirty="0" smtClean="0"/>
              <a:t>персональных данных </a:t>
            </a:r>
            <a:r>
              <a:rPr lang="ru-RU" dirty="0"/>
              <a:t>и корректность финансовой отчетности и др.;</a:t>
            </a:r>
          </a:p>
          <a:p>
            <a:r>
              <a:rPr lang="ru-RU" dirty="0" smtClean="0"/>
              <a:t>выбор </a:t>
            </a:r>
            <a:r>
              <a:rPr lang="ru-RU" dirty="0"/>
              <a:t>поставщиков услуг и управления аутсорсингом и </a:t>
            </a:r>
            <a:r>
              <a:rPr lang="ru-RU" dirty="0" smtClean="0"/>
              <a:t>приобретением услуг</a:t>
            </a:r>
            <a:r>
              <a:rPr lang="ru-RU" dirty="0"/>
              <a:t>;</a:t>
            </a:r>
          </a:p>
          <a:p>
            <a:r>
              <a:rPr lang="ru-RU" dirty="0" smtClean="0"/>
              <a:t>все </a:t>
            </a:r>
            <a:r>
              <a:rPr lang="ru-RU" dirty="0"/>
              <a:t>более сложные ИТ-риски, например, связанные с безопасностью </a:t>
            </a:r>
            <a:r>
              <a:rPr lang="ru-RU" dirty="0" smtClean="0"/>
              <a:t>в сетях </a:t>
            </a:r>
            <a:r>
              <a:rPr lang="ru-RU" dirty="0"/>
              <a:t>и облаках;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Факторы </a:t>
            </a:r>
            <a:r>
              <a:rPr lang="ru-RU" dirty="0" smtClean="0"/>
              <a:t>определяющие лучшие практики </a:t>
            </a:r>
            <a:r>
              <a:rPr lang="ru-RU" dirty="0"/>
              <a:t>в сфере ИТ </a:t>
            </a:r>
          </a:p>
        </p:txBody>
      </p:sp>
    </p:spTree>
    <p:extLst>
      <p:ext uri="{BB962C8B-B14F-4D97-AF65-F5344CB8AC3E}">
        <p14:creationId xmlns:p14="http://schemas.microsoft.com/office/powerpoint/2010/main" val="2737685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регулирование деятельности ИТ-служб, которое включает </a:t>
            </a:r>
            <a:r>
              <a:rPr lang="ru-RU" dirty="0" smtClean="0"/>
              <a:t>внедрение оптимальных </a:t>
            </a:r>
            <a:r>
              <a:rPr lang="ru-RU" dirty="0"/>
              <a:t>структур управления и лучших практик для помощи </a:t>
            </a:r>
            <a:r>
              <a:rPr lang="ru-RU" dirty="0" smtClean="0"/>
              <a:t>в мониторинге </a:t>
            </a:r>
            <a:r>
              <a:rPr lang="ru-RU" dirty="0"/>
              <a:t>и улучшении критичных ИТ-функций;</a:t>
            </a:r>
          </a:p>
          <a:p>
            <a:r>
              <a:rPr lang="ru-RU" dirty="0" smtClean="0"/>
              <a:t>необходимость </a:t>
            </a:r>
            <a:r>
              <a:rPr lang="ru-RU" dirty="0"/>
              <a:t>оптимизации расходов с помощью </a:t>
            </a:r>
            <a:r>
              <a:rPr lang="ru-RU" dirty="0" smtClean="0"/>
              <a:t>стандартизованных, где </a:t>
            </a:r>
            <a:r>
              <a:rPr lang="ru-RU" dirty="0"/>
              <a:t>это возможно, а не специально разработанных, подходов;</a:t>
            </a:r>
          </a:p>
          <a:p>
            <a:r>
              <a:rPr lang="ru-RU" dirty="0" smtClean="0"/>
              <a:t>растущая </a:t>
            </a:r>
            <a:r>
              <a:rPr lang="ru-RU" dirty="0"/>
              <a:t>необходимость и, как следствие, принятие </a:t>
            </a:r>
            <a:r>
              <a:rPr lang="ru-RU" dirty="0" smtClean="0"/>
              <a:t>хорошо проверенных </a:t>
            </a:r>
            <a:r>
              <a:rPr lang="ru-RU" dirty="0"/>
              <a:t>таких стандартов управления ИС, как </a:t>
            </a:r>
            <a:r>
              <a:rPr lang="ru-RU" dirty="0" err="1"/>
              <a:t>CobiT</a:t>
            </a:r>
            <a:r>
              <a:rPr lang="ru-RU" dirty="0"/>
              <a:t>, ITIL, </a:t>
            </a:r>
            <a:r>
              <a:rPr lang="ru-RU" dirty="0" smtClean="0"/>
              <a:t>ISO</a:t>
            </a:r>
            <a:r>
              <a:rPr lang="pt-BR" dirty="0" smtClean="0"/>
              <a:t>, </a:t>
            </a:r>
            <a:r>
              <a:rPr lang="pt-BR" dirty="0"/>
              <a:t>CMM, PRINCE2 и др.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Факторы определяющие лучшие практики в сфере ИТ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183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844824"/>
            <a:ext cx="8136904" cy="4680520"/>
          </a:xfrm>
        </p:spPr>
        <p:txBody>
          <a:bodyPr>
            <a:noAutofit/>
          </a:bodyPr>
          <a:lstStyle/>
          <a:p>
            <a:r>
              <a:rPr lang="ru-RU" sz="2000" dirty="0"/>
              <a:t>обеспечивать фокус приложения усилий управления ИС </a:t>
            </a:r>
            <a:r>
              <a:rPr lang="ru-RU" sz="2000" dirty="0" smtClean="0"/>
              <a:t>таким образом</a:t>
            </a:r>
            <a:r>
              <a:rPr lang="ru-RU" sz="2000" dirty="0"/>
              <a:t>, чтобы постоянно иметь соответствие между </a:t>
            </a:r>
            <a:r>
              <a:rPr lang="ru-RU" sz="2000" dirty="0" smtClean="0"/>
              <a:t>целями организации </a:t>
            </a:r>
            <a:r>
              <a:rPr lang="ru-RU" sz="2000" dirty="0"/>
              <a:t>и целями ИТ-сервисов;</a:t>
            </a:r>
          </a:p>
          <a:p>
            <a:r>
              <a:rPr lang="ru-RU" sz="2000" dirty="0" smtClean="0"/>
              <a:t>ориентировать </a:t>
            </a:r>
            <a:r>
              <a:rPr lang="ru-RU" sz="2000" dirty="0"/>
              <a:t>процесс таким образом, чтобы определить диапазон </a:t>
            </a:r>
            <a:r>
              <a:rPr lang="ru-RU" sz="2000" dirty="0" smtClean="0"/>
              <a:t>и масштаб </a:t>
            </a:r>
            <a:r>
              <a:rPr lang="ru-RU" sz="2000" dirty="0"/>
              <a:t>сферы действия; организовать структуру, </a:t>
            </a:r>
            <a:r>
              <a:rPr lang="ru-RU" sz="2000" dirty="0" smtClean="0"/>
              <a:t>обеспечивающую простую </a:t>
            </a:r>
            <a:r>
              <a:rPr lang="ru-RU" sz="2000" dirty="0"/>
              <a:t>ориентацию;</a:t>
            </a:r>
          </a:p>
          <a:p>
            <a:r>
              <a:rPr lang="ru-RU" sz="2000" dirty="0" smtClean="0"/>
              <a:t>соответствовать </a:t>
            </a:r>
            <a:r>
              <a:rPr lang="ru-RU" sz="2000" dirty="0"/>
              <a:t>лучшим практикам управления ИС и ИТ, а </a:t>
            </a:r>
            <a:r>
              <a:rPr lang="ru-RU" sz="2000" dirty="0" smtClean="0"/>
              <a:t>также, стандартам </a:t>
            </a:r>
            <a:r>
              <a:rPr lang="ru-RU" sz="2000" dirty="0"/>
              <a:t>и не зависеть от специфичных технологий;</a:t>
            </a:r>
          </a:p>
          <a:p>
            <a:r>
              <a:rPr lang="ru-RU" sz="2000" dirty="0" smtClean="0"/>
              <a:t>поддерживать </a:t>
            </a:r>
            <a:r>
              <a:rPr lang="ru-RU" sz="2000" dirty="0"/>
              <a:t>общепринятый язык с терминами и </a:t>
            </a:r>
            <a:r>
              <a:rPr lang="ru-RU" sz="2000" dirty="0" smtClean="0"/>
              <a:t>определениями, понятными </a:t>
            </a:r>
            <a:r>
              <a:rPr lang="ru-RU" sz="2000" dirty="0"/>
              <a:t>всем заинтересованным лицам;</a:t>
            </a:r>
          </a:p>
          <a:p>
            <a:r>
              <a:rPr lang="ru-RU" sz="2000" dirty="0" smtClean="0"/>
              <a:t>выполнять </a:t>
            </a:r>
            <a:r>
              <a:rPr lang="ru-RU" sz="2000" dirty="0"/>
              <a:t>нормативные требования, в соответствии с </a:t>
            </a:r>
            <a:r>
              <a:rPr lang="ru-RU" sz="2000" dirty="0" smtClean="0"/>
              <a:t>общепринятыми корпоративными </a:t>
            </a:r>
            <a:r>
              <a:rPr lang="ru-RU" sz="2000" dirty="0"/>
              <a:t>стандартами управления (напр., COSO) и </a:t>
            </a:r>
            <a:r>
              <a:rPr lang="ru-RU" sz="2000" dirty="0" smtClean="0"/>
              <a:t>ИТ- контроля</a:t>
            </a:r>
            <a:r>
              <a:rPr lang="ru-RU" sz="2000" dirty="0"/>
              <a:t>, чего ожидают руководители и внешние аудиторы.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Основные требования к структуре </a:t>
            </a:r>
            <a:r>
              <a:rPr lang="ru-RU" sz="3600" dirty="0" smtClean="0"/>
              <a:t>управления </a:t>
            </a:r>
            <a:r>
              <a:rPr lang="ru-RU" sz="3600" dirty="0"/>
              <a:t>и </a:t>
            </a:r>
            <a:r>
              <a:rPr lang="ru-RU" sz="3600" dirty="0" smtClean="0"/>
              <a:t>контроля ИС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90786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2060848"/>
            <a:ext cx="7876397" cy="406531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результативность</a:t>
            </a:r>
            <a:r>
              <a:rPr lang="ru-RU" dirty="0" smtClean="0"/>
              <a:t> </a:t>
            </a:r>
            <a:r>
              <a:rPr lang="ru-RU" dirty="0" smtClean="0"/>
              <a:t>- определяется </a:t>
            </a:r>
            <a:r>
              <a:rPr lang="ru-RU" dirty="0"/>
              <a:t>информацией, которая относится </a:t>
            </a:r>
            <a:r>
              <a:rPr lang="ru-RU" dirty="0" smtClean="0"/>
              <a:t>к административному </a:t>
            </a:r>
            <a:r>
              <a:rPr lang="ru-RU" dirty="0"/>
              <a:t>или бизнес-процессу и которая </a:t>
            </a:r>
            <a:r>
              <a:rPr lang="ru-RU" dirty="0" smtClean="0"/>
              <a:t>предоставлена своевременно</a:t>
            </a:r>
            <a:r>
              <a:rPr lang="ru-RU" dirty="0"/>
              <a:t>, корректным, приемлемым образом;</a:t>
            </a:r>
          </a:p>
          <a:p>
            <a:r>
              <a:rPr lang="ru-RU" b="1" dirty="0" smtClean="0"/>
              <a:t>эффективность</a:t>
            </a:r>
            <a:r>
              <a:rPr lang="ru-RU" dirty="0" smtClean="0"/>
              <a:t> </a:t>
            </a:r>
            <a:r>
              <a:rPr lang="ru-RU" dirty="0" smtClean="0"/>
              <a:t>- определяется </a:t>
            </a:r>
            <a:r>
              <a:rPr lang="ru-RU" dirty="0"/>
              <a:t>предоставлением информации, </a:t>
            </a:r>
            <a:r>
              <a:rPr lang="ru-RU" dirty="0" smtClean="0"/>
              <a:t>при оптимальном </a:t>
            </a:r>
            <a:r>
              <a:rPr lang="ru-RU" dirty="0"/>
              <a:t>(наиболее продуктивном и экономичном) </a:t>
            </a:r>
            <a:r>
              <a:rPr lang="ru-RU" dirty="0" smtClean="0"/>
              <a:t>использовании ресурсов</a:t>
            </a:r>
            <a:r>
              <a:rPr lang="ru-RU" dirty="0"/>
              <a:t>;</a:t>
            </a:r>
          </a:p>
          <a:p>
            <a:r>
              <a:rPr lang="ru-RU" b="1" dirty="0" smtClean="0"/>
              <a:t>конфиденциальность</a:t>
            </a:r>
            <a:r>
              <a:rPr lang="ru-RU" dirty="0" smtClean="0"/>
              <a:t> </a:t>
            </a:r>
            <a:r>
              <a:rPr lang="ru-RU" dirty="0" smtClean="0"/>
              <a:t>- определяет </a:t>
            </a:r>
            <a:r>
              <a:rPr lang="ru-RU" dirty="0"/>
              <a:t>защиту важной информации </a:t>
            </a:r>
            <a:r>
              <a:rPr lang="ru-RU" dirty="0" smtClean="0"/>
              <a:t>от неавторизованного </a:t>
            </a:r>
            <a:r>
              <a:rPr lang="ru-RU" dirty="0"/>
              <a:t>доступа;</a:t>
            </a:r>
          </a:p>
          <a:p>
            <a:r>
              <a:rPr lang="ru-RU" b="1" dirty="0" smtClean="0"/>
              <a:t>целостность</a:t>
            </a:r>
            <a:r>
              <a:rPr lang="ru-RU" dirty="0" smtClean="0"/>
              <a:t> </a:t>
            </a:r>
            <a:r>
              <a:rPr lang="ru-RU" dirty="0" smtClean="0"/>
              <a:t>- имеет </a:t>
            </a:r>
            <a:r>
              <a:rPr lang="ru-RU" dirty="0"/>
              <a:t>отношение к корректности и полноте информации, </a:t>
            </a:r>
            <a:r>
              <a:rPr lang="ru-RU" dirty="0" smtClean="0"/>
              <a:t>а также </a:t>
            </a:r>
            <a:r>
              <a:rPr lang="ru-RU" dirty="0"/>
              <a:t>к ее достоверности в соответствии с ожиданиями бизнеса;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Информационные критерии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349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988840"/>
            <a:ext cx="7948405" cy="4137323"/>
          </a:xfrm>
        </p:spPr>
        <p:txBody>
          <a:bodyPr>
            <a:normAutofit fontScale="92500"/>
          </a:bodyPr>
          <a:lstStyle/>
          <a:p>
            <a:r>
              <a:rPr lang="ru-RU" b="1" dirty="0"/>
              <a:t>доступность</a:t>
            </a:r>
            <a:r>
              <a:rPr lang="ru-RU" dirty="0"/>
              <a:t> </a:t>
            </a:r>
            <a:r>
              <a:rPr lang="ru-RU" dirty="0" smtClean="0"/>
              <a:t>- имеет </a:t>
            </a:r>
            <a:r>
              <a:rPr lang="ru-RU" dirty="0"/>
              <a:t>отношение к доступности информации в </a:t>
            </a:r>
            <a:r>
              <a:rPr lang="ru-RU" dirty="0" smtClean="0"/>
              <a:t>случае необходимости </a:t>
            </a:r>
            <a:r>
              <a:rPr lang="ru-RU" dirty="0"/>
              <a:t>для административных и бизнес-процессов. Она </a:t>
            </a:r>
            <a:r>
              <a:rPr lang="ru-RU" dirty="0" smtClean="0"/>
              <a:t>также касается </a:t>
            </a:r>
            <a:r>
              <a:rPr lang="ru-RU" dirty="0"/>
              <a:t>защиты необходимых ресурсов и связанных с </a:t>
            </a:r>
            <a:r>
              <a:rPr lang="ru-RU" dirty="0" smtClean="0"/>
              <a:t>ними возможностей</a:t>
            </a:r>
            <a:r>
              <a:rPr lang="ru-RU" dirty="0"/>
              <a:t>;</a:t>
            </a:r>
          </a:p>
          <a:p>
            <a:r>
              <a:rPr lang="ru-RU" b="1" dirty="0" smtClean="0"/>
              <a:t>согласованность</a:t>
            </a:r>
            <a:r>
              <a:rPr lang="ru-RU" dirty="0" smtClean="0"/>
              <a:t> </a:t>
            </a:r>
            <a:r>
              <a:rPr lang="ru-RU" dirty="0" smtClean="0"/>
              <a:t>- означает </a:t>
            </a:r>
            <a:r>
              <a:rPr lang="ru-RU" dirty="0"/>
              <a:t>соответствие тем законам, нормам </a:t>
            </a:r>
            <a:r>
              <a:rPr lang="ru-RU" dirty="0" smtClean="0"/>
              <a:t>и договорным </a:t>
            </a:r>
            <a:r>
              <a:rPr lang="ru-RU" dirty="0"/>
              <a:t>соглашениям, которым подчиняется организация, </a:t>
            </a:r>
            <a:r>
              <a:rPr lang="ru-RU" dirty="0" smtClean="0"/>
              <a:t>т.е. внешне </a:t>
            </a:r>
            <a:r>
              <a:rPr lang="ru-RU" dirty="0"/>
              <a:t>наложенным критериям деятельности, а также </a:t>
            </a:r>
            <a:r>
              <a:rPr lang="ru-RU" dirty="0" smtClean="0"/>
              <a:t>внутренним политикам</a:t>
            </a:r>
            <a:r>
              <a:rPr lang="ru-RU" dirty="0"/>
              <a:t>;</a:t>
            </a:r>
          </a:p>
          <a:p>
            <a:r>
              <a:rPr lang="ru-RU" b="1" dirty="0" smtClean="0"/>
              <a:t>надежность</a:t>
            </a:r>
            <a:r>
              <a:rPr lang="ru-RU" dirty="0" smtClean="0"/>
              <a:t> </a:t>
            </a:r>
            <a:r>
              <a:rPr lang="ru-RU" dirty="0" smtClean="0"/>
              <a:t>- определяется </a:t>
            </a:r>
            <a:r>
              <a:rPr lang="ru-RU" dirty="0"/>
              <a:t>предоставлением руководству </a:t>
            </a:r>
            <a:r>
              <a:rPr lang="ru-RU" dirty="0" smtClean="0"/>
              <a:t>информации, необходимой </a:t>
            </a:r>
            <a:r>
              <a:rPr lang="ru-RU" dirty="0"/>
              <a:t>для управления объектом и осуществления </a:t>
            </a:r>
            <a:r>
              <a:rPr lang="ru-RU" dirty="0" smtClean="0"/>
              <a:t>его управляющих </a:t>
            </a:r>
            <a:r>
              <a:rPr lang="ru-RU" dirty="0"/>
              <a:t>обязанностей.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Информационные критерии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562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1844824"/>
            <a:ext cx="8496944" cy="4824536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приложения</a:t>
            </a:r>
            <a:r>
              <a:rPr lang="ru-RU" dirty="0"/>
              <a:t> – это автоматизированные пользовательские системы, </a:t>
            </a:r>
            <a:r>
              <a:rPr lang="ru-RU" dirty="0" smtClean="0"/>
              <a:t>а также </a:t>
            </a:r>
            <a:r>
              <a:rPr lang="ru-RU" dirty="0"/>
              <a:t>ручные процедуры, которые собирают, хранят, обрабатывают </a:t>
            </a:r>
            <a:r>
              <a:rPr lang="ru-RU" dirty="0" smtClean="0"/>
              <a:t>и распространяют </a:t>
            </a:r>
            <a:r>
              <a:rPr lang="ru-RU" dirty="0"/>
              <a:t>информацию;</a:t>
            </a:r>
          </a:p>
          <a:p>
            <a:r>
              <a:rPr lang="ru-RU" dirty="0" smtClean="0"/>
              <a:t> </a:t>
            </a:r>
            <a:r>
              <a:rPr lang="ru-RU" b="1" dirty="0"/>
              <a:t>информация</a:t>
            </a:r>
            <a:r>
              <a:rPr lang="ru-RU" dirty="0"/>
              <a:t> – это данные во всех формах ввода, хранения, обработки </a:t>
            </a:r>
            <a:r>
              <a:rPr lang="ru-RU" dirty="0" smtClean="0"/>
              <a:t>и вывода </a:t>
            </a:r>
            <a:r>
              <a:rPr lang="ru-RU" dirty="0"/>
              <a:t>с помощью информационных систем, в любых </a:t>
            </a:r>
            <a:r>
              <a:rPr lang="ru-RU" dirty="0" smtClean="0"/>
              <a:t>формах, которые </a:t>
            </a:r>
            <a:r>
              <a:rPr lang="ru-RU" dirty="0"/>
              <a:t>используются для принятия управленческих решений </a:t>
            </a:r>
            <a:r>
              <a:rPr lang="ru-RU" dirty="0" smtClean="0"/>
              <a:t>и обеспечения </a:t>
            </a:r>
            <a:r>
              <a:rPr lang="ru-RU" dirty="0"/>
              <a:t>операционной деятельности организации;</a:t>
            </a:r>
          </a:p>
          <a:p>
            <a:r>
              <a:rPr lang="ru-RU" b="1" dirty="0" smtClean="0"/>
              <a:t>инфраструктура</a:t>
            </a:r>
            <a:r>
              <a:rPr lang="ru-RU" dirty="0" smtClean="0"/>
              <a:t> </a:t>
            </a:r>
            <a:r>
              <a:rPr lang="ru-RU" dirty="0"/>
              <a:t>– это средства (аппаратное </a:t>
            </a:r>
            <a:r>
              <a:rPr lang="ru-RU" dirty="0" smtClean="0"/>
              <a:t>обеспечение, операционные </a:t>
            </a:r>
            <a:r>
              <a:rPr lang="ru-RU" dirty="0"/>
              <a:t>системы, системы управления базами данных, </a:t>
            </a:r>
            <a:r>
              <a:rPr lang="ru-RU" dirty="0" smtClean="0"/>
              <a:t>сеть, мультимедиа </a:t>
            </a:r>
            <a:r>
              <a:rPr lang="ru-RU" dirty="0"/>
              <a:t>и др., а также среда, в которой все это находится </a:t>
            </a:r>
            <a:r>
              <a:rPr lang="ru-RU" dirty="0" smtClean="0"/>
              <a:t>и поддерживается</a:t>
            </a:r>
            <a:r>
              <a:rPr lang="ru-RU" dirty="0"/>
              <a:t>), которые делают возможным </a:t>
            </a:r>
            <a:r>
              <a:rPr lang="ru-RU" dirty="0" smtClean="0"/>
              <a:t>работу приложений</a:t>
            </a:r>
            <a:r>
              <a:rPr lang="ru-RU" dirty="0"/>
              <a:t>;</a:t>
            </a:r>
          </a:p>
          <a:p>
            <a:r>
              <a:rPr lang="ru-RU" b="1" dirty="0" smtClean="0"/>
              <a:t>люди</a:t>
            </a:r>
            <a:r>
              <a:rPr lang="ru-RU" dirty="0" smtClean="0"/>
              <a:t> </a:t>
            </a:r>
            <a:r>
              <a:rPr lang="ru-RU" dirty="0"/>
              <a:t>– персонал, имеющий необходимые навыки и </a:t>
            </a:r>
            <a:r>
              <a:rPr lang="ru-RU" dirty="0" smtClean="0"/>
              <a:t>мотивацию, требуемый </a:t>
            </a:r>
            <a:r>
              <a:rPr lang="ru-RU" dirty="0"/>
              <a:t>для планирования, организации, </a:t>
            </a:r>
            <a:r>
              <a:rPr lang="ru-RU" dirty="0" smtClean="0"/>
              <a:t>проектирования, обеспечения </a:t>
            </a:r>
            <a:r>
              <a:rPr lang="ru-RU" dirty="0"/>
              <a:t>(необходимыми средствами), доставки, </a:t>
            </a:r>
            <a:r>
              <a:rPr lang="ru-RU" dirty="0" smtClean="0"/>
              <a:t>поддержки, мониторинга </a:t>
            </a:r>
            <a:r>
              <a:rPr lang="ru-RU" dirty="0"/>
              <a:t>и оценки информационных систем и услуг.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ИТ-ресурсы ИС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8058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420888"/>
            <a:ext cx="7408333" cy="3705275"/>
          </a:xfrm>
        </p:spPr>
        <p:txBody>
          <a:bodyPr>
            <a:normAutofit/>
          </a:bodyPr>
          <a:lstStyle/>
          <a:p>
            <a:r>
              <a:rPr lang="ru-RU" dirty="0" smtClean="0"/>
              <a:t>Согласованы </a:t>
            </a:r>
            <a:r>
              <a:rPr lang="ru-RU" dirty="0"/>
              <a:t>ли стратегии ИТ и организации?</a:t>
            </a:r>
          </a:p>
          <a:p>
            <a:r>
              <a:rPr lang="ru-RU" dirty="0" smtClean="0"/>
              <a:t>Удается </a:t>
            </a:r>
            <a:r>
              <a:rPr lang="ru-RU" dirty="0"/>
              <a:t>ли организации оптимально использовать свои ресурсы?</a:t>
            </a:r>
          </a:p>
          <a:p>
            <a:r>
              <a:rPr lang="ru-RU" dirty="0" smtClean="0"/>
              <a:t>Все </a:t>
            </a:r>
            <a:r>
              <a:rPr lang="ru-RU" dirty="0"/>
              <a:t>ли в организации понимают цели ИТ?</a:t>
            </a:r>
          </a:p>
          <a:p>
            <a:r>
              <a:rPr lang="ru-RU" dirty="0" smtClean="0"/>
              <a:t>Понимают </a:t>
            </a:r>
            <a:r>
              <a:rPr lang="ru-RU" dirty="0"/>
              <a:t>ли в организации ИТ-риски и управляют ли ими?</a:t>
            </a:r>
          </a:p>
          <a:p>
            <a:r>
              <a:rPr lang="ru-RU" dirty="0" smtClean="0"/>
              <a:t>Соответствует </a:t>
            </a:r>
            <a:r>
              <a:rPr lang="ru-RU" dirty="0"/>
              <a:t>ли качество ИС текущим и будущим </a:t>
            </a:r>
            <a:r>
              <a:rPr lang="ru-RU" dirty="0" smtClean="0"/>
              <a:t>потребностям организации</a:t>
            </a:r>
            <a:r>
              <a:rPr lang="ru-RU" dirty="0"/>
              <a:t>?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Планирование и организация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6840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564904"/>
            <a:ext cx="7408333" cy="345069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Какова </a:t>
            </a:r>
            <a:r>
              <a:rPr lang="ru-RU" dirty="0"/>
              <a:t>вероятность того, что новые проекты позволят </a:t>
            </a:r>
            <a:r>
              <a:rPr lang="ru-RU" dirty="0" smtClean="0"/>
              <a:t>создать решения</a:t>
            </a:r>
            <a:r>
              <a:rPr lang="ru-RU" dirty="0"/>
              <a:t>, соответствующие потребностям организации?</a:t>
            </a:r>
          </a:p>
          <a:p>
            <a:r>
              <a:rPr lang="ru-RU" dirty="0" smtClean="0"/>
              <a:t>Какова </a:t>
            </a:r>
            <a:r>
              <a:rPr lang="ru-RU" dirty="0"/>
              <a:t>вероятность того, что новые проекты будут </a:t>
            </a:r>
            <a:r>
              <a:rPr lang="ru-RU" dirty="0" smtClean="0"/>
              <a:t>выполнены своевременно </a:t>
            </a:r>
            <a:r>
              <a:rPr lang="ru-RU" dirty="0"/>
              <a:t>и в пределах бюджета?</a:t>
            </a:r>
          </a:p>
          <a:p>
            <a:r>
              <a:rPr lang="ru-RU" dirty="0" smtClean="0"/>
              <a:t>Будут </a:t>
            </a:r>
            <a:r>
              <a:rPr lang="ru-RU" dirty="0"/>
              <a:t>ли новые системы работать должным образом после внедрения?</a:t>
            </a:r>
          </a:p>
          <a:p>
            <a:r>
              <a:rPr lang="ru-RU" dirty="0" smtClean="0"/>
              <a:t>Будут </a:t>
            </a:r>
            <a:r>
              <a:rPr lang="ru-RU" dirty="0"/>
              <a:t>ли вноситься изменения без нарушения текущих операций?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Проектирование и внедрение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3725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492896"/>
            <a:ext cx="7408333" cy="3450696"/>
          </a:xfrm>
        </p:spPr>
        <p:txBody>
          <a:bodyPr>
            <a:normAutofit/>
          </a:bodyPr>
          <a:lstStyle/>
          <a:p>
            <a:r>
              <a:rPr lang="ru-RU" dirty="0"/>
              <a:t>Предоставляются ли информационные услуги в соответствии </a:t>
            </a:r>
            <a:r>
              <a:rPr lang="ru-RU" dirty="0" smtClean="0"/>
              <a:t>с приоритетами </a:t>
            </a:r>
            <a:r>
              <a:rPr lang="ru-RU" dirty="0"/>
              <a:t>организации?</a:t>
            </a:r>
          </a:p>
          <a:p>
            <a:r>
              <a:rPr lang="ru-RU" dirty="0" smtClean="0"/>
              <a:t>Оптимальна </a:t>
            </a:r>
            <a:r>
              <a:rPr lang="ru-RU" dirty="0"/>
              <a:t>ли стоимость используемых ИТ?</a:t>
            </a:r>
          </a:p>
          <a:p>
            <a:r>
              <a:rPr lang="ru-RU" dirty="0" smtClean="0"/>
              <a:t>Способен </a:t>
            </a:r>
            <a:r>
              <a:rPr lang="ru-RU" dirty="0"/>
              <a:t>ли персонал использовать ИТ-системы продуктивно </a:t>
            </a:r>
            <a:r>
              <a:rPr lang="ru-RU" dirty="0" smtClean="0"/>
              <a:t>и безопасно</a:t>
            </a:r>
            <a:r>
              <a:rPr lang="ru-RU" dirty="0"/>
              <a:t>?</a:t>
            </a:r>
          </a:p>
          <a:p>
            <a:r>
              <a:rPr lang="ru-RU" dirty="0" smtClean="0"/>
              <a:t>В </a:t>
            </a:r>
            <a:r>
              <a:rPr lang="ru-RU" dirty="0"/>
              <a:t>достаточной ли степени обеспечивается </a:t>
            </a:r>
            <a:r>
              <a:rPr lang="ru-RU" dirty="0" smtClean="0"/>
              <a:t>конфиденциальность, целостность </a:t>
            </a:r>
            <a:r>
              <a:rPr lang="ru-RU" dirty="0"/>
              <a:t>и доступность информации?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Эксплуатация и сопровождение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5688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492896"/>
            <a:ext cx="7408333" cy="345069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Рассчитана ли работа ИТ на своевременное выявление проблем?</a:t>
            </a:r>
          </a:p>
          <a:p>
            <a:r>
              <a:rPr lang="ru-RU" dirty="0" smtClean="0"/>
              <a:t>Гарантирует </a:t>
            </a:r>
            <a:r>
              <a:rPr lang="ru-RU" dirty="0"/>
              <a:t>ли управление результативность и </a:t>
            </a:r>
            <a:r>
              <a:rPr lang="ru-RU" dirty="0" smtClean="0"/>
              <a:t>эффективность внутреннего </a:t>
            </a:r>
            <a:r>
              <a:rPr lang="ru-RU" dirty="0"/>
              <a:t>контроля?</a:t>
            </a:r>
          </a:p>
          <a:p>
            <a:r>
              <a:rPr lang="ru-RU" dirty="0" smtClean="0"/>
              <a:t>Может </a:t>
            </a:r>
            <a:r>
              <a:rPr lang="ru-RU" dirty="0"/>
              <a:t>ли работа ИТ быть связана с целями организации?</a:t>
            </a:r>
          </a:p>
          <a:p>
            <a:r>
              <a:rPr lang="ru-RU" dirty="0" smtClean="0"/>
              <a:t>Измеряются </a:t>
            </a:r>
            <a:r>
              <a:rPr lang="ru-RU" dirty="0"/>
              <a:t>ли риск, контроль, результативность и эффективность </a:t>
            </a:r>
            <a:r>
              <a:rPr lang="ru-RU" dirty="0" smtClean="0"/>
              <a:t>и сообщается </a:t>
            </a:r>
            <a:r>
              <a:rPr lang="ru-RU" dirty="0"/>
              <a:t>ли о результатах заинтересованным сторонам?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Мониторинг и оценка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0913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0" descr="2692565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21088"/>
            <a:ext cx="7696200" cy="2464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461" y="1900766"/>
            <a:ext cx="7408333" cy="3450696"/>
          </a:xfrm>
        </p:spPr>
        <p:txBody>
          <a:bodyPr/>
          <a:lstStyle/>
          <a:p>
            <a:r>
              <a:rPr lang="ru-RU" dirty="0"/>
              <a:t>К</a:t>
            </a:r>
            <a:r>
              <a:rPr lang="ru-RU" dirty="0" smtClean="0"/>
              <a:t>ак </a:t>
            </a:r>
            <a:r>
              <a:rPr lang="ru-RU" dirty="0"/>
              <a:t>работает и насколько эффективен бизнес, возникает в результате анализа его </a:t>
            </a:r>
            <a:r>
              <a:rPr lang="ru-RU" dirty="0" smtClean="0"/>
              <a:t>бизнес-процессов</a:t>
            </a:r>
          </a:p>
          <a:p>
            <a:r>
              <a:rPr lang="ru-RU" dirty="0"/>
              <a:t>Результативность бизнес-процесса - вероятность того, что в результате его выполнения будут получены определенные результаты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</a:t>
            </a:r>
            <a:r>
              <a:rPr lang="ru-RU" dirty="0" smtClean="0"/>
              <a:t>сновы </a:t>
            </a:r>
            <a:r>
              <a:rPr lang="ru-RU" dirty="0"/>
              <a:t>процессного подхода к управлению ИТ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540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600" smtClean="0"/>
              <a:t>Контроль показателей процесса</a:t>
            </a:r>
          </a:p>
        </p:txBody>
      </p:sp>
      <p:pic>
        <p:nvPicPr>
          <p:cNvPr id="47107" name="Picture 3" descr="Рисунок_книг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"/>
          <a:stretch>
            <a:fillRect/>
          </a:stretch>
        </p:blipFill>
        <p:spPr bwMode="auto">
          <a:xfrm>
            <a:off x="457200" y="1066800"/>
            <a:ext cx="8458200" cy="5105400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829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Бизнес-процессы и ИТ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2420888"/>
            <a:ext cx="7408333" cy="3705861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 smtClean="0"/>
              <a:t>Взаимная обусловленность бизнес-процессов и ИТ:</a:t>
            </a:r>
          </a:p>
          <a:p>
            <a:pPr eaLnBrk="1" hangingPunct="1">
              <a:defRPr/>
            </a:pPr>
            <a:r>
              <a:rPr lang="ru-RU" dirty="0" smtClean="0"/>
              <a:t>существующие </a:t>
            </a:r>
            <a:r>
              <a:rPr lang="ru-RU" dirty="0" err="1" smtClean="0"/>
              <a:t>ИТ-системы</a:t>
            </a:r>
            <a:r>
              <a:rPr lang="ru-RU" dirty="0" smtClean="0"/>
              <a:t> должны обеспечивать выполнение процессов</a:t>
            </a:r>
          </a:p>
          <a:p>
            <a:pPr eaLnBrk="1" hangingPunct="1">
              <a:defRPr/>
            </a:pPr>
            <a:r>
              <a:rPr lang="ru-RU" dirty="0" smtClean="0"/>
              <a:t>ориентация на процессы является неотъемлемой предпосылкой для реализации технологических потенциалов большинства корпоративных систем.</a:t>
            </a:r>
          </a:p>
          <a:p>
            <a:pPr eaLnBrk="1" hangingPunct="1"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371511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52728"/>
          </a:xfrm>
        </p:spPr>
        <p:txBody>
          <a:bodyPr>
            <a:normAutofit/>
          </a:bodyPr>
          <a:lstStyle/>
          <a:p>
            <a:r>
              <a:rPr lang="ru-RU" sz="3600" dirty="0"/>
              <a:t>Общий вид цепочки добавленной </a:t>
            </a:r>
            <a:r>
              <a:rPr lang="ru-RU" sz="3600" dirty="0" smtClean="0"/>
              <a:t>стоимости </a:t>
            </a:r>
            <a:r>
              <a:rPr lang="ru-RU" sz="3600" dirty="0"/>
              <a:t>М. Портера (</a:t>
            </a:r>
            <a:r>
              <a:rPr lang="ru-RU" sz="3600" dirty="0" err="1"/>
              <a:t>Porter</a:t>
            </a:r>
            <a:r>
              <a:rPr lang="ru-RU" sz="3600" dirty="0"/>
              <a:t>, 1985), </a:t>
            </a:r>
          </a:p>
        </p:txBody>
      </p:sp>
      <p:pic>
        <p:nvPicPr>
          <p:cNvPr id="3" name="Рисунок 2" descr="Общий вид цепочки добавленной стоимости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8064896" cy="5112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6679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09480"/>
            <a:ext cx="8229600" cy="970368"/>
          </a:xfrm>
        </p:spPr>
        <p:txBody>
          <a:bodyPr>
            <a:normAutofit fontScale="90000"/>
          </a:bodyPr>
          <a:lstStyle/>
          <a:p>
            <a:r>
              <a:rPr lang="ru-RU" dirty="0"/>
              <a:t>Бизнес-процессы ИТ-организации</a:t>
            </a:r>
          </a:p>
        </p:txBody>
      </p:sp>
      <p:pic>
        <p:nvPicPr>
          <p:cNvPr id="3" name="Рисунок 2" descr="Бизнес-процессы ИТ-организации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633270" cy="54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0399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1988840"/>
            <a:ext cx="7408333" cy="4104456"/>
          </a:xfrm>
        </p:spPr>
        <p:txBody>
          <a:bodyPr>
            <a:normAutofit/>
          </a:bodyPr>
          <a:lstStyle/>
          <a:p>
            <a:r>
              <a:rPr lang="ru-RU" dirty="0"/>
              <a:t>Д</a:t>
            </a:r>
            <a:r>
              <a:rPr lang="ru-RU" dirty="0" smtClean="0"/>
              <a:t>еятельность ИТ-организации рассматривается </a:t>
            </a:r>
            <a:r>
              <a:rPr lang="ru-RU" dirty="0"/>
              <a:t>как оказание услуг бизнесу</a:t>
            </a:r>
            <a:r>
              <a:rPr lang="ru-RU" dirty="0" smtClean="0"/>
              <a:t>.</a:t>
            </a:r>
          </a:p>
          <a:p>
            <a:r>
              <a:rPr lang="ru-RU" dirty="0"/>
              <a:t>У</a:t>
            </a:r>
            <a:r>
              <a:rPr lang="ru-RU" dirty="0" smtClean="0"/>
              <a:t>слуга </a:t>
            </a:r>
            <a:r>
              <a:rPr lang="ru-RU" dirty="0"/>
              <a:t>ИТ-организации - это предоставление информационного ресурса для решения бизнес-задачи. </a:t>
            </a:r>
            <a:endParaRPr lang="ru-RU" dirty="0" smtClean="0"/>
          </a:p>
          <a:p>
            <a:r>
              <a:rPr lang="ru-RU" dirty="0"/>
              <a:t>С</a:t>
            </a:r>
            <a:r>
              <a:rPr lang="ru-RU" dirty="0" smtClean="0"/>
              <a:t>уществует </a:t>
            </a:r>
            <a:r>
              <a:rPr lang="ru-RU" dirty="0"/>
              <a:t>конечный и относительно стабильный перечень услуг, согласованных с бизнесом, и ИТ-организация несет полную ответственность за их реализацию.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Эффективное управление </a:t>
            </a:r>
            <a:r>
              <a:rPr lang="ru-RU" dirty="0"/>
              <a:t>ИТ </a:t>
            </a:r>
          </a:p>
        </p:txBody>
      </p:sp>
    </p:spTree>
    <p:extLst>
      <p:ext uri="{BB962C8B-B14F-4D97-AF65-F5344CB8AC3E}">
        <p14:creationId xmlns:p14="http://schemas.microsoft.com/office/powerpoint/2010/main" val="29559776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1916832"/>
            <a:ext cx="7992888" cy="4536504"/>
          </a:xfrm>
        </p:spPr>
        <p:txBody>
          <a:bodyPr>
            <a:normAutofit/>
          </a:bodyPr>
          <a:lstStyle/>
          <a:p>
            <a:r>
              <a:rPr lang="ru-RU" b="1" dirty="0"/>
              <a:t>Основные группы процессов </a:t>
            </a:r>
            <a:r>
              <a:rPr lang="ru-RU" dirty="0"/>
              <a:t>связаны с планированием, созданием, реализацией, сопровождением и развитием услуг. Процессы из этих групп включают в себя тесное взаимодействие с заказчиками и пользователями, работающими в основном бизнесе компании.</a:t>
            </a:r>
          </a:p>
          <a:p>
            <a:r>
              <a:rPr lang="ru-RU" b="1" dirty="0"/>
              <a:t>Вспомогательные группы процессов</a:t>
            </a:r>
            <a:r>
              <a:rPr lang="ru-RU" dirty="0"/>
              <a:t> связаны с созданием, поддержкой и развитием информационных </a:t>
            </a:r>
            <a:r>
              <a:rPr lang="ru-RU" dirty="0" smtClean="0"/>
              <a:t>ресурсов. </a:t>
            </a:r>
            <a:r>
              <a:rPr lang="ru-RU" dirty="0"/>
              <a:t>Примерами могут служить группы процессов управления ИТ-инфраструктурой, процессы создания и сопровождения приложений </a:t>
            </a:r>
            <a:r>
              <a:rPr lang="ru-RU" dirty="0" smtClean="0"/>
              <a:t>(процессами </a:t>
            </a:r>
            <a:r>
              <a:rPr lang="ru-RU" dirty="0"/>
              <a:t>управления </a:t>
            </a:r>
            <a:r>
              <a:rPr lang="ru-RU" dirty="0" smtClean="0"/>
              <a:t>ЖЦИС), </a:t>
            </a:r>
            <a:r>
              <a:rPr lang="ru-RU" dirty="0"/>
              <a:t>процессы обучения </a:t>
            </a:r>
            <a:r>
              <a:rPr lang="ru-RU" dirty="0" smtClean="0"/>
              <a:t>специалистов и др..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Эффективное управление ИТ </a:t>
            </a:r>
          </a:p>
        </p:txBody>
      </p:sp>
    </p:spTree>
    <p:extLst>
      <p:ext uri="{BB962C8B-B14F-4D97-AF65-F5344CB8AC3E}">
        <p14:creationId xmlns:p14="http://schemas.microsoft.com/office/powerpoint/2010/main" val="14074122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1916832"/>
            <a:ext cx="7408333" cy="4248472"/>
          </a:xfrm>
        </p:spPr>
        <p:txBody>
          <a:bodyPr>
            <a:normAutofit/>
          </a:bodyPr>
          <a:lstStyle/>
          <a:p>
            <a:r>
              <a:rPr lang="ru-RU" dirty="0"/>
              <a:t>Эталонные модели, которые можно использовать для улучшения процессов управления </a:t>
            </a:r>
            <a:r>
              <a:rPr lang="ru-RU" dirty="0" smtClean="0"/>
              <a:t>ИТ:</a:t>
            </a:r>
          </a:p>
          <a:p>
            <a:r>
              <a:rPr lang="ru-RU" dirty="0" smtClean="0">
                <a:hlinkClick r:id="rId2"/>
              </a:rPr>
              <a:t> </a:t>
            </a:r>
            <a:r>
              <a:rPr lang="ru-RU" dirty="0">
                <a:hlinkClick r:id="rId2"/>
              </a:rPr>
              <a:t>"Процессные стандарты. ГОСТ Р ИСО/МЭК 12" </a:t>
            </a:r>
            <a:r>
              <a:rPr lang="ru-RU" dirty="0"/>
              <a:t>Процессные стандарты. ГОСТ Р ИСО/МЭК </a:t>
            </a:r>
            <a:r>
              <a:rPr lang="ru-RU" dirty="0" smtClean="0"/>
              <a:t>12207, </a:t>
            </a:r>
          </a:p>
          <a:p>
            <a:r>
              <a:rPr lang="ru-RU" dirty="0" smtClean="0">
                <a:hlinkClick r:id="rId3"/>
              </a:rPr>
              <a:t>"</a:t>
            </a:r>
            <a:r>
              <a:rPr lang="ru-RU" dirty="0">
                <a:hlinkClick r:id="rId3"/>
              </a:rPr>
              <a:t>Конструирование процессов. Стандарт IEEE 1074" </a:t>
            </a:r>
            <a:r>
              <a:rPr lang="ru-RU" dirty="0"/>
              <a:t>Конструирование процессов. Стандарт IEEE </a:t>
            </a:r>
            <a:r>
              <a:rPr lang="ru-RU" dirty="0" smtClean="0"/>
              <a:t>1074, </a:t>
            </a:r>
          </a:p>
          <a:p>
            <a:r>
              <a:rPr lang="ru-RU" dirty="0" smtClean="0">
                <a:hlinkClick r:id="rId4"/>
              </a:rPr>
              <a:t> </a:t>
            </a:r>
            <a:r>
              <a:rPr lang="ru-RU" dirty="0">
                <a:hlinkClick r:id="rId4"/>
              </a:rPr>
              <a:t>"Развитие модели процессов жизненного цикла. ГОСТ Р ИСО/МЭК 15288" </a:t>
            </a:r>
            <a:r>
              <a:rPr lang="ru-RU" dirty="0"/>
              <a:t>Развитие модели процессов жизненного цикла. ГОСТ Р ИСО/МЭК 15288").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Стандарты </a:t>
            </a:r>
            <a:r>
              <a:rPr lang="ru-RU" dirty="0"/>
              <a:t>в области ИТ</a:t>
            </a:r>
          </a:p>
        </p:txBody>
      </p:sp>
    </p:spTree>
    <p:extLst>
      <p:ext uri="{BB962C8B-B14F-4D97-AF65-F5344CB8AC3E}">
        <p14:creationId xmlns:p14="http://schemas.microsoft.com/office/powerpoint/2010/main" val="26189632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методические </a:t>
            </a:r>
            <a:r>
              <a:rPr lang="ru-RU" dirty="0" smtClean="0"/>
              <a:t>справочники - SWEBOK </a:t>
            </a:r>
            <a:r>
              <a:rPr lang="ru-RU" dirty="0"/>
              <a:t>(</a:t>
            </a:r>
            <a:r>
              <a:rPr lang="ru-RU" dirty="0" err="1"/>
              <a:t>Software</a:t>
            </a:r>
            <a:r>
              <a:rPr lang="ru-RU" dirty="0"/>
              <a:t> </a:t>
            </a:r>
            <a:r>
              <a:rPr lang="ru-RU" dirty="0" err="1"/>
              <a:t>Engineering</a:t>
            </a:r>
            <a:r>
              <a:rPr lang="ru-RU" dirty="0"/>
              <a:t> </a:t>
            </a:r>
            <a:r>
              <a:rPr lang="ru-RU" dirty="0" err="1"/>
              <a:t>Body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Knowledge</a:t>
            </a:r>
            <a:r>
              <a:rPr lang="ru-RU" dirty="0" smtClean="0"/>
              <a:t>);</a:t>
            </a:r>
          </a:p>
          <a:p>
            <a:r>
              <a:rPr lang="ru-RU" dirty="0"/>
              <a:t>методических </a:t>
            </a:r>
            <a:r>
              <a:rPr lang="ru-RU" dirty="0" smtClean="0"/>
              <a:t>руководств – (</a:t>
            </a:r>
            <a:r>
              <a:rPr lang="ru-RU" dirty="0"/>
              <a:t>COBIT, </a:t>
            </a:r>
            <a:r>
              <a:rPr lang="ru-RU" dirty="0" err="1"/>
              <a:t>Val</a:t>
            </a:r>
            <a:r>
              <a:rPr lang="ru-RU" dirty="0"/>
              <a:t> IT, </a:t>
            </a:r>
            <a:r>
              <a:rPr lang="ru-RU" dirty="0" err="1"/>
              <a:t>Risk</a:t>
            </a:r>
            <a:r>
              <a:rPr lang="ru-RU" dirty="0"/>
              <a:t> </a:t>
            </a:r>
            <a:r>
              <a:rPr lang="ru-RU" dirty="0" smtClean="0"/>
              <a:t>IT);</a:t>
            </a:r>
          </a:p>
          <a:p>
            <a:r>
              <a:rPr lang="ru-RU" dirty="0"/>
              <a:t>методы улучшения процессов управления ИТ </a:t>
            </a:r>
            <a:r>
              <a:rPr lang="ru-RU" dirty="0" smtClean="0"/>
              <a:t>- </a:t>
            </a:r>
            <a:r>
              <a:rPr lang="ru-RU" dirty="0"/>
              <a:t>Методология </a:t>
            </a:r>
            <a:r>
              <a:rPr lang="ru-RU" dirty="0" smtClean="0"/>
              <a:t>CMM, </a:t>
            </a:r>
            <a:r>
              <a:rPr lang="ru-RU" dirty="0"/>
              <a:t>Библиотека </a:t>
            </a:r>
            <a:r>
              <a:rPr lang="ru-RU" dirty="0" smtClean="0"/>
              <a:t>ITIL)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Эффективное управление ИТ </a:t>
            </a:r>
          </a:p>
        </p:txBody>
      </p:sp>
    </p:spTree>
    <p:extLst>
      <p:ext uri="{BB962C8B-B14F-4D97-AF65-F5344CB8AC3E}">
        <p14:creationId xmlns:p14="http://schemas.microsoft.com/office/powerpoint/2010/main" val="4245749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50" name="Group 58"/>
          <p:cNvGrpSpPr>
            <a:grpSpLocks/>
          </p:cNvGrpSpPr>
          <p:nvPr/>
        </p:nvGrpSpPr>
        <p:grpSpPr bwMode="auto">
          <a:xfrm>
            <a:off x="250825" y="762000"/>
            <a:ext cx="8642350" cy="5835650"/>
            <a:chOff x="158" y="73"/>
            <a:chExt cx="5444" cy="4083"/>
          </a:xfrm>
        </p:grpSpPr>
        <p:sp>
          <p:nvSpPr>
            <p:cNvPr id="8221" name="Rectangle 29"/>
            <p:cNvSpPr>
              <a:spLocks noChangeArrowheads="1"/>
            </p:cNvSpPr>
            <p:nvPr/>
          </p:nvSpPr>
          <p:spPr bwMode="auto">
            <a:xfrm>
              <a:off x="158" y="1253"/>
              <a:ext cx="5444" cy="29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9" name="Rectangle 27"/>
            <p:cNvSpPr>
              <a:spLocks noChangeArrowheads="1"/>
            </p:cNvSpPr>
            <p:nvPr/>
          </p:nvSpPr>
          <p:spPr bwMode="auto">
            <a:xfrm>
              <a:off x="295" y="2432"/>
              <a:ext cx="5170" cy="163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8" name="Rectangle 26"/>
            <p:cNvSpPr>
              <a:spLocks noChangeArrowheads="1"/>
            </p:cNvSpPr>
            <p:nvPr/>
          </p:nvSpPr>
          <p:spPr bwMode="auto">
            <a:xfrm>
              <a:off x="295" y="1344"/>
              <a:ext cx="5170" cy="90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7" name="Rectangle 25"/>
            <p:cNvSpPr>
              <a:spLocks noChangeArrowheads="1"/>
            </p:cNvSpPr>
            <p:nvPr/>
          </p:nvSpPr>
          <p:spPr bwMode="auto">
            <a:xfrm>
              <a:off x="158" y="73"/>
              <a:ext cx="5398" cy="99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196" name="Rectangle 4"/>
            <p:cNvSpPr>
              <a:spLocks noChangeArrowheads="1"/>
            </p:cNvSpPr>
            <p:nvPr/>
          </p:nvSpPr>
          <p:spPr bwMode="auto">
            <a:xfrm>
              <a:off x="1701" y="164"/>
              <a:ext cx="2586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Организационные процессы</a:t>
              </a:r>
            </a:p>
          </p:txBody>
        </p:sp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294" y="618"/>
              <a:ext cx="1044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Управление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проектами</a:t>
              </a:r>
            </a:p>
          </p:txBody>
        </p:sp>
        <p:sp>
          <p:nvSpPr>
            <p:cNvPr id="8198" name="Rectangle 6"/>
            <p:cNvSpPr>
              <a:spLocks noChangeArrowheads="1"/>
            </p:cNvSpPr>
            <p:nvPr/>
          </p:nvSpPr>
          <p:spPr bwMode="auto">
            <a:xfrm>
              <a:off x="1564" y="618"/>
              <a:ext cx="1225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Создание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инфраструктуры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проекта</a:t>
              </a:r>
            </a:p>
          </p:txBody>
        </p:sp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2970" y="618"/>
              <a:ext cx="1180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Усовершенствование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ЖЦ</a:t>
              </a:r>
            </a:p>
          </p:txBody>
        </p:sp>
        <p:sp>
          <p:nvSpPr>
            <p:cNvPr id="8200" name="Rectangle 8"/>
            <p:cNvSpPr>
              <a:spLocks noChangeArrowheads="1"/>
            </p:cNvSpPr>
            <p:nvPr/>
          </p:nvSpPr>
          <p:spPr bwMode="auto">
            <a:xfrm>
              <a:off x="4377" y="618"/>
              <a:ext cx="1088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Обучение</a:t>
              </a:r>
            </a:p>
          </p:txBody>
        </p:sp>
        <p:sp>
          <p:nvSpPr>
            <p:cNvPr id="8201" name="Rectangle 9"/>
            <p:cNvSpPr>
              <a:spLocks noChangeArrowheads="1"/>
            </p:cNvSpPr>
            <p:nvPr/>
          </p:nvSpPr>
          <p:spPr bwMode="auto">
            <a:xfrm>
              <a:off x="1746" y="1389"/>
              <a:ext cx="2449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Основные процессы</a:t>
              </a:r>
            </a:p>
          </p:txBody>
        </p:sp>
        <p:sp>
          <p:nvSpPr>
            <p:cNvPr id="8202" name="Rectangle 10"/>
            <p:cNvSpPr>
              <a:spLocks noChangeArrowheads="1"/>
            </p:cNvSpPr>
            <p:nvPr/>
          </p:nvSpPr>
          <p:spPr bwMode="auto">
            <a:xfrm>
              <a:off x="364" y="1933"/>
              <a:ext cx="793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Приобретение</a:t>
              </a:r>
            </a:p>
          </p:txBody>
        </p:sp>
        <p:sp>
          <p:nvSpPr>
            <p:cNvPr id="8203" name="Rectangle 11"/>
            <p:cNvSpPr>
              <a:spLocks noChangeArrowheads="1"/>
            </p:cNvSpPr>
            <p:nvPr/>
          </p:nvSpPr>
          <p:spPr bwMode="auto">
            <a:xfrm>
              <a:off x="2427" y="1933"/>
              <a:ext cx="793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Разработка</a:t>
              </a:r>
            </a:p>
          </p:txBody>
        </p:sp>
        <p:sp>
          <p:nvSpPr>
            <p:cNvPr id="8204" name="Rectangle 12"/>
            <p:cNvSpPr>
              <a:spLocks noChangeArrowheads="1"/>
            </p:cNvSpPr>
            <p:nvPr/>
          </p:nvSpPr>
          <p:spPr bwMode="auto">
            <a:xfrm>
              <a:off x="3470" y="1933"/>
              <a:ext cx="793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Эксплуатация</a:t>
              </a:r>
            </a:p>
          </p:txBody>
        </p:sp>
        <p:sp>
          <p:nvSpPr>
            <p:cNvPr id="8205" name="Rectangle 13"/>
            <p:cNvSpPr>
              <a:spLocks noChangeArrowheads="1"/>
            </p:cNvSpPr>
            <p:nvPr/>
          </p:nvSpPr>
          <p:spPr bwMode="auto">
            <a:xfrm>
              <a:off x="4513" y="1933"/>
              <a:ext cx="884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Сопровождение</a:t>
              </a:r>
            </a:p>
          </p:txBody>
        </p:sp>
        <p:sp>
          <p:nvSpPr>
            <p:cNvPr id="8206" name="Rectangle 14"/>
            <p:cNvSpPr>
              <a:spLocks noChangeArrowheads="1"/>
            </p:cNvSpPr>
            <p:nvPr/>
          </p:nvSpPr>
          <p:spPr bwMode="auto">
            <a:xfrm>
              <a:off x="1384" y="1933"/>
              <a:ext cx="793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Постановка</a:t>
              </a:r>
            </a:p>
          </p:txBody>
        </p:sp>
        <p:sp>
          <p:nvSpPr>
            <p:cNvPr id="8207" name="Rectangle 15"/>
            <p:cNvSpPr>
              <a:spLocks noChangeArrowheads="1"/>
            </p:cNvSpPr>
            <p:nvPr/>
          </p:nvSpPr>
          <p:spPr bwMode="auto">
            <a:xfrm>
              <a:off x="1746" y="2478"/>
              <a:ext cx="2495" cy="2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Вспомогательные процессы</a:t>
              </a:r>
            </a:p>
          </p:txBody>
        </p:sp>
        <p:sp>
          <p:nvSpPr>
            <p:cNvPr id="8208" name="Rectangle 16"/>
            <p:cNvSpPr>
              <a:spLocks noChangeArrowheads="1"/>
            </p:cNvSpPr>
            <p:nvPr/>
          </p:nvSpPr>
          <p:spPr bwMode="auto">
            <a:xfrm>
              <a:off x="431" y="2931"/>
              <a:ext cx="1043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Документирование</a:t>
              </a:r>
            </a:p>
          </p:txBody>
        </p:sp>
        <p:sp>
          <p:nvSpPr>
            <p:cNvPr id="8210" name="Rectangle 18"/>
            <p:cNvSpPr>
              <a:spLocks noChangeArrowheads="1"/>
            </p:cNvSpPr>
            <p:nvPr/>
          </p:nvSpPr>
          <p:spPr bwMode="auto">
            <a:xfrm>
              <a:off x="430" y="3612"/>
              <a:ext cx="1044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Верификация</a:t>
              </a:r>
            </a:p>
          </p:txBody>
        </p:sp>
        <p:sp>
          <p:nvSpPr>
            <p:cNvPr id="8211" name="Rectangle 19"/>
            <p:cNvSpPr>
              <a:spLocks noChangeArrowheads="1"/>
            </p:cNvSpPr>
            <p:nvPr/>
          </p:nvSpPr>
          <p:spPr bwMode="auto">
            <a:xfrm>
              <a:off x="4200" y="2931"/>
              <a:ext cx="997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Разрешение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проблем</a:t>
              </a:r>
            </a:p>
          </p:txBody>
        </p:sp>
        <p:sp>
          <p:nvSpPr>
            <p:cNvPr id="8212" name="Rectangle 20"/>
            <p:cNvSpPr>
              <a:spLocks noChangeArrowheads="1"/>
            </p:cNvSpPr>
            <p:nvPr/>
          </p:nvSpPr>
          <p:spPr bwMode="auto">
            <a:xfrm>
              <a:off x="3152" y="2931"/>
              <a:ext cx="952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Управление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конфигурацией</a:t>
              </a:r>
            </a:p>
          </p:txBody>
        </p:sp>
        <p:sp>
          <p:nvSpPr>
            <p:cNvPr id="8213" name="Rectangle 21"/>
            <p:cNvSpPr>
              <a:spLocks noChangeArrowheads="1"/>
            </p:cNvSpPr>
            <p:nvPr/>
          </p:nvSpPr>
          <p:spPr bwMode="auto">
            <a:xfrm>
              <a:off x="1565" y="2931"/>
              <a:ext cx="997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Обеспечение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качества</a:t>
              </a:r>
            </a:p>
          </p:txBody>
        </p:sp>
        <p:sp>
          <p:nvSpPr>
            <p:cNvPr id="8214" name="Rectangle 22"/>
            <p:cNvSpPr>
              <a:spLocks noChangeArrowheads="1"/>
            </p:cNvSpPr>
            <p:nvPr/>
          </p:nvSpPr>
          <p:spPr bwMode="auto">
            <a:xfrm>
              <a:off x="3152" y="3612"/>
              <a:ext cx="953" cy="32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Совместная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оценка</a:t>
              </a:r>
            </a:p>
          </p:txBody>
        </p:sp>
        <p:sp>
          <p:nvSpPr>
            <p:cNvPr id="8215" name="Rectangle 23"/>
            <p:cNvSpPr>
              <a:spLocks noChangeArrowheads="1"/>
            </p:cNvSpPr>
            <p:nvPr/>
          </p:nvSpPr>
          <p:spPr bwMode="auto">
            <a:xfrm>
              <a:off x="1565" y="3612"/>
              <a:ext cx="1043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Аттестация</a:t>
              </a:r>
            </a:p>
          </p:txBody>
        </p:sp>
        <p:sp>
          <p:nvSpPr>
            <p:cNvPr id="8216" name="Rectangle 24"/>
            <p:cNvSpPr>
              <a:spLocks noChangeArrowheads="1"/>
            </p:cNvSpPr>
            <p:nvPr/>
          </p:nvSpPr>
          <p:spPr bwMode="auto">
            <a:xfrm>
              <a:off x="4195" y="3612"/>
              <a:ext cx="1046" cy="32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Аудит</a:t>
              </a:r>
            </a:p>
          </p:txBody>
        </p:sp>
        <p:sp>
          <p:nvSpPr>
            <p:cNvPr id="8220" name="Line 28"/>
            <p:cNvSpPr>
              <a:spLocks noChangeShapeType="1"/>
            </p:cNvSpPr>
            <p:nvPr/>
          </p:nvSpPr>
          <p:spPr bwMode="auto">
            <a:xfrm>
              <a:off x="657" y="482"/>
              <a:ext cx="41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22" name="Line 30"/>
            <p:cNvSpPr>
              <a:spLocks noChangeShapeType="1"/>
            </p:cNvSpPr>
            <p:nvPr/>
          </p:nvSpPr>
          <p:spPr bwMode="auto">
            <a:xfrm>
              <a:off x="657" y="482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23" name="Line 31"/>
            <p:cNvSpPr>
              <a:spLocks noChangeShapeType="1"/>
            </p:cNvSpPr>
            <p:nvPr/>
          </p:nvSpPr>
          <p:spPr bwMode="auto">
            <a:xfrm>
              <a:off x="2154" y="482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24" name="Line 32"/>
            <p:cNvSpPr>
              <a:spLocks noChangeShapeType="1"/>
            </p:cNvSpPr>
            <p:nvPr/>
          </p:nvSpPr>
          <p:spPr bwMode="auto">
            <a:xfrm>
              <a:off x="3515" y="482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25" name="Line 33"/>
            <p:cNvSpPr>
              <a:spLocks noChangeShapeType="1"/>
            </p:cNvSpPr>
            <p:nvPr/>
          </p:nvSpPr>
          <p:spPr bwMode="auto">
            <a:xfrm>
              <a:off x="4830" y="482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26" name="Line 34"/>
            <p:cNvSpPr>
              <a:spLocks noChangeShapeType="1"/>
            </p:cNvSpPr>
            <p:nvPr/>
          </p:nvSpPr>
          <p:spPr bwMode="auto">
            <a:xfrm>
              <a:off x="2925" y="391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27" name="Line 35"/>
            <p:cNvSpPr>
              <a:spLocks noChangeShapeType="1"/>
            </p:cNvSpPr>
            <p:nvPr/>
          </p:nvSpPr>
          <p:spPr bwMode="auto">
            <a:xfrm>
              <a:off x="1066" y="1071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28" name="Line 36"/>
            <p:cNvSpPr>
              <a:spLocks noChangeShapeType="1"/>
            </p:cNvSpPr>
            <p:nvPr/>
          </p:nvSpPr>
          <p:spPr bwMode="auto">
            <a:xfrm>
              <a:off x="2699" y="1071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29" name="Line 37"/>
            <p:cNvSpPr>
              <a:spLocks noChangeShapeType="1"/>
            </p:cNvSpPr>
            <p:nvPr/>
          </p:nvSpPr>
          <p:spPr bwMode="auto">
            <a:xfrm>
              <a:off x="4241" y="1071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30" name="Line 38"/>
            <p:cNvSpPr>
              <a:spLocks noChangeShapeType="1"/>
            </p:cNvSpPr>
            <p:nvPr/>
          </p:nvSpPr>
          <p:spPr bwMode="auto">
            <a:xfrm>
              <a:off x="1066" y="2251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31" name="Line 39"/>
            <p:cNvSpPr>
              <a:spLocks noChangeShapeType="1"/>
            </p:cNvSpPr>
            <p:nvPr/>
          </p:nvSpPr>
          <p:spPr bwMode="auto">
            <a:xfrm>
              <a:off x="2699" y="2251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32" name="Line 40"/>
            <p:cNvSpPr>
              <a:spLocks noChangeShapeType="1"/>
            </p:cNvSpPr>
            <p:nvPr/>
          </p:nvSpPr>
          <p:spPr bwMode="auto">
            <a:xfrm>
              <a:off x="4286" y="2251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33" name="Line 41"/>
            <p:cNvSpPr>
              <a:spLocks noChangeShapeType="1"/>
            </p:cNvSpPr>
            <p:nvPr/>
          </p:nvSpPr>
          <p:spPr bwMode="auto">
            <a:xfrm>
              <a:off x="703" y="1752"/>
              <a:ext cx="42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34" name="Line 42"/>
            <p:cNvSpPr>
              <a:spLocks noChangeShapeType="1"/>
            </p:cNvSpPr>
            <p:nvPr/>
          </p:nvSpPr>
          <p:spPr bwMode="auto">
            <a:xfrm>
              <a:off x="2835" y="1616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35" name="Line 43"/>
            <p:cNvSpPr>
              <a:spLocks noChangeShapeType="1"/>
            </p:cNvSpPr>
            <p:nvPr/>
          </p:nvSpPr>
          <p:spPr bwMode="auto">
            <a:xfrm>
              <a:off x="703" y="1752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36" name="Line 44"/>
            <p:cNvSpPr>
              <a:spLocks noChangeShapeType="1"/>
            </p:cNvSpPr>
            <p:nvPr/>
          </p:nvSpPr>
          <p:spPr bwMode="auto">
            <a:xfrm>
              <a:off x="1746" y="1752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37" name="Line 45"/>
            <p:cNvSpPr>
              <a:spLocks noChangeShapeType="1"/>
            </p:cNvSpPr>
            <p:nvPr/>
          </p:nvSpPr>
          <p:spPr bwMode="auto">
            <a:xfrm>
              <a:off x="3878" y="1752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38" name="Line 46"/>
            <p:cNvSpPr>
              <a:spLocks noChangeShapeType="1"/>
            </p:cNvSpPr>
            <p:nvPr/>
          </p:nvSpPr>
          <p:spPr bwMode="auto">
            <a:xfrm>
              <a:off x="4921" y="1752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39" name="Line 47"/>
            <p:cNvSpPr>
              <a:spLocks noChangeShapeType="1"/>
            </p:cNvSpPr>
            <p:nvPr/>
          </p:nvSpPr>
          <p:spPr bwMode="auto">
            <a:xfrm>
              <a:off x="839" y="3430"/>
              <a:ext cx="39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40" name="Line 48"/>
            <p:cNvSpPr>
              <a:spLocks noChangeShapeType="1"/>
            </p:cNvSpPr>
            <p:nvPr/>
          </p:nvSpPr>
          <p:spPr bwMode="auto">
            <a:xfrm>
              <a:off x="839" y="2795"/>
              <a:ext cx="39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41" name="Line 49"/>
            <p:cNvSpPr>
              <a:spLocks noChangeShapeType="1"/>
            </p:cNvSpPr>
            <p:nvPr/>
          </p:nvSpPr>
          <p:spPr bwMode="auto">
            <a:xfrm>
              <a:off x="839" y="2795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42" name="Line 50"/>
            <p:cNvSpPr>
              <a:spLocks noChangeShapeType="1"/>
            </p:cNvSpPr>
            <p:nvPr/>
          </p:nvSpPr>
          <p:spPr bwMode="auto">
            <a:xfrm>
              <a:off x="2064" y="2795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43" name="Line 51"/>
            <p:cNvSpPr>
              <a:spLocks noChangeShapeType="1"/>
            </p:cNvSpPr>
            <p:nvPr/>
          </p:nvSpPr>
          <p:spPr bwMode="auto">
            <a:xfrm>
              <a:off x="3606" y="2795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44" name="Line 52"/>
            <p:cNvSpPr>
              <a:spLocks noChangeShapeType="1"/>
            </p:cNvSpPr>
            <p:nvPr/>
          </p:nvSpPr>
          <p:spPr bwMode="auto">
            <a:xfrm>
              <a:off x="4740" y="2795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45" name="Line 53"/>
            <p:cNvSpPr>
              <a:spLocks noChangeShapeType="1"/>
            </p:cNvSpPr>
            <p:nvPr/>
          </p:nvSpPr>
          <p:spPr bwMode="auto">
            <a:xfrm>
              <a:off x="3560" y="343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46" name="Line 54"/>
            <p:cNvSpPr>
              <a:spLocks noChangeShapeType="1"/>
            </p:cNvSpPr>
            <p:nvPr/>
          </p:nvSpPr>
          <p:spPr bwMode="auto">
            <a:xfrm>
              <a:off x="4785" y="3430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47" name="Line 55"/>
            <p:cNvSpPr>
              <a:spLocks noChangeShapeType="1"/>
            </p:cNvSpPr>
            <p:nvPr/>
          </p:nvSpPr>
          <p:spPr bwMode="auto">
            <a:xfrm>
              <a:off x="839" y="343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48" name="Line 56"/>
            <p:cNvSpPr>
              <a:spLocks noChangeShapeType="1"/>
            </p:cNvSpPr>
            <p:nvPr/>
          </p:nvSpPr>
          <p:spPr bwMode="auto">
            <a:xfrm>
              <a:off x="2109" y="343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49" name="Line 57"/>
            <p:cNvSpPr>
              <a:spLocks noChangeShapeType="1"/>
            </p:cNvSpPr>
            <p:nvPr/>
          </p:nvSpPr>
          <p:spPr bwMode="auto">
            <a:xfrm>
              <a:off x="2880" y="2704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251" name="Rectangle 59"/>
          <p:cNvSpPr>
            <a:spLocks noChangeArrowheads="1"/>
          </p:cNvSpPr>
          <p:nvPr/>
        </p:nvSpPr>
        <p:spPr bwMode="auto">
          <a:xfrm>
            <a:off x="2286000" y="152400"/>
            <a:ext cx="42659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3200" dirty="0"/>
              <a:t>ГОСТ Р ИСО/МЭК 12207</a:t>
            </a:r>
            <a:endParaRPr kumimoji="0" lang="ru-RU" altLang="ru-RU" sz="32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49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1600200"/>
          </a:xfrm>
        </p:spPr>
        <p:txBody>
          <a:bodyPr/>
          <a:lstStyle/>
          <a:p>
            <a:r>
              <a:rPr lang="ru-RU" altLang="ru-RU"/>
              <a:t>Основные процессы ЖЦ</a:t>
            </a:r>
          </a:p>
        </p:txBody>
      </p:sp>
      <p:sp>
        <p:nvSpPr>
          <p:cNvPr id="15360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ru-RU"/>
          </a:p>
        </p:txBody>
      </p:sp>
      <p:grpSp>
        <p:nvGrpSpPr>
          <p:cNvPr id="153661" name="Group 61"/>
          <p:cNvGrpSpPr>
            <a:grpSpLocks/>
          </p:cNvGrpSpPr>
          <p:nvPr/>
        </p:nvGrpSpPr>
        <p:grpSpPr bwMode="auto">
          <a:xfrm>
            <a:off x="228600" y="2209800"/>
            <a:ext cx="8664575" cy="3733800"/>
            <a:chOff x="144" y="528"/>
            <a:chExt cx="5458" cy="2352"/>
          </a:xfrm>
        </p:grpSpPr>
        <p:sp>
          <p:nvSpPr>
            <p:cNvPr id="153607" name="Rectangle 7"/>
            <p:cNvSpPr>
              <a:spLocks noChangeArrowheads="1"/>
            </p:cNvSpPr>
            <p:nvPr/>
          </p:nvSpPr>
          <p:spPr bwMode="auto">
            <a:xfrm>
              <a:off x="158" y="1253"/>
              <a:ext cx="5444" cy="162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609" name="Rectangle 9"/>
            <p:cNvSpPr>
              <a:spLocks noChangeArrowheads="1"/>
            </p:cNvSpPr>
            <p:nvPr/>
          </p:nvSpPr>
          <p:spPr bwMode="auto">
            <a:xfrm>
              <a:off x="295" y="1344"/>
              <a:ext cx="5170" cy="90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610" name="Rectangle 10"/>
            <p:cNvSpPr>
              <a:spLocks noChangeArrowheads="1"/>
            </p:cNvSpPr>
            <p:nvPr/>
          </p:nvSpPr>
          <p:spPr bwMode="auto">
            <a:xfrm>
              <a:off x="144" y="528"/>
              <a:ext cx="5398" cy="5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611" name="Rectangle 11"/>
            <p:cNvSpPr>
              <a:spLocks noChangeArrowheads="1"/>
            </p:cNvSpPr>
            <p:nvPr/>
          </p:nvSpPr>
          <p:spPr bwMode="auto">
            <a:xfrm>
              <a:off x="1632" y="672"/>
              <a:ext cx="2586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Организационные процессы</a:t>
              </a:r>
            </a:p>
          </p:txBody>
        </p:sp>
        <p:sp>
          <p:nvSpPr>
            <p:cNvPr id="153616" name="Rectangle 16"/>
            <p:cNvSpPr>
              <a:spLocks noChangeArrowheads="1"/>
            </p:cNvSpPr>
            <p:nvPr/>
          </p:nvSpPr>
          <p:spPr bwMode="auto">
            <a:xfrm>
              <a:off x="1746" y="1389"/>
              <a:ext cx="2449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 b="1">
                  <a:solidFill>
                    <a:srgbClr val="030CC3"/>
                  </a:solidFill>
                  <a:latin typeface="Arial" charset="0"/>
                </a:rPr>
                <a:t>Основные процессы</a:t>
              </a:r>
            </a:p>
          </p:txBody>
        </p:sp>
        <p:sp>
          <p:nvSpPr>
            <p:cNvPr id="153617" name="Rectangle 17"/>
            <p:cNvSpPr>
              <a:spLocks noChangeArrowheads="1"/>
            </p:cNvSpPr>
            <p:nvPr/>
          </p:nvSpPr>
          <p:spPr bwMode="auto">
            <a:xfrm>
              <a:off x="364" y="1933"/>
              <a:ext cx="793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Приобретени</a:t>
              </a:r>
              <a:r>
                <a:rPr kumimoji="0" lang="ru-RU" altLang="ru-RU" sz="1400" b="1">
                  <a:latin typeface="Arial" charset="0"/>
                </a:rPr>
                <a:t>е</a:t>
              </a:r>
            </a:p>
          </p:txBody>
        </p:sp>
        <p:sp>
          <p:nvSpPr>
            <p:cNvPr id="153618" name="Rectangle 18"/>
            <p:cNvSpPr>
              <a:spLocks noChangeArrowheads="1"/>
            </p:cNvSpPr>
            <p:nvPr/>
          </p:nvSpPr>
          <p:spPr bwMode="auto">
            <a:xfrm>
              <a:off x="2427" y="1933"/>
              <a:ext cx="793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Разработка</a:t>
              </a:r>
            </a:p>
          </p:txBody>
        </p:sp>
        <p:sp>
          <p:nvSpPr>
            <p:cNvPr id="153619" name="Rectangle 19"/>
            <p:cNvSpPr>
              <a:spLocks noChangeArrowheads="1"/>
            </p:cNvSpPr>
            <p:nvPr/>
          </p:nvSpPr>
          <p:spPr bwMode="auto">
            <a:xfrm>
              <a:off x="3470" y="1933"/>
              <a:ext cx="793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Эксплуатация</a:t>
              </a:r>
            </a:p>
          </p:txBody>
        </p:sp>
        <p:sp>
          <p:nvSpPr>
            <p:cNvPr id="153620" name="Rectangle 20"/>
            <p:cNvSpPr>
              <a:spLocks noChangeArrowheads="1"/>
            </p:cNvSpPr>
            <p:nvPr/>
          </p:nvSpPr>
          <p:spPr bwMode="auto">
            <a:xfrm>
              <a:off x="4513" y="1933"/>
              <a:ext cx="884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Сопровождение</a:t>
              </a:r>
            </a:p>
          </p:txBody>
        </p:sp>
        <p:sp>
          <p:nvSpPr>
            <p:cNvPr id="153621" name="Rectangle 21"/>
            <p:cNvSpPr>
              <a:spLocks noChangeArrowheads="1"/>
            </p:cNvSpPr>
            <p:nvPr/>
          </p:nvSpPr>
          <p:spPr bwMode="auto">
            <a:xfrm>
              <a:off x="1384" y="1933"/>
              <a:ext cx="793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Постановка</a:t>
              </a:r>
            </a:p>
          </p:txBody>
        </p:sp>
        <p:sp>
          <p:nvSpPr>
            <p:cNvPr id="153622" name="Rectangle 22"/>
            <p:cNvSpPr>
              <a:spLocks noChangeArrowheads="1"/>
            </p:cNvSpPr>
            <p:nvPr/>
          </p:nvSpPr>
          <p:spPr bwMode="auto">
            <a:xfrm>
              <a:off x="1746" y="2478"/>
              <a:ext cx="2495" cy="2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Вспомогательные процессы</a:t>
              </a:r>
            </a:p>
          </p:txBody>
        </p:sp>
        <p:sp>
          <p:nvSpPr>
            <p:cNvPr id="153637" name="Line 37"/>
            <p:cNvSpPr>
              <a:spLocks noChangeShapeType="1"/>
            </p:cNvSpPr>
            <p:nvPr/>
          </p:nvSpPr>
          <p:spPr bwMode="auto">
            <a:xfrm>
              <a:off x="1066" y="1071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38" name="Line 38"/>
            <p:cNvSpPr>
              <a:spLocks noChangeShapeType="1"/>
            </p:cNvSpPr>
            <p:nvPr/>
          </p:nvSpPr>
          <p:spPr bwMode="auto">
            <a:xfrm>
              <a:off x="2699" y="1071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39" name="Line 39"/>
            <p:cNvSpPr>
              <a:spLocks noChangeShapeType="1"/>
            </p:cNvSpPr>
            <p:nvPr/>
          </p:nvSpPr>
          <p:spPr bwMode="auto">
            <a:xfrm>
              <a:off x="4241" y="1071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40" name="Line 40"/>
            <p:cNvSpPr>
              <a:spLocks noChangeShapeType="1"/>
            </p:cNvSpPr>
            <p:nvPr/>
          </p:nvSpPr>
          <p:spPr bwMode="auto">
            <a:xfrm>
              <a:off x="1066" y="2251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41" name="Line 41"/>
            <p:cNvSpPr>
              <a:spLocks noChangeShapeType="1"/>
            </p:cNvSpPr>
            <p:nvPr/>
          </p:nvSpPr>
          <p:spPr bwMode="auto">
            <a:xfrm>
              <a:off x="2699" y="2251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42" name="Line 42"/>
            <p:cNvSpPr>
              <a:spLocks noChangeShapeType="1"/>
            </p:cNvSpPr>
            <p:nvPr/>
          </p:nvSpPr>
          <p:spPr bwMode="auto">
            <a:xfrm>
              <a:off x="4286" y="2251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43" name="Line 43"/>
            <p:cNvSpPr>
              <a:spLocks noChangeShapeType="1"/>
            </p:cNvSpPr>
            <p:nvPr/>
          </p:nvSpPr>
          <p:spPr bwMode="auto">
            <a:xfrm>
              <a:off x="703" y="1752"/>
              <a:ext cx="42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44" name="Line 44"/>
            <p:cNvSpPr>
              <a:spLocks noChangeShapeType="1"/>
            </p:cNvSpPr>
            <p:nvPr/>
          </p:nvSpPr>
          <p:spPr bwMode="auto">
            <a:xfrm>
              <a:off x="2835" y="1616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45" name="Line 45"/>
            <p:cNvSpPr>
              <a:spLocks noChangeShapeType="1"/>
            </p:cNvSpPr>
            <p:nvPr/>
          </p:nvSpPr>
          <p:spPr bwMode="auto">
            <a:xfrm>
              <a:off x="703" y="1752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46" name="Line 46"/>
            <p:cNvSpPr>
              <a:spLocks noChangeShapeType="1"/>
            </p:cNvSpPr>
            <p:nvPr/>
          </p:nvSpPr>
          <p:spPr bwMode="auto">
            <a:xfrm>
              <a:off x="1746" y="1752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47" name="Line 47"/>
            <p:cNvSpPr>
              <a:spLocks noChangeShapeType="1"/>
            </p:cNvSpPr>
            <p:nvPr/>
          </p:nvSpPr>
          <p:spPr bwMode="auto">
            <a:xfrm>
              <a:off x="3878" y="1752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48" name="Line 48"/>
            <p:cNvSpPr>
              <a:spLocks noChangeShapeType="1"/>
            </p:cNvSpPr>
            <p:nvPr/>
          </p:nvSpPr>
          <p:spPr bwMode="auto">
            <a:xfrm>
              <a:off x="4921" y="1752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6252622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235405" y="1294794"/>
            <a:ext cx="8747125" cy="5470525"/>
            <a:chOff x="113" y="164"/>
            <a:chExt cx="5510" cy="3810"/>
          </a:xfrm>
        </p:grpSpPr>
        <p:sp>
          <p:nvSpPr>
            <p:cNvPr id="19459" name="Rectangle 3"/>
            <p:cNvSpPr>
              <a:spLocks noChangeArrowheads="1"/>
            </p:cNvSpPr>
            <p:nvPr/>
          </p:nvSpPr>
          <p:spPr bwMode="auto">
            <a:xfrm>
              <a:off x="1610" y="164"/>
              <a:ext cx="2359" cy="3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 приобретения</a:t>
              </a:r>
            </a:p>
          </p:txBody>
        </p:sp>
        <p:sp>
          <p:nvSpPr>
            <p:cNvPr id="19460" name="Rectangle 4"/>
            <p:cNvSpPr>
              <a:spLocks noChangeArrowheads="1"/>
            </p:cNvSpPr>
            <p:nvPr/>
          </p:nvSpPr>
          <p:spPr bwMode="auto">
            <a:xfrm>
              <a:off x="249" y="981"/>
              <a:ext cx="907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Инициирование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приобретения</a:t>
              </a:r>
            </a:p>
          </p:txBody>
        </p:sp>
        <p:sp>
          <p:nvSpPr>
            <p:cNvPr id="19461" name="Rectangle 5"/>
            <p:cNvSpPr>
              <a:spLocks noChangeArrowheads="1"/>
            </p:cNvSpPr>
            <p:nvPr/>
          </p:nvSpPr>
          <p:spPr bwMode="auto">
            <a:xfrm>
              <a:off x="249" y="1434"/>
              <a:ext cx="907" cy="49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Определение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заказчиком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потребностей</a:t>
              </a:r>
            </a:p>
          </p:txBody>
        </p:sp>
        <p:sp>
          <p:nvSpPr>
            <p:cNvPr id="19462" name="Rectangle 6"/>
            <p:cNvSpPr>
              <a:spLocks noChangeArrowheads="1"/>
            </p:cNvSpPr>
            <p:nvPr/>
          </p:nvSpPr>
          <p:spPr bwMode="auto">
            <a:xfrm>
              <a:off x="249" y="1978"/>
              <a:ext cx="907" cy="40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Анализ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требований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к системе</a:t>
              </a:r>
            </a:p>
          </p:txBody>
        </p:sp>
        <p:sp>
          <p:nvSpPr>
            <p:cNvPr id="19463" name="Rectangle 7"/>
            <p:cNvSpPr>
              <a:spLocks noChangeArrowheads="1"/>
            </p:cNvSpPr>
            <p:nvPr/>
          </p:nvSpPr>
          <p:spPr bwMode="auto">
            <a:xfrm>
              <a:off x="249" y="2432"/>
              <a:ext cx="907" cy="4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Принятие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решения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о приобретении</a:t>
              </a:r>
            </a:p>
          </p:txBody>
        </p:sp>
        <p:sp>
          <p:nvSpPr>
            <p:cNvPr id="19464" name="Rectangle 8"/>
            <p:cNvSpPr>
              <a:spLocks noChangeArrowheads="1"/>
            </p:cNvSpPr>
            <p:nvPr/>
          </p:nvSpPr>
          <p:spPr bwMode="auto">
            <a:xfrm>
              <a:off x="249" y="3475"/>
              <a:ext cx="907" cy="49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Подготовка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плана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приобретения</a:t>
              </a:r>
            </a:p>
          </p:txBody>
        </p:sp>
        <p:sp>
          <p:nvSpPr>
            <p:cNvPr id="19465" name="Rectangle 9"/>
            <p:cNvSpPr>
              <a:spLocks noChangeArrowheads="1"/>
            </p:cNvSpPr>
            <p:nvPr/>
          </p:nvSpPr>
          <p:spPr bwMode="auto">
            <a:xfrm>
              <a:off x="249" y="2931"/>
              <a:ext cx="907" cy="49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Проверка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необходимых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документов</a:t>
              </a:r>
            </a:p>
          </p:txBody>
        </p:sp>
        <p:sp>
          <p:nvSpPr>
            <p:cNvPr id="19466" name="Rectangle 10"/>
            <p:cNvSpPr>
              <a:spLocks noChangeArrowheads="1"/>
            </p:cNvSpPr>
            <p:nvPr/>
          </p:nvSpPr>
          <p:spPr bwMode="auto">
            <a:xfrm>
              <a:off x="1519" y="981"/>
              <a:ext cx="862" cy="49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Подготовка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заявочных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предложений</a:t>
              </a:r>
            </a:p>
          </p:txBody>
        </p:sp>
        <p:sp>
          <p:nvSpPr>
            <p:cNvPr id="19467" name="Rectangle 11"/>
            <p:cNvSpPr>
              <a:spLocks noChangeArrowheads="1"/>
            </p:cNvSpPr>
            <p:nvPr/>
          </p:nvSpPr>
          <p:spPr bwMode="auto">
            <a:xfrm>
              <a:off x="1519" y="1525"/>
              <a:ext cx="862" cy="3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Требования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к системе</a:t>
              </a:r>
            </a:p>
          </p:txBody>
        </p:sp>
        <p:sp>
          <p:nvSpPr>
            <p:cNvPr id="19468" name="Rectangle 12"/>
            <p:cNvSpPr>
              <a:spLocks noChangeArrowheads="1"/>
            </p:cNvSpPr>
            <p:nvPr/>
          </p:nvSpPr>
          <p:spPr bwMode="auto">
            <a:xfrm>
              <a:off x="1519" y="1933"/>
              <a:ext cx="862" cy="4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Перечень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программных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продуктов</a:t>
              </a:r>
            </a:p>
          </p:txBody>
        </p:sp>
        <p:sp>
          <p:nvSpPr>
            <p:cNvPr id="19469" name="Rectangle 13"/>
            <p:cNvSpPr>
              <a:spLocks noChangeArrowheads="1"/>
            </p:cNvSpPr>
            <p:nvPr/>
          </p:nvSpPr>
          <p:spPr bwMode="auto">
            <a:xfrm>
              <a:off x="1519" y="2432"/>
              <a:ext cx="862" cy="40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Условия и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соглашения</a:t>
              </a:r>
            </a:p>
          </p:txBody>
        </p:sp>
        <p:sp>
          <p:nvSpPr>
            <p:cNvPr id="19470" name="Rectangle 14"/>
            <p:cNvSpPr>
              <a:spLocks noChangeArrowheads="1"/>
            </p:cNvSpPr>
            <p:nvPr/>
          </p:nvSpPr>
          <p:spPr bwMode="auto">
            <a:xfrm>
              <a:off x="1519" y="2886"/>
              <a:ext cx="862" cy="3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Технические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ограничения</a:t>
              </a:r>
            </a:p>
          </p:txBody>
        </p:sp>
        <p:sp>
          <p:nvSpPr>
            <p:cNvPr id="19471" name="Rectangle 15"/>
            <p:cNvSpPr>
              <a:spLocks noChangeArrowheads="1"/>
            </p:cNvSpPr>
            <p:nvPr/>
          </p:nvSpPr>
          <p:spPr bwMode="auto">
            <a:xfrm>
              <a:off x="2835" y="981"/>
              <a:ext cx="907" cy="45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Подготовка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и корректировка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договора</a:t>
              </a:r>
            </a:p>
          </p:txBody>
        </p:sp>
        <p:sp>
          <p:nvSpPr>
            <p:cNvPr id="19472" name="Rectangle 16"/>
            <p:cNvSpPr>
              <a:spLocks noChangeArrowheads="1"/>
            </p:cNvSpPr>
            <p:nvPr/>
          </p:nvSpPr>
          <p:spPr bwMode="auto">
            <a:xfrm>
              <a:off x="2835" y="1480"/>
              <a:ext cx="907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Определение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процедуры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выбора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поставщика</a:t>
              </a:r>
            </a:p>
          </p:txBody>
        </p:sp>
        <p:sp>
          <p:nvSpPr>
            <p:cNvPr id="19473" name="Rectangle 17"/>
            <p:cNvSpPr>
              <a:spLocks noChangeArrowheads="1"/>
            </p:cNvSpPr>
            <p:nvPr/>
          </p:nvSpPr>
          <p:spPr bwMode="auto">
            <a:xfrm>
              <a:off x="2835" y="2069"/>
              <a:ext cx="907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Выбор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поставщика</a:t>
              </a:r>
            </a:p>
          </p:txBody>
        </p:sp>
        <p:sp>
          <p:nvSpPr>
            <p:cNvPr id="19474" name="Rectangle 18"/>
            <p:cNvSpPr>
              <a:spLocks noChangeArrowheads="1"/>
            </p:cNvSpPr>
            <p:nvPr/>
          </p:nvSpPr>
          <p:spPr bwMode="auto">
            <a:xfrm>
              <a:off x="2835" y="2432"/>
              <a:ext cx="907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Подготовка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договора</a:t>
              </a:r>
            </a:p>
          </p:txBody>
        </p:sp>
        <p:sp>
          <p:nvSpPr>
            <p:cNvPr id="19475" name="Rectangle 19"/>
            <p:cNvSpPr>
              <a:spLocks noChangeArrowheads="1"/>
            </p:cNvSpPr>
            <p:nvPr/>
          </p:nvSpPr>
          <p:spPr bwMode="auto">
            <a:xfrm>
              <a:off x="2835" y="2795"/>
              <a:ext cx="907" cy="4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Внесение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изменений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в договор</a:t>
              </a:r>
            </a:p>
          </p:txBody>
        </p:sp>
        <p:sp>
          <p:nvSpPr>
            <p:cNvPr id="19476" name="Rectangle 20"/>
            <p:cNvSpPr>
              <a:spLocks noChangeArrowheads="1"/>
            </p:cNvSpPr>
            <p:nvPr/>
          </p:nvSpPr>
          <p:spPr bwMode="auto">
            <a:xfrm>
              <a:off x="3833" y="981"/>
              <a:ext cx="862" cy="54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Надзор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за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деятельностью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поставщика</a:t>
              </a:r>
            </a:p>
          </p:txBody>
        </p:sp>
        <p:sp>
          <p:nvSpPr>
            <p:cNvPr id="19477" name="Rectangle 21"/>
            <p:cNvSpPr>
              <a:spLocks noChangeArrowheads="1"/>
            </p:cNvSpPr>
            <p:nvPr/>
          </p:nvSpPr>
          <p:spPr bwMode="auto">
            <a:xfrm>
              <a:off x="4830" y="981"/>
              <a:ext cx="793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Приемка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и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завершение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работ</a:t>
              </a:r>
            </a:p>
          </p:txBody>
        </p:sp>
        <p:sp>
          <p:nvSpPr>
            <p:cNvPr id="19478" name="Line 22"/>
            <p:cNvSpPr>
              <a:spLocks noChangeShapeType="1"/>
            </p:cNvSpPr>
            <p:nvPr/>
          </p:nvSpPr>
          <p:spPr bwMode="auto">
            <a:xfrm>
              <a:off x="703" y="709"/>
              <a:ext cx="4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9" name="Line 23"/>
            <p:cNvSpPr>
              <a:spLocks noChangeShapeType="1"/>
            </p:cNvSpPr>
            <p:nvPr/>
          </p:nvSpPr>
          <p:spPr bwMode="auto">
            <a:xfrm>
              <a:off x="703" y="70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80" name="Line 24"/>
            <p:cNvSpPr>
              <a:spLocks noChangeShapeType="1"/>
            </p:cNvSpPr>
            <p:nvPr/>
          </p:nvSpPr>
          <p:spPr bwMode="auto">
            <a:xfrm>
              <a:off x="1927" y="70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81" name="Line 25"/>
            <p:cNvSpPr>
              <a:spLocks noChangeShapeType="1"/>
            </p:cNvSpPr>
            <p:nvPr/>
          </p:nvSpPr>
          <p:spPr bwMode="auto">
            <a:xfrm>
              <a:off x="3288" y="70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82" name="Line 26"/>
            <p:cNvSpPr>
              <a:spLocks noChangeShapeType="1"/>
            </p:cNvSpPr>
            <p:nvPr/>
          </p:nvSpPr>
          <p:spPr bwMode="auto">
            <a:xfrm>
              <a:off x="4241" y="70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83" name="Line 27"/>
            <p:cNvSpPr>
              <a:spLocks noChangeShapeType="1"/>
            </p:cNvSpPr>
            <p:nvPr/>
          </p:nvSpPr>
          <p:spPr bwMode="auto">
            <a:xfrm>
              <a:off x="5239" y="709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84" name="Line 28"/>
            <p:cNvSpPr>
              <a:spLocks noChangeShapeType="1"/>
            </p:cNvSpPr>
            <p:nvPr/>
          </p:nvSpPr>
          <p:spPr bwMode="auto">
            <a:xfrm>
              <a:off x="113" y="116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85" name="Line 29"/>
            <p:cNvSpPr>
              <a:spLocks noChangeShapeType="1"/>
            </p:cNvSpPr>
            <p:nvPr/>
          </p:nvSpPr>
          <p:spPr bwMode="auto">
            <a:xfrm>
              <a:off x="113" y="1162"/>
              <a:ext cx="0" cy="25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86" name="Line 30"/>
            <p:cNvSpPr>
              <a:spLocks noChangeShapeType="1"/>
            </p:cNvSpPr>
            <p:nvPr/>
          </p:nvSpPr>
          <p:spPr bwMode="auto">
            <a:xfrm>
              <a:off x="113" y="374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87" name="Line 31"/>
            <p:cNvSpPr>
              <a:spLocks noChangeShapeType="1"/>
            </p:cNvSpPr>
            <p:nvPr/>
          </p:nvSpPr>
          <p:spPr bwMode="auto">
            <a:xfrm>
              <a:off x="113" y="320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88" name="Line 32"/>
            <p:cNvSpPr>
              <a:spLocks noChangeShapeType="1"/>
            </p:cNvSpPr>
            <p:nvPr/>
          </p:nvSpPr>
          <p:spPr bwMode="auto">
            <a:xfrm>
              <a:off x="113" y="265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89" name="Line 33"/>
            <p:cNvSpPr>
              <a:spLocks noChangeShapeType="1"/>
            </p:cNvSpPr>
            <p:nvPr/>
          </p:nvSpPr>
          <p:spPr bwMode="auto">
            <a:xfrm>
              <a:off x="113" y="21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90" name="Line 34"/>
            <p:cNvSpPr>
              <a:spLocks noChangeShapeType="1"/>
            </p:cNvSpPr>
            <p:nvPr/>
          </p:nvSpPr>
          <p:spPr bwMode="auto">
            <a:xfrm>
              <a:off x="113" y="17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91" name="Line 35"/>
            <p:cNvSpPr>
              <a:spLocks noChangeShapeType="1"/>
            </p:cNvSpPr>
            <p:nvPr/>
          </p:nvSpPr>
          <p:spPr bwMode="auto">
            <a:xfrm>
              <a:off x="1383" y="116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92" name="Line 36"/>
            <p:cNvSpPr>
              <a:spLocks noChangeShapeType="1"/>
            </p:cNvSpPr>
            <p:nvPr/>
          </p:nvSpPr>
          <p:spPr bwMode="auto">
            <a:xfrm>
              <a:off x="1383" y="1162"/>
              <a:ext cx="0" cy="19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93" name="Line 37"/>
            <p:cNvSpPr>
              <a:spLocks noChangeShapeType="1"/>
            </p:cNvSpPr>
            <p:nvPr/>
          </p:nvSpPr>
          <p:spPr bwMode="auto">
            <a:xfrm>
              <a:off x="1383" y="30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94" name="Line 38"/>
            <p:cNvSpPr>
              <a:spLocks noChangeShapeType="1"/>
            </p:cNvSpPr>
            <p:nvPr/>
          </p:nvSpPr>
          <p:spPr bwMode="auto">
            <a:xfrm>
              <a:off x="1383" y="265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95" name="Line 39"/>
            <p:cNvSpPr>
              <a:spLocks noChangeShapeType="1"/>
            </p:cNvSpPr>
            <p:nvPr/>
          </p:nvSpPr>
          <p:spPr bwMode="auto">
            <a:xfrm>
              <a:off x="1383" y="21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96" name="Line 40"/>
            <p:cNvSpPr>
              <a:spLocks noChangeShapeType="1"/>
            </p:cNvSpPr>
            <p:nvPr/>
          </p:nvSpPr>
          <p:spPr bwMode="auto">
            <a:xfrm>
              <a:off x="1383" y="17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97" name="Line 41"/>
            <p:cNvSpPr>
              <a:spLocks noChangeShapeType="1"/>
            </p:cNvSpPr>
            <p:nvPr/>
          </p:nvSpPr>
          <p:spPr bwMode="auto">
            <a:xfrm>
              <a:off x="2653" y="1162"/>
              <a:ext cx="0" cy="18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98" name="Line 42"/>
            <p:cNvSpPr>
              <a:spLocks noChangeShapeType="1"/>
            </p:cNvSpPr>
            <p:nvPr/>
          </p:nvSpPr>
          <p:spPr bwMode="auto">
            <a:xfrm>
              <a:off x="2653" y="3022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99" name="Line 43"/>
            <p:cNvSpPr>
              <a:spLocks noChangeShapeType="1"/>
            </p:cNvSpPr>
            <p:nvPr/>
          </p:nvSpPr>
          <p:spPr bwMode="auto">
            <a:xfrm>
              <a:off x="2653" y="2614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500" name="Line 44"/>
            <p:cNvSpPr>
              <a:spLocks noChangeShapeType="1"/>
            </p:cNvSpPr>
            <p:nvPr/>
          </p:nvSpPr>
          <p:spPr bwMode="auto">
            <a:xfrm>
              <a:off x="2653" y="2205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501" name="Line 45"/>
            <p:cNvSpPr>
              <a:spLocks noChangeShapeType="1"/>
            </p:cNvSpPr>
            <p:nvPr/>
          </p:nvSpPr>
          <p:spPr bwMode="auto">
            <a:xfrm>
              <a:off x="2653" y="1752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502" name="Line 46"/>
            <p:cNvSpPr>
              <a:spLocks noChangeShapeType="1"/>
            </p:cNvSpPr>
            <p:nvPr/>
          </p:nvSpPr>
          <p:spPr bwMode="auto">
            <a:xfrm>
              <a:off x="2653" y="1162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503" name="Rectangle 47"/>
          <p:cNvSpPr>
            <a:spLocks noChangeArrowheads="1"/>
          </p:cNvSpPr>
          <p:nvPr/>
        </p:nvSpPr>
        <p:spPr bwMode="auto">
          <a:xfrm>
            <a:off x="1203779" y="320675"/>
            <a:ext cx="64166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ru-RU" altLang="ru-RU" sz="3600" dirty="0">
                <a:solidFill>
                  <a:schemeClr val="tx2"/>
                </a:solidFill>
                <a:latin typeface="Tahoma" pitchFamily="34" charset="0"/>
              </a:rPr>
              <a:t>Основные процессы ЖЦ</a:t>
            </a:r>
          </a:p>
        </p:txBody>
      </p:sp>
    </p:spTree>
    <p:extLst>
      <p:ext uri="{BB962C8B-B14F-4D97-AF65-F5344CB8AC3E}">
        <p14:creationId xmlns:p14="http://schemas.microsoft.com/office/powerpoint/2010/main" val="325808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533400" y="990600"/>
            <a:ext cx="7920038" cy="5183188"/>
            <a:chOff x="340" y="210"/>
            <a:chExt cx="4989" cy="3265"/>
          </a:xfrm>
        </p:grpSpPr>
        <p:sp>
          <p:nvSpPr>
            <p:cNvPr id="20483" name="Rectangle 3"/>
            <p:cNvSpPr>
              <a:spLocks noChangeArrowheads="1"/>
            </p:cNvSpPr>
            <p:nvPr/>
          </p:nvSpPr>
          <p:spPr bwMode="auto">
            <a:xfrm>
              <a:off x="1292" y="210"/>
              <a:ext cx="2858" cy="3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 поставки</a:t>
              </a:r>
            </a:p>
          </p:txBody>
        </p:sp>
        <p:sp>
          <p:nvSpPr>
            <p:cNvPr id="20484" name="Rectangle 4"/>
            <p:cNvSpPr>
              <a:spLocks noChangeArrowheads="1"/>
            </p:cNvSpPr>
            <p:nvPr/>
          </p:nvSpPr>
          <p:spPr bwMode="auto">
            <a:xfrm>
              <a:off x="340" y="1298"/>
              <a:ext cx="1043" cy="7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Инициирование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поставки</a:t>
              </a:r>
            </a:p>
          </p:txBody>
        </p:sp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1565" y="1298"/>
              <a:ext cx="998" cy="7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Подготовка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ответа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на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заявочные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предложения</a:t>
              </a:r>
            </a:p>
          </p:txBody>
        </p:sp>
        <p:sp>
          <p:nvSpPr>
            <p:cNvPr id="20486" name="Rectangle 6"/>
            <p:cNvSpPr>
              <a:spLocks noChangeArrowheads="1"/>
            </p:cNvSpPr>
            <p:nvPr/>
          </p:nvSpPr>
          <p:spPr bwMode="auto">
            <a:xfrm>
              <a:off x="3243" y="1298"/>
              <a:ext cx="861" cy="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Подготовка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договора</a:t>
              </a:r>
            </a:p>
          </p:txBody>
        </p:sp>
        <p:sp>
          <p:nvSpPr>
            <p:cNvPr id="20487" name="Rectangle 7"/>
            <p:cNvSpPr>
              <a:spLocks noChangeArrowheads="1"/>
            </p:cNvSpPr>
            <p:nvPr/>
          </p:nvSpPr>
          <p:spPr bwMode="auto">
            <a:xfrm>
              <a:off x="4241" y="1298"/>
              <a:ext cx="998" cy="7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Планирование</a:t>
              </a:r>
            </a:p>
          </p:txBody>
        </p:sp>
        <p:sp>
          <p:nvSpPr>
            <p:cNvPr id="20488" name="Rectangle 8"/>
            <p:cNvSpPr>
              <a:spLocks noChangeArrowheads="1"/>
            </p:cNvSpPr>
            <p:nvPr/>
          </p:nvSpPr>
          <p:spPr bwMode="auto">
            <a:xfrm>
              <a:off x="566" y="2840"/>
              <a:ext cx="1225" cy="6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Выполнение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и контроль</a:t>
              </a:r>
            </a:p>
          </p:txBody>
        </p:sp>
        <p:sp>
          <p:nvSpPr>
            <p:cNvPr id="20489" name="Rectangle 9"/>
            <p:cNvSpPr>
              <a:spLocks noChangeArrowheads="1"/>
            </p:cNvSpPr>
            <p:nvPr/>
          </p:nvSpPr>
          <p:spPr bwMode="auto">
            <a:xfrm>
              <a:off x="2199" y="2840"/>
              <a:ext cx="1315" cy="6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Проверка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и оценка</a:t>
              </a:r>
            </a:p>
          </p:txBody>
        </p:sp>
        <p:sp>
          <p:nvSpPr>
            <p:cNvPr id="20490" name="Rectangle 10"/>
            <p:cNvSpPr>
              <a:spLocks noChangeArrowheads="1"/>
            </p:cNvSpPr>
            <p:nvPr/>
          </p:nvSpPr>
          <p:spPr bwMode="auto">
            <a:xfrm>
              <a:off x="3923" y="2840"/>
              <a:ext cx="1406" cy="6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Поставка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и завершение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работ</a:t>
              </a:r>
            </a:p>
          </p:txBody>
        </p:sp>
        <p:sp>
          <p:nvSpPr>
            <p:cNvPr id="20491" name="Line 11"/>
            <p:cNvSpPr>
              <a:spLocks noChangeShapeType="1"/>
            </p:cNvSpPr>
            <p:nvPr/>
          </p:nvSpPr>
          <p:spPr bwMode="auto">
            <a:xfrm>
              <a:off x="748" y="981"/>
              <a:ext cx="40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2" name="Line 12"/>
            <p:cNvSpPr>
              <a:spLocks noChangeShapeType="1"/>
            </p:cNvSpPr>
            <p:nvPr/>
          </p:nvSpPr>
          <p:spPr bwMode="auto">
            <a:xfrm>
              <a:off x="2744" y="572"/>
              <a:ext cx="0" cy="22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3" name="Line 13"/>
            <p:cNvSpPr>
              <a:spLocks noChangeShapeType="1"/>
            </p:cNvSpPr>
            <p:nvPr/>
          </p:nvSpPr>
          <p:spPr bwMode="auto">
            <a:xfrm>
              <a:off x="748" y="981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4" name="Line 14"/>
            <p:cNvSpPr>
              <a:spLocks noChangeShapeType="1"/>
            </p:cNvSpPr>
            <p:nvPr/>
          </p:nvSpPr>
          <p:spPr bwMode="auto">
            <a:xfrm>
              <a:off x="2064" y="981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5" name="Line 15"/>
            <p:cNvSpPr>
              <a:spLocks noChangeShapeType="1"/>
            </p:cNvSpPr>
            <p:nvPr/>
          </p:nvSpPr>
          <p:spPr bwMode="auto">
            <a:xfrm>
              <a:off x="3651" y="981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6" name="Line 16"/>
            <p:cNvSpPr>
              <a:spLocks noChangeShapeType="1"/>
            </p:cNvSpPr>
            <p:nvPr/>
          </p:nvSpPr>
          <p:spPr bwMode="auto">
            <a:xfrm>
              <a:off x="4785" y="981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7" name="Line 17"/>
            <p:cNvSpPr>
              <a:spLocks noChangeShapeType="1"/>
            </p:cNvSpPr>
            <p:nvPr/>
          </p:nvSpPr>
          <p:spPr bwMode="auto">
            <a:xfrm>
              <a:off x="1066" y="2387"/>
              <a:ext cx="358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8" name="Line 18"/>
            <p:cNvSpPr>
              <a:spLocks noChangeShapeType="1"/>
            </p:cNvSpPr>
            <p:nvPr/>
          </p:nvSpPr>
          <p:spPr bwMode="auto">
            <a:xfrm>
              <a:off x="1066" y="2387"/>
              <a:ext cx="0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9" name="Line 19"/>
            <p:cNvSpPr>
              <a:spLocks noChangeShapeType="1"/>
            </p:cNvSpPr>
            <p:nvPr/>
          </p:nvSpPr>
          <p:spPr bwMode="auto">
            <a:xfrm>
              <a:off x="4649" y="2387"/>
              <a:ext cx="0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500" name="Rectangle 20"/>
          <p:cNvSpPr>
            <a:spLocks noChangeArrowheads="1"/>
          </p:cNvSpPr>
          <p:nvPr/>
        </p:nvSpPr>
        <p:spPr bwMode="auto">
          <a:xfrm>
            <a:off x="1295400" y="0"/>
            <a:ext cx="64166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ru-RU" altLang="ru-RU" sz="4400">
                <a:solidFill>
                  <a:schemeClr val="tx2"/>
                </a:solidFill>
                <a:latin typeface="Tahoma" pitchFamily="34" charset="0"/>
              </a:rPr>
              <a:t>Основные процессы ЖЦ</a:t>
            </a:r>
          </a:p>
        </p:txBody>
      </p:sp>
    </p:spTree>
    <p:extLst>
      <p:ext uri="{BB962C8B-B14F-4D97-AF65-F5344CB8AC3E}">
        <p14:creationId xmlns:p14="http://schemas.microsoft.com/office/powerpoint/2010/main" val="84964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152400" y="1219200"/>
            <a:ext cx="8785225" cy="5335588"/>
            <a:chOff x="113" y="164"/>
            <a:chExt cx="5534" cy="3629"/>
          </a:xfrm>
        </p:grpSpPr>
        <p:sp>
          <p:nvSpPr>
            <p:cNvPr id="21507" name="Rectangle 3"/>
            <p:cNvSpPr>
              <a:spLocks noChangeArrowheads="1"/>
            </p:cNvSpPr>
            <p:nvPr/>
          </p:nvSpPr>
          <p:spPr bwMode="auto">
            <a:xfrm>
              <a:off x="1837" y="164"/>
              <a:ext cx="2268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 разработки</a:t>
              </a:r>
            </a:p>
          </p:txBody>
        </p:sp>
        <p:sp>
          <p:nvSpPr>
            <p:cNvPr id="21508" name="Rectangle 4"/>
            <p:cNvSpPr>
              <a:spLocks noChangeArrowheads="1"/>
            </p:cNvSpPr>
            <p:nvPr/>
          </p:nvSpPr>
          <p:spPr bwMode="auto">
            <a:xfrm>
              <a:off x="113" y="1071"/>
              <a:ext cx="998" cy="4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 работа</a:t>
              </a:r>
            </a:p>
          </p:txBody>
        </p:sp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1156" y="1071"/>
              <a:ext cx="680" cy="4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Анализ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требований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к системе</a:t>
              </a: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1881" y="1071"/>
              <a:ext cx="908" cy="4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Проектирование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архитектуры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системы</a:t>
              </a: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3061" y="1071"/>
              <a:ext cx="726" cy="4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Анализ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требований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К ПС</a:t>
              </a: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832" y="1071"/>
              <a:ext cx="907" cy="4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Проектирование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архитектуры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ПС</a:t>
              </a: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4785" y="1071"/>
              <a:ext cx="862" cy="4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Детальное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проектирование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ПС</a:t>
              </a: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567" y="2115"/>
              <a:ext cx="998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Кодирование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и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тестирование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ПС</a:t>
              </a: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1701" y="2115"/>
              <a:ext cx="998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Интеграция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ПС</a:t>
              </a: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3152" y="2115"/>
              <a:ext cx="1089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Квалификационное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тестирование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ПС</a:t>
              </a: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4377" y="2115"/>
              <a:ext cx="997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Интеграция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системы</a:t>
              </a:r>
            </a:p>
          </p:txBody>
        </p:sp>
        <p:sp>
          <p:nvSpPr>
            <p:cNvPr id="21518" name="Rectangle 14"/>
            <p:cNvSpPr>
              <a:spLocks noChangeArrowheads="1"/>
            </p:cNvSpPr>
            <p:nvPr/>
          </p:nvSpPr>
          <p:spPr bwMode="auto">
            <a:xfrm>
              <a:off x="2336" y="3294"/>
              <a:ext cx="1134" cy="49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Установка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ПС</a:t>
              </a:r>
            </a:p>
          </p:txBody>
        </p:sp>
        <p:sp>
          <p:nvSpPr>
            <p:cNvPr id="21519" name="Rectangle 15"/>
            <p:cNvSpPr>
              <a:spLocks noChangeArrowheads="1"/>
            </p:cNvSpPr>
            <p:nvPr/>
          </p:nvSpPr>
          <p:spPr bwMode="auto">
            <a:xfrm>
              <a:off x="703" y="3294"/>
              <a:ext cx="1089" cy="49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Квалификационное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тестирование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ПС</a:t>
              </a:r>
            </a:p>
          </p:txBody>
        </p:sp>
        <p:sp>
          <p:nvSpPr>
            <p:cNvPr id="21520" name="Rectangle 16"/>
            <p:cNvSpPr>
              <a:spLocks noChangeArrowheads="1"/>
            </p:cNvSpPr>
            <p:nvPr/>
          </p:nvSpPr>
          <p:spPr bwMode="auto">
            <a:xfrm>
              <a:off x="3923" y="3294"/>
              <a:ext cx="1089" cy="49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>
                  <a:latin typeface="Arial" charset="0"/>
                </a:rPr>
                <a:t>Приемка</a:t>
              </a:r>
            </a:p>
            <a:p>
              <a:pPr algn="ctr"/>
              <a:r>
                <a:rPr kumimoji="0" lang="ru-RU" altLang="ru-RU" sz="1400">
                  <a:latin typeface="Arial" charset="0"/>
                </a:rPr>
                <a:t>ПС</a:t>
              </a:r>
            </a:p>
          </p:txBody>
        </p:sp>
        <p:sp>
          <p:nvSpPr>
            <p:cNvPr id="21521" name="Line 17"/>
            <p:cNvSpPr>
              <a:spLocks noChangeShapeType="1"/>
            </p:cNvSpPr>
            <p:nvPr/>
          </p:nvSpPr>
          <p:spPr bwMode="auto">
            <a:xfrm>
              <a:off x="2925" y="436"/>
              <a:ext cx="0" cy="29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22" name="Line 18"/>
            <p:cNvSpPr>
              <a:spLocks noChangeShapeType="1"/>
            </p:cNvSpPr>
            <p:nvPr/>
          </p:nvSpPr>
          <p:spPr bwMode="auto">
            <a:xfrm>
              <a:off x="1202" y="3067"/>
              <a:ext cx="32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23" name="Line 19"/>
            <p:cNvSpPr>
              <a:spLocks noChangeShapeType="1"/>
            </p:cNvSpPr>
            <p:nvPr/>
          </p:nvSpPr>
          <p:spPr bwMode="auto">
            <a:xfrm>
              <a:off x="1202" y="306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24" name="Line 20"/>
            <p:cNvSpPr>
              <a:spLocks noChangeShapeType="1"/>
            </p:cNvSpPr>
            <p:nvPr/>
          </p:nvSpPr>
          <p:spPr bwMode="auto">
            <a:xfrm>
              <a:off x="4468" y="306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25" name="Line 21"/>
            <p:cNvSpPr>
              <a:spLocks noChangeShapeType="1"/>
            </p:cNvSpPr>
            <p:nvPr/>
          </p:nvSpPr>
          <p:spPr bwMode="auto">
            <a:xfrm>
              <a:off x="567" y="709"/>
              <a:ext cx="46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26" name="Line 22"/>
            <p:cNvSpPr>
              <a:spLocks noChangeShapeType="1"/>
            </p:cNvSpPr>
            <p:nvPr/>
          </p:nvSpPr>
          <p:spPr bwMode="auto">
            <a:xfrm>
              <a:off x="567" y="709"/>
              <a:ext cx="0" cy="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27" name="Line 23"/>
            <p:cNvSpPr>
              <a:spLocks noChangeShapeType="1"/>
            </p:cNvSpPr>
            <p:nvPr/>
          </p:nvSpPr>
          <p:spPr bwMode="auto">
            <a:xfrm>
              <a:off x="1474" y="709"/>
              <a:ext cx="0" cy="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28" name="Line 24"/>
            <p:cNvSpPr>
              <a:spLocks noChangeShapeType="1"/>
            </p:cNvSpPr>
            <p:nvPr/>
          </p:nvSpPr>
          <p:spPr bwMode="auto">
            <a:xfrm>
              <a:off x="2336" y="709"/>
              <a:ext cx="0" cy="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29" name="Line 25"/>
            <p:cNvSpPr>
              <a:spLocks noChangeShapeType="1"/>
            </p:cNvSpPr>
            <p:nvPr/>
          </p:nvSpPr>
          <p:spPr bwMode="auto">
            <a:xfrm>
              <a:off x="3379" y="709"/>
              <a:ext cx="0" cy="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30" name="Line 26"/>
            <p:cNvSpPr>
              <a:spLocks noChangeShapeType="1"/>
            </p:cNvSpPr>
            <p:nvPr/>
          </p:nvSpPr>
          <p:spPr bwMode="auto">
            <a:xfrm>
              <a:off x="4286" y="709"/>
              <a:ext cx="0" cy="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31" name="Line 27"/>
            <p:cNvSpPr>
              <a:spLocks noChangeShapeType="1"/>
            </p:cNvSpPr>
            <p:nvPr/>
          </p:nvSpPr>
          <p:spPr bwMode="auto">
            <a:xfrm>
              <a:off x="5193" y="709"/>
              <a:ext cx="0" cy="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32" name="Line 28"/>
            <p:cNvSpPr>
              <a:spLocks noChangeShapeType="1"/>
            </p:cNvSpPr>
            <p:nvPr/>
          </p:nvSpPr>
          <p:spPr bwMode="auto">
            <a:xfrm>
              <a:off x="1066" y="1797"/>
              <a:ext cx="38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33" name="Line 29"/>
            <p:cNvSpPr>
              <a:spLocks noChangeShapeType="1"/>
            </p:cNvSpPr>
            <p:nvPr/>
          </p:nvSpPr>
          <p:spPr bwMode="auto">
            <a:xfrm>
              <a:off x="1066" y="1797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34" name="Line 30"/>
            <p:cNvSpPr>
              <a:spLocks noChangeShapeType="1"/>
            </p:cNvSpPr>
            <p:nvPr/>
          </p:nvSpPr>
          <p:spPr bwMode="auto">
            <a:xfrm>
              <a:off x="2200" y="1797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35" name="Line 31"/>
            <p:cNvSpPr>
              <a:spLocks noChangeShapeType="1"/>
            </p:cNvSpPr>
            <p:nvPr/>
          </p:nvSpPr>
          <p:spPr bwMode="auto">
            <a:xfrm>
              <a:off x="3696" y="1797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36" name="Line 32"/>
            <p:cNvSpPr>
              <a:spLocks noChangeShapeType="1"/>
            </p:cNvSpPr>
            <p:nvPr/>
          </p:nvSpPr>
          <p:spPr bwMode="auto">
            <a:xfrm>
              <a:off x="4876" y="1797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1537" name="Rectangle 33"/>
          <p:cNvSpPr>
            <a:spLocks noChangeArrowheads="1"/>
          </p:cNvSpPr>
          <p:nvPr/>
        </p:nvSpPr>
        <p:spPr bwMode="auto">
          <a:xfrm>
            <a:off x="1600200" y="152400"/>
            <a:ext cx="52863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ru-RU" altLang="ru-RU" sz="3600">
                <a:solidFill>
                  <a:schemeClr val="tx2"/>
                </a:solidFill>
                <a:latin typeface="Tahoma" pitchFamily="34" charset="0"/>
              </a:rPr>
              <a:t>Основные процессы ЖЦ</a:t>
            </a:r>
          </a:p>
        </p:txBody>
      </p:sp>
    </p:spTree>
    <p:extLst>
      <p:ext uri="{BB962C8B-B14F-4D97-AF65-F5344CB8AC3E}">
        <p14:creationId xmlns:p14="http://schemas.microsoft.com/office/powerpoint/2010/main" val="291421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43" name="Group 15"/>
          <p:cNvGrpSpPr>
            <a:grpSpLocks/>
          </p:cNvGrpSpPr>
          <p:nvPr/>
        </p:nvGrpSpPr>
        <p:grpSpPr bwMode="auto">
          <a:xfrm>
            <a:off x="179388" y="1916113"/>
            <a:ext cx="8785225" cy="3887787"/>
            <a:chOff x="113" y="1207"/>
            <a:chExt cx="5534" cy="2449"/>
          </a:xfrm>
        </p:grpSpPr>
        <p:sp>
          <p:nvSpPr>
            <p:cNvPr id="22530" name="Rectangle 2"/>
            <p:cNvSpPr>
              <a:spLocks noChangeArrowheads="1"/>
            </p:cNvSpPr>
            <p:nvPr/>
          </p:nvSpPr>
          <p:spPr bwMode="auto">
            <a:xfrm>
              <a:off x="2471" y="1207"/>
              <a:ext cx="1270" cy="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эксплуатации</a:t>
              </a:r>
            </a:p>
          </p:txBody>
        </p:sp>
        <p:sp>
          <p:nvSpPr>
            <p:cNvPr id="22531" name="Rectangle 3"/>
            <p:cNvSpPr>
              <a:spLocks noChangeArrowheads="1"/>
            </p:cNvSpPr>
            <p:nvPr/>
          </p:nvSpPr>
          <p:spPr bwMode="auto">
            <a:xfrm>
              <a:off x="113" y="2704"/>
              <a:ext cx="136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auto">
            <a:xfrm>
              <a:off x="1564" y="2704"/>
              <a:ext cx="1452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Эксплуатационное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тестирование</a:t>
              </a:r>
            </a:p>
          </p:txBody>
        </p:sp>
        <p:sp>
          <p:nvSpPr>
            <p:cNvPr id="22533" name="Rectangle 5"/>
            <p:cNvSpPr>
              <a:spLocks noChangeArrowheads="1"/>
            </p:cNvSpPr>
            <p:nvPr/>
          </p:nvSpPr>
          <p:spPr bwMode="auto">
            <a:xfrm>
              <a:off x="3061" y="2704"/>
              <a:ext cx="1452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Эксплуатация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системы</a:t>
              </a:r>
            </a:p>
          </p:txBody>
        </p:sp>
        <p:sp>
          <p:nvSpPr>
            <p:cNvPr id="22534" name="Rectangle 6"/>
            <p:cNvSpPr>
              <a:spLocks noChangeArrowheads="1"/>
            </p:cNvSpPr>
            <p:nvPr/>
          </p:nvSpPr>
          <p:spPr bwMode="auto">
            <a:xfrm>
              <a:off x="4558" y="2704"/>
              <a:ext cx="1089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Поддержка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пользователя</a:t>
              </a:r>
            </a:p>
          </p:txBody>
        </p:sp>
        <p:sp>
          <p:nvSpPr>
            <p:cNvPr id="22535" name="Line 7"/>
            <p:cNvSpPr>
              <a:spLocks noChangeShapeType="1"/>
            </p:cNvSpPr>
            <p:nvPr/>
          </p:nvSpPr>
          <p:spPr bwMode="auto">
            <a:xfrm>
              <a:off x="748" y="2250"/>
              <a:ext cx="4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36" name="Line 8"/>
            <p:cNvSpPr>
              <a:spLocks noChangeShapeType="1"/>
            </p:cNvSpPr>
            <p:nvPr/>
          </p:nvSpPr>
          <p:spPr bwMode="auto">
            <a:xfrm>
              <a:off x="3016" y="1932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37" name="Line 9"/>
            <p:cNvSpPr>
              <a:spLocks noChangeShapeType="1"/>
            </p:cNvSpPr>
            <p:nvPr/>
          </p:nvSpPr>
          <p:spPr bwMode="auto">
            <a:xfrm>
              <a:off x="748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38" name="Line 10"/>
            <p:cNvSpPr>
              <a:spLocks noChangeShapeType="1"/>
            </p:cNvSpPr>
            <p:nvPr/>
          </p:nvSpPr>
          <p:spPr bwMode="auto">
            <a:xfrm>
              <a:off x="2290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39" name="Line 11"/>
            <p:cNvSpPr>
              <a:spLocks noChangeShapeType="1"/>
            </p:cNvSpPr>
            <p:nvPr/>
          </p:nvSpPr>
          <p:spPr bwMode="auto">
            <a:xfrm>
              <a:off x="3787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40" name="Line 12"/>
            <p:cNvSpPr>
              <a:spLocks noChangeShapeType="1"/>
            </p:cNvSpPr>
            <p:nvPr/>
          </p:nvSpPr>
          <p:spPr bwMode="auto">
            <a:xfrm>
              <a:off x="5057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684213" y="549275"/>
            <a:ext cx="76327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0" lang="ru-RU" altLang="ru-RU" sz="3600">
              <a:latin typeface="Arial" charset="0"/>
            </a:endParaRPr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1828800" y="152400"/>
            <a:ext cx="52863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ru-RU" altLang="ru-RU" sz="3600">
                <a:solidFill>
                  <a:schemeClr val="tx2"/>
                </a:solidFill>
                <a:latin typeface="Tahoma" pitchFamily="34" charset="0"/>
              </a:rPr>
              <a:t>Основные процессы ЖЦ</a:t>
            </a:r>
          </a:p>
        </p:txBody>
      </p:sp>
    </p:spTree>
    <p:extLst>
      <p:ext uri="{BB962C8B-B14F-4D97-AF65-F5344CB8AC3E}">
        <p14:creationId xmlns:p14="http://schemas.microsoft.com/office/powerpoint/2010/main" val="399690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Rectangle 21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8229600" cy="577850"/>
          </a:xfrm>
        </p:spPr>
        <p:txBody>
          <a:bodyPr>
            <a:normAutofit fontScale="90000"/>
          </a:bodyPr>
          <a:lstStyle/>
          <a:p>
            <a:r>
              <a:rPr lang="ru-RU" altLang="ru-RU" sz="3600"/>
              <a:t>Основные процессы ЖЦ</a:t>
            </a:r>
          </a:p>
        </p:txBody>
      </p:sp>
      <p:grpSp>
        <p:nvGrpSpPr>
          <p:cNvPr id="2073" name="Group 25"/>
          <p:cNvGrpSpPr>
            <a:grpSpLocks/>
          </p:cNvGrpSpPr>
          <p:nvPr/>
        </p:nvGrpSpPr>
        <p:grpSpPr bwMode="auto">
          <a:xfrm>
            <a:off x="250825" y="2204864"/>
            <a:ext cx="8785225" cy="3890963"/>
            <a:chOff x="112" y="1026"/>
            <a:chExt cx="5534" cy="2451"/>
          </a:xfrm>
        </p:grpSpPr>
        <p:sp>
          <p:nvSpPr>
            <p:cNvPr id="2053" name="Rectangle 5"/>
            <p:cNvSpPr>
              <a:spLocks noChangeArrowheads="1"/>
            </p:cNvSpPr>
            <p:nvPr/>
          </p:nvSpPr>
          <p:spPr bwMode="auto">
            <a:xfrm>
              <a:off x="112" y="2478"/>
              <a:ext cx="1133" cy="99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500" b="1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500" b="1">
                  <a:latin typeface="Arial" charset="0"/>
                </a:rPr>
                <a:t> работа</a:t>
              </a:r>
            </a:p>
          </p:txBody>
        </p:sp>
        <p:grpSp>
          <p:nvGrpSpPr>
            <p:cNvPr id="2072" name="Group 24"/>
            <p:cNvGrpSpPr>
              <a:grpSpLocks/>
            </p:cNvGrpSpPr>
            <p:nvPr/>
          </p:nvGrpSpPr>
          <p:grpSpPr bwMode="auto">
            <a:xfrm>
              <a:off x="453" y="1026"/>
              <a:ext cx="5193" cy="2451"/>
              <a:chOff x="453" y="1026"/>
              <a:chExt cx="5193" cy="2451"/>
            </a:xfrm>
          </p:grpSpPr>
          <p:sp>
            <p:nvSpPr>
              <p:cNvPr id="2052" name="Rectangle 4"/>
              <p:cNvSpPr>
                <a:spLocks noChangeArrowheads="1"/>
              </p:cNvSpPr>
              <p:nvPr/>
            </p:nvSpPr>
            <p:spPr bwMode="auto">
              <a:xfrm>
                <a:off x="1746" y="1026"/>
                <a:ext cx="2358" cy="59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800">
                    <a:latin typeface="Arial" charset="0"/>
                  </a:rPr>
                  <a:t>Процесс сопровождения</a:t>
                </a:r>
              </a:p>
            </p:txBody>
          </p:sp>
          <p:sp>
            <p:nvSpPr>
              <p:cNvPr id="2054" name="Rectangle 6"/>
              <p:cNvSpPr>
                <a:spLocks noChangeArrowheads="1"/>
              </p:cNvSpPr>
              <p:nvPr/>
            </p:nvSpPr>
            <p:spPr bwMode="auto">
              <a:xfrm>
                <a:off x="1292" y="2478"/>
                <a:ext cx="907" cy="99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500" b="1">
                    <a:latin typeface="Arial" charset="0"/>
                  </a:rPr>
                  <a:t>Анализ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 проблем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и запросов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на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 модификацию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ПО</a:t>
                </a:r>
              </a:p>
            </p:txBody>
          </p:sp>
          <p:sp>
            <p:nvSpPr>
              <p:cNvPr id="2055" name="Rectangle 7"/>
              <p:cNvSpPr>
                <a:spLocks noChangeArrowheads="1"/>
              </p:cNvSpPr>
              <p:nvPr/>
            </p:nvSpPr>
            <p:spPr bwMode="auto">
              <a:xfrm>
                <a:off x="2244" y="2478"/>
                <a:ext cx="907" cy="99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500" b="1">
                    <a:latin typeface="Arial" charset="0"/>
                  </a:rPr>
                  <a:t>Модификация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ПО</a:t>
                </a:r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auto">
              <a:xfrm>
                <a:off x="3197" y="2478"/>
                <a:ext cx="680" cy="999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500" b="1">
                    <a:latin typeface="Arial" charset="0"/>
                  </a:rPr>
                  <a:t>Проверка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и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приемка</a:t>
                </a:r>
              </a:p>
            </p:txBody>
          </p:sp>
          <p:sp>
            <p:nvSpPr>
              <p:cNvPr id="2057" name="Rectangle 9"/>
              <p:cNvSpPr>
                <a:spLocks noChangeArrowheads="1"/>
              </p:cNvSpPr>
              <p:nvPr/>
            </p:nvSpPr>
            <p:spPr bwMode="auto">
              <a:xfrm>
                <a:off x="3923" y="2478"/>
                <a:ext cx="862" cy="999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500" b="1">
                    <a:latin typeface="Arial" charset="0"/>
                  </a:rPr>
                  <a:t>Перенос ПО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в другую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среду</a:t>
                </a:r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4830" y="2478"/>
                <a:ext cx="816" cy="99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500" b="1">
                    <a:latin typeface="Arial" charset="0"/>
                  </a:rPr>
                  <a:t>Снятие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 ПО с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 эксплуатации</a:t>
                </a:r>
              </a:p>
            </p:txBody>
          </p:sp>
          <p:sp>
            <p:nvSpPr>
              <p:cNvPr id="2060" name="Line 12"/>
              <p:cNvSpPr>
                <a:spLocks noChangeShapeType="1"/>
              </p:cNvSpPr>
              <p:nvPr/>
            </p:nvSpPr>
            <p:spPr bwMode="auto">
              <a:xfrm>
                <a:off x="453" y="1843"/>
                <a:ext cx="480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>
                <a:off x="453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2" name="Line 14"/>
              <p:cNvSpPr>
                <a:spLocks noChangeShapeType="1"/>
              </p:cNvSpPr>
              <p:nvPr/>
            </p:nvSpPr>
            <p:spPr bwMode="auto">
              <a:xfrm>
                <a:off x="1632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>
                <a:off x="2630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4" name="Line 16"/>
              <p:cNvSpPr>
                <a:spLocks noChangeShapeType="1"/>
              </p:cNvSpPr>
              <p:nvPr/>
            </p:nvSpPr>
            <p:spPr bwMode="auto">
              <a:xfrm>
                <a:off x="3492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5" name="Line 17"/>
              <p:cNvSpPr>
                <a:spLocks noChangeShapeType="1"/>
              </p:cNvSpPr>
              <p:nvPr/>
            </p:nvSpPr>
            <p:spPr bwMode="auto">
              <a:xfrm>
                <a:off x="4308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6" name="Line 18"/>
              <p:cNvSpPr>
                <a:spLocks noChangeShapeType="1"/>
              </p:cNvSpPr>
              <p:nvPr/>
            </p:nvSpPr>
            <p:spPr bwMode="auto">
              <a:xfrm>
                <a:off x="5261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1" name="Line 23"/>
              <p:cNvSpPr>
                <a:spLocks noChangeShapeType="1"/>
              </p:cNvSpPr>
              <p:nvPr/>
            </p:nvSpPr>
            <p:spPr bwMode="auto">
              <a:xfrm>
                <a:off x="2971" y="1616"/>
                <a:ext cx="0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752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228600"/>
            <a:ext cx="8839200" cy="68580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Вспомогательные процессы ЖЦ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ru-RU"/>
          </a:p>
        </p:txBody>
      </p:sp>
      <p:grpSp>
        <p:nvGrpSpPr>
          <p:cNvPr id="68666" name="Group 58"/>
          <p:cNvGrpSpPr>
            <a:grpSpLocks/>
          </p:cNvGrpSpPr>
          <p:nvPr/>
        </p:nvGrpSpPr>
        <p:grpSpPr bwMode="auto">
          <a:xfrm>
            <a:off x="304800" y="1447800"/>
            <a:ext cx="8642350" cy="5141913"/>
            <a:chOff x="144" y="912"/>
            <a:chExt cx="5444" cy="3239"/>
          </a:xfrm>
        </p:grpSpPr>
        <p:sp>
          <p:nvSpPr>
            <p:cNvPr id="68613" name="Rectangle 5"/>
            <p:cNvSpPr>
              <a:spLocks noChangeArrowheads="1"/>
            </p:cNvSpPr>
            <p:nvPr/>
          </p:nvSpPr>
          <p:spPr bwMode="auto">
            <a:xfrm>
              <a:off x="144" y="1584"/>
              <a:ext cx="5444" cy="256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614" name="Rectangle 6"/>
            <p:cNvSpPr>
              <a:spLocks noChangeArrowheads="1"/>
            </p:cNvSpPr>
            <p:nvPr/>
          </p:nvSpPr>
          <p:spPr bwMode="auto">
            <a:xfrm>
              <a:off x="295" y="2432"/>
              <a:ext cx="5170" cy="163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615" name="Rectangle 7"/>
            <p:cNvSpPr>
              <a:spLocks noChangeArrowheads="1"/>
            </p:cNvSpPr>
            <p:nvPr/>
          </p:nvSpPr>
          <p:spPr bwMode="auto">
            <a:xfrm>
              <a:off x="288" y="1728"/>
              <a:ext cx="5170" cy="52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616" name="Rectangle 8"/>
            <p:cNvSpPr>
              <a:spLocks noChangeArrowheads="1"/>
            </p:cNvSpPr>
            <p:nvPr/>
          </p:nvSpPr>
          <p:spPr bwMode="auto">
            <a:xfrm>
              <a:off x="144" y="912"/>
              <a:ext cx="5398" cy="45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617" name="Rectangle 9"/>
            <p:cNvSpPr>
              <a:spLocks noChangeArrowheads="1"/>
            </p:cNvSpPr>
            <p:nvPr/>
          </p:nvSpPr>
          <p:spPr bwMode="auto">
            <a:xfrm>
              <a:off x="1680" y="1008"/>
              <a:ext cx="2586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Организационные процессы</a:t>
              </a:r>
            </a:p>
          </p:txBody>
        </p:sp>
        <p:sp>
          <p:nvSpPr>
            <p:cNvPr id="68622" name="Rectangle 14"/>
            <p:cNvSpPr>
              <a:spLocks noChangeArrowheads="1"/>
            </p:cNvSpPr>
            <p:nvPr/>
          </p:nvSpPr>
          <p:spPr bwMode="auto">
            <a:xfrm>
              <a:off x="1728" y="1872"/>
              <a:ext cx="2449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Основные процессы</a:t>
              </a:r>
            </a:p>
          </p:txBody>
        </p:sp>
        <p:sp>
          <p:nvSpPr>
            <p:cNvPr id="68628" name="Rectangle 20"/>
            <p:cNvSpPr>
              <a:spLocks noChangeArrowheads="1"/>
            </p:cNvSpPr>
            <p:nvPr/>
          </p:nvSpPr>
          <p:spPr bwMode="auto">
            <a:xfrm>
              <a:off x="1746" y="2478"/>
              <a:ext cx="2495" cy="2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solidFill>
                    <a:srgbClr val="030CC3"/>
                  </a:solidFill>
                  <a:latin typeface="Arial" charset="0"/>
                </a:rPr>
                <a:t>Вспомогательные процессы</a:t>
              </a:r>
            </a:p>
          </p:txBody>
        </p:sp>
        <p:sp>
          <p:nvSpPr>
            <p:cNvPr id="68629" name="Rectangle 21"/>
            <p:cNvSpPr>
              <a:spLocks noChangeArrowheads="1"/>
            </p:cNvSpPr>
            <p:nvPr/>
          </p:nvSpPr>
          <p:spPr bwMode="auto">
            <a:xfrm>
              <a:off x="431" y="2931"/>
              <a:ext cx="1043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Документирование</a:t>
              </a:r>
            </a:p>
          </p:txBody>
        </p:sp>
        <p:sp>
          <p:nvSpPr>
            <p:cNvPr id="68630" name="Rectangle 22"/>
            <p:cNvSpPr>
              <a:spLocks noChangeArrowheads="1"/>
            </p:cNvSpPr>
            <p:nvPr/>
          </p:nvSpPr>
          <p:spPr bwMode="auto">
            <a:xfrm>
              <a:off x="430" y="3612"/>
              <a:ext cx="1044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Верификация</a:t>
              </a:r>
            </a:p>
          </p:txBody>
        </p:sp>
        <p:sp>
          <p:nvSpPr>
            <p:cNvPr id="68631" name="Rectangle 23"/>
            <p:cNvSpPr>
              <a:spLocks noChangeArrowheads="1"/>
            </p:cNvSpPr>
            <p:nvPr/>
          </p:nvSpPr>
          <p:spPr bwMode="auto">
            <a:xfrm>
              <a:off x="4200" y="2931"/>
              <a:ext cx="997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Разрешение</a:t>
              </a:r>
            </a:p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проблем</a:t>
              </a:r>
            </a:p>
          </p:txBody>
        </p:sp>
        <p:sp>
          <p:nvSpPr>
            <p:cNvPr id="68632" name="Rectangle 24"/>
            <p:cNvSpPr>
              <a:spLocks noChangeArrowheads="1"/>
            </p:cNvSpPr>
            <p:nvPr/>
          </p:nvSpPr>
          <p:spPr bwMode="auto">
            <a:xfrm>
              <a:off x="3152" y="2931"/>
              <a:ext cx="952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Управление</a:t>
              </a:r>
            </a:p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конфигурацией</a:t>
              </a:r>
            </a:p>
          </p:txBody>
        </p:sp>
        <p:sp>
          <p:nvSpPr>
            <p:cNvPr id="68633" name="Rectangle 25"/>
            <p:cNvSpPr>
              <a:spLocks noChangeArrowheads="1"/>
            </p:cNvSpPr>
            <p:nvPr/>
          </p:nvSpPr>
          <p:spPr bwMode="auto">
            <a:xfrm>
              <a:off x="1565" y="2931"/>
              <a:ext cx="997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Обеспечение</a:t>
              </a:r>
            </a:p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качества</a:t>
              </a:r>
            </a:p>
          </p:txBody>
        </p:sp>
        <p:sp>
          <p:nvSpPr>
            <p:cNvPr id="68634" name="Rectangle 26"/>
            <p:cNvSpPr>
              <a:spLocks noChangeArrowheads="1"/>
            </p:cNvSpPr>
            <p:nvPr/>
          </p:nvSpPr>
          <p:spPr bwMode="auto">
            <a:xfrm>
              <a:off x="3152" y="3612"/>
              <a:ext cx="953" cy="32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Совместная</a:t>
              </a:r>
            </a:p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оценка</a:t>
              </a:r>
            </a:p>
          </p:txBody>
        </p:sp>
        <p:sp>
          <p:nvSpPr>
            <p:cNvPr id="68635" name="Rectangle 27"/>
            <p:cNvSpPr>
              <a:spLocks noChangeArrowheads="1"/>
            </p:cNvSpPr>
            <p:nvPr/>
          </p:nvSpPr>
          <p:spPr bwMode="auto">
            <a:xfrm>
              <a:off x="1565" y="3612"/>
              <a:ext cx="1043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Аттестация</a:t>
              </a:r>
            </a:p>
          </p:txBody>
        </p:sp>
        <p:sp>
          <p:nvSpPr>
            <p:cNvPr id="68636" name="Rectangle 28"/>
            <p:cNvSpPr>
              <a:spLocks noChangeArrowheads="1"/>
            </p:cNvSpPr>
            <p:nvPr/>
          </p:nvSpPr>
          <p:spPr bwMode="auto">
            <a:xfrm>
              <a:off x="4195" y="3612"/>
              <a:ext cx="1046" cy="32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Аудит</a:t>
              </a:r>
            </a:p>
          </p:txBody>
        </p:sp>
        <p:sp>
          <p:nvSpPr>
            <p:cNvPr id="68643" name="Line 35"/>
            <p:cNvSpPr>
              <a:spLocks noChangeShapeType="1"/>
            </p:cNvSpPr>
            <p:nvPr/>
          </p:nvSpPr>
          <p:spPr bwMode="auto">
            <a:xfrm>
              <a:off x="1056" y="1392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44" name="Line 36"/>
            <p:cNvSpPr>
              <a:spLocks noChangeShapeType="1"/>
            </p:cNvSpPr>
            <p:nvPr/>
          </p:nvSpPr>
          <p:spPr bwMode="auto">
            <a:xfrm>
              <a:off x="2688" y="1392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45" name="Line 37"/>
            <p:cNvSpPr>
              <a:spLocks noChangeShapeType="1"/>
            </p:cNvSpPr>
            <p:nvPr/>
          </p:nvSpPr>
          <p:spPr bwMode="auto">
            <a:xfrm>
              <a:off x="4224" y="1392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46" name="Line 38"/>
            <p:cNvSpPr>
              <a:spLocks noChangeShapeType="1"/>
            </p:cNvSpPr>
            <p:nvPr/>
          </p:nvSpPr>
          <p:spPr bwMode="auto">
            <a:xfrm>
              <a:off x="1066" y="2251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47" name="Line 39"/>
            <p:cNvSpPr>
              <a:spLocks noChangeShapeType="1"/>
            </p:cNvSpPr>
            <p:nvPr/>
          </p:nvSpPr>
          <p:spPr bwMode="auto">
            <a:xfrm>
              <a:off x="2699" y="2251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48" name="Line 40"/>
            <p:cNvSpPr>
              <a:spLocks noChangeShapeType="1"/>
            </p:cNvSpPr>
            <p:nvPr/>
          </p:nvSpPr>
          <p:spPr bwMode="auto">
            <a:xfrm>
              <a:off x="4286" y="2251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55" name="Line 47"/>
            <p:cNvSpPr>
              <a:spLocks noChangeShapeType="1"/>
            </p:cNvSpPr>
            <p:nvPr/>
          </p:nvSpPr>
          <p:spPr bwMode="auto">
            <a:xfrm>
              <a:off x="839" y="3430"/>
              <a:ext cx="39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56" name="Line 48"/>
            <p:cNvSpPr>
              <a:spLocks noChangeShapeType="1"/>
            </p:cNvSpPr>
            <p:nvPr/>
          </p:nvSpPr>
          <p:spPr bwMode="auto">
            <a:xfrm>
              <a:off x="839" y="2795"/>
              <a:ext cx="39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57" name="Line 49"/>
            <p:cNvSpPr>
              <a:spLocks noChangeShapeType="1"/>
            </p:cNvSpPr>
            <p:nvPr/>
          </p:nvSpPr>
          <p:spPr bwMode="auto">
            <a:xfrm>
              <a:off x="839" y="2795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58" name="Line 50"/>
            <p:cNvSpPr>
              <a:spLocks noChangeShapeType="1"/>
            </p:cNvSpPr>
            <p:nvPr/>
          </p:nvSpPr>
          <p:spPr bwMode="auto">
            <a:xfrm>
              <a:off x="2064" y="2795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59" name="Line 51"/>
            <p:cNvSpPr>
              <a:spLocks noChangeShapeType="1"/>
            </p:cNvSpPr>
            <p:nvPr/>
          </p:nvSpPr>
          <p:spPr bwMode="auto">
            <a:xfrm>
              <a:off x="3606" y="2795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60" name="Line 52"/>
            <p:cNvSpPr>
              <a:spLocks noChangeShapeType="1"/>
            </p:cNvSpPr>
            <p:nvPr/>
          </p:nvSpPr>
          <p:spPr bwMode="auto">
            <a:xfrm>
              <a:off x="4740" y="2795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61" name="Line 53"/>
            <p:cNvSpPr>
              <a:spLocks noChangeShapeType="1"/>
            </p:cNvSpPr>
            <p:nvPr/>
          </p:nvSpPr>
          <p:spPr bwMode="auto">
            <a:xfrm>
              <a:off x="3560" y="343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62" name="Line 54"/>
            <p:cNvSpPr>
              <a:spLocks noChangeShapeType="1"/>
            </p:cNvSpPr>
            <p:nvPr/>
          </p:nvSpPr>
          <p:spPr bwMode="auto">
            <a:xfrm>
              <a:off x="4785" y="3430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63" name="Line 55"/>
            <p:cNvSpPr>
              <a:spLocks noChangeShapeType="1"/>
            </p:cNvSpPr>
            <p:nvPr/>
          </p:nvSpPr>
          <p:spPr bwMode="auto">
            <a:xfrm>
              <a:off x="839" y="343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64" name="Line 56"/>
            <p:cNvSpPr>
              <a:spLocks noChangeShapeType="1"/>
            </p:cNvSpPr>
            <p:nvPr/>
          </p:nvSpPr>
          <p:spPr bwMode="auto">
            <a:xfrm>
              <a:off x="2109" y="3430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665" name="Line 57"/>
            <p:cNvSpPr>
              <a:spLocks noChangeShapeType="1"/>
            </p:cNvSpPr>
            <p:nvPr/>
          </p:nvSpPr>
          <p:spPr bwMode="auto">
            <a:xfrm>
              <a:off x="2880" y="2704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0927706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152400" y="1981200"/>
            <a:ext cx="8785225" cy="4660900"/>
            <a:chOff x="113" y="1207"/>
            <a:chExt cx="5534" cy="2449"/>
          </a:xfrm>
        </p:grpSpPr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>
              <a:off x="2471" y="1207"/>
              <a:ext cx="1270" cy="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документирования</a:t>
              </a:r>
            </a:p>
          </p:txBody>
        </p:sp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113" y="2704"/>
              <a:ext cx="136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1564" y="2704"/>
              <a:ext cx="1452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Проектирование и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разработка</a:t>
              </a:r>
            </a:p>
          </p:txBody>
        </p:sp>
        <p:sp>
          <p:nvSpPr>
            <p:cNvPr id="1031" name="Rectangle 7"/>
            <p:cNvSpPr>
              <a:spLocks noChangeArrowheads="1"/>
            </p:cNvSpPr>
            <p:nvPr/>
          </p:nvSpPr>
          <p:spPr bwMode="auto">
            <a:xfrm>
              <a:off x="3061" y="2704"/>
              <a:ext cx="1452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Выпуск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документации</a:t>
              </a:r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4558" y="2704"/>
              <a:ext cx="1089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Сопровождение</a:t>
              </a:r>
            </a:p>
          </p:txBody>
        </p:sp>
        <p:sp>
          <p:nvSpPr>
            <p:cNvPr id="1033" name="Line 9"/>
            <p:cNvSpPr>
              <a:spLocks noChangeShapeType="1"/>
            </p:cNvSpPr>
            <p:nvPr/>
          </p:nvSpPr>
          <p:spPr bwMode="auto">
            <a:xfrm>
              <a:off x="748" y="2250"/>
              <a:ext cx="4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Line 10"/>
            <p:cNvSpPr>
              <a:spLocks noChangeShapeType="1"/>
            </p:cNvSpPr>
            <p:nvPr/>
          </p:nvSpPr>
          <p:spPr bwMode="auto">
            <a:xfrm>
              <a:off x="3016" y="1932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5" name="Line 11"/>
            <p:cNvSpPr>
              <a:spLocks noChangeShapeType="1"/>
            </p:cNvSpPr>
            <p:nvPr/>
          </p:nvSpPr>
          <p:spPr bwMode="auto">
            <a:xfrm>
              <a:off x="748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6" name="Line 12"/>
            <p:cNvSpPr>
              <a:spLocks noChangeShapeType="1"/>
            </p:cNvSpPr>
            <p:nvPr/>
          </p:nvSpPr>
          <p:spPr bwMode="auto">
            <a:xfrm>
              <a:off x="2290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7" name="Line 13"/>
            <p:cNvSpPr>
              <a:spLocks noChangeShapeType="1"/>
            </p:cNvSpPr>
            <p:nvPr/>
          </p:nvSpPr>
          <p:spPr bwMode="auto">
            <a:xfrm>
              <a:off x="3787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8" name="Line 14"/>
            <p:cNvSpPr>
              <a:spLocks noChangeShapeType="1"/>
            </p:cNvSpPr>
            <p:nvPr/>
          </p:nvSpPr>
          <p:spPr bwMode="auto">
            <a:xfrm>
              <a:off x="5057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39" name="Rectangle 15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539750"/>
          </a:xfrm>
        </p:spPr>
        <p:txBody>
          <a:bodyPr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ru-RU" altLang="ru-RU"/>
              <a:t>Вспомогательные процессы</a:t>
            </a:r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838200"/>
            <a:ext cx="7772400" cy="1981200"/>
          </a:xfrm>
        </p:spPr>
        <p:txBody>
          <a:bodyPr/>
          <a:lstStyle/>
          <a:p>
            <a:r>
              <a:rPr lang="ru-RU" altLang="ru-RU" sz="2400" b="1"/>
              <a:t>Процесс документирования</a:t>
            </a:r>
            <a:r>
              <a:rPr lang="ru-RU" altLang="ru-RU" sz="2400"/>
              <a:t> (</a:t>
            </a:r>
            <a:r>
              <a:rPr lang="en-US" altLang="ru-RU" sz="2400"/>
              <a:t>documentation process</a:t>
            </a:r>
            <a:r>
              <a:rPr lang="ru-RU" altLang="ru-RU" sz="2400"/>
              <a:t>)  предусматривает формализованное описание информации, созданной в течение ЖЦ ПО</a:t>
            </a:r>
          </a:p>
        </p:txBody>
      </p:sp>
    </p:spTree>
    <p:extLst>
      <p:ext uri="{BB962C8B-B14F-4D97-AF65-F5344CB8AC3E}">
        <p14:creationId xmlns:p14="http://schemas.microsoft.com/office/powerpoint/2010/main" val="32668936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381000" y="3124200"/>
            <a:ext cx="8507413" cy="3543300"/>
            <a:chOff x="112" y="1026"/>
            <a:chExt cx="5534" cy="2451"/>
          </a:xfrm>
        </p:grpSpPr>
        <p:sp>
          <p:nvSpPr>
            <p:cNvPr id="28675" name="Rectangle 3"/>
            <p:cNvSpPr>
              <a:spLocks noChangeArrowheads="1"/>
            </p:cNvSpPr>
            <p:nvPr/>
          </p:nvSpPr>
          <p:spPr bwMode="auto">
            <a:xfrm>
              <a:off x="112" y="2478"/>
              <a:ext cx="1133" cy="99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500" b="1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500" b="1">
                  <a:latin typeface="Arial" charset="0"/>
                </a:rPr>
                <a:t> работа</a:t>
              </a:r>
            </a:p>
          </p:txBody>
        </p:sp>
        <p:grpSp>
          <p:nvGrpSpPr>
            <p:cNvPr id="28676" name="Group 4"/>
            <p:cNvGrpSpPr>
              <a:grpSpLocks/>
            </p:cNvGrpSpPr>
            <p:nvPr/>
          </p:nvGrpSpPr>
          <p:grpSpPr bwMode="auto">
            <a:xfrm>
              <a:off x="453" y="1026"/>
              <a:ext cx="5193" cy="2451"/>
              <a:chOff x="453" y="1026"/>
              <a:chExt cx="5193" cy="2451"/>
            </a:xfrm>
          </p:grpSpPr>
          <p:sp>
            <p:nvSpPr>
              <p:cNvPr id="28677" name="Rectangle 5"/>
              <p:cNvSpPr>
                <a:spLocks noChangeArrowheads="1"/>
              </p:cNvSpPr>
              <p:nvPr/>
            </p:nvSpPr>
            <p:spPr bwMode="auto">
              <a:xfrm>
                <a:off x="1746" y="1026"/>
                <a:ext cx="2358" cy="59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800">
                    <a:latin typeface="Arial" charset="0"/>
                  </a:rPr>
                  <a:t>Процесс управления </a:t>
                </a:r>
              </a:p>
              <a:p>
                <a:pPr algn="ctr"/>
                <a:r>
                  <a:rPr kumimoji="0" lang="ru-RU" altLang="ru-RU" sz="1800">
                    <a:latin typeface="Arial" charset="0"/>
                  </a:rPr>
                  <a:t>конфигурацией</a:t>
                </a:r>
              </a:p>
            </p:txBody>
          </p:sp>
          <p:sp>
            <p:nvSpPr>
              <p:cNvPr id="28678" name="Rectangle 6"/>
              <p:cNvSpPr>
                <a:spLocks noChangeArrowheads="1"/>
              </p:cNvSpPr>
              <p:nvPr/>
            </p:nvSpPr>
            <p:spPr bwMode="auto">
              <a:xfrm>
                <a:off x="1292" y="2478"/>
                <a:ext cx="907" cy="99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500" b="1">
                    <a:latin typeface="Arial" charset="0"/>
                  </a:rPr>
                  <a:t>Идентификация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конфигурации</a:t>
                </a:r>
              </a:p>
            </p:txBody>
          </p:sp>
          <p:sp>
            <p:nvSpPr>
              <p:cNvPr id="28679" name="Rectangle 7"/>
              <p:cNvSpPr>
                <a:spLocks noChangeArrowheads="1"/>
              </p:cNvSpPr>
              <p:nvPr/>
            </p:nvSpPr>
            <p:spPr bwMode="auto">
              <a:xfrm>
                <a:off x="2244" y="2478"/>
                <a:ext cx="907" cy="99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500" b="1">
                    <a:latin typeface="Arial" charset="0"/>
                  </a:rPr>
                  <a:t>Контроль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конфигурации</a:t>
                </a:r>
              </a:p>
            </p:txBody>
          </p:sp>
          <p:sp>
            <p:nvSpPr>
              <p:cNvPr id="28680" name="Rectangle 8"/>
              <p:cNvSpPr>
                <a:spLocks noChangeArrowheads="1"/>
              </p:cNvSpPr>
              <p:nvPr/>
            </p:nvSpPr>
            <p:spPr bwMode="auto">
              <a:xfrm>
                <a:off x="3197" y="2478"/>
                <a:ext cx="680" cy="999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500" b="1">
                    <a:latin typeface="Arial" charset="0"/>
                  </a:rPr>
                  <a:t>Учет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состояния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конфиг -и</a:t>
                </a:r>
              </a:p>
            </p:txBody>
          </p:sp>
          <p:sp>
            <p:nvSpPr>
              <p:cNvPr id="28681" name="Rectangle 9"/>
              <p:cNvSpPr>
                <a:spLocks noChangeArrowheads="1"/>
              </p:cNvSpPr>
              <p:nvPr/>
            </p:nvSpPr>
            <p:spPr bwMode="auto">
              <a:xfrm>
                <a:off x="3923" y="2478"/>
                <a:ext cx="862" cy="999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500" b="1">
                    <a:latin typeface="Arial" charset="0"/>
                  </a:rPr>
                  <a:t>Оценка 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конфигурации</a:t>
                </a:r>
              </a:p>
            </p:txBody>
          </p:sp>
          <p:sp>
            <p:nvSpPr>
              <p:cNvPr id="28682" name="Rectangle 10"/>
              <p:cNvSpPr>
                <a:spLocks noChangeArrowheads="1"/>
              </p:cNvSpPr>
              <p:nvPr/>
            </p:nvSpPr>
            <p:spPr bwMode="auto">
              <a:xfrm>
                <a:off x="4830" y="2478"/>
                <a:ext cx="816" cy="99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500" b="1">
                    <a:latin typeface="Arial" charset="0"/>
                  </a:rPr>
                  <a:t>Управление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выпуском и 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поставка</a:t>
                </a:r>
              </a:p>
            </p:txBody>
          </p:sp>
          <p:sp>
            <p:nvSpPr>
              <p:cNvPr id="28683" name="Line 11"/>
              <p:cNvSpPr>
                <a:spLocks noChangeShapeType="1"/>
              </p:cNvSpPr>
              <p:nvPr/>
            </p:nvSpPr>
            <p:spPr bwMode="auto">
              <a:xfrm>
                <a:off x="453" y="1843"/>
                <a:ext cx="480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84" name="Line 12"/>
              <p:cNvSpPr>
                <a:spLocks noChangeShapeType="1"/>
              </p:cNvSpPr>
              <p:nvPr/>
            </p:nvSpPr>
            <p:spPr bwMode="auto">
              <a:xfrm>
                <a:off x="453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85" name="Line 13"/>
              <p:cNvSpPr>
                <a:spLocks noChangeShapeType="1"/>
              </p:cNvSpPr>
              <p:nvPr/>
            </p:nvSpPr>
            <p:spPr bwMode="auto">
              <a:xfrm>
                <a:off x="1632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86" name="Line 14"/>
              <p:cNvSpPr>
                <a:spLocks noChangeShapeType="1"/>
              </p:cNvSpPr>
              <p:nvPr/>
            </p:nvSpPr>
            <p:spPr bwMode="auto">
              <a:xfrm>
                <a:off x="2630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87" name="Line 15"/>
              <p:cNvSpPr>
                <a:spLocks noChangeShapeType="1"/>
              </p:cNvSpPr>
              <p:nvPr/>
            </p:nvSpPr>
            <p:spPr bwMode="auto">
              <a:xfrm>
                <a:off x="3492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88" name="Line 16"/>
              <p:cNvSpPr>
                <a:spLocks noChangeShapeType="1"/>
              </p:cNvSpPr>
              <p:nvPr/>
            </p:nvSpPr>
            <p:spPr bwMode="auto">
              <a:xfrm>
                <a:off x="4308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89" name="Line 17"/>
              <p:cNvSpPr>
                <a:spLocks noChangeShapeType="1"/>
              </p:cNvSpPr>
              <p:nvPr/>
            </p:nvSpPr>
            <p:spPr bwMode="auto">
              <a:xfrm>
                <a:off x="5261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90" name="Line 18"/>
              <p:cNvSpPr>
                <a:spLocks noChangeShapeType="1"/>
              </p:cNvSpPr>
              <p:nvPr/>
            </p:nvSpPr>
            <p:spPr bwMode="auto">
              <a:xfrm>
                <a:off x="2971" y="1616"/>
                <a:ext cx="0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8691" name="Rectangle 19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772400" cy="6032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Вспомогательные процессы</a:t>
            </a:r>
          </a:p>
        </p:txBody>
      </p:sp>
      <p:sp>
        <p:nvSpPr>
          <p:cNvPr id="28692" name="Rectangle 20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838200"/>
            <a:ext cx="8610600" cy="1981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altLang="ru-RU" sz="2000" b="1"/>
              <a:t>Процесс</a:t>
            </a:r>
            <a:r>
              <a:rPr lang="en-US" altLang="ru-RU" sz="2000" b="1"/>
              <a:t> </a:t>
            </a:r>
            <a:r>
              <a:rPr lang="ru-RU" altLang="ru-RU" sz="2000" b="1"/>
              <a:t>управления</a:t>
            </a:r>
            <a:r>
              <a:rPr lang="en-US" altLang="ru-RU" sz="2000" b="1"/>
              <a:t> </a:t>
            </a:r>
            <a:r>
              <a:rPr lang="ru-RU" altLang="ru-RU" sz="2000" b="1"/>
              <a:t>конфигурацией</a:t>
            </a:r>
            <a:r>
              <a:rPr lang="en-US" altLang="ru-RU" sz="2000"/>
              <a:t> (configuration management process)</a:t>
            </a:r>
            <a:r>
              <a:rPr lang="ru-RU" altLang="ru-RU" sz="2000"/>
              <a:t> предполагает применение административных и технических процедур на всем протяжении ЖЦ ПО для определения состояния компонентов ПО, управления модификациями ПО, описания и подготовки отчетов о состоянии компонентов ПО и запросов на модификацию, обеспечения полноты, совместимости и корректности компонентов ПО, управления хранением и поставкой ПО.</a:t>
            </a:r>
          </a:p>
        </p:txBody>
      </p:sp>
    </p:spTree>
    <p:extLst>
      <p:ext uri="{BB962C8B-B14F-4D97-AF65-F5344CB8AC3E}">
        <p14:creationId xmlns:p14="http://schemas.microsoft.com/office/powerpoint/2010/main" val="5925190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304800" y="2362200"/>
            <a:ext cx="8583613" cy="4214813"/>
            <a:chOff x="113" y="1207"/>
            <a:chExt cx="5534" cy="2449"/>
          </a:xfrm>
        </p:grpSpPr>
        <p:sp>
          <p:nvSpPr>
            <p:cNvPr id="29699" name="Rectangle 3"/>
            <p:cNvSpPr>
              <a:spLocks noChangeArrowheads="1"/>
            </p:cNvSpPr>
            <p:nvPr/>
          </p:nvSpPr>
          <p:spPr bwMode="auto">
            <a:xfrm>
              <a:off x="2471" y="1207"/>
              <a:ext cx="1270" cy="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обеспечения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качества</a:t>
              </a:r>
            </a:p>
          </p:txBody>
        </p:sp>
        <p:sp>
          <p:nvSpPr>
            <p:cNvPr id="29700" name="Rectangle 4"/>
            <p:cNvSpPr>
              <a:spLocks noChangeArrowheads="1"/>
            </p:cNvSpPr>
            <p:nvPr/>
          </p:nvSpPr>
          <p:spPr bwMode="auto">
            <a:xfrm>
              <a:off x="113" y="2704"/>
              <a:ext cx="136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29701" name="Rectangle 5"/>
            <p:cNvSpPr>
              <a:spLocks noChangeArrowheads="1"/>
            </p:cNvSpPr>
            <p:nvPr/>
          </p:nvSpPr>
          <p:spPr bwMode="auto">
            <a:xfrm>
              <a:off x="1564" y="2704"/>
              <a:ext cx="1452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Обеспечение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качества продукта</a:t>
              </a:r>
            </a:p>
          </p:txBody>
        </p:sp>
        <p:sp>
          <p:nvSpPr>
            <p:cNvPr id="29702" name="Rectangle 6"/>
            <p:cNvSpPr>
              <a:spLocks noChangeArrowheads="1"/>
            </p:cNvSpPr>
            <p:nvPr/>
          </p:nvSpPr>
          <p:spPr bwMode="auto">
            <a:xfrm>
              <a:off x="3061" y="2704"/>
              <a:ext cx="1452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Обеспечение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качества процесса</a:t>
              </a:r>
            </a:p>
          </p:txBody>
        </p:sp>
        <p:sp>
          <p:nvSpPr>
            <p:cNvPr id="29703" name="Rectangle 7"/>
            <p:cNvSpPr>
              <a:spLocks noChangeArrowheads="1"/>
            </p:cNvSpPr>
            <p:nvPr/>
          </p:nvSpPr>
          <p:spPr bwMode="auto">
            <a:xfrm>
              <a:off x="4558" y="2704"/>
              <a:ext cx="1089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Обеспечение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прочих 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показателей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качества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системы</a:t>
              </a:r>
            </a:p>
          </p:txBody>
        </p:sp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>
              <a:off x="748" y="2250"/>
              <a:ext cx="4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05" name="Line 9"/>
            <p:cNvSpPr>
              <a:spLocks noChangeShapeType="1"/>
            </p:cNvSpPr>
            <p:nvPr/>
          </p:nvSpPr>
          <p:spPr bwMode="auto">
            <a:xfrm>
              <a:off x="3016" y="1932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06" name="Line 10"/>
            <p:cNvSpPr>
              <a:spLocks noChangeShapeType="1"/>
            </p:cNvSpPr>
            <p:nvPr/>
          </p:nvSpPr>
          <p:spPr bwMode="auto">
            <a:xfrm>
              <a:off x="748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07" name="Line 11"/>
            <p:cNvSpPr>
              <a:spLocks noChangeShapeType="1"/>
            </p:cNvSpPr>
            <p:nvPr/>
          </p:nvSpPr>
          <p:spPr bwMode="auto">
            <a:xfrm>
              <a:off x="2290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08" name="Line 12"/>
            <p:cNvSpPr>
              <a:spLocks noChangeShapeType="1"/>
            </p:cNvSpPr>
            <p:nvPr/>
          </p:nvSpPr>
          <p:spPr bwMode="auto">
            <a:xfrm>
              <a:off x="3787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09" name="Line 13"/>
            <p:cNvSpPr>
              <a:spLocks noChangeShapeType="1"/>
            </p:cNvSpPr>
            <p:nvPr/>
          </p:nvSpPr>
          <p:spPr bwMode="auto">
            <a:xfrm>
              <a:off x="5057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9710" name="Rectangle 14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6794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Вспомогательные процессы</a:t>
            </a:r>
          </a:p>
        </p:txBody>
      </p:sp>
      <p:sp>
        <p:nvSpPr>
          <p:cNvPr id="29711" name="Rectangle 15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762000"/>
            <a:ext cx="8534400" cy="1600200"/>
          </a:xfrm>
        </p:spPr>
        <p:txBody>
          <a:bodyPr/>
          <a:lstStyle/>
          <a:p>
            <a:r>
              <a:rPr lang="ru-RU" altLang="ru-RU" sz="2400" b="1"/>
              <a:t>Процесс обеспечения качества</a:t>
            </a:r>
            <a:r>
              <a:rPr lang="ru-RU" altLang="ru-RU" sz="2400"/>
              <a:t> (</a:t>
            </a:r>
            <a:r>
              <a:rPr lang="en-US" altLang="ru-RU" sz="2400"/>
              <a:t>quality assurance process</a:t>
            </a:r>
            <a:r>
              <a:rPr lang="ru-RU" altLang="ru-RU" sz="2400"/>
              <a:t>) обеспечивает соответствующие гарантии того, что ПО и процессы его ЖЦ соответствуют заданным требованиям и утвержденным планам.</a:t>
            </a:r>
          </a:p>
        </p:txBody>
      </p:sp>
    </p:spTree>
    <p:extLst>
      <p:ext uri="{BB962C8B-B14F-4D97-AF65-F5344CB8AC3E}">
        <p14:creationId xmlns:p14="http://schemas.microsoft.com/office/powerpoint/2010/main" val="35722516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58" name="Group 14"/>
          <p:cNvGrpSpPr>
            <a:grpSpLocks/>
          </p:cNvGrpSpPr>
          <p:nvPr/>
        </p:nvGrpSpPr>
        <p:grpSpPr bwMode="auto">
          <a:xfrm>
            <a:off x="1116013" y="2708275"/>
            <a:ext cx="7315200" cy="3797300"/>
            <a:chOff x="240" y="1200"/>
            <a:chExt cx="2913" cy="2392"/>
          </a:xfrm>
        </p:grpSpPr>
        <p:sp>
          <p:nvSpPr>
            <p:cNvPr id="31747" name="Rectangle 3"/>
            <p:cNvSpPr>
              <a:spLocks noChangeArrowheads="1"/>
            </p:cNvSpPr>
            <p:nvPr/>
          </p:nvSpPr>
          <p:spPr bwMode="auto">
            <a:xfrm>
              <a:off x="1056" y="1200"/>
              <a:ext cx="1270" cy="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верификации</a:t>
              </a:r>
            </a:p>
          </p:txBody>
        </p:sp>
        <p:sp>
          <p:nvSpPr>
            <p:cNvPr id="31748" name="Rectangle 4"/>
            <p:cNvSpPr>
              <a:spLocks noChangeArrowheads="1"/>
            </p:cNvSpPr>
            <p:nvPr/>
          </p:nvSpPr>
          <p:spPr bwMode="auto">
            <a:xfrm>
              <a:off x="240" y="2640"/>
              <a:ext cx="136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31751" name="Rectangle 7"/>
            <p:cNvSpPr>
              <a:spLocks noChangeArrowheads="1"/>
            </p:cNvSpPr>
            <p:nvPr/>
          </p:nvSpPr>
          <p:spPr bwMode="auto">
            <a:xfrm>
              <a:off x="1872" y="2640"/>
              <a:ext cx="128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Верификация</a:t>
              </a:r>
            </a:p>
          </p:txBody>
        </p:sp>
        <p:sp>
          <p:nvSpPr>
            <p:cNvPr id="31752" name="Line 8"/>
            <p:cNvSpPr>
              <a:spLocks noChangeShapeType="1"/>
            </p:cNvSpPr>
            <p:nvPr/>
          </p:nvSpPr>
          <p:spPr bwMode="auto">
            <a:xfrm>
              <a:off x="768" y="2208"/>
              <a:ext cx="1844" cy="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753" name="Line 9"/>
            <p:cNvSpPr>
              <a:spLocks noChangeShapeType="1"/>
            </p:cNvSpPr>
            <p:nvPr/>
          </p:nvSpPr>
          <p:spPr bwMode="auto">
            <a:xfrm>
              <a:off x="1680" y="1920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754" name="Line 10"/>
            <p:cNvSpPr>
              <a:spLocks noChangeShapeType="1"/>
            </p:cNvSpPr>
            <p:nvPr/>
          </p:nvSpPr>
          <p:spPr bwMode="auto">
            <a:xfrm>
              <a:off x="768" y="2208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757" name="Line 13"/>
            <p:cNvSpPr>
              <a:spLocks noChangeShapeType="1"/>
            </p:cNvSpPr>
            <p:nvPr/>
          </p:nvSpPr>
          <p:spPr bwMode="auto">
            <a:xfrm>
              <a:off x="2592" y="2208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1767" name="Rectangle 23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32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Вспомогательные процессы</a:t>
            </a:r>
          </a:p>
        </p:txBody>
      </p:sp>
      <p:sp>
        <p:nvSpPr>
          <p:cNvPr id="31768" name="Rectangle 2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838200"/>
            <a:ext cx="7772400" cy="1981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altLang="ru-RU" sz="2400" b="1"/>
              <a:t>Процесс</a:t>
            </a:r>
            <a:r>
              <a:rPr lang="en-US" altLang="ru-RU" sz="2400" b="1"/>
              <a:t> </a:t>
            </a:r>
            <a:r>
              <a:rPr lang="ru-RU" altLang="ru-RU" sz="2400" b="1"/>
              <a:t>верификации</a:t>
            </a:r>
            <a:r>
              <a:rPr lang="en-US" altLang="ru-RU" sz="2400"/>
              <a:t> (verification process)</a:t>
            </a:r>
            <a:r>
              <a:rPr lang="ru-RU" altLang="ru-RU" sz="2400"/>
              <a:t> состоит в определении того, что программные продукты, являющиеся результатами некоторого действия, полностью удовлетворяют требованиям или условиям, обусловленным предшествующими действиями</a:t>
            </a:r>
          </a:p>
        </p:txBody>
      </p:sp>
    </p:spTree>
    <p:extLst>
      <p:ext uri="{BB962C8B-B14F-4D97-AF65-F5344CB8AC3E}">
        <p14:creationId xmlns:p14="http://schemas.microsoft.com/office/powerpoint/2010/main" val="32163652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609600" y="2819400"/>
            <a:ext cx="7924800" cy="3797300"/>
            <a:chOff x="240" y="1200"/>
            <a:chExt cx="2913" cy="2392"/>
          </a:xfrm>
        </p:grpSpPr>
        <p:sp>
          <p:nvSpPr>
            <p:cNvPr id="32771" name="Rectangle 3"/>
            <p:cNvSpPr>
              <a:spLocks noChangeArrowheads="1"/>
            </p:cNvSpPr>
            <p:nvPr/>
          </p:nvSpPr>
          <p:spPr bwMode="auto">
            <a:xfrm>
              <a:off x="1056" y="1200"/>
              <a:ext cx="1270" cy="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аттестации</a:t>
              </a:r>
            </a:p>
          </p:txBody>
        </p:sp>
        <p:sp>
          <p:nvSpPr>
            <p:cNvPr id="32772" name="Rectangle 4"/>
            <p:cNvSpPr>
              <a:spLocks noChangeArrowheads="1"/>
            </p:cNvSpPr>
            <p:nvPr/>
          </p:nvSpPr>
          <p:spPr bwMode="auto">
            <a:xfrm>
              <a:off x="240" y="2640"/>
              <a:ext cx="136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32773" name="Rectangle 5"/>
            <p:cNvSpPr>
              <a:spLocks noChangeArrowheads="1"/>
            </p:cNvSpPr>
            <p:nvPr/>
          </p:nvSpPr>
          <p:spPr bwMode="auto">
            <a:xfrm>
              <a:off x="1872" y="2640"/>
              <a:ext cx="128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Аттестация</a:t>
              </a:r>
            </a:p>
          </p:txBody>
        </p:sp>
        <p:sp>
          <p:nvSpPr>
            <p:cNvPr id="32774" name="Line 6"/>
            <p:cNvSpPr>
              <a:spLocks noChangeShapeType="1"/>
            </p:cNvSpPr>
            <p:nvPr/>
          </p:nvSpPr>
          <p:spPr bwMode="auto">
            <a:xfrm>
              <a:off x="768" y="2208"/>
              <a:ext cx="1844" cy="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775" name="Line 7"/>
            <p:cNvSpPr>
              <a:spLocks noChangeShapeType="1"/>
            </p:cNvSpPr>
            <p:nvPr/>
          </p:nvSpPr>
          <p:spPr bwMode="auto">
            <a:xfrm>
              <a:off x="1680" y="1920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776" name="Line 8"/>
            <p:cNvSpPr>
              <a:spLocks noChangeShapeType="1"/>
            </p:cNvSpPr>
            <p:nvPr/>
          </p:nvSpPr>
          <p:spPr bwMode="auto">
            <a:xfrm>
              <a:off x="768" y="2208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777" name="Line 9"/>
            <p:cNvSpPr>
              <a:spLocks noChangeShapeType="1"/>
            </p:cNvSpPr>
            <p:nvPr/>
          </p:nvSpPr>
          <p:spPr bwMode="auto">
            <a:xfrm>
              <a:off x="2592" y="2208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778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5270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Вспомогательные процессы</a:t>
            </a:r>
          </a:p>
        </p:txBody>
      </p:sp>
      <p:sp>
        <p:nvSpPr>
          <p:cNvPr id="32779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838200"/>
            <a:ext cx="8382000" cy="1981200"/>
          </a:xfrm>
        </p:spPr>
        <p:txBody>
          <a:bodyPr/>
          <a:lstStyle/>
          <a:p>
            <a:r>
              <a:rPr lang="ru-RU" altLang="ru-RU" sz="2400" b="1"/>
              <a:t>Процесс</a:t>
            </a:r>
            <a:r>
              <a:rPr lang="en-US" altLang="ru-RU" sz="2400" b="1"/>
              <a:t> </a:t>
            </a:r>
            <a:r>
              <a:rPr lang="ru-RU" altLang="ru-RU" sz="2400" b="1"/>
              <a:t>аттестации</a:t>
            </a:r>
            <a:r>
              <a:rPr lang="en-US" altLang="ru-RU" sz="2400"/>
              <a:t> (validation process)</a:t>
            </a:r>
            <a:r>
              <a:rPr lang="ru-RU" altLang="ru-RU" sz="2400"/>
              <a:t> предусматривает определение полноты соответствия заданных требований и созданной системы или программного продукта их конкретному функциональному назначению.</a:t>
            </a:r>
          </a:p>
        </p:txBody>
      </p:sp>
    </p:spTree>
    <p:extLst>
      <p:ext uri="{BB962C8B-B14F-4D97-AF65-F5344CB8AC3E}">
        <p14:creationId xmlns:p14="http://schemas.microsoft.com/office/powerpoint/2010/main" val="20593779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07" name="Group 15"/>
          <p:cNvGrpSpPr>
            <a:grpSpLocks/>
          </p:cNvGrpSpPr>
          <p:nvPr/>
        </p:nvGrpSpPr>
        <p:grpSpPr bwMode="auto">
          <a:xfrm>
            <a:off x="533400" y="2590800"/>
            <a:ext cx="8221663" cy="3871913"/>
            <a:chOff x="113" y="720"/>
            <a:chExt cx="5179" cy="2965"/>
          </a:xfrm>
        </p:grpSpPr>
        <p:sp>
          <p:nvSpPr>
            <p:cNvPr id="33795" name="Rectangle 3"/>
            <p:cNvSpPr>
              <a:spLocks noChangeArrowheads="1"/>
            </p:cNvSpPr>
            <p:nvPr/>
          </p:nvSpPr>
          <p:spPr bwMode="auto">
            <a:xfrm>
              <a:off x="2016" y="720"/>
              <a:ext cx="1702" cy="86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совместной оценки</a:t>
              </a:r>
            </a:p>
          </p:txBody>
        </p:sp>
        <p:sp>
          <p:nvSpPr>
            <p:cNvPr id="33796" name="Rectangle 4"/>
            <p:cNvSpPr>
              <a:spLocks noChangeArrowheads="1"/>
            </p:cNvSpPr>
            <p:nvPr/>
          </p:nvSpPr>
          <p:spPr bwMode="auto">
            <a:xfrm>
              <a:off x="113" y="2515"/>
              <a:ext cx="1361" cy="1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33797" name="Rectangle 5"/>
            <p:cNvSpPr>
              <a:spLocks noChangeArrowheads="1"/>
            </p:cNvSpPr>
            <p:nvPr/>
          </p:nvSpPr>
          <p:spPr bwMode="auto">
            <a:xfrm>
              <a:off x="1968" y="2544"/>
              <a:ext cx="1452" cy="1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Оценка управления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проектом</a:t>
              </a:r>
            </a:p>
          </p:txBody>
        </p:sp>
        <p:sp>
          <p:nvSpPr>
            <p:cNvPr id="33798" name="Rectangle 6"/>
            <p:cNvSpPr>
              <a:spLocks noChangeArrowheads="1"/>
            </p:cNvSpPr>
            <p:nvPr/>
          </p:nvSpPr>
          <p:spPr bwMode="auto">
            <a:xfrm>
              <a:off x="3840" y="2544"/>
              <a:ext cx="1452" cy="1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Техническая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оценка</a:t>
              </a: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V="1">
              <a:off x="748" y="1968"/>
              <a:ext cx="3908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801" name="Line 9"/>
            <p:cNvSpPr>
              <a:spLocks noChangeShapeType="1"/>
            </p:cNvSpPr>
            <p:nvPr/>
          </p:nvSpPr>
          <p:spPr bwMode="auto">
            <a:xfrm>
              <a:off x="2880" y="1584"/>
              <a:ext cx="0" cy="3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802" name="Line 10"/>
            <p:cNvSpPr>
              <a:spLocks noChangeShapeType="1"/>
            </p:cNvSpPr>
            <p:nvPr/>
          </p:nvSpPr>
          <p:spPr bwMode="auto">
            <a:xfrm>
              <a:off x="748" y="1970"/>
              <a:ext cx="0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803" name="Line 11"/>
            <p:cNvSpPr>
              <a:spLocks noChangeShapeType="1"/>
            </p:cNvSpPr>
            <p:nvPr/>
          </p:nvSpPr>
          <p:spPr bwMode="auto">
            <a:xfrm>
              <a:off x="2880" y="1968"/>
              <a:ext cx="0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>
              <a:off x="4656" y="1968"/>
              <a:ext cx="0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3808" name="Rectangle 16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5270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Вспомогательные процессы</a:t>
            </a:r>
          </a:p>
        </p:txBody>
      </p:sp>
      <p:sp>
        <p:nvSpPr>
          <p:cNvPr id="33809" name="Rectangle 17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762000"/>
            <a:ext cx="7772400" cy="1981200"/>
          </a:xfrm>
        </p:spPr>
        <p:txBody>
          <a:bodyPr/>
          <a:lstStyle/>
          <a:p>
            <a:r>
              <a:rPr lang="ru-RU" altLang="ru-RU" sz="2400" b="1"/>
              <a:t>Процесс совместной оценки</a:t>
            </a:r>
            <a:r>
              <a:rPr lang="ru-RU" altLang="ru-RU" sz="2400"/>
              <a:t> (</a:t>
            </a:r>
            <a:r>
              <a:rPr lang="en-US" altLang="ru-RU" sz="2400"/>
              <a:t>joint review process</a:t>
            </a:r>
            <a:r>
              <a:rPr lang="ru-RU" altLang="ru-RU" sz="2400"/>
              <a:t>) предназначен для оценки состояния работ по проекту и ПО, создаваемого при выполнении данных работ (действий)</a:t>
            </a:r>
          </a:p>
        </p:txBody>
      </p:sp>
    </p:spTree>
    <p:extLst>
      <p:ext uri="{BB962C8B-B14F-4D97-AF65-F5344CB8AC3E}">
        <p14:creationId xmlns:p14="http://schemas.microsoft.com/office/powerpoint/2010/main" val="27668840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684213" y="2205038"/>
            <a:ext cx="7924800" cy="3797300"/>
            <a:chOff x="240" y="1200"/>
            <a:chExt cx="2913" cy="2392"/>
          </a:xfrm>
        </p:grpSpPr>
        <p:sp>
          <p:nvSpPr>
            <p:cNvPr id="34819" name="Rectangle 3"/>
            <p:cNvSpPr>
              <a:spLocks noChangeArrowheads="1"/>
            </p:cNvSpPr>
            <p:nvPr/>
          </p:nvSpPr>
          <p:spPr bwMode="auto">
            <a:xfrm>
              <a:off x="1056" y="1200"/>
              <a:ext cx="1270" cy="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аудита</a:t>
              </a:r>
            </a:p>
          </p:txBody>
        </p:sp>
        <p:sp>
          <p:nvSpPr>
            <p:cNvPr id="34820" name="Rectangle 4"/>
            <p:cNvSpPr>
              <a:spLocks noChangeArrowheads="1"/>
            </p:cNvSpPr>
            <p:nvPr/>
          </p:nvSpPr>
          <p:spPr bwMode="auto">
            <a:xfrm>
              <a:off x="240" y="2640"/>
              <a:ext cx="136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34821" name="Rectangle 5"/>
            <p:cNvSpPr>
              <a:spLocks noChangeArrowheads="1"/>
            </p:cNvSpPr>
            <p:nvPr/>
          </p:nvSpPr>
          <p:spPr bwMode="auto">
            <a:xfrm>
              <a:off x="1872" y="2640"/>
              <a:ext cx="128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Аудит</a:t>
              </a:r>
            </a:p>
          </p:txBody>
        </p:sp>
        <p:sp>
          <p:nvSpPr>
            <p:cNvPr id="34822" name="Line 6"/>
            <p:cNvSpPr>
              <a:spLocks noChangeShapeType="1"/>
            </p:cNvSpPr>
            <p:nvPr/>
          </p:nvSpPr>
          <p:spPr bwMode="auto">
            <a:xfrm>
              <a:off x="768" y="2208"/>
              <a:ext cx="1844" cy="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23" name="Line 7"/>
            <p:cNvSpPr>
              <a:spLocks noChangeShapeType="1"/>
            </p:cNvSpPr>
            <p:nvPr/>
          </p:nvSpPr>
          <p:spPr bwMode="auto">
            <a:xfrm>
              <a:off x="1680" y="1920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24" name="Line 8"/>
            <p:cNvSpPr>
              <a:spLocks noChangeShapeType="1"/>
            </p:cNvSpPr>
            <p:nvPr/>
          </p:nvSpPr>
          <p:spPr bwMode="auto">
            <a:xfrm>
              <a:off x="768" y="2208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25" name="Line 9"/>
            <p:cNvSpPr>
              <a:spLocks noChangeShapeType="1"/>
            </p:cNvSpPr>
            <p:nvPr/>
          </p:nvSpPr>
          <p:spPr bwMode="auto">
            <a:xfrm>
              <a:off x="2592" y="2208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4826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794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Вспомогательные процессы</a:t>
            </a:r>
          </a:p>
        </p:txBody>
      </p:sp>
      <p:sp>
        <p:nvSpPr>
          <p:cNvPr id="34827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838200"/>
            <a:ext cx="7772400" cy="1219200"/>
          </a:xfrm>
        </p:spPr>
        <p:txBody>
          <a:bodyPr/>
          <a:lstStyle/>
          <a:p>
            <a:r>
              <a:rPr lang="ru-RU" altLang="ru-RU" sz="2400" b="1"/>
              <a:t>Процесс</a:t>
            </a:r>
            <a:r>
              <a:rPr lang="en-US" altLang="ru-RU" sz="2400" b="1"/>
              <a:t> </a:t>
            </a:r>
            <a:r>
              <a:rPr lang="ru-RU" altLang="ru-RU" sz="2400" b="1"/>
              <a:t>аудита</a:t>
            </a:r>
            <a:r>
              <a:rPr lang="en-US" altLang="ru-RU" sz="2400"/>
              <a:t> (audit process)</a:t>
            </a:r>
            <a:r>
              <a:rPr lang="ru-RU" altLang="ru-RU" sz="2400"/>
              <a:t> представляет собой определение соответствия требованиям, планам и условиям договора.</a:t>
            </a:r>
          </a:p>
        </p:txBody>
      </p:sp>
    </p:spTree>
    <p:extLst>
      <p:ext uri="{BB962C8B-B14F-4D97-AF65-F5344CB8AC3E}">
        <p14:creationId xmlns:p14="http://schemas.microsoft.com/office/powerpoint/2010/main" val="3605739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762000" y="2819400"/>
            <a:ext cx="7924800" cy="3797300"/>
            <a:chOff x="240" y="1200"/>
            <a:chExt cx="2913" cy="2392"/>
          </a:xfrm>
        </p:grpSpPr>
        <p:sp>
          <p:nvSpPr>
            <p:cNvPr id="35843" name="Rectangle 3"/>
            <p:cNvSpPr>
              <a:spLocks noChangeArrowheads="1"/>
            </p:cNvSpPr>
            <p:nvPr/>
          </p:nvSpPr>
          <p:spPr bwMode="auto">
            <a:xfrm>
              <a:off x="1056" y="1200"/>
              <a:ext cx="1270" cy="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разрешения проблем</a:t>
              </a:r>
            </a:p>
          </p:txBody>
        </p:sp>
        <p:sp>
          <p:nvSpPr>
            <p:cNvPr id="35844" name="Rectangle 4"/>
            <p:cNvSpPr>
              <a:spLocks noChangeArrowheads="1"/>
            </p:cNvSpPr>
            <p:nvPr/>
          </p:nvSpPr>
          <p:spPr bwMode="auto">
            <a:xfrm>
              <a:off x="240" y="2640"/>
              <a:ext cx="136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35845" name="Rectangle 5"/>
            <p:cNvSpPr>
              <a:spLocks noChangeArrowheads="1"/>
            </p:cNvSpPr>
            <p:nvPr/>
          </p:nvSpPr>
          <p:spPr bwMode="auto">
            <a:xfrm>
              <a:off x="1872" y="2640"/>
              <a:ext cx="128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Разрешение проблем</a:t>
              </a:r>
            </a:p>
          </p:txBody>
        </p:sp>
        <p:sp>
          <p:nvSpPr>
            <p:cNvPr id="35846" name="Line 6"/>
            <p:cNvSpPr>
              <a:spLocks noChangeShapeType="1"/>
            </p:cNvSpPr>
            <p:nvPr/>
          </p:nvSpPr>
          <p:spPr bwMode="auto">
            <a:xfrm>
              <a:off x="768" y="2208"/>
              <a:ext cx="1844" cy="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847" name="Line 7"/>
            <p:cNvSpPr>
              <a:spLocks noChangeShapeType="1"/>
            </p:cNvSpPr>
            <p:nvPr/>
          </p:nvSpPr>
          <p:spPr bwMode="auto">
            <a:xfrm>
              <a:off x="1680" y="1920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848" name="Line 8"/>
            <p:cNvSpPr>
              <a:spLocks noChangeShapeType="1"/>
            </p:cNvSpPr>
            <p:nvPr/>
          </p:nvSpPr>
          <p:spPr bwMode="auto">
            <a:xfrm>
              <a:off x="768" y="2208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849" name="Line 9"/>
            <p:cNvSpPr>
              <a:spLocks noChangeShapeType="1"/>
            </p:cNvSpPr>
            <p:nvPr/>
          </p:nvSpPr>
          <p:spPr bwMode="auto">
            <a:xfrm>
              <a:off x="2592" y="2208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5850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794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Вспомогательные процессы</a:t>
            </a:r>
          </a:p>
        </p:txBody>
      </p:sp>
      <p:sp>
        <p:nvSpPr>
          <p:cNvPr id="35851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838200"/>
            <a:ext cx="7772400" cy="1828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/>
              <a:t>Процесс разрешения проблем</a:t>
            </a:r>
            <a:r>
              <a:rPr lang="ru-RU" altLang="ru-RU" sz="2400"/>
              <a:t> (</a:t>
            </a:r>
            <a:r>
              <a:rPr lang="en-US" altLang="ru-RU" sz="2400"/>
              <a:t>problem resolution process</a:t>
            </a:r>
            <a:r>
              <a:rPr lang="ru-RU" altLang="ru-RU" sz="2400"/>
              <a:t>) предусматривает анализ и решение проблем (включая обнаруженные несоответствия) независимо от их происхождения или источника</a:t>
            </a:r>
          </a:p>
        </p:txBody>
      </p:sp>
      <p:sp>
        <p:nvSpPr>
          <p:cNvPr id="35852" name="Rectangle 12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ru-RU" altLang="ru-RU" sz="2800"/>
          </a:p>
        </p:txBody>
      </p:sp>
    </p:spTree>
    <p:extLst>
      <p:ext uri="{BB962C8B-B14F-4D97-AF65-F5344CB8AC3E}">
        <p14:creationId xmlns:p14="http://schemas.microsoft.com/office/powerpoint/2010/main" val="10886851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152400" y="1981200"/>
            <a:ext cx="8785225" cy="4660900"/>
            <a:chOff x="113" y="1207"/>
            <a:chExt cx="5534" cy="2449"/>
          </a:xfrm>
        </p:grpSpPr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>
              <a:off x="2471" y="1207"/>
              <a:ext cx="1270" cy="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документирования</a:t>
              </a:r>
            </a:p>
          </p:txBody>
        </p:sp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113" y="2704"/>
              <a:ext cx="136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1564" y="2704"/>
              <a:ext cx="1452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Проектирование и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разработка</a:t>
              </a:r>
            </a:p>
          </p:txBody>
        </p:sp>
        <p:sp>
          <p:nvSpPr>
            <p:cNvPr id="1031" name="Rectangle 7"/>
            <p:cNvSpPr>
              <a:spLocks noChangeArrowheads="1"/>
            </p:cNvSpPr>
            <p:nvPr/>
          </p:nvSpPr>
          <p:spPr bwMode="auto">
            <a:xfrm>
              <a:off x="3061" y="2704"/>
              <a:ext cx="1452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Выпуск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документации</a:t>
              </a:r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4558" y="2704"/>
              <a:ext cx="1089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Сопровождение</a:t>
              </a:r>
            </a:p>
          </p:txBody>
        </p:sp>
        <p:sp>
          <p:nvSpPr>
            <p:cNvPr id="1033" name="Line 9"/>
            <p:cNvSpPr>
              <a:spLocks noChangeShapeType="1"/>
            </p:cNvSpPr>
            <p:nvPr/>
          </p:nvSpPr>
          <p:spPr bwMode="auto">
            <a:xfrm>
              <a:off x="748" y="2250"/>
              <a:ext cx="4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Line 10"/>
            <p:cNvSpPr>
              <a:spLocks noChangeShapeType="1"/>
            </p:cNvSpPr>
            <p:nvPr/>
          </p:nvSpPr>
          <p:spPr bwMode="auto">
            <a:xfrm>
              <a:off x="3016" y="1932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5" name="Line 11"/>
            <p:cNvSpPr>
              <a:spLocks noChangeShapeType="1"/>
            </p:cNvSpPr>
            <p:nvPr/>
          </p:nvSpPr>
          <p:spPr bwMode="auto">
            <a:xfrm>
              <a:off x="748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6" name="Line 12"/>
            <p:cNvSpPr>
              <a:spLocks noChangeShapeType="1"/>
            </p:cNvSpPr>
            <p:nvPr/>
          </p:nvSpPr>
          <p:spPr bwMode="auto">
            <a:xfrm>
              <a:off x="2290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7" name="Line 13"/>
            <p:cNvSpPr>
              <a:spLocks noChangeShapeType="1"/>
            </p:cNvSpPr>
            <p:nvPr/>
          </p:nvSpPr>
          <p:spPr bwMode="auto">
            <a:xfrm>
              <a:off x="3787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8" name="Line 14"/>
            <p:cNvSpPr>
              <a:spLocks noChangeShapeType="1"/>
            </p:cNvSpPr>
            <p:nvPr/>
          </p:nvSpPr>
          <p:spPr bwMode="auto">
            <a:xfrm>
              <a:off x="5057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39" name="Rectangle 15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539750"/>
          </a:xfrm>
        </p:spPr>
        <p:txBody>
          <a:bodyPr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ru-RU" altLang="ru-RU"/>
              <a:t>Вспомогательные процессы</a:t>
            </a:r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838200"/>
            <a:ext cx="7772400" cy="1981200"/>
          </a:xfrm>
        </p:spPr>
        <p:txBody>
          <a:bodyPr/>
          <a:lstStyle/>
          <a:p>
            <a:r>
              <a:rPr lang="ru-RU" altLang="ru-RU" sz="2400" b="1"/>
              <a:t>Процесс документирования</a:t>
            </a:r>
            <a:r>
              <a:rPr lang="ru-RU" altLang="ru-RU" sz="2400"/>
              <a:t> (</a:t>
            </a:r>
            <a:r>
              <a:rPr lang="en-US" altLang="ru-RU" sz="2400"/>
              <a:t>documentation process</a:t>
            </a:r>
            <a:r>
              <a:rPr lang="ru-RU" altLang="ru-RU" sz="2400"/>
              <a:t>)  предусматривает формализованное описание информации, созданной в течение ЖЦ ПО</a:t>
            </a:r>
          </a:p>
        </p:txBody>
      </p:sp>
    </p:spTree>
    <p:extLst>
      <p:ext uri="{BB962C8B-B14F-4D97-AF65-F5344CB8AC3E}">
        <p14:creationId xmlns:p14="http://schemas.microsoft.com/office/powerpoint/2010/main" val="26311866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381000" y="3124200"/>
            <a:ext cx="8507413" cy="3543300"/>
            <a:chOff x="112" y="1026"/>
            <a:chExt cx="5534" cy="2451"/>
          </a:xfrm>
        </p:grpSpPr>
        <p:sp>
          <p:nvSpPr>
            <p:cNvPr id="28675" name="Rectangle 3"/>
            <p:cNvSpPr>
              <a:spLocks noChangeArrowheads="1"/>
            </p:cNvSpPr>
            <p:nvPr/>
          </p:nvSpPr>
          <p:spPr bwMode="auto">
            <a:xfrm>
              <a:off x="112" y="2478"/>
              <a:ext cx="1133" cy="99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500" b="1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500" b="1">
                  <a:latin typeface="Arial" charset="0"/>
                </a:rPr>
                <a:t> работа</a:t>
              </a:r>
            </a:p>
          </p:txBody>
        </p:sp>
        <p:grpSp>
          <p:nvGrpSpPr>
            <p:cNvPr id="28676" name="Group 4"/>
            <p:cNvGrpSpPr>
              <a:grpSpLocks/>
            </p:cNvGrpSpPr>
            <p:nvPr/>
          </p:nvGrpSpPr>
          <p:grpSpPr bwMode="auto">
            <a:xfrm>
              <a:off x="453" y="1026"/>
              <a:ext cx="5193" cy="2451"/>
              <a:chOff x="453" y="1026"/>
              <a:chExt cx="5193" cy="2451"/>
            </a:xfrm>
          </p:grpSpPr>
          <p:sp>
            <p:nvSpPr>
              <p:cNvPr id="28677" name="Rectangle 5"/>
              <p:cNvSpPr>
                <a:spLocks noChangeArrowheads="1"/>
              </p:cNvSpPr>
              <p:nvPr/>
            </p:nvSpPr>
            <p:spPr bwMode="auto">
              <a:xfrm>
                <a:off x="1746" y="1026"/>
                <a:ext cx="2358" cy="59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800">
                    <a:latin typeface="Arial" charset="0"/>
                  </a:rPr>
                  <a:t>Процесс управления </a:t>
                </a:r>
              </a:p>
              <a:p>
                <a:pPr algn="ctr"/>
                <a:r>
                  <a:rPr kumimoji="0" lang="ru-RU" altLang="ru-RU" sz="1800">
                    <a:latin typeface="Arial" charset="0"/>
                  </a:rPr>
                  <a:t>конфигурацией</a:t>
                </a:r>
              </a:p>
            </p:txBody>
          </p:sp>
          <p:sp>
            <p:nvSpPr>
              <p:cNvPr id="28678" name="Rectangle 6"/>
              <p:cNvSpPr>
                <a:spLocks noChangeArrowheads="1"/>
              </p:cNvSpPr>
              <p:nvPr/>
            </p:nvSpPr>
            <p:spPr bwMode="auto">
              <a:xfrm>
                <a:off x="1292" y="2478"/>
                <a:ext cx="907" cy="99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500" b="1">
                    <a:latin typeface="Arial" charset="0"/>
                  </a:rPr>
                  <a:t>Идентификация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конфигурации</a:t>
                </a:r>
              </a:p>
            </p:txBody>
          </p:sp>
          <p:sp>
            <p:nvSpPr>
              <p:cNvPr id="28679" name="Rectangle 7"/>
              <p:cNvSpPr>
                <a:spLocks noChangeArrowheads="1"/>
              </p:cNvSpPr>
              <p:nvPr/>
            </p:nvSpPr>
            <p:spPr bwMode="auto">
              <a:xfrm>
                <a:off x="2244" y="2478"/>
                <a:ext cx="907" cy="99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500" b="1">
                    <a:latin typeface="Arial" charset="0"/>
                  </a:rPr>
                  <a:t>Контроль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конфигурации</a:t>
                </a:r>
              </a:p>
            </p:txBody>
          </p:sp>
          <p:sp>
            <p:nvSpPr>
              <p:cNvPr id="28680" name="Rectangle 8"/>
              <p:cNvSpPr>
                <a:spLocks noChangeArrowheads="1"/>
              </p:cNvSpPr>
              <p:nvPr/>
            </p:nvSpPr>
            <p:spPr bwMode="auto">
              <a:xfrm>
                <a:off x="3197" y="2478"/>
                <a:ext cx="680" cy="999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500" b="1">
                    <a:latin typeface="Arial" charset="0"/>
                  </a:rPr>
                  <a:t>Учет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состояния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конфиг -и</a:t>
                </a:r>
              </a:p>
            </p:txBody>
          </p:sp>
          <p:sp>
            <p:nvSpPr>
              <p:cNvPr id="28681" name="Rectangle 9"/>
              <p:cNvSpPr>
                <a:spLocks noChangeArrowheads="1"/>
              </p:cNvSpPr>
              <p:nvPr/>
            </p:nvSpPr>
            <p:spPr bwMode="auto">
              <a:xfrm>
                <a:off x="3923" y="2478"/>
                <a:ext cx="862" cy="999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500" b="1">
                    <a:latin typeface="Arial" charset="0"/>
                  </a:rPr>
                  <a:t>Оценка 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конфигурации</a:t>
                </a:r>
              </a:p>
            </p:txBody>
          </p:sp>
          <p:sp>
            <p:nvSpPr>
              <p:cNvPr id="28682" name="Rectangle 10"/>
              <p:cNvSpPr>
                <a:spLocks noChangeArrowheads="1"/>
              </p:cNvSpPr>
              <p:nvPr/>
            </p:nvSpPr>
            <p:spPr bwMode="auto">
              <a:xfrm>
                <a:off x="4830" y="2478"/>
                <a:ext cx="816" cy="99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ru-RU" altLang="ru-RU" sz="1500" b="1">
                    <a:latin typeface="Arial" charset="0"/>
                  </a:rPr>
                  <a:t>Управление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выпуском и </a:t>
                </a:r>
              </a:p>
              <a:p>
                <a:pPr algn="ctr"/>
                <a:r>
                  <a:rPr kumimoji="0" lang="ru-RU" altLang="ru-RU" sz="1500" b="1">
                    <a:latin typeface="Arial" charset="0"/>
                  </a:rPr>
                  <a:t>поставка</a:t>
                </a:r>
              </a:p>
            </p:txBody>
          </p:sp>
          <p:sp>
            <p:nvSpPr>
              <p:cNvPr id="28683" name="Line 11"/>
              <p:cNvSpPr>
                <a:spLocks noChangeShapeType="1"/>
              </p:cNvSpPr>
              <p:nvPr/>
            </p:nvSpPr>
            <p:spPr bwMode="auto">
              <a:xfrm>
                <a:off x="453" y="1843"/>
                <a:ext cx="480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84" name="Line 12"/>
              <p:cNvSpPr>
                <a:spLocks noChangeShapeType="1"/>
              </p:cNvSpPr>
              <p:nvPr/>
            </p:nvSpPr>
            <p:spPr bwMode="auto">
              <a:xfrm>
                <a:off x="453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85" name="Line 13"/>
              <p:cNvSpPr>
                <a:spLocks noChangeShapeType="1"/>
              </p:cNvSpPr>
              <p:nvPr/>
            </p:nvSpPr>
            <p:spPr bwMode="auto">
              <a:xfrm>
                <a:off x="1632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86" name="Line 14"/>
              <p:cNvSpPr>
                <a:spLocks noChangeShapeType="1"/>
              </p:cNvSpPr>
              <p:nvPr/>
            </p:nvSpPr>
            <p:spPr bwMode="auto">
              <a:xfrm>
                <a:off x="2630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87" name="Line 15"/>
              <p:cNvSpPr>
                <a:spLocks noChangeShapeType="1"/>
              </p:cNvSpPr>
              <p:nvPr/>
            </p:nvSpPr>
            <p:spPr bwMode="auto">
              <a:xfrm>
                <a:off x="3492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88" name="Line 16"/>
              <p:cNvSpPr>
                <a:spLocks noChangeShapeType="1"/>
              </p:cNvSpPr>
              <p:nvPr/>
            </p:nvSpPr>
            <p:spPr bwMode="auto">
              <a:xfrm>
                <a:off x="4308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89" name="Line 17"/>
              <p:cNvSpPr>
                <a:spLocks noChangeShapeType="1"/>
              </p:cNvSpPr>
              <p:nvPr/>
            </p:nvSpPr>
            <p:spPr bwMode="auto">
              <a:xfrm>
                <a:off x="5261" y="1843"/>
                <a:ext cx="0" cy="6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90" name="Line 18"/>
              <p:cNvSpPr>
                <a:spLocks noChangeShapeType="1"/>
              </p:cNvSpPr>
              <p:nvPr/>
            </p:nvSpPr>
            <p:spPr bwMode="auto">
              <a:xfrm>
                <a:off x="2971" y="1616"/>
                <a:ext cx="0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8691" name="Rectangle 19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772400" cy="6032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Вспомогательные процессы</a:t>
            </a:r>
          </a:p>
        </p:txBody>
      </p:sp>
      <p:sp>
        <p:nvSpPr>
          <p:cNvPr id="28692" name="Rectangle 20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838200"/>
            <a:ext cx="8610600" cy="1981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altLang="ru-RU" sz="2000" b="1"/>
              <a:t>Процесс</a:t>
            </a:r>
            <a:r>
              <a:rPr lang="en-US" altLang="ru-RU" sz="2000" b="1"/>
              <a:t> </a:t>
            </a:r>
            <a:r>
              <a:rPr lang="ru-RU" altLang="ru-RU" sz="2000" b="1"/>
              <a:t>управления</a:t>
            </a:r>
            <a:r>
              <a:rPr lang="en-US" altLang="ru-RU" sz="2000" b="1"/>
              <a:t> </a:t>
            </a:r>
            <a:r>
              <a:rPr lang="ru-RU" altLang="ru-RU" sz="2000" b="1"/>
              <a:t>конфигурацией</a:t>
            </a:r>
            <a:r>
              <a:rPr lang="en-US" altLang="ru-RU" sz="2000"/>
              <a:t> (configuration management process)</a:t>
            </a:r>
            <a:r>
              <a:rPr lang="ru-RU" altLang="ru-RU" sz="2000"/>
              <a:t> предполагает применение административных и технических процедур на всем протяжении ЖЦ ПО для определения состояния компонентов ПО, управления модификациями ПО, описания и подготовки отчетов о состоянии компонентов ПО и запросов на модификацию, обеспечения полноты, совместимости и корректности компонентов ПО, управления хранением и поставкой ПО.</a:t>
            </a:r>
          </a:p>
        </p:txBody>
      </p:sp>
    </p:spTree>
    <p:extLst>
      <p:ext uri="{BB962C8B-B14F-4D97-AF65-F5344CB8AC3E}">
        <p14:creationId xmlns:p14="http://schemas.microsoft.com/office/powerpoint/2010/main" val="2427204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304800" y="2362200"/>
            <a:ext cx="8583613" cy="4214813"/>
            <a:chOff x="113" y="1207"/>
            <a:chExt cx="5534" cy="2449"/>
          </a:xfrm>
        </p:grpSpPr>
        <p:sp>
          <p:nvSpPr>
            <p:cNvPr id="29699" name="Rectangle 3"/>
            <p:cNvSpPr>
              <a:spLocks noChangeArrowheads="1"/>
            </p:cNvSpPr>
            <p:nvPr/>
          </p:nvSpPr>
          <p:spPr bwMode="auto">
            <a:xfrm>
              <a:off x="2471" y="1207"/>
              <a:ext cx="1270" cy="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обеспечения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качества</a:t>
              </a:r>
            </a:p>
          </p:txBody>
        </p:sp>
        <p:sp>
          <p:nvSpPr>
            <p:cNvPr id="29700" name="Rectangle 4"/>
            <p:cNvSpPr>
              <a:spLocks noChangeArrowheads="1"/>
            </p:cNvSpPr>
            <p:nvPr/>
          </p:nvSpPr>
          <p:spPr bwMode="auto">
            <a:xfrm>
              <a:off x="113" y="2704"/>
              <a:ext cx="136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29701" name="Rectangle 5"/>
            <p:cNvSpPr>
              <a:spLocks noChangeArrowheads="1"/>
            </p:cNvSpPr>
            <p:nvPr/>
          </p:nvSpPr>
          <p:spPr bwMode="auto">
            <a:xfrm>
              <a:off x="1564" y="2704"/>
              <a:ext cx="1452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Обеспечение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качества продукта</a:t>
              </a:r>
            </a:p>
          </p:txBody>
        </p:sp>
        <p:sp>
          <p:nvSpPr>
            <p:cNvPr id="29702" name="Rectangle 6"/>
            <p:cNvSpPr>
              <a:spLocks noChangeArrowheads="1"/>
            </p:cNvSpPr>
            <p:nvPr/>
          </p:nvSpPr>
          <p:spPr bwMode="auto">
            <a:xfrm>
              <a:off x="3061" y="2704"/>
              <a:ext cx="1452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Обеспечение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качества процесса</a:t>
              </a:r>
            </a:p>
          </p:txBody>
        </p:sp>
        <p:sp>
          <p:nvSpPr>
            <p:cNvPr id="29703" name="Rectangle 7"/>
            <p:cNvSpPr>
              <a:spLocks noChangeArrowheads="1"/>
            </p:cNvSpPr>
            <p:nvPr/>
          </p:nvSpPr>
          <p:spPr bwMode="auto">
            <a:xfrm>
              <a:off x="4558" y="2704"/>
              <a:ext cx="1089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Обеспечение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прочих 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показателей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качества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системы</a:t>
              </a:r>
            </a:p>
          </p:txBody>
        </p:sp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>
              <a:off x="748" y="2250"/>
              <a:ext cx="4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05" name="Line 9"/>
            <p:cNvSpPr>
              <a:spLocks noChangeShapeType="1"/>
            </p:cNvSpPr>
            <p:nvPr/>
          </p:nvSpPr>
          <p:spPr bwMode="auto">
            <a:xfrm>
              <a:off x="3016" y="1932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06" name="Line 10"/>
            <p:cNvSpPr>
              <a:spLocks noChangeShapeType="1"/>
            </p:cNvSpPr>
            <p:nvPr/>
          </p:nvSpPr>
          <p:spPr bwMode="auto">
            <a:xfrm>
              <a:off x="748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07" name="Line 11"/>
            <p:cNvSpPr>
              <a:spLocks noChangeShapeType="1"/>
            </p:cNvSpPr>
            <p:nvPr/>
          </p:nvSpPr>
          <p:spPr bwMode="auto">
            <a:xfrm>
              <a:off x="2290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08" name="Line 12"/>
            <p:cNvSpPr>
              <a:spLocks noChangeShapeType="1"/>
            </p:cNvSpPr>
            <p:nvPr/>
          </p:nvSpPr>
          <p:spPr bwMode="auto">
            <a:xfrm>
              <a:off x="3787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09" name="Line 13"/>
            <p:cNvSpPr>
              <a:spLocks noChangeShapeType="1"/>
            </p:cNvSpPr>
            <p:nvPr/>
          </p:nvSpPr>
          <p:spPr bwMode="auto">
            <a:xfrm>
              <a:off x="5057" y="2250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9710" name="Rectangle 14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6794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Вспомогательные процессы</a:t>
            </a:r>
          </a:p>
        </p:txBody>
      </p:sp>
      <p:sp>
        <p:nvSpPr>
          <p:cNvPr id="29711" name="Rectangle 15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762000"/>
            <a:ext cx="8534400" cy="1600200"/>
          </a:xfrm>
        </p:spPr>
        <p:txBody>
          <a:bodyPr/>
          <a:lstStyle/>
          <a:p>
            <a:r>
              <a:rPr lang="ru-RU" altLang="ru-RU" sz="2400" b="1"/>
              <a:t>Процесс обеспечения качества</a:t>
            </a:r>
            <a:r>
              <a:rPr lang="ru-RU" altLang="ru-RU" sz="2400"/>
              <a:t> (</a:t>
            </a:r>
            <a:r>
              <a:rPr lang="en-US" altLang="ru-RU" sz="2400"/>
              <a:t>quality assurance process</a:t>
            </a:r>
            <a:r>
              <a:rPr lang="ru-RU" altLang="ru-RU" sz="2400"/>
              <a:t>) обеспечивает соответствующие гарантии того, что ПО и процессы его ЖЦ соответствуют заданным требованиям и утвержденным планам.</a:t>
            </a:r>
          </a:p>
        </p:txBody>
      </p:sp>
    </p:spTree>
    <p:extLst>
      <p:ext uri="{BB962C8B-B14F-4D97-AF65-F5344CB8AC3E}">
        <p14:creationId xmlns:p14="http://schemas.microsoft.com/office/powerpoint/2010/main" val="33881932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58" name="Group 14"/>
          <p:cNvGrpSpPr>
            <a:grpSpLocks/>
          </p:cNvGrpSpPr>
          <p:nvPr/>
        </p:nvGrpSpPr>
        <p:grpSpPr bwMode="auto">
          <a:xfrm>
            <a:off x="1116013" y="2708275"/>
            <a:ext cx="7315200" cy="3797300"/>
            <a:chOff x="240" y="1200"/>
            <a:chExt cx="2913" cy="2392"/>
          </a:xfrm>
        </p:grpSpPr>
        <p:sp>
          <p:nvSpPr>
            <p:cNvPr id="31747" name="Rectangle 3"/>
            <p:cNvSpPr>
              <a:spLocks noChangeArrowheads="1"/>
            </p:cNvSpPr>
            <p:nvPr/>
          </p:nvSpPr>
          <p:spPr bwMode="auto">
            <a:xfrm>
              <a:off x="1056" y="1200"/>
              <a:ext cx="1270" cy="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верификации</a:t>
              </a:r>
            </a:p>
          </p:txBody>
        </p:sp>
        <p:sp>
          <p:nvSpPr>
            <p:cNvPr id="31748" name="Rectangle 4"/>
            <p:cNvSpPr>
              <a:spLocks noChangeArrowheads="1"/>
            </p:cNvSpPr>
            <p:nvPr/>
          </p:nvSpPr>
          <p:spPr bwMode="auto">
            <a:xfrm>
              <a:off x="240" y="2640"/>
              <a:ext cx="136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31751" name="Rectangle 7"/>
            <p:cNvSpPr>
              <a:spLocks noChangeArrowheads="1"/>
            </p:cNvSpPr>
            <p:nvPr/>
          </p:nvSpPr>
          <p:spPr bwMode="auto">
            <a:xfrm>
              <a:off x="1872" y="2640"/>
              <a:ext cx="128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Верификация</a:t>
              </a:r>
            </a:p>
          </p:txBody>
        </p:sp>
        <p:sp>
          <p:nvSpPr>
            <p:cNvPr id="31752" name="Line 8"/>
            <p:cNvSpPr>
              <a:spLocks noChangeShapeType="1"/>
            </p:cNvSpPr>
            <p:nvPr/>
          </p:nvSpPr>
          <p:spPr bwMode="auto">
            <a:xfrm>
              <a:off x="768" y="2208"/>
              <a:ext cx="1844" cy="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753" name="Line 9"/>
            <p:cNvSpPr>
              <a:spLocks noChangeShapeType="1"/>
            </p:cNvSpPr>
            <p:nvPr/>
          </p:nvSpPr>
          <p:spPr bwMode="auto">
            <a:xfrm>
              <a:off x="1680" y="1920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754" name="Line 10"/>
            <p:cNvSpPr>
              <a:spLocks noChangeShapeType="1"/>
            </p:cNvSpPr>
            <p:nvPr/>
          </p:nvSpPr>
          <p:spPr bwMode="auto">
            <a:xfrm>
              <a:off x="768" y="2208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757" name="Line 13"/>
            <p:cNvSpPr>
              <a:spLocks noChangeShapeType="1"/>
            </p:cNvSpPr>
            <p:nvPr/>
          </p:nvSpPr>
          <p:spPr bwMode="auto">
            <a:xfrm>
              <a:off x="2592" y="2208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1767" name="Rectangle 23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32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Вспомогательные процессы</a:t>
            </a:r>
          </a:p>
        </p:txBody>
      </p:sp>
      <p:sp>
        <p:nvSpPr>
          <p:cNvPr id="31768" name="Rectangle 2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838200"/>
            <a:ext cx="7772400" cy="1981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altLang="ru-RU" sz="2400" b="1"/>
              <a:t>Процесс</a:t>
            </a:r>
            <a:r>
              <a:rPr lang="en-US" altLang="ru-RU" sz="2400" b="1"/>
              <a:t> </a:t>
            </a:r>
            <a:r>
              <a:rPr lang="ru-RU" altLang="ru-RU" sz="2400" b="1"/>
              <a:t>верификации</a:t>
            </a:r>
            <a:r>
              <a:rPr lang="en-US" altLang="ru-RU" sz="2400"/>
              <a:t> (verification process)</a:t>
            </a:r>
            <a:r>
              <a:rPr lang="ru-RU" altLang="ru-RU" sz="2400"/>
              <a:t> состоит в определении того, что программные продукты, являющиеся результатами некоторого действия, полностью удовлетворяют требованиям или условиям, обусловленным предшествующими действиями</a:t>
            </a:r>
          </a:p>
        </p:txBody>
      </p:sp>
    </p:spTree>
    <p:extLst>
      <p:ext uri="{BB962C8B-B14F-4D97-AF65-F5344CB8AC3E}">
        <p14:creationId xmlns:p14="http://schemas.microsoft.com/office/powerpoint/2010/main" val="38779570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609600" y="2819400"/>
            <a:ext cx="7924800" cy="3797300"/>
            <a:chOff x="240" y="1200"/>
            <a:chExt cx="2913" cy="2392"/>
          </a:xfrm>
        </p:grpSpPr>
        <p:sp>
          <p:nvSpPr>
            <p:cNvPr id="32771" name="Rectangle 3"/>
            <p:cNvSpPr>
              <a:spLocks noChangeArrowheads="1"/>
            </p:cNvSpPr>
            <p:nvPr/>
          </p:nvSpPr>
          <p:spPr bwMode="auto">
            <a:xfrm>
              <a:off x="1056" y="1200"/>
              <a:ext cx="1270" cy="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аттестации</a:t>
              </a:r>
            </a:p>
          </p:txBody>
        </p:sp>
        <p:sp>
          <p:nvSpPr>
            <p:cNvPr id="32772" name="Rectangle 4"/>
            <p:cNvSpPr>
              <a:spLocks noChangeArrowheads="1"/>
            </p:cNvSpPr>
            <p:nvPr/>
          </p:nvSpPr>
          <p:spPr bwMode="auto">
            <a:xfrm>
              <a:off x="240" y="2640"/>
              <a:ext cx="136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32773" name="Rectangle 5"/>
            <p:cNvSpPr>
              <a:spLocks noChangeArrowheads="1"/>
            </p:cNvSpPr>
            <p:nvPr/>
          </p:nvSpPr>
          <p:spPr bwMode="auto">
            <a:xfrm>
              <a:off x="1872" y="2640"/>
              <a:ext cx="128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Аттестация</a:t>
              </a:r>
            </a:p>
          </p:txBody>
        </p:sp>
        <p:sp>
          <p:nvSpPr>
            <p:cNvPr id="32774" name="Line 6"/>
            <p:cNvSpPr>
              <a:spLocks noChangeShapeType="1"/>
            </p:cNvSpPr>
            <p:nvPr/>
          </p:nvSpPr>
          <p:spPr bwMode="auto">
            <a:xfrm>
              <a:off x="768" y="2208"/>
              <a:ext cx="1844" cy="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775" name="Line 7"/>
            <p:cNvSpPr>
              <a:spLocks noChangeShapeType="1"/>
            </p:cNvSpPr>
            <p:nvPr/>
          </p:nvSpPr>
          <p:spPr bwMode="auto">
            <a:xfrm>
              <a:off x="1680" y="1920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776" name="Line 8"/>
            <p:cNvSpPr>
              <a:spLocks noChangeShapeType="1"/>
            </p:cNvSpPr>
            <p:nvPr/>
          </p:nvSpPr>
          <p:spPr bwMode="auto">
            <a:xfrm>
              <a:off x="768" y="2208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777" name="Line 9"/>
            <p:cNvSpPr>
              <a:spLocks noChangeShapeType="1"/>
            </p:cNvSpPr>
            <p:nvPr/>
          </p:nvSpPr>
          <p:spPr bwMode="auto">
            <a:xfrm>
              <a:off x="2592" y="2208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778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5270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Вспомогательные процессы</a:t>
            </a:r>
          </a:p>
        </p:txBody>
      </p:sp>
      <p:sp>
        <p:nvSpPr>
          <p:cNvPr id="32779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838200"/>
            <a:ext cx="8382000" cy="1981200"/>
          </a:xfrm>
        </p:spPr>
        <p:txBody>
          <a:bodyPr/>
          <a:lstStyle/>
          <a:p>
            <a:r>
              <a:rPr lang="ru-RU" altLang="ru-RU" sz="2400" b="1"/>
              <a:t>Процесс</a:t>
            </a:r>
            <a:r>
              <a:rPr lang="en-US" altLang="ru-RU" sz="2400" b="1"/>
              <a:t> </a:t>
            </a:r>
            <a:r>
              <a:rPr lang="ru-RU" altLang="ru-RU" sz="2400" b="1"/>
              <a:t>аттестации</a:t>
            </a:r>
            <a:r>
              <a:rPr lang="en-US" altLang="ru-RU" sz="2400"/>
              <a:t> (validation process)</a:t>
            </a:r>
            <a:r>
              <a:rPr lang="ru-RU" altLang="ru-RU" sz="2400"/>
              <a:t> предусматривает определение полноты соответствия заданных требований и созданной системы или программного продукта их конкретному функциональному назначению.</a:t>
            </a:r>
          </a:p>
        </p:txBody>
      </p:sp>
    </p:spTree>
    <p:extLst>
      <p:ext uri="{BB962C8B-B14F-4D97-AF65-F5344CB8AC3E}">
        <p14:creationId xmlns:p14="http://schemas.microsoft.com/office/powerpoint/2010/main" val="40095192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07" name="Group 15"/>
          <p:cNvGrpSpPr>
            <a:grpSpLocks/>
          </p:cNvGrpSpPr>
          <p:nvPr/>
        </p:nvGrpSpPr>
        <p:grpSpPr bwMode="auto">
          <a:xfrm>
            <a:off x="533400" y="2590800"/>
            <a:ext cx="8221663" cy="3871913"/>
            <a:chOff x="113" y="720"/>
            <a:chExt cx="5179" cy="2965"/>
          </a:xfrm>
        </p:grpSpPr>
        <p:sp>
          <p:nvSpPr>
            <p:cNvPr id="33795" name="Rectangle 3"/>
            <p:cNvSpPr>
              <a:spLocks noChangeArrowheads="1"/>
            </p:cNvSpPr>
            <p:nvPr/>
          </p:nvSpPr>
          <p:spPr bwMode="auto">
            <a:xfrm>
              <a:off x="2016" y="720"/>
              <a:ext cx="1702" cy="86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совместной оценки</a:t>
              </a:r>
            </a:p>
          </p:txBody>
        </p:sp>
        <p:sp>
          <p:nvSpPr>
            <p:cNvPr id="33796" name="Rectangle 4"/>
            <p:cNvSpPr>
              <a:spLocks noChangeArrowheads="1"/>
            </p:cNvSpPr>
            <p:nvPr/>
          </p:nvSpPr>
          <p:spPr bwMode="auto">
            <a:xfrm>
              <a:off x="113" y="2515"/>
              <a:ext cx="1361" cy="1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33797" name="Rectangle 5"/>
            <p:cNvSpPr>
              <a:spLocks noChangeArrowheads="1"/>
            </p:cNvSpPr>
            <p:nvPr/>
          </p:nvSpPr>
          <p:spPr bwMode="auto">
            <a:xfrm>
              <a:off x="1968" y="2544"/>
              <a:ext cx="1452" cy="1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Оценка управления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проектом</a:t>
              </a:r>
            </a:p>
          </p:txBody>
        </p:sp>
        <p:sp>
          <p:nvSpPr>
            <p:cNvPr id="33798" name="Rectangle 6"/>
            <p:cNvSpPr>
              <a:spLocks noChangeArrowheads="1"/>
            </p:cNvSpPr>
            <p:nvPr/>
          </p:nvSpPr>
          <p:spPr bwMode="auto">
            <a:xfrm>
              <a:off x="3840" y="2544"/>
              <a:ext cx="1452" cy="1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Техническая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оценка</a:t>
              </a: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V="1">
              <a:off x="748" y="1968"/>
              <a:ext cx="3908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801" name="Line 9"/>
            <p:cNvSpPr>
              <a:spLocks noChangeShapeType="1"/>
            </p:cNvSpPr>
            <p:nvPr/>
          </p:nvSpPr>
          <p:spPr bwMode="auto">
            <a:xfrm>
              <a:off x="2880" y="1584"/>
              <a:ext cx="0" cy="3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802" name="Line 10"/>
            <p:cNvSpPr>
              <a:spLocks noChangeShapeType="1"/>
            </p:cNvSpPr>
            <p:nvPr/>
          </p:nvSpPr>
          <p:spPr bwMode="auto">
            <a:xfrm>
              <a:off x="748" y="1970"/>
              <a:ext cx="0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803" name="Line 11"/>
            <p:cNvSpPr>
              <a:spLocks noChangeShapeType="1"/>
            </p:cNvSpPr>
            <p:nvPr/>
          </p:nvSpPr>
          <p:spPr bwMode="auto">
            <a:xfrm>
              <a:off x="2880" y="1968"/>
              <a:ext cx="0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>
              <a:off x="4656" y="1968"/>
              <a:ext cx="0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3808" name="Rectangle 16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5270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Вспомогательные процессы</a:t>
            </a:r>
          </a:p>
        </p:txBody>
      </p:sp>
      <p:sp>
        <p:nvSpPr>
          <p:cNvPr id="33809" name="Rectangle 17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762000"/>
            <a:ext cx="7772400" cy="1981200"/>
          </a:xfrm>
        </p:spPr>
        <p:txBody>
          <a:bodyPr/>
          <a:lstStyle/>
          <a:p>
            <a:r>
              <a:rPr lang="ru-RU" altLang="ru-RU" sz="2400" b="1"/>
              <a:t>Процесс совместной оценки</a:t>
            </a:r>
            <a:r>
              <a:rPr lang="ru-RU" altLang="ru-RU" sz="2400"/>
              <a:t> (</a:t>
            </a:r>
            <a:r>
              <a:rPr lang="en-US" altLang="ru-RU" sz="2400"/>
              <a:t>joint review process</a:t>
            </a:r>
            <a:r>
              <a:rPr lang="ru-RU" altLang="ru-RU" sz="2400"/>
              <a:t>) предназначен для оценки состояния работ по проекту и ПО, создаваемого при выполнении данных работ (действий)</a:t>
            </a:r>
          </a:p>
        </p:txBody>
      </p:sp>
    </p:spTree>
    <p:extLst>
      <p:ext uri="{BB962C8B-B14F-4D97-AF65-F5344CB8AC3E}">
        <p14:creationId xmlns:p14="http://schemas.microsoft.com/office/powerpoint/2010/main" val="5722419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684213" y="2205038"/>
            <a:ext cx="7924800" cy="3797300"/>
            <a:chOff x="240" y="1200"/>
            <a:chExt cx="2913" cy="2392"/>
          </a:xfrm>
        </p:grpSpPr>
        <p:sp>
          <p:nvSpPr>
            <p:cNvPr id="34819" name="Rectangle 3"/>
            <p:cNvSpPr>
              <a:spLocks noChangeArrowheads="1"/>
            </p:cNvSpPr>
            <p:nvPr/>
          </p:nvSpPr>
          <p:spPr bwMode="auto">
            <a:xfrm>
              <a:off x="1056" y="1200"/>
              <a:ext cx="1270" cy="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аудита</a:t>
              </a:r>
            </a:p>
          </p:txBody>
        </p:sp>
        <p:sp>
          <p:nvSpPr>
            <p:cNvPr id="34820" name="Rectangle 4"/>
            <p:cNvSpPr>
              <a:spLocks noChangeArrowheads="1"/>
            </p:cNvSpPr>
            <p:nvPr/>
          </p:nvSpPr>
          <p:spPr bwMode="auto">
            <a:xfrm>
              <a:off x="240" y="2640"/>
              <a:ext cx="136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34821" name="Rectangle 5"/>
            <p:cNvSpPr>
              <a:spLocks noChangeArrowheads="1"/>
            </p:cNvSpPr>
            <p:nvPr/>
          </p:nvSpPr>
          <p:spPr bwMode="auto">
            <a:xfrm>
              <a:off x="1872" y="2640"/>
              <a:ext cx="128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Аудит</a:t>
              </a:r>
            </a:p>
          </p:txBody>
        </p:sp>
        <p:sp>
          <p:nvSpPr>
            <p:cNvPr id="34822" name="Line 6"/>
            <p:cNvSpPr>
              <a:spLocks noChangeShapeType="1"/>
            </p:cNvSpPr>
            <p:nvPr/>
          </p:nvSpPr>
          <p:spPr bwMode="auto">
            <a:xfrm>
              <a:off x="768" y="2208"/>
              <a:ext cx="1844" cy="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23" name="Line 7"/>
            <p:cNvSpPr>
              <a:spLocks noChangeShapeType="1"/>
            </p:cNvSpPr>
            <p:nvPr/>
          </p:nvSpPr>
          <p:spPr bwMode="auto">
            <a:xfrm>
              <a:off x="1680" y="1920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24" name="Line 8"/>
            <p:cNvSpPr>
              <a:spLocks noChangeShapeType="1"/>
            </p:cNvSpPr>
            <p:nvPr/>
          </p:nvSpPr>
          <p:spPr bwMode="auto">
            <a:xfrm>
              <a:off x="768" y="2208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25" name="Line 9"/>
            <p:cNvSpPr>
              <a:spLocks noChangeShapeType="1"/>
            </p:cNvSpPr>
            <p:nvPr/>
          </p:nvSpPr>
          <p:spPr bwMode="auto">
            <a:xfrm>
              <a:off x="2592" y="2208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4826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794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Вспомогательные процессы</a:t>
            </a:r>
          </a:p>
        </p:txBody>
      </p:sp>
      <p:sp>
        <p:nvSpPr>
          <p:cNvPr id="34827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838200"/>
            <a:ext cx="7772400" cy="1219200"/>
          </a:xfrm>
        </p:spPr>
        <p:txBody>
          <a:bodyPr/>
          <a:lstStyle/>
          <a:p>
            <a:r>
              <a:rPr lang="ru-RU" altLang="ru-RU" sz="2400" b="1"/>
              <a:t>Процесс</a:t>
            </a:r>
            <a:r>
              <a:rPr lang="en-US" altLang="ru-RU" sz="2400" b="1"/>
              <a:t> </a:t>
            </a:r>
            <a:r>
              <a:rPr lang="ru-RU" altLang="ru-RU" sz="2400" b="1"/>
              <a:t>аудита</a:t>
            </a:r>
            <a:r>
              <a:rPr lang="en-US" altLang="ru-RU" sz="2400"/>
              <a:t> (audit process)</a:t>
            </a:r>
            <a:r>
              <a:rPr lang="ru-RU" altLang="ru-RU" sz="2400"/>
              <a:t> представляет собой определение соответствия требованиям, планам и условиям договора.</a:t>
            </a:r>
          </a:p>
        </p:txBody>
      </p:sp>
    </p:spTree>
    <p:extLst>
      <p:ext uri="{BB962C8B-B14F-4D97-AF65-F5344CB8AC3E}">
        <p14:creationId xmlns:p14="http://schemas.microsoft.com/office/powerpoint/2010/main" val="34687872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762000" y="2819400"/>
            <a:ext cx="7924800" cy="3797300"/>
            <a:chOff x="240" y="1200"/>
            <a:chExt cx="2913" cy="2392"/>
          </a:xfrm>
        </p:grpSpPr>
        <p:sp>
          <p:nvSpPr>
            <p:cNvPr id="35843" name="Rectangle 3"/>
            <p:cNvSpPr>
              <a:spLocks noChangeArrowheads="1"/>
            </p:cNvSpPr>
            <p:nvPr/>
          </p:nvSpPr>
          <p:spPr bwMode="auto">
            <a:xfrm>
              <a:off x="1056" y="1200"/>
              <a:ext cx="1270" cy="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разрешения проблем</a:t>
              </a:r>
            </a:p>
          </p:txBody>
        </p:sp>
        <p:sp>
          <p:nvSpPr>
            <p:cNvPr id="35844" name="Rectangle 4"/>
            <p:cNvSpPr>
              <a:spLocks noChangeArrowheads="1"/>
            </p:cNvSpPr>
            <p:nvPr/>
          </p:nvSpPr>
          <p:spPr bwMode="auto">
            <a:xfrm>
              <a:off x="240" y="2640"/>
              <a:ext cx="136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35845" name="Rectangle 5"/>
            <p:cNvSpPr>
              <a:spLocks noChangeArrowheads="1"/>
            </p:cNvSpPr>
            <p:nvPr/>
          </p:nvSpPr>
          <p:spPr bwMode="auto">
            <a:xfrm>
              <a:off x="1872" y="2640"/>
              <a:ext cx="1281" cy="9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Разрешение проблем</a:t>
              </a:r>
            </a:p>
          </p:txBody>
        </p:sp>
        <p:sp>
          <p:nvSpPr>
            <p:cNvPr id="35846" name="Line 6"/>
            <p:cNvSpPr>
              <a:spLocks noChangeShapeType="1"/>
            </p:cNvSpPr>
            <p:nvPr/>
          </p:nvSpPr>
          <p:spPr bwMode="auto">
            <a:xfrm>
              <a:off x="768" y="2208"/>
              <a:ext cx="1844" cy="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847" name="Line 7"/>
            <p:cNvSpPr>
              <a:spLocks noChangeShapeType="1"/>
            </p:cNvSpPr>
            <p:nvPr/>
          </p:nvSpPr>
          <p:spPr bwMode="auto">
            <a:xfrm>
              <a:off x="1680" y="1920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848" name="Line 8"/>
            <p:cNvSpPr>
              <a:spLocks noChangeShapeType="1"/>
            </p:cNvSpPr>
            <p:nvPr/>
          </p:nvSpPr>
          <p:spPr bwMode="auto">
            <a:xfrm>
              <a:off x="768" y="2208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849" name="Line 9"/>
            <p:cNvSpPr>
              <a:spLocks noChangeShapeType="1"/>
            </p:cNvSpPr>
            <p:nvPr/>
          </p:nvSpPr>
          <p:spPr bwMode="auto">
            <a:xfrm>
              <a:off x="2592" y="2208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5850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794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Вспомогательные процессы</a:t>
            </a:r>
          </a:p>
        </p:txBody>
      </p:sp>
      <p:sp>
        <p:nvSpPr>
          <p:cNvPr id="35851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838200"/>
            <a:ext cx="7772400" cy="1828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/>
              <a:t>Процесс разрешения проблем</a:t>
            </a:r>
            <a:r>
              <a:rPr lang="ru-RU" altLang="ru-RU" sz="2400"/>
              <a:t> (</a:t>
            </a:r>
            <a:r>
              <a:rPr lang="en-US" altLang="ru-RU" sz="2400"/>
              <a:t>problem resolution process</a:t>
            </a:r>
            <a:r>
              <a:rPr lang="ru-RU" altLang="ru-RU" sz="2400"/>
              <a:t>) предусматривает анализ и решение проблем (включая обнаруженные несоответствия) независимо от их происхождения или источника</a:t>
            </a:r>
          </a:p>
        </p:txBody>
      </p:sp>
      <p:sp>
        <p:nvSpPr>
          <p:cNvPr id="35852" name="Rectangle 12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ru-RU" altLang="ru-RU" sz="2800"/>
          </a:p>
        </p:txBody>
      </p:sp>
    </p:spTree>
    <p:extLst>
      <p:ext uri="{BB962C8B-B14F-4D97-AF65-F5344CB8AC3E}">
        <p14:creationId xmlns:p14="http://schemas.microsoft.com/office/powerpoint/2010/main" val="639115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1600200"/>
          </a:xfrm>
        </p:spPr>
        <p:txBody>
          <a:bodyPr/>
          <a:lstStyle/>
          <a:p>
            <a:r>
              <a:rPr lang="ru-RU" altLang="ru-RU"/>
              <a:t>Организационные процессы ЖЦ</a:t>
            </a: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228600" y="3733800"/>
            <a:ext cx="8642350" cy="2362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457200" y="4038600"/>
            <a:ext cx="8207375" cy="72548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9646" name="Rectangle 14"/>
          <p:cNvSpPr>
            <a:spLocks noChangeArrowheads="1"/>
          </p:cNvSpPr>
          <p:nvPr/>
        </p:nvSpPr>
        <p:spPr bwMode="auto">
          <a:xfrm>
            <a:off x="2590800" y="4191000"/>
            <a:ext cx="3887788" cy="360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0" lang="ru-RU" altLang="ru-RU" sz="1800">
                <a:latin typeface="Arial" charset="0"/>
              </a:rPr>
              <a:t>Основные процессы</a:t>
            </a:r>
          </a:p>
        </p:txBody>
      </p:sp>
      <p:grpSp>
        <p:nvGrpSpPr>
          <p:cNvPr id="69692" name="Group 60"/>
          <p:cNvGrpSpPr>
            <a:grpSpLocks/>
          </p:cNvGrpSpPr>
          <p:nvPr/>
        </p:nvGrpSpPr>
        <p:grpSpPr bwMode="auto">
          <a:xfrm>
            <a:off x="228600" y="1828800"/>
            <a:ext cx="8569325" cy="1873250"/>
            <a:chOff x="96" y="96"/>
            <a:chExt cx="5398" cy="1180"/>
          </a:xfrm>
        </p:grpSpPr>
        <p:sp>
          <p:nvSpPr>
            <p:cNvPr id="69640" name="Rectangle 8"/>
            <p:cNvSpPr>
              <a:spLocks noChangeArrowheads="1"/>
            </p:cNvSpPr>
            <p:nvPr/>
          </p:nvSpPr>
          <p:spPr bwMode="auto">
            <a:xfrm>
              <a:off x="96" y="96"/>
              <a:ext cx="5398" cy="99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641" name="Rectangle 9"/>
            <p:cNvSpPr>
              <a:spLocks noChangeArrowheads="1"/>
            </p:cNvSpPr>
            <p:nvPr/>
          </p:nvSpPr>
          <p:spPr bwMode="auto">
            <a:xfrm>
              <a:off x="1639" y="187"/>
              <a:ext cx="2586" cy="22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 b="1">
                  <a:solidFill>
                    <a:srgbClr val="030CC3"/>
                  </a:solidFill>
                  <a:latin typeface="Arial" charset="0"/>
                </a:rPr>
                <a:t>Организационные процессы</a:t>
              </a:r>
            </a:p>
          </p:txBody>
        </p:sp>
        <p:sp>
          <p:nvSpPr>
            <p:cNvPr id="69642" name="Rectangle 10"/>
            <p:cNvSpPr>
              <a:spLocks noChangeArrowheads="1"/>
            </p:cNvSpPr>
            <p:nvPr/>
          </p:nvSpPr>
          <p:spPr bwMode="auto">
            <a:xfrm>
              <a:off x="232" y="641"/>
              <a:ext cx="1044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Управление</a:t>
              </a:r>
            </a:p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проектами</a:t>
              </a:r>
            </a:p>
          </p:txBody>
        </p:sp>
        <p:sp>
          <p:nvSpPr>
            <p:cNvPr id="69643" name="Rectangle 11"/>
            <p:cNvSpPr>
              <a:spLocks noChangeArrowheads="1"/>
            </p:cNvSpPr>
            <p:nvPr/>
          </p:nvSpPr>
          <p:spPr bwMode="auto">
            <a:xfrm>
              <a:off x="1502" y="641"/>
              <a:ext cx="1225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Создание</a:t>
              </a:r>
            </a:p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инфраструктуры</a:t>
              </a:r>
            </a:p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проекта</a:t>
              </a:r>
            </a:p>
          </p:txBody>
        </p:sp>
        <p:sp>
          <p:nvSpPr>
            <p:cNvPr id="69644" name="Rectangle 12"/>
            <p:cNvSpPr>
              <a:spLocks noChangeArrowheads="1"/>
            </p:cNvSpPr>
            <p:nvPr/>
          </p:nvSpPr>
          <p:spPr bwMode="auto">
            <a:xfrm>
              <a:off x="2908" y="641"/>
              <a:ext cx="1180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Усовершенствование</a:t>
              </a:r>
            </a:p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ЖЦ</a:t>
              </a:r>
            </a:p>
          </p:txBody>
        </p:sp>
        <p:sp>
          <p:nvSpPr>
            <p:cNvPr id="69645" name="Rectangle 13"/>
            <p:cNvSpPr>
              <a:spLocks noChangeArrowheads="1"/>
            </p:cNvSpPr>
            <p:nvPr/>
          </p:nvSpPr>
          <p:spPr bwMode="auto">
            <a:xfrm>
              <a:off x="4315" y="641"/>
              <a:ext cx="1088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400" b="1">
                  <a:solidFill>
                    <a:srgbClr val="030CC3"/>
                  </a:solidFill>
                  <a:latin typeface="Arial" charset="0"/>
                </a:rPr>
                <a:t>Обучение</a:t>
              </a:r>
            </a:p>
          </p:txBody>
        </p:sp>
        <p:sp>
          <p:nvSpPr>
            <p:cNvPr id="69661" name="Line 29"/>
            <p:cNvSpPr>
              <a:spLocks noChangeShapeType="1"/>
            </p:cNvSpPr>
            <p:nvPr/>
          </p:nvSpPr>
          <p:spPr bwMode="auto">
            <a:xfrm>
              <a:off x="595" y="505"/>
              <a:ext cx="41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62" name="Line 30"/>
            <p:cNvSpPr>
              <a:spLocks noChangeShapeType="1"/>
            </p:cNvSpPr>
            <p:nvPr/>
          </p:nvSpPr>
          <p:spPr bwMode="auto">
            <a:xfrm>
              <a:off x="595" y="505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63" name="Line 31"/>
            <p:cNvSpPr>
              <a:spLocks noChangeShapeType="1"/>
            </p:cNvSpPr>
            <p:nvPr/>
          </p:nvSpPr>
          <p:spPr bwMode="auto">
            <a:xfrm>
              <a:off x="2092" y="505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64" name="Line 32"/>
            <p:cNvSpPr>
              <a:spLocks noChangeShapeType="1"/>
            </p:cNvSpPr>
            <p:nvPr/>
          </p:nvSpPr>
          <p:spPr bwMode="auto">
            <a:xfrm>
              <a:off x="3453" y="505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65" name="Line 33"/>
            <p:cNvSpPr>
              <a:spLocks noChangeShapeType="1"/>
            </p:cNvSpPr>
            <p:nvPr/>
          </p:nvSpPr>
          <p:spPr bwMode="auto">
            <a:xfrm>
              <a:off x="4768" y="505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66" name="Line 34"/>
            <p:cNvSpPr>
              <a:spLocks noChangeShapeType="1"/>
            </p:cNvSpPr>
            <p:nvPr/>
          </p:nvSpPr>
          <p:spPr bwMode="auto">
            <a:xfrm>
              <a:off x="2863" y="414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67" name="Line 35"/>
            <p:cNvSpPr>
              <a:spLocks noChangeShapeType="1"/>
            </p:cNvSpPr>
            <p:nvPr/>
          </p:nvSpPr>
          <p:spPr bwMode="auto">
            <a:xfrm>
              <a:off x="1004" y="1094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68" name="Line 36"/>
            <p:cNvSpPr>
              <a:spLocks noChangeShapeType="1"/>
            </p:cNvSpPr>
            <p:nvPr/>
          </p:nvSpPr>
          <p:spPr bwMode="auto">
            <a:xfrm>
              <a:off x="2637" y="1094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69" name="Line 37"/>
            <p:cNvSpPr>
              <a:spLocks noChangeShapeType="1"/>
            </p:cNvSpPr>
            <p:nvPr/>
          </p:nvSpPr>
          <p:spPr bwMode="auto">
            <a:xfrm>
              <a:off x="4179" y="1094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9690" name="Group 58"/>
          <p:cNvGrpSpPr>
            <a:grpSpLocks/>
          </p:cNvGrpSpPr>
          <p:nvPr/>
        </p:nvGrpSpPr>
        <p:grpSpPr bwMode="auto">
          <a:xfrm>
            <a:off x="533400" y="4800600"/>
            <a:ext cx="8207375" cy="962025"/>
            <a:chOff x="233" y="2274"/>
            <a:chExt cx="5170" cy="606"/>
          </a:xfrm>
        </p:grpSpPr>
        <p:sp>
          <p:nvSpPr>
            <p:cNvPr id="69638" name="Rectangle 6"/>
            <p:cNvSpPr>
              <a:spLocks noChangeArrowheads="1"/>
            </p:cNvSpPr>
            <p:nvPr/>
          </p:nvSpPr>
          <p:spPr bwMode="auto">
            <a:xfrm>
              <a:off x="233" y="2455"/>
              <a:ext cx="5170" cy="42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652" name="Rectangle 20"/>
            <p:cNvSpPr>
              <a:spLocks noChangeArrowheads="1"/>
            </p:cNvSpPr>
            <p:nvPr/>
          </p:nvSpPr>
          <p:spPr bwMode="auto">
            <a:xfrm>
              <a:off x="1684" y="2501"/>
              <a:ext cx="2495" cy="2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Вспомогательные процессы</a:t>
              </a:r>
            </a:p>
          </p:txBody>
        </p:sp>
        <p:sp>
          <p:nvSpPr>
            <p:cNvPr id="69670" name="Line 38"/>
            <p:cNvSpPr>
              <a:spLocks noChangeShapeType="1"/>
            </p:cNvSpPr>
            <p:nvPr/>
          </p:nvSpPr>
          <p:spPr bwMode="auto">
            <a:xfrm>
              <a:off x="1004" y="2274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71" name="Line 39"/>
            <p:cNvSpPr>
              <a:spLocks noChangeShapeType="1"/>
            </p:cNvSpPr>
            <p:nvPr/>
          </p:nvSpPr>
          <p:spPr bwMode="auto">
            <a:xfrm>
              <a:off x="2637" y="2274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72" name="Line 40"/>
            <p:cNvSpPr>
              <a:spLocks noChangeShapeType="1"/>
            </p:cNvSpPr>
            <p:nvPr/>
          </p:nvSpPr>
          <p:spPr bwMode="auto">
            <a:xfrm>
              <a:off x="4224" y="2274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2842177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83" name="Group 19"/>
          <p:cNvGrpSpPr>
            <a:grpSpLocks/>
          </p:cNvGrpSpPr>
          <p:nvPr/>
        </p:nvGrpSpPr>
        <p:grpSpPr bwMode="auto">
          <a:xfrm>
            <a:off x="179388" y="2565400"/>
            <a:ext cx="8785225" cy="3857625"/>
            <a:chOff x="112" y="1026"/>
            <a:chExt cx="5534" cy="2430"/>
          </a:xfrm>
        </p:grpSpPr>
        <p:sp>
          <p:nvSpPr>
            <p:cNvPr id="36867" name="Rectangle 3"/>
            <p:cNvSpPr>
              <a:spLocks noChangeArrowheads="1"/>
            </p:cNvSpPr>
            <p:nvPr/>
          </p:nvSpPr>
          <p:spPr bwMode="auto">
            <a:xfrm>
              <a:off x="112" y="2448"/>
              <a:ext cx="1133" cy="99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500" b="1">
                  <a:latin typeface="Arial" charset="0"/>
                </a:rPr>
                <a:t>Инициирование</a:t>
              </a:r>
            </a:p>
            <a:p>
              <a:pPr algn="ctr"/>
              <a:r>
                <a:rPr kumimoji="0" lang="ru-RU" altLang="ru-RU" sz="1500" b="1">
                  <a:latin typeface="Arial" charset="0"/>
                </a:rPr>
                <a:t> и определение </a:t>
              </a:r>
            </a:p>
            <a:p>
              <a:pPr algn="ctr"/>
              <a:r>
                <a:rPr kumimoji="0" lang="ru-RU" altLang="ru-RU" sz="1500" b="1">
                  <a:latin typeface="Arial" charset="0"/>
                </a:rPr>
                <a:t>Области</a:t>
              </a:r>
            </a:p>
            <a:p>
              <a:pPr algn="ctr"/>
              <a:r>
                <a:rPr kumimoji="0" lang="ru-RU" altLang="ru-RU" sz="1500" b="1">
                  <a:latin typeface="Arial" charset="0"/>
                </a:rPr>
                <a:t> управления</a:t>
              </a:r>
            </a:p>
            <a:p>
              <a:pPr algn="ctr"/>
              <a:endParaRPr kumimoji="0" lang="ru-RU" altLang="ru-RU" sz="1500" b="1">
                <a:latin typeface="Arial" charset="0"/>
              </a:endParaRPr>
            </a:p>
          </p:txBody>
        </p:sp>
        <p:sp>
          <p:nvSpPr>
            <p:cNvPr id="36869" name="Rectangle 5"/>
            <p:cNvSpPr>
              <a:spLocks noChangeArrowheads="1"/>
            </p:cNvSpPr>
            <p:nvPr/>
          </p:nvSpPr>
          <p:spPr bwMode="auto">
            <a:xfrm>
              <a:off x="1746" y="1026"/>
              <a:ext cx="2358" cy="5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 управления </a:t>
              </a:r>
            </a:p>
          </p:txBody>
        </p:sp>
        <p:sp>
          <p:nvSpPr>
            <p:cNvPr id="36870" name="Rectangle 6"/>
            <p:cNvSpPr>
              <a:spLocks noChangeArrowheads="1"/>
            </p:cNvSpPr>
            <p:nvPr/>
          </p:nvSpPr>
          <p:spPr bwMode="auto">
            <a:xfrm>
              <a:off x="1344" y="2448"/>
              <a:ext cx="1056" cy="10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500" b="1">
                  <a:latin typeface="Arial" charset="0"/>
                </a:rPr>
                <a:t>Планирование</a:t>
              </a:r>
            </a:p>
          </p:txBody>
        </p:sp>
        <p:sp>
          <p:nvSpPr>
            <p:cNvPr id="36871" name="Rectangle 7"/>
            <p:cNvSpPr>
              <a:spLocks noChangeArrowheads="1"/>
            </p:cNvSpPr>
            <p:nvPr/>
          </p:nvSpPr>
          <p:spPr bwMode="auto">
            <a:xfrm>
              <a:off x="2496" y="2448"/>
              <a:ext cx="1020" cy="99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500" b="1">
                  <a:latin typeface="Arial" charset="0"/>
                </a:rPr>
                <a:t> Выполнение </a:t>
              </a:r>
            </a:p>
            <a:p>
              <a:pPr algn="ctr"/>
              <a:r>
                <a:rPr kumimoji="0" lang="ru-RU" altLang="ru-RU" sz="1500" b="1">
                  <a:latin typeface="Arial" charset="0"/>
                </a:rPr>
                <a:t>и контроль</a:t>
              </a:r>
            </a:p>
            <a:p>
              <a:pPr algn="ctr"/>
              <a:endParaRPr kumimoji="0" lang="ru-RU" altLang="ru-RU" sz="1500" b="1">
                <a:latin typeface="Arial" charset="0"/>
              </a:endParaRPr>
            </a:p>
          </p:txBody>
        </p:sp>
        <p:sp>
          <p:nvSpPr>
            <p:cNvPr id="36873" name="Rectangle 9"/>
            <p:cNvSpPr>
              <a:spLocks noChangeArrowheads="1"/>
            </p:cNvSpPr>
            <p:nvPr/>
          </p:nvSpPr>
          <p:spPr bwMode="auto">
            <a:xfrm>
              <a:off x="3600" y="2448"/>
              <a:ext cx="1006" cy="99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500" b="1">
                  <a:latin typeface="Arial" charset="0"/>
                </a:rPr>
                <a:t>Проверка </a:t>
              </a:r>
            </a:p>
            <a:p>
              <a:pPr algn="ctr"/>
              <a:r>
                <a:rPr kumimoji="0" lang="ru-RU" altLang="ru-RU" sz="1500" b="1">
                  <a:latin typeface="Arial" charset="0"/>
                </a:rPr>
                <a:t>и оценка </a:t>
              </a:r>
            </a:p>
            <a:p>
              <a:pPr algn="ctr"/>
              <a:endParaRPr kumimoji="0" lang="ru-RU" altLang="ru-RU" sz="1500" b="1">
                <a:latin typeface="Arial" charset="0"/>
              </a:endParaRPr>
            </a:p>
          </p:txBody>
        </p:sp>
        <p:sp>
          <p:nvSpPr>
            <p:cNvPr id="36874" name="Rectangle 10"/>
            <p:cNvSpPr>
              <a:spLocks noChangeArrowheads="1"/>
            </p:cNvSpPr>
            <p:nvPr/>
          </p:nvSpPr>
          <p:spPr bwMode="auto">
            <a:xfrm>
              <a:off x="4704" y="2448"/>
              <a:ext cx="942" cy="99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500" b="1">
                  <a:latin typeface="Arial" charset="0"/>
                </a:rPr>
                <a:t>Завершение</a:t>
              </a:r>
            </a:p>
          </p:txBody>
        </p:sp>
        <p:sp>
          <p:nvSpPr>
            <p:cNvPr id="36875" name="Line 11"/>
            <p:cNvSpPr>
              <a:spLocks noChangeShapeType="1"/>
            </p:cNvSpPr>
            <p:nvPr/>
          </p:nvSpPr>
          <p:spPr bwMode="auto">
            <a:xfrm>
              <a:off x="453" y="1843"/>
              <a:ext cx="48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876" name="Line 12"/>
            <p:cNvSpPr>
              <a:spLocks noChangeShapeType="1"/>
            </p:cNvSpPr>
            <p:nvPr/>
          </p:nvSpPr>
          <p:spPr bwMode="auto">
            <a:xfrm>
              <a:off x="453" y="1843"/>
              <a:ext cx="0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877" name="Line 13"/>
            <p:cNvSpPr>
              <a:spLocks noChangeShapeType="1"/>
            </p:cNvSpPr>
            <p:nvPr/>
          </p:nvSpPr>
          <p:spPr bwMode="auto">
            <a:xfrm>
              <a:off x="1632" y="1843"/>
              <a:ext cx="0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878" name="Line 14"/>
            <p:cNvSpPr>
              <a:spLocks noChangeShapeType="1"/>
            </p:cNvSpPr>
            <p:nvPr/>
          </p:nvSpPr>
          <p:spPr bwMode="auto">
            <a:xfrm>
              <a:off x="2976" y="1824"/>
              <a:ext cx="0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880" name="Line 16"/>
            <p:cNvSpPr>
              <a:spLocks noChangeShapeType="1"/>
            </p:cNvSpPr>
            <p:nvPr/>
          </p:nvSpPr>
          <p:spPr bwMode="auto">
            <a:xfrm>
              <a:off x="4128" y="1872"/>
              <a:ext cx="0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881" name="Line 17"/>
            <p:cNvSpPr>
              <a:spLocks noChangeShapeType="1"/>
            </p:cNvSpPr>
            <p:nvPr/>
          </p:nvSpPr>
          <p:spPr bwMode="auto">
            <a:xfrm>
              <a:off x="5261" y="1843"/>
              <a:ext cx="0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882" name="Line 18"/>
            <p:cNvSpPr>
              <a:spLocks noChangeShapeType="1"/>
            </p:cNvSpPr>
            <p:nvPr/>
          </p:nvSpPr>
          <p:spPr bwMode="auto">
            <a:xfrm>
              <a:off x="2971" y="1616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6884" name="Rectangle 20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5270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Организационные процессы</a:t>
            </a:r>
          </a:p>
        </p:txBody>
      </p:sp>
      <p:sp>
        <p:nvSpPr>
          <p:cNvPr id="36885" name="Rectangle 21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762000"/>
            <a:ext cx="7772400" cy="152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/>
              <a:t>Процесс управления</a:t>
            </a:r>
            <a:r>
              <a:rPr lang="ru-RU" altLang="ru-RU" sz="2400"/>
              <a:t> (</a:t>
            </a:r>
            <a:r>
              <a:rPr lang="en-US" altLang="ru-RU" sz="2400"/>
              <a:t>management process</a:t>
            </a:r>
            <a:r>
              <a:rPr lang="ru-RU" altLang="ru-RU" sz="2400"/>
              <a:t>) состоит из действий и задач, которые могут выполняться любой стороной, управляющей своими процессами.</a:t>
            </a:r>
          </a:p>
        </p:txBody>
      </p:sp>
    </p:spTree>
    <p:extLst>
      <p:ext uri="{BB962C8B-B14F-4D97-AF65-F5344CB8AC3E}">
        <p14:creationId xmlns:p14="http://schemas.microsoft.com/office/powerpoint/2010/main" val="37679359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/>
          <p:cNvGrpSpPr>
            <a:grpSpLocks/>
          </p:cNvGrpSpPr>
          <p:nvPr/>
        </p:nvGrpSpPr>
        <p:grpSpPr bwMode="auto">
          <a:xfrm>
            <a:off x="468313" y="2590800"/>
            <a:ext cx="7989887" cy="3810000"/>
            <a:chOff x="113" y="720"/>
            <a:chExt cx="5179" cy="2965"/>
          </a:xfrm>
        </p:grpSpPr>
        <p:sp>
          <p:nvSpPr>
            <p:cNvPr id="37891" name="Rectangle 3"/>
            <p:cNvSpPr>
              <a:spLocks noChangeArrowheads="1"/>
            </p:cNvSpPr>
            <p:nvPr/>
          </p:nvSpPr>
          <p:spPr bwMode="auto">
            <a:xfrm>
              <a:off x="2016" y="720"/>
              <a:ext cx="1702" cy="86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создания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инфраструктуры</a:t>
              </a:r>
            </a:p>
          </p:txBody>
        </p:sp>
        <p:sp>
          <p:nvSpPr>
            <p:cNvPr id="37892" name="Rectangle 4"/>
            <p:cNvSpPr>
              <a:spLocks noChangeArrowheads="1"/>
            </p:cNvSpPr>
            <p:nvPr/>
          </p:nvSpPr>
          <p:spPr bwMode="auto">
            <a:xfrm>
              <a:off x="113" y="2515"/>
              <a:ext cx="1361" cy="1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37893" name="Rectangle 5"/>
            <p:cNvSpPr>
              <a:spLocks noChangeArrowheads="1"/>
            </p:cNvSpPr>
            <p:nvPr/>
          </p:nvSpPr>
          <p:spPr bwMode="auto">
            <a:xfrm>
              <a:off x="1968" y="2544"/>
              <a:ext cx="1452" cy="1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Создание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инфраструктуры</a:t>
              </a:r>
            </a:p>
          </p:txBody>
        </p:sp>
        <p:sp>
          <p:nvSpPr>
            <p:cNvPr id="37894" name="Rectangle 6"/>
            <p:cNvSpPr>
              <a:spLocks noChangeArrowheads="1"/>
            </p:cNvSpPr>
            <p:nvPr/>
          </p:nvSpPr>
          <p:spPr bwMode="auto">
            <a:xfrm>
              <a:off x="3840" y="2544"/>
              <a:ext cx="1452" cy="1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Сопровождение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инфраструктуры</a:t>
              </a:r>
            </a:p>
          </p:txBody>
        </p:sp>
        <p:sp>
          <p:nvSpPr>
            <p:cNvPr id="37895" name="Line 7"/>
            <p:cNvSpPr>
              <a:spLocks noChangeShapeType="1"/>
            </p:cNvSpPr>
            <p:nvPr/>
          </p:nvSpPr>
          <p:spPr bwMode="auto">
            <a:xfrm flipV="1">
              <a:off x="748" y="1968"/>
              <a:ext cx="3908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896" name="Line 8"/>
            <p:cNvSpPr>
              <a:spLocks noChangeShapeType="1"/>
            </p:cNvSpPr>
            <p:nvPr/>
          </p:nvSpPr>
          <p:spPr bwMode="auto">
            <a:xfrm>
              <a:off x="2880" y="1584"/>
              <a:ext cx="0" cy="3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897" name="Line 9"/>
            <p:cNvSpPr>
              <a:spLocks noChangeShapeType="1"/>
            </p:cNvSpPr>
            <p:nvPr/>
          </p:nvSpPr>
          <p:spPr bwMode="auto">
            <a:xfrm>
              <a:off x="748" y="1970"/>
              <a:ext cx="0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898" name="Line 10"/>
            <p:cNvSpPr>
              <a:spLocks noChangeShapeType="1"/>
            </p:cNvSpPr>
            <p:nvPr/>
          </p:nvSpPr>
          <p:spPr bwMode="auto">
            <a:xfrm>
              <a:off x="2880" y="1968"/>
              <a:ext cx="0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899" name="Line 11"/>
            <p:cNvSpPr>
              <a:spLocks noChangeShapeType="1"/>
            </p:cNvSpPr>
            <p:nvPr/>
          </p:nvSpPr>
          <p:spPr bwMode="auto">
            <a:xfrm>
              <a:off x="4656" y="1968"/>
              <a:ext cx="0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7900" name="Rectangle 1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6032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Организационные процессы</a:t>
            </a:r>
          </a:p>
        </p:txBody>
      </p:sp>
      <p:sp>
        <p:nvSpPr>
          <p:cNvPr id="37901" name="Rectangle 1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838200"/>
            <a:ext cx="7772400" cy="1676400"/>
          </a:xfrm>
        </p:spPr>
        <p:txBody>
          <a:bodyPr/>
          <a:lstStyle/>
          <a:p>
            <a:r>
              <a:rPr lang="ru-RU" altLang="ru-RU" sz="2000" b="1"/>
              <a:t>Процесс создания инфраструктуры</a:t>
            </a:r>
            <a:r>
              <a:rPr lang="ru-RU" altLang="ru-RU" sz="2000"/>
              <a:t> (</a:t>
            </a:r>
            <a:r>
              <a:rPr lang="en-US" altLang="ru-RU" sz="2000"/>
              <a:t>infrastructure process</a:t>
            </a:r>
            <a:r>
              <a:rPr lang="ru-RU" altLang="ru-RU" sz="2000"/>
              <a:t>) охватывает выбор и поддержку технологии, стандартов и инструментальных средств, выбор и установку аппаратных и программных средств, используемых для разработки, эксплуатации или сопровождения ПО.</a:t>
            </a:r>
          </a:p>
        </p:txBody>
      </p:sp>
    </p:spTree>
    <p:extLst>
      <p:ext uri="{BB962C8B-B14F-4D97-AF65-F5344CB8AC3E}">
        <p14:creationId xmlns:p14="http://schemas.microsoft.com/office/powerpoint/2010/main" val="11451742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468313" y="2514600"/>
            <a:ext cx="8221662" cy="3810000"/>
            <a:chOff x="113" y="720"/>
            <a:chExt cx="5179" cy="2965"/>
          </a:xfrm>
        </p:grpSpPr>
        <p:sp>
          <p:nvSpPr>
            <p:cNvPr id="38915" name="Rectangle 3"/>
            <p:cNvSpPr>
              <a:spLocks noChangeArrowheads="1"/>
            </p:cNvSpPr>
            <p:nvPr/>
          </p:nvSpPr>
          <p:spPr bwMode="auto">
            <a:xfrm>
              <a:off x="2016" y="720"/>
              <a:ext cx="1702" cy="86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усовершенствования</a:t>
              </a:r>
            </a:p>
          </p:txBody>
        </p:sp>
        <p:sp>
          <p:nvSpPr>
            <p:cNvPr id="38916" name="Rectangle 4"/>
            <p:cNvSpPr>
              <a:spLocks noChangeArrowheads="1"/>
            </p:cNvSpPr>
            <p:nvPr/>
          </p:nvSpPr>
          <p:spPr bwMode="auto">
            <a:xfrm>
              <a:off x="113" y="2515"/>
              <a:ext cx="1361" cy="1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Создание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процесса</a:t>
              </a:r>
            </a:p>
          </p:txBody>
        </p:sp>
        <p:sp>
          <p:nvSpPr>
            <p:cNvPr id="38917" name="Rectangle 5"/>
            <p:cNvSpPr>
              <a:spLocks noChangeArrowheads="1"/>
            </p:cNvSpPr>
            <p:nvPr/>
          </p:nvSpPr>
          <p:spPr bwMode="auto">
            <a:xfrm>
              <a:off x="1968" y="2544"/>
              <a:ext cx="1452" cy="1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Оценка процесса</a:t>
              </a:r>
            </a:p>
          </p:txBody>
        </p:sp>
        <p:sp>
          <p:nvSpPr>
            <p:cNvPr id="38918" name="Rectangle 6"/>
            <p:cNvSpPr>
              <a:spLocks noChangeArrowheads="1"/>
            </p:cNvSpPr>
            <p:nvPr/>
          </p:nvSpPr>
          <p:spPr bwMode="auto">
            <a:xfrm>
              <a:off x="3840" y="2544"/>
              <a:ext cx="1452" cy="1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Усовершенствование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процесса</a:t>
              </a:r>
            </a:p>
          </p:txBody>
        </p:sp>
        <p:sp>
          <p:nvSpPr>
            <p:cNvPr id="38919" name="Line 7"/>
            <p:cNvSpPr>
              <a:spLocks noChangeShapeType="1"/>
            </p:cNvSpPr>
            <p:nvPr/>
          </p:nvSpPr>
          <p:spPr bwMode="auto">
            <a:xfrm flipV="1">
              <a:off x="748" y="1968"/>
              <a:ext cx="3908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920" name="Line 8"/>
            <p:cNvSpPr>
              <a:spLocks noChangeShapeType="1"/>
            </p:cNvSpPr>
            <p:nvPr/>
          </p:nvSpPr>
          <p:spPr bwMode="auto">
            <a:xfrm>
              <a:off x="2880" y="1584"/>
              <a:ext cx="0" cy="3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921" name="Line 9"/>
            <p:cNvSpPr>
              <a:spLocks noChangeShapeType="1"/>
            </p:cNvSpPr>
            <p:nvPr/>
          </p:nvSpPr>
          <p:spPr bwMode="auto">
            <a:xfrm>
              <a:off x="748" y="1970"/>
              <a:ext cx="0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922" name="Line 10"/>
            <p:cNvSpPr>
              <a:spLocks noChangeShapeType="1"/>
            </p:cNvSpPr>
            <p:nvPr/>
          </p:nvSpPr>
          <p:spPr bwMode="auto">
            <a:xfrm>
              <a:off x="2880" y="1968"/>
              <a:ext cx="0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923" name="Line 11"/>
            <p:cNvSpPr>
              <a:spLocks noChangeShapeType="1"/>
            </p:cNvSpPr>
            <p:nvPr/>
          </p:nvSpPr>
          <p:spPr bwMode="auto">
            <a:xfrm>
              <a:off x="4656" y="1968"/>
              <a:ext cx="0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8924" name="Rectangle 1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325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Организационные процессы</a:t>
            </a:r>
          </a:p>
        </p:txBody>
      </p:sp>
      <p:sp>
        <p:nvSpPr>
          <p:cNvPr id="38925" name="Rectangle 1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838200"/>
            <a:ext cx="7772400" cy="1600200"/>
          </a:xfrm>
        </p:spPr>
        <p:txBody>
          <a:bodyPr/>
          <a:lstStyle/>
          <a:p>
            <a:r>
              <a:rPr lang="ru-RU" altLang="ru-RU" sz="2400" b="1"/>
              <a:t>Процесс усовершенствования</a:t>
            </a:r>
            <a:r>
              <a:rPr lang="ru-RU" altLang="ru-RU" sz="2400"/>
              <a:t> (</a:t>
            </a:r>
            <a:r>
              <a:rPr lang="en-US" altLang="ru-RU" sz="2400"/>
              <a:t>improvement process</a:t>
            </a:r>
            <a:r>
              <a:rPr lang="ru-RU" altLang="ru-RU" sz="2400"/>
              <a:t>) предусматривает оценку, измерение, контроль и усовершенствование процессов ЖЦ ПО.</a:t>
            </a:r>
          </a:p>
        </p:txBody>
      </p:sp>
    </p:spTree>
    <p:extLst>
      <p:ext uri="{BB962C8B-B14F-4D97-AF65-F5344CB8AC3E}">
        <p14:creationId xmlns:p14="http://schemas.microsoft.com/office/powerpoint/2010/main" val="11921310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/>
          <p:cNvGrpSpPr>
            <a:grpSpLocks/>
          </p:cNvGrpSpPr>
          <p:nvPr/>
        </p:nvGrpSpPr>
        <p:grpSpPr bwMode="auto">
          <a:xfrm>
            <a:off x="611188" y="2209800"/>
            <a:ext cx="8221662" cy="4038600"/>
            <a:chOff x="113" y="720"/>
            <a:chExt cx="5179" cy="2965"/>
          </a:xfrm>
        </p:grpSpPr>
        <p:sp>
          <p:nvSpPr>
            <p:cNvPr id="39939" name="Rectangle 3"/>
            <p:cNvSpPr>
              <a:spLocks noChangeArrowheads="1"/>
            </p:cNvSpPr>
            <p:nvPr/>
          </p:nvSpPr>
          <p:spPr bwMode="auto">
            <a:xfrm>
              <a:off x="2016" y="720"/>
              <a:ext cx="1702" cy="86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Процесс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обучения</a:t>
              </a:r>
            </a:p>
          </p:txBody>
        </p:sp>
        <p:sp>
          <p:nvSpPr>
            <p:cNvPr id="39940" name="Rectangle 4"/>
            <p:cNvSpPr>
              <a:spLocks noChangeArrowheads="1"/>
            </p:cNvSpPr>
            <p:nvPr/>
          </p:nvSpPr>
          <p:spPr bwMode="auto">
            <a:xfrm>
              <a:off x="113" y="2515"/>
              <a:ext cx="1361" cy="1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Подготовительная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 работа</a:t>
              </a:r>
            </a:p>
          </p:txBody>
        </p:sp>
        <p:sp>
          <p:nvSpPr>
            <p:cNvPr id="39941" name="Rectangle 5"/>
            <p:cNvSpPr>
              <a:spLocks noChangeArrowheads="1"/>
            </p:cNvSpPr>
            <p:nvPr/>
          </p:nvSpPr>
          <p:spPr bwMode="auto">
            <a:xfrm>
              <a:off x="1968" y="2544"/>
              <a:ext cx="1452" cy="1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Разработка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учебных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материалов</a:t>
              </a:r>
            </a:p>
          </p:txBody>
        </p:sp>
        <p:sp>
          <p:nvSpPr>
            <p:cNvPr id="39942" name="Rectangle 6"/>
            <p:cNvSpPr>
              <a:spLocks noChangeArrowheads="1"/>
            </p:cNvSpPr>
            <p:nvPr/>
          </p:nvSpPr>
          <p:spPr bwMode="auto">
            <a:xfrm>
              <a:off x="3840" y="2544"/>
              <a:ext cx="1452" cy="1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0" lang="ru-RU" altLang="ru-RU" sz="1800">
                  <a:latin typeface="Arial" charset="0"/>
                </a:rPr>
                <a:t>Реализация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плана </a:t>
              </a:r>
            </a:p>
            <a:p>
              <a:pPr algn="ctr"/>
              <a:r>
                <a:rPr kumimoji="0" lang="ru-RU" altLang="ru-RU" sz="1800">
                  <a:latin typeface="Arial" charset="0"/>
                </a:rPr>
                <a:t>обучения</a:t>
              </a:r>
            </a:p>
          </p:txBody>
        </p:sp>
        <p:sp>
          <p:nvSpPr>
            <p:cNvPr id="39943" name="Line 7"/>
            <p:cNvSpPr>
              <a:spLocks noChangeShapeType="1"/>
            </p:cNvSpPr>
            <p:nvPr/>
          </p:nvSpPr>
          <p:spPr bwMode="auto">
            <a:xfrm flipV="1">
              <a:off x="748" y="1968"/>
              <a:ext cx="3908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944" name="Line 8"/>
            <p:cNvSpPr>
              <a:spLocks noChangeShapeType="1"/>
            </p:cNvSpPr>
            <p:nvPr/>
          </p:nvSpPr>
          <p:spPr bwMode="auto">
            <a:xfrm>
              <a:off x="2880" y="1584"/>
              <a:ext cx="0" cy="3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945" name="Line 9"/>
            <p:cNvSpPr>
              <a:spLocks noChangeShapeType="1"/>
            </p:cNvSpPr>
            <p:nvPr/>
          </p:nvSpPr>
          <p:spPr bwMode="auto">
            <a:xfrm>
              <a:off x="748" y="1970"/>
              <a:ext cx="0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946" name="Line 10"/>
            <p:cNvSpPr>
              <a:spLocks noChangeShapeType="1"/>
            </p:cNvSpPr>
            <p:nvPr/>
          </p:nvSpPr>
          <p:spPr bwMode="auto">
            <a:xfrm>
              <a:off x="2880" y="1968"/>
              <a:ext cx="0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947" name="Line 11"/>
            <p:cNvSpPr>
              <a:spLocks noChangeShapeType="1"/>
            </p:cNvSpPr>
            <p:nvPr/>
          </p:nvSpPr>
          <p:spPr bwMode="auto">
            <a:xfrm>
              <a:off x="4656" y="1968"/>
              <a:ext cx="0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9948" name="Rectangle 1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ru-RU" altLang="ru-RU"/>
              <a:t>Организационные процессы</a:t>
            </a:r>
          </a:p>
        </p:txBody>
      </p:sp>
      <p:sp>
        <p:nvSpPr>
          <p:cNvPr id="39949" name="Rectangle 1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838200"/>
            <a:ext cx="7772400" cy="1371600"/>
          </a:xfrm>
        </p:spPr>
        <p:txBody>
          <a:bodyPr/>
          <a:lstStyle/>
          <a:p>
            <a:r>
              <a:rPr lang="ru-RU" altLang="ru-RU" sz="2400" b="1">
                <a:latin typeface="Arial" charset="0"/>
              </a:rPr>
              <a:t>Процесс</a:t>
            </a:r>
            <a:r>
              <a:rPr lang="en-US" altLang="ru-RU" sz="2400" b="1">
                <a:latin typeface="Arial" charset="0"/>
              </a:rPr>
              <a:t> </a:t>
            </a:r>
            <a:r>
              <a:rPr lang="ru-RU" altLang="ru-RU" sz="2400" b="1">
                <a:latin typeface="Arial" charset="0"/>
              </a:rPr>
              <a:t>обучения</a:t>
            </a:r>
            <a:r>
              <a:rPr lang="en-US" altLang="ru-RU" sz="2400">
                <a:latin typeface="Arial" charset="0"/>
              </a:rPr>
              <a:t> (training process)</a:t>
            </a:r>
            <a:r>
              <a:rPr lang="ru-RU" altLang="ru-RU" sz="2400">
                <a:latin typeface="Arial" charset="0"/>
              </a:rPr>
              <a:t> охватывает первоначальное обучение и последующее постоянное повышение квалификации персонала</a:t>
            </a:r>
            <a:r>
              <a:rPr lang="ru-RU" altLang="ru-RU" sz="24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869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Cтандарт</a:t>
            </a:r>
            <a:r>
              <a:rPr lang="ru-RU" dirty="0"/>
              <a:t> предназначен для организаций, приобретающих, разрабатывающих или внедряющих системы. Созданные системы могут использоваться для внутренних целей или поставляться заказчикам. В качестве заказчиков и поставщиков могут выступать и подразделения самой организации.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62068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ГОСТ Р ИСО/МЭК 15288</a:t>
            </a:r>
            <a:br>
              <a:rPr lang="ru-RU" sz="3100" dirty="0"/>
            </a:br>
            <a:r>
              <a:rPr lang="ru-RU" sz="2700" b="1" dirty="0"/>
              <a:t>ИНФОРМАЦИОННАЯ ТЕХНОЛОГИЯ</a:t>
            </a:r>
            <a:br>
              <a:rPr lang="ru-RU" sz="2700" b="1" dirty="0"/>
            </a:br>
            <a:r>
              <a:rPr lang="ru-RU" sz="2700" b="1" dirty="0"/>
              <a:t>СИСТЕМНАЯ ИНЖЕНЕРИЯ</a:t>
            </a:r>
            <a:br>
              <a:rPr lang="ru-RU" sz="2700" b="1" dirty="0"/>
            </a:br>
            <a:r>
              <a:rPr lang="ru-RU" sz="2700" b="1" dirty="0"/>
              <a:t>ПРОЦЕССЫ ЖИЗНЕННОГО ЦИКЛА СИСТЕМ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85066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05392"/>
            <a:ext cx="6331074" cy="676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1844824"/>
            <a:ext cx="23762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ГОСТ Р ИСО/МЭК </a:t>
            </a:r>
            <a:r>
              <a:rPr lang="ru-RU" sz="2400" dirty="0" smtClean="0"/>
              <a:t>15288</a:t>
            </a:r>
          </a:p>
          <a:p>
            <a:r>
              <a:rPr lang="ru-RU" b="1" dirty="0" smtClean="0"/>
              <a:t>ИНФОРМАЦИОННАЯ </a:t>
            </a:r>
            <a:r>
              <a:rPr lang="ru-RU" b="1" dirty="0"/>
              <a:t>ТЕХНОЛОГИЯ</a:t>
            </a:r>
          </a:p>
          <a:p>
            <a:r>
              <a:rPr lang="ru-RU" b="1" dirty="0"/>
              <a:t>СИСТЕМНАЯ ИНЖЕНЕРИЯ</a:t>
            </a:r>
          </a:p>
          <a:p>
            <a:r>
              <a:rPr lang="ru-RU" b="1" dirty="0"/>
              <a:t>ПРОЦЕССЫ ЖИЗНЕННОГО ЦИКЛА СИСТЕМ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78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72067" y="2060848"/>
            <a:ext cx="8020413" cy="4464496"/>
          </a:xfrm>
        </p:spPr>
        <p:txBody>
          <a:bodyPr>
            <a:normAutofit fontScale="77500" lnSpcReduction="20000"/>
          </a:bodyPr>
          <a:lstStyle/>
          <a:p>
            <a:pPr fontAlgn="t"/>
            <a:r>
              <a:rPr lang="ru-RU" b="1" dirty="0"/>
              <a:t>К процессам соглашения</a:t>
            </a:r>
            <a:r>
              <a:rPr lang="ru-RU" dirty="0"/>
              <a:t> относятся процесс приобретения, используемый организациями для приобретения продукции или получения услуг, и процесс поставки, используемый для поставок продукции или оказания услуг.</a:t>
            </a:r>
          </a:p>
          <a:p>
            <a:pPr fontAlgn="t"/>
            <a:r>
              <a:rPr lang="ru-RU" b="1" dirty="0"/>
              <a:t>Процессы</a:t>
            </a:r>
            <a:r>
              <a:rPr lang="ru-RU" dirty="0"/>
              <a:t> </a:t>
            </a:r>
            <a:r>
              <a:rPr lang="ru-RU" b="1" dirty="0"/>
              <a:t>предприятия</a:t>
            </a:r>
            <a:r>
              <a:rPr lang="ru-RU" dirty="0"/>
              <a:t> включают процесс управления средой предприятия, процесс управления инвестициями, процесс управления процессами жизненного цикла системы, процесс управления ресурсами, процесс управления качеством.</a:t>
            </a:r>
          </a:p>
          <a:p>
            <a:pPr fontAlgn="t"/>
            <a:r>
              <a:rPr lang="ru-RU" b="1" dirty="0"/>
              <a:t>К процессам проекта</a:t>
            </a:r>
            <a:r>
              <a:rPr lang="ru-RU" dirty="0"/>
              <a:t> относятся процесс планирования проекта, процесс оценки проекта, процесс контроля проекта, процесс принятия решений, процесс управления рисками, процесс управления конфигурацией, процесс управления информацией.</a:t>
            </a:r>
          </a:p>
          <a:p>
            <a:pPr fontAlgn="t"/>
            <a:r>
              <a:rPr lang="ru-RU" b="1" dirty="0" smtClean="0"/>
              <a:t>Технические </a:t>
            </a:r>
            <a:r>
              <a:rPr lang="ru-RU" b="1" dirty="0"/>
              <a:t>процессы </a:t>
            </a:r>
            <a:r>
              <a:rPr lang="ru-RU" dirty="0"/>
              <a:t>включают процесс определения требований правообладателей, процесс анализа требований, процесс проектирования архитектуры, процесс реализации элементов системы, процесс комплексирования, процесс верификации, процесс передачи, процесс </a:t>
            </a:r>
            <a:r>
              <a:rPr lang="ru-RU" dirty="0" err="1"/>
              <a:t>валидации</a:t>
            </a:r>
            <a:r>
              <a:rPr lang="ru-RU" dirty="0"/>
              <a:t>, процесс функционирования, процесс технического обслуживания, процесс изъятия и списания.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ГОСТ Р ИСО/МЭК 15288</a:t>
            </a:r>
          </a:p>
        </p:txBody>
      </p:sp>
    </p:spTree>
    <p:extLst>
      <p:ext uri="{BB962C8B-B14F-4D97-AF65-F5344CB8AC3E}">
        <p14:creationId xmlns:p14="http://schemas.microsoft.com/office/powerpoint/2010/main" val="33514478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ГОСТ Р ИСО/МЭК 15288 для каждого процесса определены цели и результаты, а также приведено описание </a:t>
            </a:r>
            <a:r>
              <a:rPr lang="ru-RU" dirty="0" smtClean="0"/>
              <a:t>соответствующей деятельности.</a:t>
            </a:r>
          </a:p>
          <a:p>
            <a:r>
              <a:rPr lang="ru-RU" dirty="0"/>
              <a:t>Организация осуществляет процессы жизненного цикла избирательно, чтобы достичь целей и результатов стадий жизненного </a:t>
            </a:r>
            <a:r>
              <a:rPr lang="ru-RU" dirty="0" smtClean="0"/>
              <a:t>цикла.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ГОСТ Р ИСО/МЭК 15288</a:t>
            </a:r>
          </a:p>
        </p:txBody>
      </p:sp>
    </p:spTree>
    <p:extLst>
      <p:ext uri="{BB962C8B-B14F-4D97-AF65-F5344CB8AC3E}">
        <p14:creationId xmlns:p14="http://schemas.microsoft.com/office/powerpoint/2010/main" val="14890183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348880"/>
            <a:ext cx="7408333" cy="3777283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"Каждый процесс жизненного цикла при необходимости может быть начат в любой момент жизненного цикла, при этом нет определенного порядка в их использовании. Любой процесс может выполняться одновременно с любыми другими процессами жизненного цикла и может быть реализован на любом уровне иерархии структуры системы. Таким образом, в следующем ниже описании процессов порядок, в котором представлены используемые процессы и группы процессов, не подразумевает предшествования или последовательности их применения в течение жизненного цикла системы. Однако группы процессов отражают концепции, лежащие в основе настоящего стандарта".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ГОСТ Р ИСО/МЭК 15288</a:t>
            </a:r>
          </a:p>
        </p:txBody>
      </p:sp>
    </p:spTree>
    <p:extLst>
      <p:ext uri="{BB962C8B-B14F-4D97-AF65-F5344CB8AC3E}">
        <p14:creationId xmlns:p14="http://schemas.microsoft.com/office/powerpoint/2010/main" val="31615024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204864"/>
            <a:ext cx="7408333" cy="3921299"/>
          </a:xfrm>
        </p:spPr>
        <p:txBody>
          <a:bodyPr>
            <a:normAutofit fontScale="85000" lnSpcReduction="20000"/>
          </a:bodyPr>
          <a:lstStyle/>
          <a:p>
            <a:pPr marL="0" indent="0" fontAlgn="t">
              <a:buNone/>
            </a:pPr>
            <a:r>
              <a:rPr lang="ru-RU" dirty="0"/>
              <a:t>"5.3.4. Процесс управления процессами жизненного цикла системы</a:t>
            </a:r>
          </a:p>
          <a:p>
            <a:pPr marL="0" indent="0" fontAlgn="t">
              <a:buNone/>
            </a:pPr>
            <a:r>
              <a:rPr lang="ru-RU" dirty="0"/>
              <a:t>5.3.4.1. Цель процесса управления процессами жизненного цикла системы</a:t>
            </a:r>
          </a:p>
          <a:p>
            <a:pPr marL="0" indent="0" fontAlgn="t">
              <a:buNone/>
            </a:pPr>
            <a:r>
              <a:rPr lang="ru-RU" dirty="0"/>
              <a:t>Цель процесса управления процессами жизненного цикла системы заключается в гарантировании доступности эффективных процессов жизненного цикла для использования организацией. Данный процесс обеспечивает процессы жизненного цикла системы, которые согласованы с целями и политикой организации, определены, адаптированы и поддержаны соответствующим образом для учета особенностей отдельных проектов и способны реализовываться с помощью эффективных проверенных методов и инструментальных средств.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ГОСТ Р ИСО/МЭК 15288</a:t>
            </a:r>
          </a:p>
        </p:txBody>
      </p:sp>
    </p:spTree>
    <p:extLst>
      <p:ext uri="{BB962C8B-B14F-4D97-AF65-F5344CB8AC3E}">
        <p14:creationId xmlns:p14="http://schemas.microsoft.com/office/powerpoint/2010/main" val="4320555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fontAlgn="t">
              <a:buNone/>
            </a:pPr>
            <a:r>
              <a:rPr lang="ru-RU" dirty="0"/>
              <a:t>5.3.4.2. Результаты процесса управления процессами жизненного цикла системы</a:t>
            </a:r>
          </a:p>
          <a:p>
            <a:pPr marL="0" indent="0" fontAlgn="t">
              <a:buNone/>
            </a:pPr>
            <a:r>
              <a:rPr lang="ru-RU" dirty="0"/>
              <a:t>В результате эффективного управления процессами жизненного цикла системы:</a:t>
            </a:r>
          </a:p>
          <a:p>
            <a:pPr marL="0" lvl="0" indent="0" fontAlgn="t">
              <a:buNone/>
            </a:pPr>
            <a:r>
              <a:rPr lang="ru-RU" dirty="0"/>
              <a:t>a) определяются процессы жизненного цикла системы, которые будут использоваться организацией;</a:t>
            </a:r>
          </a:p>
          <a:p>
            <a:pPr marL="0" lvl="0" indent="0" fontAlgn="t">
              <a:buNone/>
            </a:pPr>
            <a:r>
              <a:rPr lang="ru-RU" dirty="0"/>
              <a:t>b) определяется политика применения процессов жизненного цикла системы;</a:t>
            </a:r>
          </a:p>
          <a:p>
            <a:pPr marL="0" lvl="0" indent="0" fontAlgn="t">
              <a:buNone/>
            </a:pPr>
            <a:r>
              <a:rPr lang="ru-RU" dirty="0"/>
              <a:t>c) определяется политика адаптации процессов жизненного цикла системы для удовлетворения потребностей отдельных проектов;</a:t>
            </a:r>
          </a:p>
          <a:p>
            <a:pPr marL="0" lvl="0" indent="0" fontAlgn="t">
              <a:buNone/>
            </a:pPr>
            <a:r>
              <a:rPr lang="ru-RU" dirty="0"/>
              <a:t>d) определяются критерии оценки результатов применения процессов жизненного цикла системы;</a:t>
            </a:r>
          </a:p>
          <a:p>
            <a:pPr marL="0" lvl="0" indent="0" fontAlgn="t">
              <a:buNone/>
            </a:pPr>
            <a:r>
              <a:rPr lang="ru-RU" dirty="0"/>
              <a:t>e) предпринимаются действия по совершенствованию способов определения и применения процессов жизненного цикла системы.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ГОСТ Р ИСО/МЭК 15288</a:t>
            </a:r>
          </a:p>
        </p:txBody>
      </p:sp>
    </p:spTree>
    <p:extLst>
      <p:ext uri="{BB962C8B-B14F-4D97-AF65-F5344CB8AC3E}">
        <p14:creationId xmlns:p14="http://schemas.microsoft.com/office/powerpoint/2010/main" val="259597885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2060848"/>
            <a:ext cx="8424936" cy="4464496"/>
          </a:xfrm>
        </p:spPr>
        <p:txBody>
          <a:bodyPr>
            <a:normAutofit fontScale="70000" lnSpcReduction="20000"/>
          </a:bodyPr>
          <a:lstStyle/>
          <a:p>
            <a:pPr fontAlgn="t"/>
            <a:r>
              <a:rPr lang="ru-RU" dirty="0"/>
              <a:t>5.3.4.3. Деятельность в процессе управления процессами жизненного цикла системы</a:t>
            </a:r>
          </a:p>
          <a:p>
            <a:pPr fontAlgn="t"/>
            <a:r>
              <a:rPr lang="ru-RU" dirty="0"/>
              <a:t>При реализации процессов управления процессами жизненного цикла системы организация должна осуществлять следующие действия в соответствии с принятой политикой и процедурами:</a:t>
            </a:r>
          </a:p>
          <a:p>
            <a:pPr lvl="0" fontAlgn="t"/>
            <a:r>
              <a:rPr lang="ru-RU" dirty="0"/>
              <a:t>a) устанавливать стандартные наборы процессов жизненного цикла систем для соответствующих стадий жизненного цикла системы;</a:t>
            </a:r>
          </a:p>
          <a:p>
            <a:pPr lvl="0" fontAlgn="t"/>
            <a:r>
              <a:rPr lang="ru-RU" dirty="0"/>
              <a:t>b) определять приемлемые политику и процедуры адаптации и требования к их утверждению;</a:t>
            </a:r>
          </a:p>
          <a:p>
            <a:pPr lvl="0" fontAlgn="t"/>
            <a:r>
              <a:rPr lang="ru-RU" dirty="0"/>
              <a:t>c) определять методы и инструментальные средства, которые поддерживают выполнение процессов жизненного цикла системы;</a:t>
            </a:r>
          </a:p>
          <a:p>
            <a:pPr lvl="0" fontAlgn="t"/>
            <a:r>
              <a:rPr lang="ru-RU" dirty="0"/>
              <a:t>d) по возможности устанавливать показатели, которые позволяют определять характеристики выполненных стандартных процессов;</a:t>
            </a:r>
          </a:p>
          <a:p>
            <a:pPr lvl="0" fontAlgn="t"/>
            <a:r>
              <a:rPr lang="ru-RU" dirty="0"/>
              <a:t>e) контролировать выполнение процесса, сохранять и анализировать показатели процесса и определять тенденции по отношению к критериям предприятия;</a:t>
            </a:r>
          </a:p>
          <a:p>
            <a:pPr lvl="0" fontAlgn="t"/>
            <a:r>
              <a:rPr lang="ru-RU" dirty="0"/>
              <a:t>f) определять возможности для усовершенствования стандартных процессов жизненного цикла систем;</a:t>
            </a:r>
          </a:p>
          <a:p>
            <a:pPr lvl="0" fontAlgn="t"/>
            <a:r>
              <a:rPr lang="ru-RU" dirty="0"/>
              <a:t>g) совершенствовать имеющиеся процессы, методы и инструментальные средства, используя найденные возможности".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ГОСТ Р ИСО/МЭК 15288</a:t>
            </a:r>
          </a:p>
        </p:txBody>
      </p:sp>
    </p:spTree>
    <p:extLst>
      <p:ext uri="{BB962C8B-B14F-4D97-AF65-F5344CB8AC3E}">
        <p14:creationId xmlns:p14="http://schemas.microsoft.com/office/powerpoint/2010/main" val="30461238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20604"/>
            <a:ext cx="6858000" cy="676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1052736"/>
            <a:ext cx="1800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ГОСТ Р ИСО/МЭК 12207-2010</a:t>
            </a:r>
          </a:p>
          <a:p>
            <a:r>
              <a:rPr lang="ru-RU" dirty="0"/>
              <a:t>Информационная технология.</a:t>
            </a:r>
          </a:p>
          <a:p>
            <a:r>
              <a:rPr lang="ru-RU" dirty="0"/>
              <a:t>Системная и программная инженерия.</a:t>
            </a:r>
          </a:p>
          <a:p>
            <a:r>
              <a:rPr lang="ru-RU" dirty="0"/>
              <a:t>Процессы жизненного цикла</a:t>
            </a:r>
          </a:p>
          <a:p>
            <a:r>
              <a:rPr lang="ru-RU" dirty="0"/>
              <a:t>программных средств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430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930</TotalTime>
  <Words>3192</Words>
  <Application>Microsoft Office PowerPoint</Application>
  <PresentationFormat>Экран (4:3)</PresentationFormat>
  <Paragraphs>595</Paragraphs>
  <Slides>65</Slides>
  <Notes>31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65</vt:i4>
      </vt:variant>
    </vt:vector>
  </HeadingPairs>
  <TitlesOfParts>
    <vt:vector size="66" baseType="lpstr">
      <vt:lpstr>Волна</vt:lpstr>
      <vt:lpstr>Основы управления информационными системами</vt:lpstr>
      <vt:lpstr>Основные определения</vt:lpstr>
      <vt:lpstr>Основные определения</vt:lpstr>
      <vt:lpstr>Презентация PowerPoint</vt:lpstr>
      <vt:lpstr>Основные определения </vt:lpstr>
      <vt:lpstr>Проблемы организаций с информационными системами</vt:lpstr>
      <vt:lpstr>Менеджмент ИС</vt:lpstr>
      <vt:lpstr>Менеджмент ИС</vt:lpstr>
      <vt:lpstr>Факторы определяющие лучшие практики в сфере ИТ </vt:lpstr>
      <vt:lpstr>Факторы определяющие лучшие практики в сфере ИТ </vt:lpstr>
      <vt:lpstr>Основные требования к структуре управления и контроля ИС</vt:lpstr>
      <vt:lpstr>Информационные критерии</vt:lpstr>
      <vt:lpstr>Информационные критерии</vt:lpstr>
      <vt:lpstr>ИТ-ресурсы ИС</vt:lpstr>
      <vt:lpstr>Планирование и организация</vt:lpstr>
      <vt:lpstr>Проектирование и внедрение</vt:lpstr>
      <vt:lpstr>Эксплуатация и сопровождение</vt:lpstr>
      <vt:lpstr>Мониторинг и оценка</vt:lpstr>
      <vt:lpstr>Основы процессного подхода к управлению ИТ</vt:lpstr>
      <vt:lpstr>Контроль показателей процесса</vt:lpstr>
      <vt:lpstr>Бизнес-процессы и ИТ</vt:lpstr>
      <vt:lpstr>Общий вид цепочки добавленной стоимости М. Портера (Porter, 1985), </vt:lpstr>
      <vt:lpstr>Бизнес-процессы ИТ-организации</vt:lpstr>
      <vt:lpstr>Эффективное управление ИТ </vt:lpstr>
      <vt:lpstr>Эффективное управление ИТ </vt:lpstr>
      <vt:lpstr>Стандарты в области ИТ</vt:lpstr>
      <vt:lpstr>Эффективное управление ИТ </vt:lpstr>
      <vt:lpstr>Презентация PowerPoint</vt:lpstr>
      <vt:lpstr>Основные процессы ЖЦ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процессы ЖЦ</vt:lpstr>
      <vt:lpstr>Вспомогательные процессы ЖЦ</vt:lpstr>
      <vt:lpstr>Вспомогательные процессы</vt:lpstr>
      <vt:lpstr>Вспомогательные процессы</vt:lpstr>
      <vt:lpstr>Вспомогательные процессы</vt:lpstr>
      <vt:lpstr>Вспомогательные процессы</vt:lpstr>
      <vt:lpstr>Вспомогательные процессы</vt:lpstr>
      <vt:lpstr>Вспомогательные процессы</vt:lpstr>
      <vt:lpstr>Вспомогательные процессы</vt:lpstr>
      <vt:lpstr>Вспомогательные процессы</vt:lpstr>
      <vt:lpstr>Вспомогательные процессы</vt:lpstr>
      <vt:lpstr>Вспомогательные процессы</vt:lpstr>
      <vt:lpstr>Вспомогательные процессы</vt:lpstr>
      <vt:lpstr>Вспомогательные процессы</vt:lpstr>
      <vt:lpstr>Вспомогательные процессы</vt:lpstr>
      <vt:lpstr>Вспомогательные процессы</vt:lpstr>
      <vt:lpstr>Вспомогательные процессы</vt:lpstr>
      <vt:lpstr>Вспомогательные процессы</vt:lpstr>
      <vt:lpstr>Организационные процессы ЖЦ</vt:lpstr>
      <vt:lpstr>Организационные процессы</vt:lpstr>
      <vt:lpstr>Организационные процессы</vt:lpstr>
      <vt:lpstr>Организационные процессы</vt:lpstr>
      <vt:lpstr>Организационные процессы</vt:lpstr>
      <vt:lpstr>ГОСТ Р ИСО/МЭК 15288 ИНФОРМАЦИОННАЯ ТЕХНОЛОГИЯ СИСТЕМНАЯ ИНЖЕНЕРИЯ ПРОЦЕССЫ ЖИЗНЕННОГО ЦИКЛА СИСТЕМ </vt:lpstr>
      <vt:lpstr>Презентация PowerPoint</vt:lpstr>
      <vt:lpstr>ГОСТ Р ИСО/МЭК 15288</vt:lpstr>
      <vt:lpstr>ГОСТ Р ИСО/МЭК 15288</vt:lpstr>
      <vt:lpstr>ГОСТ Р ИСО/МЭК 15288</vt:lpstr>
      <vt:lpstr>ГОСТ Р ИСО/МЭК 15288</vt:lpstr>
      <vt:lpstr>ГОСТ Р ИСО/МЭК 15288</vt:lpstr>
      <vt:lpstr>ГОСТ Р ИСО/МЭК 15288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27</cp:revision>
  <dcterms:created xsi:type="dcterms:W3CDTF">2015-01-10T03:07:19Z</dcterms:created>
  <dcterms:modified xsi:type="dcterms:W3CDTF">2015-01-12T03:04:51Z</dcterms:modified>
</cp:coreProperties>
</file>