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71" autoAdjust="0"/>
  </p:normalViewPr>
  <p:slideViewPr>
    <p:cSldViewPr snapToGrid="0">
      <p:cViewPr varScale="1">
        <p:scale>
          <a:sx n="72" d="100"/>
          <a:sy n="72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47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405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5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550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86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83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90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01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65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4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579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7413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77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933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52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11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9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C7FFAD0-12E3-4F42-9C8B-813D17AE525C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568F0-46CA-43C1-BDB2-51FCD535B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14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88" y="5268675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123034"/>
                </a:solidFill>
              </a:rPr>
              <a:t>Аудит </a:t>
            </a:r>
            <a:r>
              <a:rPr lang="ru-RU" sz="4400" b="1" dirty="0">
                <a:solidFill>
                  <a:srgbClr val="123034"/>
                </a:solidFill>
              </a:rPr>
              <a:t>выпуска и реализации готовой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40988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0779" y="2022389"/>
            <a:ext cx="10115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Цель аудита учета операций с нематериальными ак­тивами состоит в проверке организации бухгалтерского учета операций по поступлению, использованию, аморти­зации и выбытию объектов нематериальных активов (НМА).</a:t>
            </a:r>
          </a:p>
        </p:txBody>
      </p:sp>
    </p:spTree>
    <p:extLst>
      <p:ext uri="{BB962C8B-B14F-4D97-AF65-F5344CB8AC3E}">
        <p14:creationId xmlns:p14="http://schemas.microsoft.com/office/powerpoint/2010/main" val="421456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2911" y="300681"/>
            <a:ext cx="1040438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Для того чтобы сформировать объективное мнение по этим вопросам аудитор должен решить ряд задач: </a:t>
            </a:r>
          </a:p>
          <a:p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000" dirty="0"/>
              <a:t>изучить состав и структуру нематериальных активов по данным регистров бухгалтерского учета; </a:t>
            </a:r>
          </a:p>
          <a:p>
            <a:r>
              <a:rPr lang="ru-RU" sz="2000" dirty="0"/>
              <a:t>- подтвердить исключительное право собственности на объекты немате­риальных активов;</a:t>
            </a:r>
          </a:p>
          <a:p>
            <a:r>
              <a:rPr lang="ru-RU" sz="2000" dirty="0"/>
              <a:t>- подтвердить первичную оценку систем внутреннего контроля и бухгалтерского учета нематериальных активов;</a:t>
            </a:r>
          </a:p>
          <a:p>
            <a:r>
              <a:rPr lang="ru-RU" sz="2000" dirty="0"/>
              <a:t>- установить правомерность и полноту отражения в учете опера­ций с нематериальными активам в соответствии с требованиями законодательства Российской федерации; </a:t>
            </a:r>
          </a:p>
          <a:p>
            <a:r>
              <a:rPr lang="ru-RU" sz="2000" dirty="0"/>
              <a:t>- подтвердить правильность начисления и отражения в учете амортизации по нематериальным активам; </a:t>
            </a:r>
          </a:p>
          <a:p>
            <a:r>
              <a:rPr lang="ru-RU" sz="2000" dirty="0"/>
              <a:t>-   оценить своевременность проведения и качество инвентаризации нематериальных активов.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59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2181" y="783281"/>
            <a:ext cx="1119156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Источниками информации для аудитора являются: </a:t>
            </a:r>
            <a:endParaRPr lang="ru-RU" sz="2400" u="sng" dirty="0" smtClean="0"/>
          </a:p>
          <a:p>
            <a:endParaRPr lang="ru-RU" dirty="0" smtClean="0"/>
          </a:p>
          <a:p>
            <a:r>
              <a:rPr lang="ru-RU" sz="2400" dirty="0" smtClean="0"/>
              <a:t>- </a:t>
            </a:r>
            <a:r>
              <a:rPr lang="ru-RU" sz="2000" dirty="0" smtClean="0"/>
              <a:t>приказ </a:t>
            </a:r>
            <a:r>
              <a:rPr lang="ru-RU" sz="2000" dirty="0"/>
              <a:t>(положение) об учетной поли­тике предприятия; </a:t>
            </a:r>
            <a:endParaRPr lang="ru-RU" sz="2000" dirty="0" smtClean="0"/>
          </a:p>
          <a:p>
            <a:r>
              <a:rPr lang="ru-RU" sz="2000" dirty="0" smtClean="0"/>
              <a:t>- договоры</a:t>
            </a:r>
            <a:r>
              <a:rPr lang="ru-RU" sz="2000" dirty="0"/>
              <a:t>, подтверждающие передачу исключительных прав собственности на объекты </a:t>
            </a:r>
            <a:r>
              <a:rPr lang="ru-RU" sz="2000" dirty="0" smtClean="0"/>
              <a:t>нематериальных активов</a:t>
            </a:r>
            <a:r>
              <a:rPr lang="ru-RU" sz="2000" dirty="0"/>
              <a:t>; </a:t>
            </a:r>
            <a:endParaRPr lang="ru-RU" sz="2000" dirty="0" smtClean="0"/>
          </a:p>
          <a:p>
            <a:r>
              <a:rPr lang="ru-RU" sz="2000" dirty="0" smtClean="0"/>
              <a:t>- авторские </a:t>
            </a:r>
            <a:r>
              <a:rPr lang="ru-RU" sz="2000" dirty="0"/>
              <a:t>договоры; </a:t>
            </a:r>
            <a:endParaRPr lang="ru-RU" sz="2000" dirty="0" smtClean="0"/>
          </a:p>
          <a:p>
            <a:r>
              <a:rPr lang="ru-RU" sz="2000" dirty="0" smtClean="0"/>
              <a:t>- акты </a:t>
            </a:r>
            <a:r>
              <a:rPr lang="ru-RU" sz="2000" dirty="0"/>
              <a:t>приемки-передачи нематериаль­ных активов; </a:t>
            </a:r>
            <a:endParaRPr lang="ru-RU" sz="2000" dirty="0" smtClean="0"/>
          </a:p>
          <a:p>
            <a:r>
              <a:rPr lang="ru-RU" sz="2000" dirty="0" smtClean="0"/>
              <a:t>- учредительные </a:t>
            </a:r>
            <a:r>
              <a:rPr lang="ru-RU" sz="2000" dirty="0"/>
              <a:t>договоры о внесении объектов нематери­альных активов в уставный капитал; </a:t>
            </a:r>
            <a:endParaRPr lang="ru-RU" sz="2000" dirty="0" smtClean="0"/>
          </a:p>
          <a:p>
            <a:r>
              <a:rPr lang="ru-RU" sz="2000" dirty="0" smtClean="0"/>
              <a:t>- свидетельства </a:t>
            </a:r>
            <a:r>
              <a:rPr lang="ru-RU" sz="2000" dirty="0"/>
              <a:t>о регистрации прав, выданные Роспатентом; </a:t>
            </a:r>
            <a:endParaRPr lang="ru-RU" sz="2000" dirty="0" smtClean="0"/>
          </a:p>
          <a:p>
            <a:r>
              <a:rPr lang="ru-RU" sz="2000" dirty="0" smtClean="0"/>
              <a:t>- карточки </a:t>
            </a:r>
            <a:r>
              <a:rPr lang="ru-RU" sz="2000" dirty="0"/>
              <a:t>учета не­материальных активов (форма № НМА-1); </a:t>
            </a:r>
            <a:endParaRPr lang="ru-RU" sz="2000" dirty="0" smtClean="0"/>
          </a:p>
          <a:p>
            <a:r>
              <a:rPr lang="ru-RU" sz="2000" dirty="0" smtClean="0"/>
              <a:t>- разработочные </a:t>
            </a:r>
            <a:r>
              <a:rPr lang="ru-RU" sz="2000" dirty="0"/>
              <a:t>таблицы по расче­ту амортизационных отчислений; </a:t>
            </a:r>
            <a:endParaRPr lang="ru-RU" sz="2000" dirty="0" smtClean="0"/>
          </a:p>
          <a:p>
            <a:r>
              <a:rPr lang="ru-RU" sz="2000" dirty="0" smtClean="0"/>
              <a:t>- регистры </a:t>
            </a:r>
            <a:r>
              <a:rPr lang="ru-RU" sz="2000" dirty="0"/>
              <a:t>бухгалтерского и налогового учета по счетам 04,05,91,60,76 и др.; </a:t>
            </a:r>
            <a:endParaRPr lang="ru-RU" sz="2000" dirty="0" smtClean="0"/>
          </a:p>
          <a:p>
            <a:r>
              <a:rPr lang="ru-RU" sz="2000" dirty="0" smtClean="0"/>
              <a:t>- Главная </a:t>
            </a:r>
            <a:r>
              <a:rPr lang="ru-RU" sz="2000" dirty="0"/>
              <a:t>книга, финансовая отчет­ность.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4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91" y="828979"/>
            <a:ext cx="103083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Приступая к аудиторской проверке аудиторам следует учитывать, что к нематериальным активам, в соответствии с ПБУ 14/2000, могут быть отнесены следующие объекты: </a:t>
            </a:r>
          </a:p>
          <a:p>
            <a:endParaRPr lang="ru-RU" dirty="0" smtClean="0"/>
          </a:p>
          <a:p>
            <a:endParaRPr lang="ru-RU" sz="2000" dirty="0" smtClean="0"/>
          </a:p>
          <a:p>
            <a:r>
              <a:rPr lang="ru-RU" sz="2400" dirty="0" smtClean="0"/>
              <a:t>- </a:t>
            </a:r>
            <a:r>
              <a:rPr lang="ru-RU" sz="2400" dirty="0"/>
              <a:t>исключительное право патентообладателя на изобре­тение, промышленный образец, полезную модель; </a:t>
            </a:r>
          </a:p>
          <a:p>
            <a:r>
              <a:rPr lang="ru-RU" sz="2400" dirty="0"/>
              <a:t>- исключительное авторское право на программы для ЭВМ, базы данных;</a:t>
            </a:r>
          </a:p>
          <a:p>
            <a:r>
              <a:rPr lang="ru-RU" sz="2400" dirty="0"/>
              <a:t>- имущественное право автора или иного правообладателя на топологии интегральных микросхем;</a:t>
            </a:r>
          </a:p>
          <a:p>
            <a:r>
              <a:rPr lang="ru-RU" sz="2400" dirty="0"/>
              <a:t>- исключительное право владельца на товарный знак и знак обслуживания, наименование места происхожде­ния товаров;</a:t>
            </a:r>
          </a:p>
          <a:p>
            <a:r>
              <a:rPr lang="ru-RU" sz="2400" dirty="0"/>
              <a:t>- исключительное право патентообладателя на селекци­онные достижения.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7376" y="1670137"/>
            <a:ext cx="1037190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Помимо этого, к нематериальным активам могут отно­ситься:</a:t>
            </a:r>
          </a:p>
          <a:p>
            <a:endParaRPr lang="ru-RU" dirty="0" smtClean="0"/>
          </a:p>
          <a:p>
            <a:r>
              <a:rPr lang="ru-RU" sz="2000" dirty="0" smtClean="0"/>
              <a:t>- </a:t>
            </a:r>
            <a:r>
              <a:rPr lang="ru-RU" sz="2400" dirty="0"/>
              <a:t>организационные расходы (расходы, связанные с обра­зованием </a:t>
            </a:r>
            <a:r>
              <a:rPr lang="ru-RU" sz="2400" dirty="0" err="1"/>
              <a:t>юридиче</a:t>
            </a:r>
            <a:r>
              <a:rPr lang="en-US" sz="2400" dirty="0"/>
              <a:t>c</a:t>
            </a:r>
            <a:r>
              <a:rPr lang="ru-RU" sz="2400" dirty="0"/>
              <a:t>кого лица, признанные в соответ­ствии с учредительными документами частью вклада участников (учредителей) в уставный (складочный) ка­питал организации);</a:t>
            </a:r>
          </a:p>
          <a:p>
            <a:endParaRPr lang="ru-RU" sz="2400" dirty="0" smtClean="0"/>
          </a:p>
          <a:p>
            <a:r>
              <a:rPr lang="ru-RU" sz="2400" dirty="0" smtClean="0"/>
              <a:t>- </a:t>
            </a:r>
            <a:r>
              <a:rPr lang="ru-RU" sz="2400" dirty="0"/>
              <a:t>деловая репутация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31981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517" y="571848"/>
            <a:ext cx="10064045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При принятии к бухгалтерскому учету активов в каче­стве нематериальных необходимо единовременное выпол­нение следующих условий:</a:t>
            </a:r>
          </a:p>
          <a:p>
            <a:endParaRPr lang="ru-RU" dirty="0" smtClean="0"/>
          </a:p>
          <a:p>
            <a:r>
              <a:rPr lang="ru-RU" sz="1700" dirty="0" smtClean="0"/>
              <a:t>- </a:t>
            </a:r>
            <a:r>
              <a:rPr lang="ru-RU" sz="1700" dirty="0"/>
              <a:t>отсутствие материально — вещественной (физической) структуры;</a:t>
            </a:r>
          </a:p>
          <a:p>
            <a:r>
              <a:rPr lang="ru-RU" sz="1700" dirty="0"/>
              <a:t>- возможность идентификации (выделения, отделения) организацией от другого имущества;</a:t>
            </a:r>
          </a:p>
          <a:p>
            <a:r>
              <a:rPr lang="ru-RU" sz="1700" dirty="0"/>
              <a:t>- использование в производстве продукции, при выпол­нении работ или оказании услуг либо для управлен­ческих нужд организации;</a:t>
            </a:r>
          </a:p>
          <a:p>
            <a:r>
              <a:rPr lang="ru-RU" sz="1700" dirty="0"/>
              <a:t>- использование в течение длительного времени, т.е. срока полезного использования, продолжительностью свыше 12 месяцев или обычного операционного цикла, если он превышает 12 месяцев;</a:t>
            </a:r>
          </a:p>
          <a:p>
            <a:r>
              <a:rPr lang="ru-RU" sz="1700" dirty="0"/>
              <a:t>- организацией не предполагается последующая перепродажа данного имущества;</a:t>
            </a:r>
          </a:p>
          <a:p>
            <a:r>
              <a:rPr lang="ru-RU" sz="1700" dirty="0"/>
              <a:t>-  способность приносить организации экономические выгоды (доход) в будущем;</a:t>
            </a:r>
          </a:p>
          <a:p>
            <a:r>
              <a:rPr lang="ru-RU" sz="1700" dirty="0"/>
              <a:t>- наличие правильно оформленных документов, под­тверждающих существование самого актива и исклю­чительного права у организации на результаты интеллектуальной деятельности (патенты, свидетельства, другие охранные документы, договор уступки (приобретения) патента, товарного </a:t>
            </a:r>
            <a:r>
              <a:rPr lang="ru-RU" sz="2000" dirty="0"/>
              <a:t>знака и т.п.).</a:t>
            </a:r>
          </a:p>
        </p:txBody>
      </p:sp>
    </p:spTree>
    <p:extLst>
      <p:ext uri="{BB962C8B-B14F-4D97-AF65-F5344CB8AC3E}">
        <p14:creationId xmlns:p14="http://schemas.microsoft.com/office/powerpoint/2010/main" val="23440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4677" y="367605"/>
            <a:ext cx="10296395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Поскольку на практике операции с нематериальными активами на многих предприятиях бывают немногочис­ленными, аудиторские процедуры представляют собой сплошное изучение системы их учета.</a:t>
            </a:r>
          </a:p>
          <a:p>
            <a:endParaRPr lang="ru-RU" sz="2000" dirty="0" smtClean="0"/>
          </a:p>
          <a:p>
            <a:pPr algn="ctr"/>
            <a:r>
              <a:rPr lang="ru-RU" sz="2000" b="1" u="sng" dirty="0" smtClean="0"/>
              <a:t>В </a:t>
            </a:r>
            <a:r>
              <a:rPr lang="ru-RU" sz="2000" b="1" u="sng" dirty="0"/>
              <a:t>ходе проверки операций с нематериальными актива­ми аудиторы должны получить ответы на следующие воп­росы:</a:t>
            </a:r>
          </a:p>
          <a:p>
            <a:endParaRPr lang="ru-RU" sz="2000" dirty="0" smtClean="0"/>
          </a:p>
          <a:p>
            <a:r>
              <a:rPr lang="ru-RU" sz="2000" dirty="0" smtClean="0"/>
              <a:t>— </a:t>
            </a:r>
            <a:r>
              <a:rPr lang="ru-RU" sz="2000" dirty="0"/>
              <a:t>правильна ли произведена классификация нематери­альных активов на соответствующие группы;</a:t>
            </a:r>
          </a:p>
          <a:p>
            <a:r>
              <a:rPr lang="ru-RU" sz="2000" dirty="0"/>
              <a:t>— своевременно ли приходуются и принимаются к ис­пользованию объекты нематериальных активов;</a:t>
            </a:r>
          </a:p>
          <a:p>
            <a:r>
              <a:rPr lang="ru-RU" sz="2000" dirty="0"/>
              <a:t>— обоснован ли порядок начисления амортизации по вновь поступившим объектам нематериальных активов;</a:t>
            </a:r>
          </a:p>
          <a:p>
            <a:r>
              <a:rPr lang="ru-RU" sz="2000" dirty="0"/>
              <a:t>— соблюдается ли график документооборота по учету не­материальных активов.</a:t>
            </a:r>
          </a:p>
          <a:p>
            <a:r>
              <a:rPr lang="ru-RU" sz="2000" dirty="0"/>
              <a:t>— проводится ли инвентаризация объектов нематериальных активов.</a:t>
            </a:r>
          </a:p>
          <a:p>
            <a:r>
              <a:rPr lang="ru-RU" sz="2000" dirty="0"/>
              <a:t>Как правило, для получения ответов на эти вопрос аудиторы проводят тестирование, по итогам которого оп­ределяется, как относится на практике администрация к организации учета и обеспечению сохранности и эффек­тивной эксплуатации нематериальных активов на пред­приятии.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3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2515" y="137786"/>
            <a:ext cx="9670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/>
              <a:t>Примерная программа аудита операций с нематериальными активами приведена в </a:t>
            </a:r>
            <a:r>
              <a:rPr lang="ru-RU" b="1" u="sng" dirty="0" smtClean="0"/>
              <a:t>таблице:</a:t>
            </a:r>
            <a:endParaRPr lang="ru-RU" b="1" u="sng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059724"/>
              </p:ext>
            </p:extLst>
          </p:nvPr>
        </p:nvGraphicFramePr>
        <p:xfrm>
          <a:off x="438412" y="739037"/>
          <a:ext cx="11273424" cy="60101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76106"/>
                <a:gridCol w="5038232"/>
                <a:gridCol w="5259086"/>
              </a:tblGrid>
              <a:tr h="4493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Направления и процедуры проверки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Источники информации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соблюдения положений учетной политики в области НМА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Учетная политика для целей бухгалтерского и налогового учета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7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правильности определения первоначальной стоимости НМА в зависимости от источников поступления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Договоры передачи исключительных прав, учредительные договоры, соглашения, счета-фактуры, акты о приеме-передаче.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1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наличия и полноты оформления первичных документов, отражающих приобретение нематериальных активов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Акты о приеме-передаче, акты ввода в эксплуатацию, карточки учета НМА, накладные.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1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соответствия используемых способов начисления амортизации требованиям бухгалтерского и налогового учета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Приказ по учетной политике, ПБУ 14/2000, Глава 25 НК РФ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7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правильности начисления и отражения в учете амортизации по НМА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Ведомости начисления амортизации НМА, карточки учета НМА, обороты по счетам 04, 05, регистры бухгалтерского учета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1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Проверка правильности документального оформления и отражения в учете операций по выбытию нематериальных активов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Договоры, акты о приеме-передаче НМА, обороты по счетам 91, 04, 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0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Проверка правильности расчетов по налогообложению при отражении операций по движению нематериальных активов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Договоры на передачу исключительных прав, платежные документы, счета-фактуры, карточки по счетам 19, 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0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Проверка соответствия отчетных показателей соответствующим показателям в регистрах аналитического и синтетического учета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Бухгалтерский баланс (ф. № 1), приложение к балансу ( № 5), главная книга, карточки по счетам 05, 04.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0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354" y="200415"/>
            <a:ext cx="11035077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u="sng" dirty="0"/>
              <a:t>В ходе проверки аудиторы применяют следующие аудиторские процедуры:</a:t>
            </a:r>
          </a:p>
          <a:p>
            <a:endParaRPr lang="ru-RU" dirty="0" smtClean="0"/>
          </a:p>
          <a:p>
            <a:r>
              <a:rPr lang="ru-RU" sz="1700" b="1" dirty="0" smtClean="0"/>
              <a:t>1</a:t>
            </a:r>
            <a:r>
              <a:rPr lang="ru-RU" sz="1700" b="1" dirty="0"/>
              <a:t>. </a:t>
            </a:r>
            <a:r>
              <a:rPr lang="ru-RU" sz="1700" dirty="0"/>
              <a:t>Изучение объектов нематериальных активов и документов подтвер­ждающих право собственности на них. Для этого аудитор изучает договоры о передаче исключительных прав на объекты интеллектуальной деятельности, учредительные документы, подтверждающие обоснованность отнесения организационных расходов к нематериальным активам. </a:t>
            </a:r>
          </a:p>
          <a:p>
            <a:endParaRPr lang="ru-RU" sz="1700" dirty="0" smtClean="0"/>
          </a:p>
          <a:p>
            <a:r>
              <a:rPr lang="ru-RU" sz="1700" b="1" dirty="0" smtClean="0"/>
              <a:t>2</a:t>
            </a:r>
            <a:r>
              <a:rPr lang="ru-RU" sz="1700" b="1" dirty="0"/>
              <a:t>. </a:t>
            </a:r>
            <a:r>
              <a:rPr lang="ru-RU" sz="1700" dirty="0"/>
              <a:t>Проверка данных регистров учета нематериальных активов и сверка их со счетами Главной книги. Аудитор сверяет остатки по счетам 04 «Нематериальные активы» и 05 «Амортизация нематериальных активов» на основании данных Главной книги с соответствующими журналами-ордерами или другими регистрами бухгалтерского учета, используемыми на предприятии (анализ счета, карточка счета и т.д.).</a:t>
            </a:r>
          </a:p>
          <a:p>
            <a:endParaRPr lang="ru-RU" sz="1700" dirty="0" smtClean="0"/>
          </a:p>
          <a:p>
            <a:r>
              <a:rPr lang="ru-RU" sz="1700" b="1" dirty="0" smtClean="0"/>
              <a:t>3</a:t>
            </a:r>
            <a:r>
              <a:rPr lang="ru-RU" sz="1700" b="1" dirty="0"/>
              <a:t>. </a:t>
            </a:r>
            <a:r>
              <a:rPr lang="ru-RU" sz="1700" dirty="0"/>
              <a:t>Проверка первичных документов по движению нематериальных активов с целью подтверж­дения наличия всех необходимых реквизитов, достоверно­сти арифметических расчетов и соответствия осуществляемых операций действующему законодательству. Аудитор проверяет акты приема-передачи нематериальных активов и карточку по учету нематериальных активов (форма № НМА-1). Даты, проставленные в карточке учета нематериальных активов на поступление и списание (выбытие) нематериальных активов должны соответствовать датам подписания актов приема-передачи объектов. </a:t>
            </a:r>
          </a:p>
          <a:p>
            <a:endParaRPr lang="ru-RU" sz="1700" dirty="0" smtClean="0"/>
          </a:p>
          <a:p>
            <a:r>
              <a:rPr lang="ru-RU" sz="1700" b="1" dirty="0" smtClean="0"/>
              <a:t>4</a:t>
            </a:r>
            <a:r>
              <a:rPr lang="ru-RU" sz="1700" b="1" dirty="0"/>
              <a:t>. </a:t>
            </a:r>
            <a:r>
              <a:rPr lang="ru-RU" sz="1700" dirty="0"/>
              <a:t>Анализ правильности начисления амортизации нематериальных активов и достоверности отражения ее на счетах бухгал­терского учета. Аудитор должен ознакомиться с выбранным способом отражения в учете начисления амортизации нематериальных активов, который </a:t>
            </a:r>
            <a:r>
              <a:rPr lang="ru-RU" dirty="0"/>
              <a:t>зафиксирован в приказе по учетной политике.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90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69932"/>
            <a:ext cx="10414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Особое внимание в ходе проверки должно уделяться правильности формирования первоначальной стоимости нематериальных активов с учетом способа их поступления на предприятие.</a:t>
            </a:r>
          </a:p>
          <a:p>
            <a:pPr algn="ctr"/>
            <a:r>
              <a:rPr lang="ru-RU" sz="2000" dirty="0"/>
              <a:t>Варианты первоначальной оценки нематериальных ак­тивов зависят от способа их поступления на пред­приятие. 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Первоначальная </a:t>
            </a:r>
            <a:r>
              <a:rPr lang="ru-RU" sz="2000" dirty="0"/>
              <a:t>стоимость нематериальных активов, приобретенных за плату у других организаций и лиц, складывается из фактически произведенных затрат по приобретению и доведению нематериальных активов до состояния, в котором они пригодны к использованию (за исключением налога на добавленную стоимость и иных возмещаемых налогов). Эти затраты подтверждаются договорами на передачу исключительных прав на объекты интеллектуальной деятельности, счетами-фактурами, первичными документами по начислению заработной платы, начислению единого социального налога (ЕСН)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68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701" y="1257300"/>
            <a:ext cx="105283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По нематериальным активам, полученным безвозмездно, первоначальная стоимость определяется исходя из рыночных цен на дату принятия к бухгалтерскому учету, подтвержденных соответствующими государственными органами (например, органами статистики) или экспертным путем с привлечением профессионального оценщика (имеющего соответствующую лицензию и аттестат). Основанием для получения таких нематериальных активов служат договоры дарения, подтверждающие передачу исключительных прав собственности и факт ее отчуждения.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Оценка </a:t>
            </a:r>
            <a:r>
              <a:rPr lang="ru-RU" sz="2000" dirty="0"/>
              <a:t>нематериальных активов, полученных в качестве вклада участников в уставный капитал, осуществляется по договоренности сторон, возможно с привлечением оценщика, на основании учредительного договора.</a:t>
            </a:r>
          </a:p>
          <a:p>
            <a:pPr algn="ctr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3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001" y="698500"/>
            <a:ext cx="10820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Первоначальная стоимость нематериальных активов, созданных самой организацией, определяется как сумма всех фактических расходов на их создание или изготовление, за исключением налога на добавленную стоимость и иных возмещаемых налогов (кроме случаев, предусмотренных законодательством Российской Федерации). К таким затратам могут относится стоимость израсходованных материальных ресурсов, оплата труда с соответствующими отчислениями ЕСН, услуги сторонних организаций по контрагентским (</a:t>
            </a:r>
            <a:r>
              <a:rPr lang="ru-RU" dirty="0" err="1"/>
              <a:t>соисполнительским</a:t>
            </a:r>
            <a:r>
              <a:rPr lang="ru-RU" dirty="0"/>
              <a:t>) договорам, патентные пошлины, связанные с получением патентов и свидетельств и др.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Затраты</a:t>
            </a:r>
            <a:r>
              <a:rPr lang="ru-RU" dirty="0"/>
              <a:t>, связанные с приобретением и созданием не­материальных активов носят капитальный характер и до принятия этих объектов на учет отражаются на счете </a:t>
            </a:r>
            <a:r>
              <a:rPr lang="ru-RU" b="1" dirty="0"/>
              <a:t>08 «Вложения во </a:t>
            </a:r>
            <a:r>
              <a:rPr lang="ru-RU" b="1" dirty="0" err="1"/>
              <a:t>внеоборотные</a:t>
            </a:r>
            <a:r>
              <a:rPr lang="ru-RU" b="1" dirty="0"/>
              <a:t> активы»</a:t>
            </a:r>
            <a:r>
              <a:rPr lang="ru-RU" dirty="0"/>
              <a:t> как долгосрочные инвестиции. Синтетический учет нематериальных активов осуществ­ляется на счетах </a:t>
            </a:r>
            <a:r>
              <a:rPr lang="ru-RU" b="1" dirty="0"/>
              <a:t>04</a:t>
            </a:r>
            <a:r>
              <a:rPr lang="ru-RU" dirty="0"/>
              <a:t> «Нематериальные активы», </a:t>
            </a:r>
            <a:r>
              <a:rPr lang="ru-RU" b="1" dirty="0"/>
              <a:t>05</a:t>
            </a:r>
            <a:r>
              <a:rPr lang="ru-RU" dirty="0"/>
              <a:t> «Амор­тизация нематериальных активов», </a:t>
            </a:r>
            <a:r>
              <a:rPr lang="ru-RU" b="1" dirty="0"/>
              <a:t>19 </a:t>
            </a:r>
            <a:r>
              <a:rPr lang="ru-RU" dirty="0"/>
              <a:t>«Налог на добав­ленную стоимость по приобретенным ценностям</a:t>
            </a:r>
            <a:r>
              <a:rPr lang="ru-RU" dirty="0" smtClean="0"/>
              <a:t>».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При проверке правильности формирования первоначальной стоимости нематериальных активов на счетах бухгалтерского учета, аудитор должен изучить обороты по счету </a:t>
            </a:r>
            <a:r>
              <a:rPr lang="ru-RU" b="1" dirty="0"/>
              <a:t>08</a:t>
            </a:r>
            <a:r>
              <a:rPr lang="ru-RU" dirty="0"/>
              <a:t> </a:t>
            </a:r>
            <a:r>
              <a:rPr lang="ru-RU" dirty="0" err="1"/>
              <a:t>субсчет</a:t>
            </a:r>
            <a:r>
              <a:rPr lang="ru-RU" dirty="0"/>
              <a:t> «Приобретение (создание) нематериальных активов».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9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9800" y="1028700"/>
            <a:ext cx="1069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/>
              <a:t>Схема корреспонденции счетов, используемая </a:t>
            </a:r>
            <a:r>
              <a:rPr lang="ru-RU" sz="2000" u="sng" dirty="0" err="1"/>
              <a:t>аудируемым</a:t>
            </a:r>
            <a:r>
              <a:rPr lang="ru-RU" sz="2000" u="sng" dirty="0"/>
              <a:t> лицом при отражении поступления нематериальных активов, должна соответствовать требованиям Инструкции по применению плана счетов бухгалтерского учета: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08 </a:t>
            </a:r>
            <a:r>
              <a:rPr lang="ru-RU" b="1" dirty="0" err="1"/>
              <a:t>Кт</a:t>
            </a:r>
            <a:r>
              <a:rPr lang="ru-RU" b="1" dirty="0"/>
              <a:t> 60</a:t>
            </a:r>
            <a:r>
              <a:rPr lang="ru-RU" dirty="0"/>
              <a:t> – оприходованы нематериальные активы, приобретенные у правообладателя;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19 </a:t>
            </a:r>
            <a:r>
              <a:rPr lang="ru-RU" b="1" dirty="0" err="1"/>
              <a:t>Кт</a:t>
            </a:r>
            <a:r>
              <a:rPr lang="ru-RU" b="1" dirty="0"/>
              <a:t> 60</a:t>
            </a:r>
            <a:r>
              <a:rPr lang="ru-RU" dirty="0"/>
              <a:t> – отражен в учете НДС по приобретенным нематериальным активам;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08 </a:t>
            </a:r>
            <a:r>
              <a:rPr lang="ru-RU" b="1" dirty="0" err="1"/>
              <a:t>Кт</a:t>
            </a:r>
            <a:r>
              <a:rPr lang="ru-RU" b="1" dirty="0"/>
              <a:t> 98</a:t>
            </a:r>
            <a:r>
              <a:rPr lang="ru-RU" dirty="0"/>
              <a:t> – оприходованы нематериальные активы, полученные по договору дарения (безвозмездно);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08 </a:t>
            </a:r>
            <a:r>
              <a:rPr lang="ru-RU" b="1" dirty="0" err="1"/>
              <a:t>Кт</a:t>
            </a:r>
            <a:r>
              <a:rPr lang="ru-RU" b="1" dirty="0"/>
              <a:t> 75</a:t>
            </a:r>
            <a:r>
              <a:rPr lang="ru-RU" dirty="0"/>
              <a:t> – оприходованы нематериальные активы, внесенные учредителями в качестве вклада в уставный капитал;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08 – </a:t>
            </a:r>
            <a:r>
              <a:rPr lang="ru-RU" b="1" dirty="0" err="1"/>
              <a:t>Кт</a:t>
            </a:r>
            <a:r>
              <a:rPr lang="ru-RU" b="1" dirty="0"/>
              <a:t> 70, 69, 76</a:t>
            </a:r>
            <a:r>
              <a:rPr lang="ru-RU" dirty="0"/>
              <a:t> – отражены расходы по созданию объекта нематериального актива;</a:t>
            </a:r>
          </a:p>
          <a:p>
            <a:endParaRPr lang="ru-RU" b="1" dirty="0" smtClean="0"/>
          </a:p>
          <a:p>
            <a:r>
              <a:rPr lang="ru-RU" b="1" dirty="0" err="1" smtClean="0"/>
              <a:t>Дт</a:t>
            </a:r>
            <a:r>
              <a:rPr lang="ru-RU" b="1" dirty="0" smtClean="0"/>
              <a:t> </a:t>
            </a:r>
            <a:r>
              <a:rPr lang="ru-RU" b="1" dirty="0"/>
              <a:t>04 </a:t>
            </a:r>
            <a:r>
              <a:rPr lang="ru-RU" b="1" dirty="0" err="1"/>
              <a:t>Кт</a:t>
            </a:r>
            <a:r>
              <a:rPr lang="ru-RU" b="1" dirty="0"/>
              <a:t> 08</a:t>
            </a:r>
            <a:r>
              <a:rPr lang="ru-RU" dirty="0"/>
              <a:t> – на основании акта введен в эксплуатацию объект нематериального актива.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857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2500" y="889000"/>
            <a:ext cx="103632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000" dirty="0" smtClean="0"/>
              <a:t>Проверяя </a:t>
            </a:r>
            <a:r>
              <a:rPr lang="ru-RU" sz="2000" dirty="0"/>
              <a:t>порядок начисления и учета амортизации нематериальных активов следует учитывать, что она от­носится на соответствующие счета учета затрат на произ­водства по нормам, рассчитанным предприятием самостоя­тельно, исходя из срока полезного использования. Начис­ление амортизации по нематериальным активам (по кото­рым начисляется износ) для целей бухгалтерского учета может производиться организацией: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линейным способом исходя из норм амортизации, оп­ределенных на основе срока полезного использования нематериальных активов; </a:t>
            </a:r>
          </a:p>
          <a:p>
            <a:r>
              <a:rPr lang="ru-RU" sz="2000" dirty="0"/>
              <a:t>- способом уменьшаемого остатка;</a:t>
            </a:r>
          </a:p>
          <a:p>
            <a:r>
              <a:rPr lang="ru-RU" sz="2000" dirty="0"/>
              <a:t>- способом списания стоимости пропорционально объе­му продукции (работ).</a:t>
            </a:r>
          </a:p>
          <a:p>
            <a:endParaRPr lang="ru-RU" sz="2000" dirty="0" smtClean="0"/>
          </a:p>
          <a:p>
            <a:endParaRPr lang="ru-RU" sz="2000" dirty="0"/>
          </a:p>
          <a:p>
            <a:pPr algn="ctr"/>
            <a:r>
              <a:rPr lang="ru-RU" sz="2000" dirty="0" smtClean="0"/>
              <a:t>Срок </a:t>
            </a:r>
            <a:r>
              <a:rPr lang="ru-RU" sz="2000" dirty="0"/>
              <a:t>использования нематериальных активов можно определить как период, в течение которого их использование призвано приносить доход организации и служить для выполнения целей деятельности организации. Срок полез­ного использования нематериальных активов определяет­ся организацией при принятии объекта к бухгалтерскому учету.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05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401" y="812800"/>
            <a:ext cx="110194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Проверяя правильность расчета срока полезного ис­пользования нематериальных активов следует исходить из: </a:t>
            </a:r>
          </a:p>
          <a:p>
            <a:endParaRPr lang="ru-RU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срока действия патента, свидетельства и других огра­ничений сроков использования объектов интеллекту­альной собственности согласно законодательству РФ; 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ожидаемого срока использования этого объекта, в те­чение которого организация может получать экономи­ческие выгоды (доход). Для отдельных групп немате­риальных активов срок полезного использования оп­ределяется исходя из количества продукции или иного натурального показателя объема работ, ожидаемого к получению в результате использования этого объекта. Срок полезного использования нематериальных акти­вов должен утверждаться распоряжением или прика­зом руководителя организации;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по нематериальным активам, по которым невозможно определить срок полезного использования, нормы амор­тизационных отчислений устанавливаются в расчете на двадцать лет (но не более срока деятельности орга­низации).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83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1" y="1943100"/>
            <a:ext cx="8935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Срок полезного использования нематериальных акти­вов не может превышать срок деятельности организации. Следовательно, аудитор должен проверить правильность определения срока полезного использования нематериаль­ных активов по каждому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33060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1" y="1498600"/>
            <a:ext cx="10452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/>
              <a:t>Изучая структуру нематериальных активов аудитору необходимо обратить внимание на возможное ошибочное отнесение к нематериальным активам других видов расходов, например лицен­зий. Для этого необходимо составить подробный список нематериальных активов, принятых на учет экономическим субъектом с указанием срока полезного использова­ния каждого объекта с указанием нормы амортизации и фактически начисленной амортизации. Эти данные под­вергаются арифметической проверке, а состав нематери­альных активов инвентаризации.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27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800" y="482600"/>
            <a:ext cx="98310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/>
              <a:t>Не менее важным разделом проверки является изуче­ние правильности отражения в учете выбытия нематери­альных активов. Нематериальные активы могут выбывать с предприятия:</a:t>
            </a:r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в результате реализации;</a:t>
            </a:r>
          </a:p>
          <a:p>
            <a:r>
              <a:rPr lang="ru-RU" dirty="0"/>
              <a:t>2) вследствие списания по причинам нецелесообразности дальнейшего использования;</a:t>
            </a:r>
          </a:p>
          <a:p>
            <a:r>
              <a:rPr lang="ru-RU" dirty="0"/>
              <a:t>3) в результате безвозмездной передачи;</a:t>
            </a:r>
          </a:p>
          <a:p>
            <a:r>
              <a:rPr lang="ru-RU" dirty="0"/>
              <a:t>4) как финансовые вложения в уставные капиталы дру­гих организаций;</a:t>
            </a:r>
          </a:p>
          <a:p>
            <a:r>
              <a:rPr lang="ru-RU" dirty="0"/>
              <a:t>5) в качестве вклада в совместную деятельность (простое товарищество);</a:t>
            </a:r>
          </a:p>
          <a:p>
            <a:r>
              <a:rPr lang="ru-RU" dirty="0"/>
              <a:t>6) при ликвидации нематериальных активов в результа­те аварий, стихийных бедствий и других чрезвычай­ных обстоятельств</a:t>
            </a:r>
          </a:p>
          <a:p>
            <a:r>
              <a:rPr lang="ru-RU" dirty="0"/>
              <a:t>7) списание нематериальных активов в результате выяв­ленной недостачи, хищения;</a:t>
            </a:r>
          </a:p>
          <a:p>
            <a:r>
              <a:rPr lang="ru-RU" dirty="0"/>
              <a:t>8) при передаче в доверительное управление и др.</a:t>
            </a:r>
          </a:p>
          <a:p>
            <a:endParaRPr lang="ru-RU" dirty="0" smtClean="0"/>
          </a:p>
          <a:p>
            <a:pPr algn="ctr"/>
            <a:r>
              <a:rPr lang="ru-RU" b="1" dirty="0" smtClean="0"/>
              <a:t>В </a:t>
            </a:r>
            <a:r>
              <a:rPr lang="ru-RU" b="1" dirty="0"/>
              <a:t>процессе проверки операций по выбытию аудито­ру необходимо дать оценку достоверности документиро­вания операций, корреспонденции счетов и начислен­ным налогам.</a:t>
            </a:r>
          </a:p>
        </p:txBody>
      </p:sp>
    </p:spTree>
    <p:extLst>
      <p:ext uri="{BB962C8B-B14F-4D97-AF65-F5344CB8AC3E}">
        <p14:creationId xmlns:p14="http://schemas.microsoft.com/office/powerpoint/2010/main" val="24775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0" y="1346200"/>
            <a:ext cx="906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Все операции, связанные с выбытием нематериальных активов отражаются с использованием счета. По дебету счета </a:t>
            </a:r>
            <a:r>
              <a:rPr lang="ru-RU" sz="2400" b="1" dirty="0"/>
              <a:t>91.2</a:t>
            </a:r>
            <a:r>
              <a:rPr lang="ru-RU" sz="2400" dirty="0"/>
              <a:t> отражается остаточная стоимость выбывающего объекта и расходы, связанные с выбытием (заработная плата с отчислениями ЕСН, расходы сторонних организаций, НДС с реализации и др.). По кредиту счета </a:t>
            </a:r>
            <a:r>
              <a:rPr lang="ru-RU" sz="2400" b="1" dirty="0"/>
              <a:t>91.1</a:t>
            </a:r>
            <a:r>
              <a:rPr lang="ru-RU" sz="2400" dirty="0"/>
              <a:t> учитываются доходы от реализации  и прочего выбытия основных средств. При этом следует учитывать, что убы­ток, возникающий при списании не полностью амортизированных нематериальных активов, не уменьшает налогооблагаемую прибыль отчетного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263693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0399" y="1485900"/>
            <a:ext cx="1113896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Выявленные в ходе проверки ошибки фиксируется в рабочей документации  аудитора</a:t>
            </a:r>
            <a:r>
              <a:rPr lang="ru-RU" sz="2000" dirty="0"/>
              <a:t>.</a:t>
            </a:r>
          </a:p>
          <a:p>
            <a:pPr algn="ctr"/>
            <a:endParaRPr lang="ru-RU" sz="2000" u="sng" dirty="0" smtClean="0"/>
          </a:p>
          <a:p>
            <a:pPr algn="ctr"/>
            <a:r>
              <a:rPr lang="ru-RU" sz="2000" u="sng" dirty="0" smtClean="0"/>
              <a:t>К </a:t>
            </a:r>
            <a:r>
              <a:rPr lang="ru-RU" sz="2000" u="sng" dirty="0"/>
              <a:t>наиболее типичным можно отнести следующие ошибки</a:t>
            </a:r>
            <a:r>
              <a:rPr lang="ru-RU" sz="2000" dirty="0"/>
              <a:t>:</a:t>
            </a:r>
          </a:p>
          <a:p>
            <a:endParaRPr lang="ru-RU" sz="2000" dirty="0" smtClean="0"/>
          </a:p>
          <a:p>
            <a:r>
              <a:rPr lang="ru-RU" sz="2000" dirty="0" smtClean="0"/>
              <a:t>- </a:t>
            </a:r>
            <a:r>
              <a:rPr lang="ru-RU" sz="2000" dirty="0"/>
              <a:t>неправомерное включение хозяйственных средств в состав нематериальных активов объектов учета;</a:t>
            </a:r>
          </a:p>
          <a:p>
            <a:r>
              <a:rPr lang="ru-RU" sz="2000" dirty="0" smtClean="0"/>
              <a:t>- </a:t>
            </a:r>
            <a:r>
              <a:rPr lang="ru-RU" sz="2000" dirty="0"/>
              <a:t>неправильное формирование первоначальной стоимос­ти объектов нематериальных активов;</a:t>
            </a:r>
          </a:p>
          <a:p>
            <a:r>
              <a:rPr lang="ru-RU" sz="2000" dirty="0"/>
              <a:t>- необоснованное определение срока полезного исполь­зования нематериального актива;</a:t>
            </a:r>
          </a:p>
          <a:p>
            <a:r>
              <a:rPr lang="ru-RU" sz="2000" dirty="0"/>
              <a:t>- неправильное начисление амортизации по отдельным объектам нематериальных активов;</a:t>
            </a:r>
          </a:p>
          <a:p>
            <a:pPr lvl="0"/>
            <a:r>
              <a:rPr lang="ru-RU" sz="2000" dirty="0"/>
              <a:t>отсутствие первичных документов или оформление их с нарушением установленных требований.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1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8700" y="609600"/>
            <a:ext cx="1047284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u="sng" dirty="0"/>
              <a:t>Вопросы и задания к теме:</a:t>
            </a:r>
            <a:endParaRPr lang="ru-RU" sz="2400" u="sng" dirty="0"/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1.</a:t>
            </a:r>
            <a:r>
              <a:rPr lang="ru-RU" dirty="0" smtClean="0"/>
              <a:t> Что </a:t>
            </a:r>
            <a:r>
              <a:rPr lang="ru-RU" dirty="0"/>
              <a:t>является источниками информации при аудите нематериальных активов?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2.</a:t>
            </a:r>
            <a:r>
              <a:rPr lang="ru-RU" dirty="0" smtClean="0"/>
              <a:t> Какие </a:t>
            </a:r>
            <a:r>
              <a:rPr lang="ru-RU" dirty="0"/>
              <a:t>аудиторские процедуры используются при проверке документального оформления операций с нематериальными активами?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3.</a:t>
            </a:r>
            <a:r>
              <a:rPr lang="ru-RU" dirty="0" smtClean="0"/>
              <a:t> Назовете </a:t>
            </a:r>
            <a:r>
              <a:rPr lang="ru-RU" dirty="0"/>
              <a:t>источники проверки обоснованности отнесения объектов к нематериальным активам?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4. </a:t>
            </a:r>
            <a:r>
              <a:rPr lang="ru-RU" dirty="0" smtClean="0"/>
              <a:t>Что </a:t>
            </a:r>
            <a:r>
              <a:rPr lang="ru-RU" dirty="0"/>
              <a:t>является источниками информации при проверке правильности формирования первоначальной стоимости объектов нематериальных активов?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5.</a:t>
            </a:r>
            <a:r>
              <a:rPr lang="ru-RU" dirty="0" smtClean="0"/>
              <a:t> На </a:t>
            </a:r>
            <a:r>
              <a:rPr lang="ru-RU" dirty="0"/>
              <a:t>основании каких источников можно проверить правильность начисления амортизации по нематериальным активам?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7. </a:t>
            </a:r>
            <a:r>
              <a:rPr lang="ru-RU" dirty="0" smtClean="0"/>
              <a:t>Какие </a:t>
            </a:r>
            <a:r>
              <a:rPr lang="ru-RU" dirty="0"/>
              <a:t>методы получения аудиторских доказательств можно использовать при проверке выбытия нематериальных активов?</a:t>
            </a:r>
          </a:p>
          <a:p>
            <a:pPr lvl="0"/>
            <a:endParaRPr lang="ru-RU" dirty="0" smtClean="0"/>
          </a:p>
          <a:p>
            <a:pPr lvl="0"/>
            <a:r>
              <a:rPr lang="ru-RU" b="1" dirty="0" smtClean="0"/>
              <a:t>8.</a:t>
            </a:r>
            <a:r>
              <a:rPr lang="ru-RU" dirty="0" smtClean="0"/>
              <a:t> Составить </a:t>
            </a:r>
            <a:r>
              <a:rPr lang="ru-RU" dirty="0"/>
              <a:t>программу аудита налогообложения операций с нематериальными активами.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f9dc619e658673c9d3fbbcdd15da4b89b5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</TotalTime>
  <Words>2314</Words>
  <Application>Microsoft Office PowerPoint</Application>
  <PresentationFormat>Широкоэкранный</PresentationFormat>
  <Paragraphs>176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Century Gothic</vt:lpstr>
      <vt:lpstr>Times New Roman</vt:lpstr>
      <vt:lpstr>Wingdings 3</vt:lpstr>
      <vt:lpstr>Ион</vt:lpstr>
      <vt:lpstr>КАФЕДРА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Эд</dc:creator>
  <cp:lastModifiedBy>Колосов Данил</cp:lastModifiedBy>
  <cp:revision>8</cp:revision>
  <dcterms:created xsi:type="dcterms:W3CDTF">2017-06-06T15:16:44Z</dcterms:created>
  <dcterms:modified xsi:type="dcterms:W3CDTF">2017-06-13T06:16:33Z</dcterms:modified>
</cp:coreProperties>
</file>