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82" r:id="rId3"/>
    <p:sldId id="262" r:id="rId4"/>
    <p:sldId id="290" r:id="rId5"/>
    <p:sldId id="263" r:id="rId6"/>
    <p:sldId id="286" r:id="rId7"/>
    <p:sldId id="287" r:id="rId8"/>
    <p:sldId id="291" r:id="rId9"/>
    <p:sldId id="292" r:id="rId10"/>
    <p:sldId id="265" r:id="rId11"/>
  </p:sldIdLst>
  <p:sldSz cx="9144000" cy="6858000" type="screen4x3"/>
  <p:notesSz cx="6858000" cy="9144000"/>
  <p:custDataLst>
    <p:tags r:id="rId1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46" autoAdjust="0"/>
    <p:restoredTop sz="94676" autoAdjust="0"/>
  </p:normalViewPr>
  <p:slideViewPr>
    <p:cSldViewPr>
      <p:cViewPr varScale="1">
        <p:scale>
          <a:sx n="110" d="100"/>
          <a:sy n="110" d="100"/>
        </p:scale>
        <p:origin x="166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792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402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948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356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882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537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297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758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71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223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10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65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5385" y="764704"/>
            <a:ext cx="8316676" cy="3384376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chemeClr val="tx2">
                    <a:lumMod val="75000"/>
                  </a:schemeClr>
                </a:solidFill>
              </a:rPr>
              <a:t>Молодая семья как объект работы с молодежью</a:t>
            </a:r>
            <a:br>
              <a:rPr lang="ru-RU" sz="4000" b="1" i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4000" b="1" i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4000" b="1" i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4000" dirty="0"/>
              <a:t>Концепции изучения семьи и семейной политики</a:t>
            </a:r>
            <a:endParaRPr lang="ru-RU" sz="40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81088" y="5301208"/>
            <a:ext cx="8062912" cy="1412776"/>
          </a:xfrm>
        </p:spPr>
        <p:txBody>
          <a:bodyPr>
            <a:normAutofit/>
          </a:bodyPr>
          <a:lstStyle/>
          <a:p>
            <a:pPr algn="r"/>
            <a:endParaRPr lang="ru-RU" sz="2400" dirty="0" smtClean="0">
              <a:solidFill>
                <a:schemeClr val="tx2"/>
              </a:solidFill>
            </a:endParaRPr>
          </a:p>
          <a:p>
            <a:pPr algn="r"/>
            <a:r>
              <a:rPr lang="ru-RU" sz="2400" dirty="0" smtClean="0">
                <a:solidFill>
                  <a:schemeClr val="tx2"/>
                </a:solidFill>
              </a:rPr>
              <a:t>Канд. </a:t>
            </a:r>
            <a:r>
              <a:rPr lang="ru-RU" sz="2400" dirty="0" err="1" smtClean="0">
                <a:solidFill>
                  <a:schemeClr val="tx2"/>
                </a:solidFill>
              </a:rPr>
              <a:t>социол</a:t>
            </a:r>
            <a:r>
              <a:rPr lang="ru-RU" sz="2400" dirty="0" smtClean="0">
                <a:solidFill>
                  <a:schemeClr val="tx2"/>
                </a:solidFill>
              </a:rPr>
              <a:t>. наук, доцент</a:t>
            </a:r>
          </a:p>
          <a:p>
            <a:pPr algn="r"/>
            <a:r>
              <a:rPr lang="ru-RU" sz="2400" dirty="0" smtClean="0">
                <a:solidFill>
                  <a:schemeClr val="tx2"/>
                </a:solidFill>
              </a:rPr>
              <a:t>Султанова Екатерина Владимировна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4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95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080" y="1052736"/>
            <a:ext cx="8521415" cy="4608512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Семейная политика</a:t>
            </a:r>
            <a:r>
              <a:rPr lang="ru-RU" sz="3200" dirty="0"/>
              <a:t> — это деятельность государства, политиче­ских партий, общественных организаций, групп интересов и т.п., направленная на возрождение семьи, семейного образа жизни, утра­ченной на длительном историческом пути развития общества, возвращение семье присущих ей социаль­ных функций, политика направленная, на укрепление семьи как социального института.</a:t>
            </a:r>
            <a:endParaRPr lang="ru-RU" sz="29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07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772400" cy="720080"/>
          </a:xfrm>
        </p:spPr>
        <p:txBody>
          <a:bodyPr>
            <a:normAutofit/>
          </a:bodyPr>
          <a:lstStyle/>
          <a:p>
            <a:r>
              <a:rPr lang="ru-RU" sz="3400" b="0" dirty="0" smtClean="0"/>
              <a:t>Принципы семейной политики</a:t>
            </a:r>
            <a:endParaRPr lang="ru-RU" sz="3400" b="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899591" y="1124744"/>
            <a:ext cx="7595121" cy="5472607"/>
          </a:xfrm>
        </p:spPr>
        <p:txBody>
          <a:bodyPr>
            <a:normAutofit fontScale="92500" lnSpcReduction="20000"/>
          </a:bodyPr>
          <a:lstStyle/>
          <a:p>
            <a:r>
              <a:rPr lang="ru-RU" sz="2600" b="1" i="1" dirty="0">
                <a:solidFill>
                  <a:schemeClr val="tx1"/>
                </a:solidFill>
              </a:rPr>
              <a:t>Принцип суверенности</a:t>
            </a:r>
            <a:r>
              <a:rPr lang="ru-RU" sz="2600" i="1" dirty="0">
                <a:solidFill>
                  <a:schemeClr val="tx1"/>
                </a:solidFill>
              </a:rPr>
              <a:t> - </a:t>
            </a:r>
            <a:r>
              <a:rPr lang="ru-RU" sz="2600" dirty="0">
                <a:solidFill>
                  <a:schemeClr val="tx1"/>
                </a:solidFill>
              </a:rPr>
              <a:t>согласно ему, семья независима от государства и имеет право принимать любые решения, касающиеся ее жизни, совершенно самостоятельно, сообразуясь лишь с собствен­ными целями и интересами</a:t>
            </a:r>
            <a:r>
              <a:rPr lang="ru-RU" sz="26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2600" b="1" i="1" dirty="0">
                <a:solidFill>
                  <a:schemeClr val="tx1"/>
                </a:solidFill>
              </a:rPr>
              <a:t>Принципом свободы выбора</a:t>
            </a:r>
            <a:r>
              <a:rPr lang="ru-RU" sz="2600" dirty="0">
                <a:solidFill>
                  <a:schemeClr val="tx1"/>
                </a:solidFill>
              </a:rPr>
              <a:t> подразумевает наличие в обществе подлинной альтернати­вы и возможности действительно выбирать любой тип семьи и семей­ного поведения.</a:t>
            </a:r>
          </a:p>
          <a:p>
            <a:r>
              <a:rPr lang="ru-RU" sz="2600" b="1" i="1" dirty="0">
                <a:solidFill>
                  <a:schemeClr val="tx1"/>
                </a:solidFill>
              </a:rPr>
              <a:t>Принцип общественного договора</a:t>
            </a:r>
            <a:r>
              <a:rPr lang="ru-RU" sz="2600" i="1" dirty="0">
                <a:solidFill>
                  <a:schemeClr val="tx1"/>
                </a:solidFill>
              </a:rPr>
              <a:t> </a:t>
            </a:r>
            <a:r>
              <a:rPr lang="ru-RU" sz="2600" dirty="0">
                <a:solidFill>
                  <a:schemeClr val="tx1"/>
                </a:solidFill>
              </a:rPr>
              <a:t>оз­начает договорную регламентацию взаимоотношений семьи как со­циального института и государства. Иначе говоря, семья и государст­во заключают между собой общественный договор, в котором на равноправной основе эксплицируются и формулируются все сущест­вующие политические, социальные, экономические и другие отно­шения между ними.</a:t>
            </a:r>
          </a:p>
          <a:p>
            <a:endParaRPr lang="ru-RU" dirty="0"/>
          </a:p>
        </p:txBody>
      </p:sp>
      <p:pic>
        <p:nvPicPr>
          <p:cNvPr id="4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726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115616" y="116633"/>
            <a:ext cx="7772400" cy="720080"/>
          </a:xfrm>
        </p:spPr>
        <p:txBody>
          <a:bodyPr>
            <a:normAutofit/>
          </a:bodyPr>
          <a:lstStyle/>
          <a:p>
            <a:r>
              <a:rPr lang="ru-RU" sz="3400" b="0" dirty="0" smtClean="0"/>
              <a:t>Принципы семейной политики</a:t>
            </a:r>
            <a:endParaRPr lang="ru-RU" sz="3400" b="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85385" y="1124744"/>
            <a:ext cx="8402631" cy="5472607"/>
          </a:xfrm>
        </p:spPr>
        <p:txBody>
          <a:bodyPr>
            <a:noAutofit/>
          </a:bodyPr>
          <a:lstStyle/>
          <a:p>
            <a:r>
              <a:rPr lang="ru-RU" sz="2300" b="1" i="1" dirty="0">
                <a:solidFill>
                  <a:schemeClr val="tx1"/>
                </a:solidFill>
              </a:rPr>
              <a:t>Принцип единства целей </a:t>
            </a:r>
            <a:r>
              <a:rPr lang="ru-RU" sz="2300" dirty="0">
                <a:solidFill>
                  <a:schemeClr val="tx1"/>
                </a:solidFill>
              </a:rPr>
              <a:t>федеральной и региональной семей­ной политики означает, что цели семейной политики едины для всей страны и не зависят от конкретных особенностей изменения семьи и семейного поведения на той или иной территории — час­ти одного и того же государства</a:t>
            </a:r>
            <a:r>
              <a:rPr lang="ru-RU" sz="23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2300" b="1" i="1" dirty="0">
                <a:solidFill>
                  <a:schemeClr val="tx1"/>
                </a:solidFill>
              </a:rPr>
              <a:t>Принцип социального участия </a:t>
            </a:r>
            <a:r>
              <a:rPr lang="ru-RU" sz="2300" i="1" dirty="0">
                <a:solidFill>
                  <a:schemeClr val="tx1"/>
                </a:solidFill>
              </a:rPr>
              <a:t>- </a:t>
            </a:r>
            <a:r>
              <a:rPr lang="ru-RU" sz="2300" dirty="0">
                <a:solidFill>
                  <a:schemeClr val="tx1"/>
                </a:solidFill>
              </a:rPr>
              <a:t>цели семейной политики, так и пути их достижения в возрастающей мере формируются в рамках гражданского общества, во взаимодействии трех субъектов социаль­ной жизни — семьи как малой группы; разного рода со­циальных и территориальных общностей и объединений, формаль­ных и неформальных </a:t>
            </a:r>
            <a:r>
              <a:rPr lang="ru-RU" sz="2300" i="1" dirty="0">
                <a:solidFill>
                  <a:schemeClr val="tx1"/>
                </a:solidFill>
              </a:rPr>
              <a:t>(соседские общины, этнические и социокуль­турные меньшинства, партии, общественные, политические, религи­озные и другие объединения и союзы, группы интересов и т.д. и т.п.)</a:t>
            </a:r>
            <a:r>
              <a:rPr lang="ru-RU" sz="2300" dirty="0">
                <a:solidFill>
                  <a:schemeClr val="tx1"/>
                </a:solidFill>
              </a:rPr>
              <a:t>; специализированные органы государства.</a:t>
            </a:r>
            <a:endParaRPr lang="ru-RU" sz="2300" dirty="0">
              <a:solidFill>
                <a:schemeClr val="tx1"/>
              </a:solidFill>
            </a:endParaRPr>
          </a:p>
        </p:txBody>
      </p:sp>
      <p:pic>
        <p:nvPicPr>
          <p:cNvPr id="4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675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65150" y="332656"/>
            <a:ext cx="8578850" cy="6192688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Распоряжением </a:t>
            </a:r>
            <a:r>
              <a:rPr lang="ru-RU" sz="2800" b="1" dirty="0"/>
              <a:t>Правительства Российской Федерации от 25 августа 2014 г. N 1618-р </a:t>
            </a:r>
            <a:r>
              <a:rPr lang="ru-RU" sz="2800" b="1" dirty="0" smtClean="0"/>
              <a:t>была утверждена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 smtClean="0"/>
              <a:t>«</a:t>
            </a:r>
            <a:r>
              <a:rPr lang="ru-RU" sz="2800" dirty="0" smtClean="0"/>
              <a:t>Концепция </a:t>
            </a:r>
            <a:r>
              <a:rPr lang="ru-RU" sz="2800" dirty="0"/>
              <a:t>государственной семейной политики в Российской Федерации на период до 2025 </a:t>
            </a:r>
            <a:r>
              <a:rPr lang="ru-RU" sz="2800" dirty="0" smtClean="0"/>
              <a:t>года»</a:t>
            </a:r>
            <a:r>
              <a:rPr lang="ru-RU" sz="2800" dirty="0"/>
              <a:t/>
            </a:r>
            <a:br>
              <a:rPr lang="ru-RU" sz="2800" dirty="0"/>
            </a:br>
            <a:endParaRPr lang="ru-RU" sz="2600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92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Целями государственной семейной политики являются поддержка, укрепление и защита семьи и ценностей семейной жизни, создание необходимых условий для выполнения семьей ее функций, повышение качества жизни семей и обеспечение прав членов семьи в процессе ее общественного развития</a:t>
            </a:r>
          </a:p>
        </p:txBody>
      </p:sp>
      <p:pic>
        <p:nvPicPr>
          <p:cNvPr id="4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280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/>
          </a:bodyPr>
          <a:lstStyle/>
          <a:p>
            <a:r>
              <a:rPr lang="ru-RU" sz="3200" b="1" dirty="0"/>
              <a:t>Основными задачами государственной семейной политики являются:</a:t>
            </a:r>
            <a:endParaRPr lang="ru-RU" sz="3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03569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</a:t>
            </a:r>
            <a:r>
              <a:rPr lang="ru-RU" dirty="0"/>
              <a:t>развитие экономической самостоятельности семьи и создание условий для самостоятельного решения ею своей социальной функции;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развитие системы государственной поддержки семей, в том числе при рождении и воспитании детей; </a:t>
            </a:r>
            <a:endParaRPr lang="ru-RU" dirty="0" smtClean="0"/>
          </a:p>
          <a:p>
            <a:r>
              <a:rPr lang="ru-RU" dirty="0"/>
              <a:t>создание механизмов поддержки семей, нуждающихся в улучшении жилищных условий; </a:t>
            </a:r>
          </a:p>
        </p:txBody>
      </p:sp>
      <p:pic>
        <p:nvPicPr>
          <p:cNvPr id="4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228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/>
          </a:bodyPr>
          <a:lstStyle/>
          <a:p>
            <a:r>
              <a:rPr lang="ru-RU" sz="3200" b="1" dirty="0"/>
              <a:t>Основными задачами государственной семейной политики являются:</a:t>
            </a:r>
            <a:endParaRPr lang="ru-RU" sz="3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03569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развитие </a:t>
            </a:r>
            <a:r>
              <a:rPr lang="ru-RU" dirty="0" err="1"/>
              <a:t>жизнеохранительной</a:t>
            </a:r>
            <a:r>
              <a:rPr lang="ru-RU" dirty="0"/>
              <a:t> функции семьи и создание условий для обеспечения здоровья ее членов; </a:t>
            </a:r>
            <a:endParaRPr lang="ru-RU" dirty="0" smtClean="0"/>
          </a:p>
          <a:p>
            <a:r>
              <a:rPr lang="ru-RU" dirty="0" smtClean="0"/>
              <a:t>повышение </a:t>
            </a:r>
            <a:r>
              <a:rPr lang="ru-RU" dirty="0"/>
              <a:t>ценности семейного образа жизни, сохранение духовно- нравственных традиций в семейных отношениях и семейном воспитании; </a:t>
            </a:r>
            <a:endParaRPr lang="ru-RU" dirty="0" smtClean="0"/>
          </a:p>
          <a:p>
            <a:r>
              <a:rPr lang="ru-RU" dirty="0"/>
              <a:t>содействие в реализации воспитательного и культурно- образовательного потенциала семьи; </a:t>
            </a:r>
          </a:p>
        </p:txBody>
      </p:sp>
      <p:pic>
        <p:nvPicPr>
          <p:cNvPr id="4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707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/>
          </a:bodyPr>
          <a:lstStyle/>
          <a:p>
            <a:r>
              <a:rPr lang="ru-RU" sz="3200" b="1" dirty="0"/>
              <a:t>Основными задачами государственной семейной политики являются:</a:t>
            </a:r>
            <a:endParaRPr lang="ru-RU" sz="3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035698"/>
          </a:xfrm>
        </p:spPr>
        <p:txBody>
          <a:bodyPr>
            <a:normAutofit fontScale="92500"/>
          </a:bodyPr>
          <a:lstStyle/>
          <a:p>
            <a:r>
              <a:rPr lang="ru-RU" dirty="0"/>
              <a:t>обеспечение социальной защиты семей и детей, нуждающихся в особой заботе государства; </a:t>
            </a:r>
            <a:endParaRPr lang="ru-RU" dirty="0" smtClean="0"/>
          </a:p>
          <a:p>
            <a:r>
              <a:rPr lang="ru-RU" dirty="0" smtClean="0"/>
              <a:t>профилактика </a:t>
            </a:r>
            <a:r>
              <a:rPr lang="ru-RU" dirty="0"/>
              <a:t>семейного неблагополучия, детской безнадзорности и беспризорности; </a:t>
            </a:r>
            <a:endParaRPr lang="ru-RU" dirty="0" smtClean="0"/>
          </a:p>
          <a:p>
            <a:r>
              <a:rPr lang="ru-RU" dirty="0" smtClean="0"/>
              <a:t>повышение </a:t>
            </a:r>
            <a:r>
              <a:rPr lang="ru-RU" dirty="0"/>
              <a:t>эффективности системы социальной защиты семей с несовершеннолетними детьми, вовлеченными в сферу гражданского, административного и уголовного судопроизводства.</a:t>
            </a:r>
          </a:p>
        </p:txBody>
      </p:sp>
      <p:pic>
        <p:nvPicPr>
          <p:cNvPr id="4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473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15616" y="250842"/>
            <a:ext cx="7772400" cy="1362075"/>
          </a:xfrm>
        </p:spPr>
        <p:txBody>
          <a:bodyPr>
            <a:normAutofit/>
          </a:bodyPr>
          <a:lstStyle/>
          <a:p>
            <a:r>
              <a:rPr lang="ru-RU" sz="3600" b="0" dirty="0" smtClean="0"/>
              <a:t>Рекомендуемая литература</a:t>
            </a:r>
            <a:endParaRPr lang="ru-RU" sz="3600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85385" y="1196752"/>
            <a:ext cx="8263079" cy="5328592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Агапов </a:t>
            </a:r>
            <a:r>
              <a:rPr lang="ru-RU" dirty="0">
                <a:solidFill>
                  <a:schemeClr val="tx1"/>
                </a:solidFill>
              </a:rPr>
              <a:t>Евгений Петрович. </a:t>
            </a:r>
            <a:r>
              <a:rPr lang="ru-RU" dirty="0" err="1">
                <a:solidFill>
                  <a:schemeClr val="tx1"/>
                </a:solidFill>
              </a:rPr>
              <a:t>Семьеведение</a:t>
            </a:r>
            <a:r>
              <a:rPr lang="ru-RU" dirty="0">
                <a:solidFill>
                  <a:schemeClr val="tx1"/>
                </a:solidFill>
              </a:rPr>
              <a:t> : Учебное пособие [Электронный ресурс] : РИОР , 2018 - 224 - Режим доступа: http://znanium.com/go.php?id=908220 </a:t>
            </a:r>
            <a:endParaRPr lang="ru-RU" dirty="0" smtClean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Голованова </a:t>
            </a:r>
            <a:r>
              <a:rPr lang="ru-RU" dirty="0">
                <a:solidFill>
                  <a:schemeClr val="tx1"/>
                </a:solidFill>
              </a:rPr>
              <a:t>Оксана </a:t>
            </a:r>
            <a:r>
              <a:rPr lang="ru-RU" dirty="0" smtClean="0">
                <a:solidFill>
                  <a:schemeClr val="tx1"/>
                </a:solidFill>
              </a:rPr>
              <a:t> Владимировна</a:t>
            </a:r>
            <a:r>
              <a:rPr lang="ru-RU" dirty="0">
                <a:solidFill>
                  <a:schemeClr val="tx1"/>
                </a:solidFill>
              </a:rPr>
              <a:t>. Семейное право : Учебник [Электронный ресурс] : ИД ФОРУМ , 2018 - 301 - Режим доступа: http://znanium.com/go.php?id=947285 </a:t>
            </a:r>
            <a:endParaRPr lang="ru-RU" dirty="0" smtClean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Семья </a:t>
            </a:r>
            <a:r>
              <a:rPr lang="ru-RU" dirty="0">
                <a:solidFill>
                  <a:schemeClr val="tx1"/>
                </a:solidFill>
              </a:rPr>
              <a:t>и общество: теория и практика решения актуальных проблем : сб. трудов / [под ред. Е. Ю. Костиной] - Владивосток : Изд-во </a:t>
            </a:r>
            <a:r>
              <a:rPr lang="ru-RU" dirty="0" err="1">
                <a:solidFill>
                  <a:schemeClr val="tx1"/>
                </a:solidFill>
              </a:rPr>
              <a:t>Дальневост</a:t>
            </a:r>
            <a:r>
              <a:rPr lang="ru-RU" dirty="0">
                <a:solidFill>
                  <a:schemeClr val="tx1"/>
                </a:solidFill>
              </a:rPr>
              <a:t>. ун-та , 2014 - 176 с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Черняк </a:t>
            </a:r>
            <a:r>
              <a:rPr lang="ru-RU" dirty="0">
                <a:solidFill>
                  <a:schemeClr val="tx1"/>
                </a:solidFill>
              </a:rPr>
              <a:t>Евгения Михайловна. </a:t>
            </a:r>
            <a:r>
              <a:rPr lang="ru-RU" dirty="0" err="1">
                <a:solidFill>
                  <a:schemeClr val="tx1"/>
                </a:solidFill>
              </a:rPr>
              <a:t>Семьеведение</a:t>
            </a:r>
            <a:r>
              <a:rPr lang="ru-RU" dirty="0">
                <a:solidFill>
                  <a:schemeClr val="tx1"/>
                </a:solidFill>
              </a:rPr>
              <a:t> : Учебник [Электронный ресурс] : Дашков и К , 2017 - 288 - Режим доступа: http://znanium.com/go.php?id=450810 </a:t>
            </a:r>
            <a:endParaRPr lang="ru-RU" dirty="0" smtClean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ru-RU" dirty="0" err="1" smtClean="0">
                <a:solidFill>
                  <a:schemeClr val="tx1"/>
                </a:solidFill>
              </a:rPr>
              <a:t>Шаин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Ефим Григорьевич. Молодая семья : Монография [Электронный ресурс] : Тула: Издательство ТГПУ </a:t>
            </a:r>
            <a:r>
              <a:rPr lang="ru-RU" dirty="0" err="1">
                <a:solidFill>
                  <a:schemeClr val="tx1"/>
                </a:solidFill>
              </a:rPr>
              <a:t>им.Л.Н.Толстого</a:t>
            </a:r>
            <a:r>
              <a:rPr lang="ru-RU" dirty="0">
                <a:solidFill>
                  <a:schemeClr val="tx1"/>
                </a:solidFill>
              </a:rPr>
              <a:t> , 2015 - 56 - Режим доступа: https://lib.rucont.ru/efd/335633 </a:t>
            </a:r>
          </a:p>
        </p:txBody>
      </p:sp>
      <p:pic>
        <p:nvPicPr>
          <p:cNvPr id="3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669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df9fb07f3cf93ea811b5a979443d1d26fadf42c7"/>
  <p:tag name="ISPRING_RESOURCE_PATHS_HASH_PRESENTER" val="b97c9c2dbe152601029283ea3a412fd45ddf47b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2198</TotalTime>
  <Words>375</Words>
  <Application>Microsoft Office PowerPoint</Application>
  <PresentationFormat>Экран (4:3)</PresentationFormat>
  <Paragraphs>32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 Office</vt:lpstr>
      <vt:lpstr>Молодая семья как объект работы с молодежью  Концепции изучения семьи и семейной политики</vt:lpstr>
      <vt:lpstr>Семейная политика — это деятельность государства, политиче­ских партий, общественных организаций, групп интересов и т.п., направленная на возрождение семьи, семейного образа жизни, утра­ченной на длительном историческом пути развития общества, возвращение семье присущих ей социаль­ных функций, политика направленная, на укрепление семьи как социального института.</vt:lpstr>
      <vt:lpstr>Принципы семейной политики</vt:lpstr>
      <vt:lpstr>Принципы семейной политики</vt:lpstr>
      <vt:lpstr>Распоряжением Правительства Российской Федерации от 25 августа 2014 г. N 1618-р была утверждена «Концепция государственной семейной политики в Российской Федерации на период до 2025 года» </vt:lpstr>
      <vt:lpstr>Презентация PowerPoint</vt:lpstr>
      <vt:lpstr>Основными задачами государственной семейной политики являются:</vt:lpstr>
      <vt:lpstr>Основными задачами государственной семейной политики являются:</vt:lpstr>
      <vt:lpstr>Основными задачами государственной семейной политики являются:</vt:lpstr>
      <vt:lpstr>Рекомендуемая литература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Баталова Екатерина</cp:lastModifiedBy>
  <cp:revision>49</cp:revision>
  <cp:lastPrinted>2014-11-21T07:19:17Z</cp:lastPrinted>
  <dcterms:created xsi:type="dcterms:W3CDTF">2014-06-26T11:41:42Z</dcterms:created>
  <dcterms:modified xsi:type="dcterms:W3CDTF">2018-06-29T00:54:42Z</dcterms:modified>
</cp:coreProperties>
</file>