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2"/>
  </p:notesMasterIdLst>
  <p:handoutMasterIdLst>
    <p:handoutMasterId r:id="rId33"/>
  </p:handoutMasterIdLst>
  <p:sldIdLst>
    <p:sldId id="258" r:id="rId2"/>
    <p:sldId id="295" r:id="rId3"/>
    <p:sldId id="331" r:id="rId4"/>
    <p:sldId id="274" r:id="rId5"/>
    <p:sldId id="315" r:id="rId6"/>
    <p:sldId id="324" r:id="rId7"/>
    <p:sldId id="323" r:id="rId8"/>
    <p:sldId id="319" r:id="rId9"/>
    <p:sldId id="318" r:id="rId10"/>
    <p:sldId id="322" r:id="rId11"/>
    <p:sldId id="327" r:id="rId12"/>
    <p:sldId id="320" r:id="rId13"/>
    <p:sldId id="316" r:id="rId14"/>
    <p:sldId id="305" r:id="rId15"/>
    <p:sldId id="306" r:id="rId16"/>
    <p:sldId id="329" r:id="rId17"/>
    <p:sldId id="317" r:id="rId18"/>
    <p:sldId id="328" r:id="rId19"/>
    <p:sldId id="286" r:id="rId20"/>
    <p:sldId id="304" r:id="rId21"/>
    <p:sldId id="326" r:id="rId22"/>
    <p:sldId id="321" r:id="rId23"/>
    <p:sldId id="308" r:id="rId24"/>
    <p:sldId id="307" r:id="rId25"/>
    <p:sldId id="311" r:id="rId26"/>
    <p:sldId id="313" r:id="rId27"/>
    <p:sldId id="325" r:id="rId28"/>
    <p:sldId id="330" r:id="rId29"/>
    <p:sldId id="298" r:id="rId30"/>
    <p:sldId id="271" r:id="rId31"/>
  </p:sldIdLst>
  <p:sldSz cx="9144000" cy="6858000" type="screen4x3"/>
  <p:notesSz cx="6858000" cy="9144000"/>
  <p:custDataLst>
    <p:tags r:id="rId34"/>
  </p:custDataLst>
  <p:defaultTextStyle>
    <a:defPPr>
      <a:defRPr lang="ru-RU"/>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432">
          <p15:clr>
            <a:srgbClr val="A4A3A4"/>
          </p15:clr>
        </p15:guide>
        <p15:guide id="2" orient="horz" pos="3974">
          <p15:clr>
            <a:srgbClr val="A4A3A4"/>
          </p15:clr>
        </p15:guide>
        <p15:guide id="3" orient="horz" pos="890">
          <p15:clr>
            <a:srgbClr val="A4A3A4"/>
          </p15:clr>
        </p15:guide>
        <p15:guide id="4" orient="horz" pos="709">
          <p15:clr>
            <a:srgbClr val="A4A3A4"/>
          </p15:clr>
        </p15:guide>
        <p15:guide id="5" orient="horz" pos="527">
          <p15:clr>
            <a:srgbClr val="A4A3A4"/>
          </p15:clr>
        </p15:guide>
        <p15:guide id="6" orient="horz" pos="346">
          <p15:clr>
            <a:srgbClr val="A4A3A4"/>
          </p15:clr>
        </p15:guide>
        <p15:guide id="7" pos="204">
          <p15:clr>
            <a:srgbClr val="A4A3A4"/>
          </p15:clr>
        </p15:guide>
        <p15:guide id="8" pos="5556">
          <p15:clr>
            <a:srgbClr val="A4A3A4"/>
          </p15:clr>
        </p15:guide>
        <p15:guide id="9" pos="2880">
          <p15:clr>
            <a:srgbClr val="A4A3A4"/>
          </p15:clr>
        </p15:guide>
        <p15:guide id="10" pos="2744">
          <p15:clr>
            <a:srgbClr val="A4A3A4"/>
          </p15:clr>
        </p15:guide>
        <p15:guide id="11" pos="301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FFF"/>
    <a:srgbClr val="0000CC"/>
    <a:srgbClr val="B2B2B2"/>
    <a:srgbClr val="33CC33"/>
    <a:srgbClr val="FFCC00"/>
    <a:srgbClr val="00DCDC"/>
    <a:srgbClr val="0064EB"/>
    <a:srgbClr val="3333FF"/>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84502" autoAdjust="0"/>
  </p:normalViewPr>
  <p:slideViewPr>
    <p:cSldViewPr snapToGrid="0">
      <p:cViewPr varScale="1">
        <p:scale>
          <a:sx n="116" d="100"/>
          <a:sy n="116" d="100"/>
        </p:scale>
        <p:origin x="1446" y="96"/>
      </p:cViewPr>
      <p:guideLst>
        <p:guide orient="horz" pos="2432"/>
        <p:guide orient="horz" pos="3974"/>
        <p:guide orient="horz" pos="890"/>
        <p:guide orient="horz" pos="709"/>
        <p:guide orient="horz" pos="527"/>
        <p:guide orient="horz" pos="346"/>
        <p:guide pos="204"/>
        <p:guide pos="5556"/>
        <p:guide pos="2880"/>
        <p:guide pos="2744"/>
        <p:guide pos="3016"/>
      </p:guideLst>
    </p:cSldViewPr>
  </p:slid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ru-RU"/>
          </a:p>
        </p:txBody>
      </p:sp>
      <p:sp>
        <p:nvSpPr>
          <p:cNvPr id="7171"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ru-RU"/>
          </a:p>
        </p:txBody>
      </p:sp>
      <p:sp>
        <p:nvSpPr>
          <p:cNvPr id="7172"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ru-RU"/>
          </a:p>
        </p:txBody>
      </p:sp>
      <p:sp>
        <p:nvSpPr>
          <p:cNvPr id="7173"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5E5FDE15-6177-4CE3-9356-F1A8AA943A07}" type="slidenum">
              <a:rPr lang="ru-RU" altLang="ru-RU"/>
              <a:pPr>
                <a:defRPr/>
              </a:pPr>
              <a:t>‹#›</a:t>
            </a:fld>
            <a:endParaRPr lang="ru-RU" altLang="ru-RU"/>
          </a:p>
        </p:txBody>
      </p:sp>
    </p:spTree>
    <p:extLst>
      <p:ext uri="{BB962C8B-B14F-4D97-AF65-F5344CB8AC3E}">
        <p14:creationId xmlns:p14="http://schemas.microsoft.com/office/powerpoint/2010/main" val="24363138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ru-RU"/>
          </a:p>
        </p:txBody>
      </p:sp>
      <p:sp>
        <p:nvSpPr>
          <p:cNvPr id="614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ru-RU"/>
          </a:p>
        </p:txBody>
      </p:sp>
      <p:sp>
        <p:nvSpPr>
          <p:cNvPr id="20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615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ru-RU"/>
          </a:p>
        </p:txBody>
      </p:sp>
      <p:sp>
        <p:nvSpPr>
          <p:cNvPr id="615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2277B536-6C4C-43EB-9A4A-1F2BB5DC0470}" type="slidenum">
              <a:rPr lang="ru-RU" altLang="ru-RU"/>
              <a:pPr>
                <a:defRPr/>
              </a:pPr>
              <a:t>‹#›</a:t>
            </a:fld>
            <a:endParaRPr lang="ru-RU" altLang="ru-RU"/>
          </a:p>
        </p:txBody>
      </p:sp>
    </p:spTree>
    <p:extLst>
      <p:ext uri="{BB962C8B-B14F-4D97-AF65-F5344CB8AC3E}">
        <p14:creationId xmlns:p14="http://schemas.microsoft.com/office/powerpoint/2010/main" val="1859172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spect="1" noChangeArrowheads="1" noTextEdit="1"/>
          </p:cNvSpPr>
          <p:nvPr>
            <p:ph type="sldImg"/>
          </p:nvPr>
        </p:nvSpPr>
        <p:spPr>
          <a:ln/>
        </p:spPr>
      </p:sp>
      <p:sp>
        <p:nvSpPr>
          <p:cNvPr id="51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ru-RU" smtClean="0">
              <a:latin typeface="Arial" panose="020B0604020202020204" pitchFamily="34" charset="0"/>
            </a:endParaRPr>
          </a:p>
        </p:txBody>
      </p:sp>
    </p:spTree>
    <p:extLst>
      <p:ext uri="{BB962C8B-B14F-4D97-AF65-F5344CB8AC3E}">
        <p14:creationId xmlns:p14="http://schemas.microsoft.com/office/powerpoint/2010/main" val="27032744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spect="1" noChangeArrowheads="1" noTextEdit="1"/>
          </p:cNvSpPr>
          <p:nvPr>
            <p:ph type="sldImg"/>
          </p:nvPr>
        </p:nvSpPr>
        <p:spPr>
          <a:ln/>
        </p:spPr>
      </p:sp>
      <p:sp>
        <p:nvSpPr>
          <p:cNvPr id="71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ru-RU" smtClean="0">
              <a:latin typeface="Arial" panose="020B0604020202020204" pitchFamily="34" charset="0"/>
            </a:endParaRPr>
          </a:p>
        </p:txBody>
      </p:sp>
    </p:spTree>
    <p:extLst>
      <p:ext uri="{BB962C8B-B14F-4D97-AF65-F5344CB8AC3E}">
        <p14:creationId xmlns:p14="http://schemas.microsoft.com/office/powerpoint/2010/main" val="12108883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Rot="1" noChangeAspect="1" noChangeArrowheads="1" noTextEdit="1"/>
          </p:cNvSpPr>
          <p:nvPr>
            <p:ph type="sldImg"/>
          </p:nvPr>
        </p:nvSpPr>
        <p:spPr>
          <a:ln/>
        </p:spPr>
      </p:sp>
      <p:sp>
        <p:nvSpPr>
          <p:cNvPr id="92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ru-RU" smtClean="0">
              <a:latin typeface="Arial" panose="020B0604020202020204" pitchFamily="34" charset="0"/>
            </a:endParaRPr>
          </a:p>
        </p:txBody>
      </p:sp>
    </p:spTree>
    <p:extLst>
      <p:ext uri="{BB962C8B-B14F-4D97-AF65-F5344CB8AC3E}">
        <p14:creationId xmlns:p14="http://schemas.microsoft.com/office/powerpoint/2010/main" val="30000619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Rot="1" noChangeAspect="1" noChangeArrowheads="1" noTextEdit="1"/>
          </p:cNvSpPr>
          <p:nvPr>
            <p:ph type="sldImg"/>
          </p:nvPr>
        </p:nvSpPr>
        <p:spPr>
          <a:ln/>
        </p:spPr>
      </p:sp>
      <p:sp>
        <p:nvSpPr>
          <p:cNvPr id="112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ru-RU" smtClean="0">
              <a:latin typeface="Arial" panose="020B0604020202020204" pitchFamily="34" charset="0"/>
            </a:endParaRPr>
          </a:p>
        </p:txBody>
      </p:sp>
    </p:spTree>
    <p:extLst>
      <p:ext uri="{BB962C8B-B14F-4D97-AF65-F5344CB8AC3E}">
        <p14:creationId xmlns:p14="http://schemas.microsoft.com/office/powerpoint/2010/main" val="5230829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ru-RU" smtClean="0">
              <a:latin typeface="Arial" panose="020B0604020202020204" pitchFamily="34" charset="0"/>
            </a:endParaRPr>
          </a:p>
        </p:txBody>
      </p:sp>
    </p:spTree>
    <p:extLst>
      <p:ext uri="{BB962C8B-B14F-4D97-AF65-F5344CB8AC3E}">
        <p14:creationId xmlns:p14="http://schemas.microsoft.com/office/powerpoint/2010/main" val="3318346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ru-RU" smtClean="0">
              <a:latin typeface="Arial" panose="020B0604020202020204" pitchFamily="34" charset="0"/>
            </a:endParaRPr>
          </a:p>
        </p:txBody>
      </p:sp>
    </p:spTree>
    <p:extLst>
      <p:ext uri="{BB962C8B-B14F-4D97-AF65-F5344CB8AC3E}">
        <p14:creationId xmlns:p14="http://schemas.microsoft.com/office/powerpoint/2010/main" val="38172521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ru-RU" smtClean="0">
              <a:latin typeface="Arial" panose="020B0604020202020204" pitchFamily="34" charset="0"/>
            </a:endParaRPr>
          </a:p>
        </p:txBody>
      </p:sp>
    </p:spTree>
    <p:extLst>
      <p:ext uri="{BB962C8B-B14F-4D97-AF65-F5344CB8AC3E}">
        <p14:creationId xmlns:p14="http://schemas.microsoft.com/office/powerpoint/2010/main" val="6220258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ChangeArrowheads="1" noTextEdit="1"/>
          </p:cNvSpPr>
          <p:nvPr>
            <p:ph type="sldImg"/>
          </p:nvPr>
        </p:nvSpPr>
        <p:spPr>
          <a:ln/>
        </p:spPr>
      </p:sp>
      <p:sp>
        <p:nvSpPr>
          <p:cNvPr id="296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ru-RU" smtClean="0">
              <a:latin typeface="Arial" panose="020B0604020202020204" pitchFamily="34" charset="0"/>
            </a:endParaRPr>
          </a:p>
        </p:txBody>
      </p:sp>
    </p:spTree>
    <p:extLst>
      <p:ext uri="{BB962C8B-B14F-4D97-AF65-F5344CB8AC3E}">
        <p14:creationId xmlns:p14="http://schemas.microsoft.com/office/powerpoint/2010/main" val="1247726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ru-RU" smtClean="0">
              <a:latin typeface="Arial" panose="020B0604020202020204" pitchFamily="34" charset="0"/>
            </a:endParaRPr>
          </a:p>
        </p:txBody>
      </p:sp>
    </p:spTree>
    <p:extLst>
      <p:ext uri="{BB962C8B-B14F-4D97-AF65-F5344CB8AC3E}">
        <p14:creationId xmlns:p14="http://schemas.microsoft.com/office/powerpoint/2010/main" val="23519393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spect="1" noChangeArrowheads="1" noTextEdit="1"/>
          </p:cNvSpPr>
          <p:nvPr>
            <p:ph type="sldImg"/>
          </p:nvPr>
        </p:nvSpPr>
        <p:spPr>
          <a:ln/>
        </p:spPr>
      </p:sp>
      <p:sp>
        <p:nvSpPr>
          <p:cNvPr id="348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ru-RU" smtClean="0">
              <a:latin typeface="Arial" panose="020B0604020202020204" pitchFamily="34" charset="0"/>
            </a:endParaRPr>
          </a:p>
        </p:txBody>
      </p:sp>
    </p:spTree>
    <p:extLst>
      <p:ext uri="{BB962C8B-B14F-4D97-AF65-F5344CB8AC3E}">
        <p14:creationId xmlns:p14="http://schemas.microsoft.com/office/powerpoint/2010/main" val="19620814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ru-RU" smtClean="0">
              <a:latin typeface="Arial" panose="020B0604020202020204" pitchFamily="34" charset="0"/>
            </a:endParaRPr>
          </a:p>
        </p:txBody>
      </p:sp>
    </p:spTree>
    <p:extLst>
      <p:ext uri="{BB962C8B-B14F-4D97-AF65-F5344CB8AC3E}">
        <p14:creationId xmlns:p14="http://schemas.microsoft.com/office/powerpoint/2010/main" val="2050048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ru-RU" smtClean="0">
              <a:latin typeface="Arial" panose="020B0604020202020204" pitchFamily="34" charset="0"/>
            </a:endParaRPr>
          </a:p>
        </p:txBody>
      </p:sp>
    </p:spTree>
    <p:extLst>
      <p:ext uri="{BB962C8B-B14F-4D97-AF65-F5344CB8AC3E}">
        <p14:creationId xmlns:p14="http://schemas.microsoft.com/office/powerpoint/2010/main" val="25135717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ru-RU" smtClean="0">
              <a:latin typeface="Arial" panose="020B0604020202020204" pitchFamily="34" charset="0"/>
            </a:endParaRPr>
          </a:p>
        </p:txBody>
      </p:sp>
    </p:spTree>
    <p:extLst>
      <p:ext uri="{BB962C8B-B14F-4D97-AF65-F5344CB8AC3E}">
        <p14:creationId xmlns:p14="http://schemas.microsoft.com/office/powerpoint/2010/main" val="12386298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ru-RU" smtClean="0">
              <a:latin typeface="Arial" panose="020B0604020202020204" pitchFamily="34" charset="0"/>
            </a:endParaRPr>
          </a:p>
        </p:txBody>
      </p:sp>
    </p:spTree>
    <p:extLst>
      <p:ext uri="{BB962C8B-B14F-4D97-AF65-F5344CB8AC3E}">
        <p14:creationId xmlns:p14="http://schemas.microsoft.com/office/powerpoint/2010/main" val="9738626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ru-RU" smtClean="0">
              <a:latin typeface="Arial" panose="020B0604020202020204" pitchFamily="34" charset="0"/>
            </a:endParaRPr>
          </a:p>
        </p:txBody>
      </p:sp>
    </p:spTree>
    <p:extLst>
      <p:ext uri="{BB962C8B-B14F-4D97-AF65-F5344CB8AC3E}">
        <p14:creationId xmlns:p14="http://schemas.microsoft.com/office/powerpoint/2010/main" val="30431954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ru-RU" smtClean="0">
              <a:latin typeface="Arial" panose="020B0604020202020204" pitchFamily="34" charset="0"/>
            </a:endParaRPr>
          </a:p>
        </p:txBody>
      </p:sp>
    </p:spTree>
    <p:extLst>
      <p:ext uri="{BB962C8B-B14F-4D97-AF65-F5344CB8AC3E}">
        <p14:creationId xmlns:p14="http://schemas.microsoft.com/office/powerpoint/2010/main" val="1850359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ru-RU" smtClean="0">
              <a:latin typeface="Arial" panose="020B0604020202020204" pitchFamily="34" charset="0"/>
            </a:endParaRPr>
          </a:p>
        </p:txBody>
      </p:sp>
    </p:spTree>
    <p:extLst>
      <p:ext uri="{BB962C8B-B14F-4D97-AF65-F5344CB8AC3E}">
        <p14:creationId xmlns:p14="http://schemas.microsoft.com/office/powerpoint/2010/main" val="7033655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a:prstGeom prst="rect">
            <a:avLst/>
          </a:prstGeo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Tree>
    <p:extLst>
      <p:ext uri="{BB962C8B-B14F-4D97-AF65-F5344CB8AC3E}">
        <p14:creationId xmlns:p14="http://schemas.microsoft.com/office/powerpoint/2010/main" val="256403423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p>
            <a:r>
              <a:rPr lang="ru-RU" smtClean="0"/>
              <a:t>Образец заголовка</a:t>
            </a:r>
            <a:endParaRPr lang="ru-RU"/>
          </a:p>
        </p:txBody>
      </p:sp>
      <p:sp>
        <p:nvSpPr>
          <p:cNvPr id="3" name="Содержимое 2"/>
          <p:cNvSpPr>
            <a:spLocks noGrp="1"/>
          </p:cNvSpPr>
          <p:nvPr>
            <p:ph idx="1"/>
          </p:nvPr>
        </p:nvSpPr>
        <p:spPr>
          <a:xfrm>
            <a:off x="457200" y="1600200"/>
            <a:ext cx="8229600" cy="4525963"/>
          </a:xfrm>
          <a:prstGeom prst="rect">
            <a:avLst/>
          </a:prstGeo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281928976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Tree>
    <p:extLst>
      <p:ext uri="{BB962C8B-B14F-4D97-AF65-F5344CB8AC3E}">
        <p14:creationId xmlns:p14="http://schemas.microsoft.com/office/powerpoint/2010/main" val="36953412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38620990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25255327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p>
            <a:r>
              <a:rPr lang="ru-RU" smtClean="0"/>
              <a:t>Образец заголовка</a:t>
            </a:r>
            <a:endParaRPr lang="ru-RU"/>
          </a:p>
        </p:txBody>
      </p:sp>
    </p:spTree>
    <p:extLst>
      <p:ext uri="{BB962C8B-B14F-4D97-AF65-F5344CB8AC3E}">
        <p14:creationId xmlns:p14="http://schemas.microsoft.com/office/powerpoint/2010/main" val="5716535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8009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a:prstGeom prst="rect">
            <a:avLst/>
          </a:prstGeo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extLst>
      <p:ext uri="{BB962C8B-B14F-4D97-AF65-F5344CB8AC3E}">
        <p14:creationId xmlns:p14="http://schemas.microsoft.com/office/powerpoint/2010/main" val="37783873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a:prstGeom prst="rect">
            <a:avLst/>
          </a:prstGeo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extLst>
      <p:ext uri="{BB962C8B-B14F-4D97-AF65-F5344CB8AC3E}">
        <p14:creationId xmlns:p14="http://schemas.microsoft.com/office/powerpoint/2010/main" val="3771875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1600200"/>
            <a:ext cx="8229600" cy="4525963"/>
          </a:xfrm>
          <a:prstGeom prst="rect">
            <a:avLst/>
          </a:prstGeo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16493267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a:prstGeom prst="rect">
            <a:avLst/>
          </a:prstGeo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a:prstGeom prst="rect">
            <a:avLst/>
          </a:prstGeo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35812594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457200" y="274638"/>
            <a:ext cx="8229600" cy="5851525"/>
          </a:xfrm>
          <a:prstGeom prst="rect">
            <a:avLst/>
          </a:prstGeo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185222577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323741"/>
            </a:gs>
            <a:gs pos="100000">
              <a:srgbClr val="230FAF"/>
            </a:gs>
          </a:gsLst>
          <a:lin ang="2700000" scaled="1"/>
        </a:gradFill>
        <a:effectLst/>
      </p:bgPr>
    </p:bg>
    <p:spTree>
      <p:nvGrpSpPr>
        <p:cNvPr id="1" name=""/>
        <p:cNvGrpSpPr/>
        <p:nvPr/>
      </p:nvGrpSpPr>
      <p:grpSpPr>
        <a:xfrm>
          <a:off x="0" y="0"/>
          <a:ext cx="0" cy="0"/>
          <a:chOff x="0" y="0"/>
          <a:chExt cx="0" cy="0"/>
        </a:xfrm>
      </p:grpSpPr>
      <p:pic>
        <p:nvPicPr>
          <p:cNvPr id="1026" name="Picture 13" descr="Untitled-1"/>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7940675" y="6381750"/>
            <a:ext cx="879475" cy="41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14"/>
          <p:cNvSpPr>
            <a:spLocks noChangeArrowheads="1"/>
          </p:cNvSpPr>
          <p:nvPr userDrawn="1"/>
        </p:nvSpPr>
        <p:spPr bwMode="auto">
          <a:xfrm>
            <a:off x="0" y="0"/>
            <a:ext cx="9144000" cy="112553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ru-RU" alt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ags" Target="../tags/tag6.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7.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8.xml"/><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9.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ags" Target="../tags/tag10.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ags" Target="../tags/tag11.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ags" Target="../tags/tag1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ags" Target="../tags/tag13.xml"/><Relationship Id="rId4" Type="http://schemas.openxmlformats.org/officeDocument/2006/relationships/image" Target="../media/image12.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tags" Target="../tags/tag14.xml"/><Relationship Id="rId4" Type="http://schemas.openxmlformats.org/officeDocument/2006/relationships/image" Target="../media/image13.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tags" Target="../tags/tag15.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tags" Target="../tags/tag16.xml"/><Relationship Id="rId4" Type="http://schemas.openxmlformats.org/officeDocument/2006/relationships/image" Target="../media/image14.jpeg"/></Relationships>
</file>

<file path=ppt/slides/_rels/slide28.xml.rels><?xml version="1.0" encoding="UTF-8" standalone="yes"?>
<Relationships xmlns="http://schemas.openxmlformats.org/package/2006/relationships"><Relationship Id="rId8" Type="http://schemas.openxmlformats.org/officeDocument/2006/relationships/hyperlink" Target="http://www.finam.ru/" TargetMode="External"/><Relationship Id="rId3" Type="http://schemas.openxmlformats.org/officeDocument/2006/relationships/hyperlink" Target="http://smart-lab.ru/q/shares_fundamental/" TargetMode="External"/><Relationship Id="rId7" Type="http://schemas.openxmlformats.org/officeDocument/2006/relationships/hyperlink" Target="http://www.streetinsider.com/dividend_history.php?q=ctl" TargetMode="External"/><Relationship Id="rId2" Type="http://schemas.openxmlformats.org/officeDocument/2006/relationships/hyperlink" Target="http://www.dohod.ru/ik/analytics/dividend/" TargetMode="External"/><Relationship Id="rId1" Type="http://schemas.openxmlformats.org/officeDocument/2006/relationships/slideLayout" Target="../slideLayouts/slideLayout2.xml"/><Relationship Id="rId6" Type="http://schemas.openxmlformats.org/officeDocument/2006/relationships/hyperlink" Target="http://www.finscreener.com/screener-21.php?&amp;o=1007&amp;ix=1" TargetMode="External"/><Relationship Id="rId5" Type="http://schemas.openxmlformats.org/officeDocument/2006/relationships/hyperlink" Target="https://ru.tradingview.com/chart/0sRtEpT0/" TargetMode="External"/><Relationship Id="rId4" Type="http://schemas.openxmlformats.org/officeDocument/2006/relationships/hyperlink" Target="http://finviz.com/" TargetMode="Externa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tags" Target="../tags/tag17.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tags" Target="../tags/tag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5"/>
          <p:cNvSpPr>
            <a:spLocks noChangeArrowheads="1"/>
          </p:cNvSpPr>
          <p:nvPr/>
        </p:nvSpPr>
        <p:spPr bwMode="auto">
          <a:xfrm>
            <a:off x="0" y="0"/>
            <a:ext cx="9144000" cy="2009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p>
        </p:txBody>
      </p:sp>
      <p:sp>
        <p:nvSpPr>
          <p:cNvPr id="4099" name="Text Box 7"/>
          <p:cNvSpPr txBox="1">
            <a:spLocks noChangeArrowheads="1"/>
          </p:cNvSpPr>
          <p:nvPr/>
        </p:nvSpPr>
        <p:spPr bwMode="auto">
          <a:xfrm>
            <a:off x="334963" y="2797175"/>
            <a:ext cx="84963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4000" b="1">
                <a:solidFill>
                  <a:srgbClr val="FFFF00"/>
                </a:solidFill>
              </a:rPr>
              <a:t>ТЕМА 1</a:t>
            </a:r>
          </a:p>
        </p:txBody>
      </p:sp>
      <p:sp>
        <p:nvSpPr>
          <p:cNvPr id="4100" name="Text Box 8"/>
          <p:cNvSpPr txBox="1">
            <a:spLocks noChangeArrowheads="1"/>
          </p:cNvSpPr>
          <p:nvPr/>
        </p:nvSpPr>
        <p:spPr bwMode="auto">
          <a:xfrm>
            <a:off x="323850" y="0"/>
            <a:ext cx="8532813" cy="2420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30000"/>
              </a:lnSpc>
            </a:pPr>
            <a:r>
              <a:rPr lang="ru-RU" altLang="ru-RU" sz="2400">
                <a:solidFill>
                  <a:srgbClr val="0000CC"/>
                </a:solidFill>
              </a:rPr>
              <a:t>Рынок ценных бумаг</a:t>
            </a:r>
          </a:p>
          <a:p>
            <a:pPr eaLnBrk="1" hangingPunct="1">
              <a:lnSpc>
                <a:spcPct val="130000"/>
              </a:lnSpc>
            </a:pPr>
            <a:r>
              <a:rPr lang="ru-RU" altLang="ru-RU" sz="2400">
                <a:solidFill>
                  <a:srgbClr val="0000CC"/>
                </a:solidFill>
              </a:rPr>
              <a:t>380301 Экономика: Финансы и кредит</a:t>
            </a:r>
          </a:p>
          <a:p>
            <a:pPr eaLnBrk="1" hangingPunct="1">
              <a:lnSpc>
                <a:spcPct val="130000"/>
              </a:lnSpc>
            </a:pPr>
            <a:r>
              <a:rPr lang="ru-RU" altLang="ru-RU" sz="2400">
                <a:solidFill>
                  <a:srgbClr val="0000CC"/>
                </a:solidFill>
              </a:rPr>
              <a:t>Кафедра Экономики</a:t>
            </a:r>
          </a:p>
          <a:p>
            <a:pPr eaLnBrk="1" hangingPunct="1">
              <a:lnSpc>
                <a:spcPct val="130000"/>
              </a:lnSpc>
            </a:pPr>
            <a:r>
              <a:rPr lang="ru-RU" altLang="ru-RU" sz="2400">
                <a:solidFill>
                  <a:srgbClr val="0000CC"/>
                </a:solidFill>
              </a:rPr>
              <a:t>Канд. экон. наук, доцент Корень Андрей Владимирович</a:t>
            </a:r>
          </a:p>
        </p:txBody>
      </p:sp>
      <p:sp>
        <p:nvSpPr>
          <p:cNvPr id="4101" name="Text Box 13"/>
          <p:cNvSpPr txBox="1">
            <a:spLocks noChangeArrowheads="1"/>
          </p:cNvSpPr>
          <p:nvPr/>
        </p:nvSpPr>
        <p:spPr bwMode="auto">
          <a:xfrm>
            <a:off x="360363" y="3727450"/>
            <a:ext cx="8496300" cy="56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2800" dirty="0">
                <a:solidFill>
                  <a:schemeClr val="bg1"/>
                </a:solidFill>
              </a:rPr>
              <a:t>Долевые ценные бумаги: акции</a:t>
            </a:r>
          </a:p>
        </p:txBody>
      </p:sp>
    </p:spTree>
    <p:custDataLst>
      <p:tags r:id="rId1"/>
    </p:custData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2"/>
          <p:cNvSpPr txBox="1">
            <a:spLocks noChangeArrowheads="1"/>
          </p:cNvSpPr>
          <p:nvPr/>
        </p:nvSpPr>
        <p:spPr bwMode="auto">
          <a:xfrm>
            <a:off x="334963" y="134938"/>
            <a:ext cx="84963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3200" b="1">
                <a:solidFill>
                  <a:srgbClr val="0000CC"/>
                </a:solidFill>
              </a:rPr>
              <a:t>МАТЕРИАЛ ДЛЯ ВОССТАНОВЛЕНИЯ ЗНАНИЙ</a:t>
            </a:r>
          </a:p>
        </p:txBody>
      </p:sp>
      <p:sp>
        <p:nvSpPr>
          <p:cNvPr id="6147" name="Text Box 3"/>
          <p:cNvSpPr txBox="1">
            <a:spLocks noChangeArrowheads="1"/>
          </p:cNvSpPr>
          <p:nvPr/>
        </p:nvSpPr>
        <p:spPr bwMode="auto">
          <a:xfrm>
            <a:off x="323850" y="6308725"/>
            <a:ext cx="127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65A32DB-FEB2-40BC-9197-4B0829BC66D6}" type="slidenum">
              <a:rPr lang="ru-RU" altLang="ru-RU">
                <a:solidFill>
                  <a:schemeClr val="bg1"/>
                </a:solidFill>
              </a:rPr>
              <a:pPr eaLnBrk="1" hangingPunct="1"/>
              <a:t>2</a:t>
            </a:fld>
            <a:endParaRPr lang="ru-RU" altLang="ru-RU">
              <a:solidFill>
                <a:schemeClr val="bg1"/>
              </a:solidFill>
            </a:endParaRPr>
          </a:p>
        </p:txBody>
      </p:sp>
      <p:sp>
        <p:nvSpPr>
          <p:cNvPr id="6148" name="Text Box 5"/>
          <p:cNvSpPr txBox="1">
            <a:spLocks noChangeArrowheads="1"/>
          </p:cNvSpPr>
          <p:nvPr/>
        </p:nvSpPr>
        <p:spPr bwMode="auto">
          <a:xfrm>
            <a:off x="450850" y="1330325"/>
            <a:ext cx="8496300" cy="489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prstDash val="dash"/>
                <a:miter lim="800000"/>
                <a:headEnd/>
                <a:tailEnd/>
              </a14:hiddenLine>
            </a:ext>
          </a:extLst>
        </p:spPr>
        <p:txBody>
          <a:bodyPr lIns="0" tIns="0" rIns="0" bIns="0"/>
          <a:lstStyle>
            <a:lvl1pPr marL="274638" indent="-274638">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50000"/>
              </a:lnSpc>
              <a:spcBef>
                <a:spcPct val="10000"/>
              </a:spcBef>
              <a:buClr>
                <a:srgbClr val="FFFF00"/>
              </a:buClr>
              <a:buFont typeface="Symbol" panose="05050102010706020507" pitchFamily="18" charset="2"/>
              <a:buChar char="¨"/>
            </a:pPr>
            <a:r>
              <a:rPr lang="ru-RU" altLang="ru-RU" sz="2600" u="sng">
                <a:solidFill>
                  <a:srgbClr val="FFFF00"/>
                </a:solidFill>
              </a:rPr>
              <a:t>Тема 1. Долевые ценные бумаги: акции</a:t>
            </a:r>
          </a:p>
          <a:p>
            <a:pPr eaLnBrk="1" hangingPunct="1">
              <a:lnSpc>
                <a:spcPct val="150000"/>
              </a:lnSpc>
              <a:spcBef>
                <a:spcPct val="10000"/>
              </a:spcBef>
              <a:buClr>
                <a:srgbClr val="FFFF00"/>
              </a:buClr>
              <a:buFont typeface="Symbol" panose="05050102010706020507" pitchFamily="18" charset="2"/>
              <a:buChar char="¨"/>
            </a:pPr>
            <a:r>
              <a:rPr lang="ru-RU" altLang="ru-RU" sz="2600">
                <a:solidFill>
                  <a:schemeClr val="bg1"/>
                </a:solidFill>
              </a:rPr>
              <a:t>Тема 2. Долговые ценные бумаги: облигации</a:t>
            </a:r>
          </a:p>
          <a:p>
            <a:pPr eaLnBrk="1" hangingPunct="1">
              <a:lnSpc>
                <a:spcPct val="150000"/>
              </a:lnSpc>
              <a:spcBef>
                <a:spcPct val="10000"/>
              </a:spcBef>
              <a:buClr>
                <a:srgbClr val="FFFF00"/>
              </a:buClr>
              <a:buFont typeface="Symbol" panose="05050102010706020507" pitchFamily="18" charset="2"/>
              <a:buChar char="¨"/>
            </a:pPr>
            <a:r>
              <a:rPr lang="ru-RU" altLang="ru-RU" sz="2600">
                <a:solidFill>
                  <a:schemeClr val="bg1"/>
                </a:solidFill>
              </a:rPr>
              <a:t>Тема 3. Производные ценные бумаги</a:t>
            </a:r>
          </a:p>
          <a:p>
            <a:pPr eaLnBrk="1" hangingPunct="1">
              <a:lnSpc>
                <a:spcPct val="150000"/>
              </a:lnSpc>
              <a:spcBef>
                <a:spcPct val="10000"/>
              </a:spcBef>
              <a:buClr>
                <a:srgbClr val="FFFF00"/>
              </a:buClr>
              <a:buFont typeface="Symbol" panose="05050102010706020507" pitchFamily="18" charset="2"/>
              <a:buChar char="¨"/>
            </a:pPr>
            <a:r>
              <a:rPr lang="ru-RU" altLang="ru-RU" sz="2600">
                <a:solidFill>
                  <a:schemeClr val="bg1"/>
                </a:solidFill>
              </a:rPr>
              <a:t>Тема 4. Внебиржевые ценные бумаги</a:t>
            </a:r>
          </a:p>
          <a:p>
            <a:pPr eaLnBrk="1" hangingPunct="1">
              <a:lnSpc>
                <a:spcPct val="150000"/>
              </a:lnSpc>
              <a:spcBef>
                <a:spcPct val="10000"/>
              </a:spcBef>
              <a:buClr>
                <a:srgbClr val="FFFF00"/>
              </a:buClr>
              <a:buFont typeface="Symbol" panose="05050102010706020507" pitchFamily="18" charset="2"/>
              <a:buChar char="¨"/>
            </a:pPr>
            <a:r>
              <a:rPr lang="ru-RU" altLang="ru-RU" sz="2600">
                <a:solidFill>
                  <a:schemeClr val="bg1"/>
                </a:solidFill>
              </a:rPr>
              <a:t>Тема 5. Организация работы рынка ценных бумаг </a:t>
            </a:r>
          </a:p>
          <a:p>
            <a:pPr eaLnBrk="1" hangingPunct="1">
              <a:lnSpc>
                <a:spcPct val="150000"/>
              </a:lnSpc>
              <a:spcBef>
                <a:spcPct val="10000"/>
              </a:spcBef>
              <a:buClr>
                <a:srgbClr val="FFFF00"/>
              </a:buClr>
              <a:buFont typeface="Symbol" panose="05050102010706020507" pitchFamily="18" charset="2"/>
              <a:buChar char="¨"/>
            </a:pPr>
            <a:r>
              <a:rPr lang="ru-RU" altLang="ru-RU" sz="2600">
                <a:solidFill>
                  <a:schemeClr val="bg1"/>
                </a:solidFill>
              </a:rPr>
              <a:t>Тема 6. Рынок ценных бумаг и его участники</a:t>
            </a:r>
          </a:p>
          <a:p>
            <a:pPr eaLnBrk="1" hangingPunct="1">
              <a:lnSpc>
                <a:spcPct val="150000"/>
              </a:lnSpc>
              <a:spcBef>
                <a:spcPct val="10000"/>
              </a:spcBef>
              <a:buClr>
                <a:srgbClr val="FFFF00"/>
              </a:buClr>
              <a:buFont typeface="Symbol" panose="05050102010706020507" pitchFamily="18" charset="2"/>
              <a:buChar char="¨"/>
            </a:pPr>
            <a:r>
              <a:rPr lang="ru-RU" altLang="ru-RU" sz="2600">
                <a:solidFill>
                  <a:schemeClr val="bg1"/>
                </a:solidFill>
              </a:rPr>
              <a:t>Тема 7. Эмитенты и инвесторы</a:t>
            </a:r>
          </a:p>
          <a:p>
            <a:pPr eaLnBrk="1" hangingPunct="1">
              <a:spcBef>
                <a:spcPct val="10000"/>
              </a:spcBef>
              <a:buClr>
                <a:srgbClr val="FFFF00"/>
              </a:buClr>
              <a:buFont typeface="Symbol" panose="05050102010706020507" pitchFamily="18" charset="2"/>
              <a:buChar char="¨"/>
            </a:pPr>
            <a:endParaRPr lang="ru-RU" altLang="ru-RU" sz="2400">
              <a:solidFill>
                <a:schemeClr val="bg1"/>
              </a:solidFill>
            </a:endParaRPr>
          </a:p>
        </p:txBody>
      </p:sp>
    </p:spTree>
    <p:custDataLst>
      <p:tags r:id="rId1"/>
    </p:custData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2"/>
          <p:cNvSpPr txBox="1">
            <a:spLocks noChangeArrowheads="1"/>
          </p:cNvSpPr>
          <p:nvPr/>
        </p:nvSpPr>
        <p:spPr bwMode="auto">
          <a:xfrm>
            <a:off x="334963" y="134938"/>
            <a:ext cx="84963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3200" b="1">
                <a:solidFill>
                  <a:srgbClr val="0000CC"/>
                </a:solidFill>
              </a:rPr>
              <a:t>КЛЮЧЕВЫЕ ПОНЯТИЯ</a:t>
            </a:r>
          </a:p>
        </p:txBody>
      </p:sp>
      <p:sp>
        <p:nvSpPr>
          <p:cNvPr id="8195" name="Text Box 3"/>
          <p:cNvSpPr txBox="1">
            <a:spLocks noChangeArrowheads="1"/>
          </p:cNvSpPr>
          <p:nvPr/>
        </p:nvSpPr>
        <p:spPr bwMode="auto">
          <a:xfrm>
            <a:off x="323850" y="6308725"/>
            <a:ext cx="127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770BE7E-9136-4286-84E0-69D04F589B7A}" type="slidenum">
              <a:rPr lang="ru-RU" altLang="ru-RU">
                <a:solidFill>
                  <a:schemeClr val="bg1"/>
                </a:solidFill>
              </a:rPr>
              <a:pPr eaLnBrk="1" hangingPunct="1"/>
              <a:t>3</a:t>
            </a:fld>
            <a:endParaRPr lang="ru-RU" altLang="ru-RU">
              <a:solidFill>
                <a:schemeClr val="bg1"/>
              </a:solidFill>
            </a:endParaRPr>
          </a:p>
        </p:txBody>
      </p:sp>
      <p:sp>
        <p:nvSpPr>
          <p:cNvPr id="8196" name="Text Box 4"/>
          <p:cNvSpPr txBox="1">
            <a:spLocks noChangeArrowheads="1"/>
          </p:cNvSpPr>
          <p:nvPr/>
        </p:nvSpPr>
        <p:spPr bwMode="auto">
          <a:xfrm>
            <a:off x="323850" y="1412875"/>
            <a:ext cx="8496300" cy="489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prstDash val="dash"/>
                <a:miter lim="800000"/>
                <a:headEnd/>
                <a:tailEnd/>
              </a14:hiddenLine>
            </a:ext>
          </a:extLst>
        </p:spPr>
        <p:txBody>
          <a:bodyPr lIns="0" tIns="0" rIns="0" bIns="0"/>
          <a:lstStyle>
            <a:lvl1pPr marL="274638" indent="-274638">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10000"/>
              </a:spcBef>
              <a:buClr>
                <a:srgbClr val="FFFF00"/>
              </a:buClr>
              <a:buFont typeface="Symbol" panose="05050102010706020507" pitchFamily="18" charset="2"/>
              <a:buChar char="¨"/>
              <a:defRPr/>
            </a:pPr>
            <a:r>
              <a:rPr lang="ru-RU" altLang="ru-RU" sz="2400" dirty="0">
                <a:solidFill>
                  <a:schemeClr val="bg1"/>
                </a:solidFill>
              </a:rPr>
              <a:t>Перечень основных терминов и понятий дисциплины приведен в среде Moodle в электронном </a:t>
            </a:r>
            <a:r>
              <a:rPr lang="ru-RU" altLang="ru-RU" sz="2400" dirty="0" smtClean="0">
                <a:solidFill>
                  <a:schemeClr val="bg1"/>
                </a:solidFill>
              </a:rPr>
              <a:t>курсе: </a:t>
            </a:r>
          </a:p>
          <a:p>
            <a:pPr marL="0" indent="0" eaLnBrk="1" hangingPunct="1">
              <a:spcBef>
                <a:spcPct val="10000"/>
              </a:spcBef>
              <a:buClr>
                <a:srgbClr val="FFFF00"/>
              </a:buClr>
              <a:defRPr/>
            </a:pPr>
            <a:r>
              <a:rPr lang="ru-RU" altLang="ru-RU" sz="2400" dirty="0">
                <a:solidFill>
                  <a:schemeClr val="bg1"/>
                </a:solidFill>
              </a:rPr>
              <a:t> </a:t>
            </a:r>
            <a:r>
              <a:rPr lang="ru-RU" altLang="ru-RU" sz="2400" dirty="0" smtClean="0">
                <a:solidFill>
                  <a:schemeClr val="bg1"/>
                </a:solidFill>
              </a:rPr>
              <a:t>  «Рынок ценных бумаг, </a:t>
            </a:r>
            <a:r>
              <a:rPr lang="en-US" altLang="ru-RU" sz="2400" dirty="0" smtClean="0">
                <a:solidFill>
                  <a:schemeClr val="bg1"/>
                </a:solidFill>
              </a:rPr>
              <a:t>5856</a:t>
            </a:r>
            <a:r>
              <a:rPr lang="ru-RU" altLang="ru-RU" sz="2400" dirty="0" smtClean="0">
                <a:solidFill>
                  <a:schemeClr val="bg1"/>
                </a:solidFill>
              </a:rPr>
              <a:t>»</a:t>
            </a:r>
            <a:endParaRPr lang="ru-RU" altLang="ru-RU" sz="2400" dirty="0">
              <a:solidFill>
                <a:schemeClr val="bg1"/>
              </a:solidFill>
            </a:endParaRPr>
          </a:p>
          <a:p>
            <a:pPr eaLnBrk="1" hangingPunct="1">
              <a:spcBef>
                <a:spcPct val="10000"/>
              </a:spcBef>
              <a:buClr>
                <a:srgbClr val="FFFF00"/>
              </a:buClr>
              <a:buFont typeface="Symbol" panose="05050102010706020507" pitchFamily="18" charset="2"/>
              <a:buChar char="¨"/>
              <a:defRPr/>
            </a:pPr>
            <a:endParaRPr lang="ru-RU" altLang="ru-RU" sz="2400" dirty="0">
              <a:solidFill>
                <a:schemeClr val="bg1"/>
              </a:solidFill>
            </a:endParaRPr>
          </a:p>
          <a:p>
            <a:pPr eaLnBrk="1" hangingPunct="1">
              <a:spcBef>
                <a:spcPct val="10000"/>
              </a:spcBef>
              <a:buClr>
                <a:srgbClr val="FFFF00"/>
              </a:buClr>
              <a:buFont typeface="Symbol" panose="05050102010706020507" pitchFamily="18" charset="2"/>
              <a:buChar char="¨"/>
              <a:defRPr/>
            </a:pPr>
            <a:r>
              <a:rPr lang="en-US" altLang="ru-RU" sz="2400" dirty="0">
                <a:solidFill>
                  <a:srgbClr val="FFFF00"/>
                </a:solidFill>
              </a:rPr>
              <a:t>http://edu.vvsu.ru/mod/glossary/view.php?id=48315</a:t>
            </a:r>
            <a:endParaRPr lang="ru-RU" altLang="ru-RU" sz="2400" dirty="0">
              <a:solidFill>
                <a:srgbClr val="FFFF00"/>
              </a:solidFill>
            </a:endParaRPr>
          </a:p>
        </p:txBody>
      </p:sp>
    </p:spTree>
    <p:custDataLst>
      <p:tags r:id="rId1"/>
    </p:custDataLst>
    <p:extLst>
      <p:ext uri="{BB962C8B-B14F-4D97-AF65-F5344CB8AC3E}">
        <p14:creationId xmlns:p14="http://schemas.microsoft.com/office/powerpoint/2010/main" val="3804806128"/>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323850" y="325438"/>
            <a:ext cx="84963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3200" b="1">
                <a:solidFill>
                  <a:srgbClr val="0000CC"/>
                </a:solidFill>
              </a:rPr>
              <a:t>ОПРЕДЕЛЕНИЕ</a:t>
            </a:r>
          </a:p>
          <a:p>
            <a:pPr eaLnBrk="1" hangingPunct="1">
              <a:spcBef>
                <a:spcPct val="10000"/>
              </a:spcBef>
            </a:pPr>
            <a:endParaRPr lang="ru-RU" altLang="ru-RU" sz="3200" b="1">
              <a:solidFill>
                <a:srgbClr val="0000CC"/>
              </a:solidFill>
            </a:endParaRPr>
          </a:p>
        </p:txBody>
      </p:sp>
      <p:sp>
        <p:nvSpPr>
          <p:cNvPr id="10243" name="Text Box 3"/>
          <p:cNvSpPr txBox="1">
            <a:spLocks noChangeArrowheads="1"/>
          </p:cNvSpPr>
          <p:nvPr/>
        </p:nvSpPr>
        <p:spPr bwMode="auto">
          <a:xfrm>
            <a:off x="323850" y="6308725"/>
            <a:ext cx="127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A9E5CF5-6109-414E-B036-3BCFC75B928B}" type="slidenum">
              <a:rPr lang="ru-RU" altLang="ru-RU">
                <a:solidFill>
                  <a:schemeClr val="bg1"/>
                </a:solidFill>
              </a:rPr>
              <a:pPr eaLnBrk="1" hangingPunct="1"/>
              <a:t>4</a:t>
            </a:fld>
            <a:endParaRPr lang="ru-RU" altLang="ru-RU">
              <a:solidFill>
                <a:schemeClr val="bg1"/>
              </a:solidFill>
            </a:endParaRPr>
          </a:p>
        </p:txBody>
      </p:sp>
      <p:sp>
        <p:nvSpPr>
          <p:cNvPr id="10244" name="Text Box 5"/>
          <p:cNvSpPr txBox="1">
            <a:spLocks noChangeArrowheads="1"/>
          </p:cNvSpPr>
          <p:nvPr/>
        </p:nvSpPr>
        <p:spPr bwMode="auto">
          <a:xfrm>
            <a:off x="366713" y="1119188"/>
            <a:ext cx="8496300" cy="500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prstDash val="dash"/>
                <a:miter lim="800000"/>
                <a:headEnd/>
                <a:tailEnd/>
              </a14:hiddenLine>
            </a:ext>
          </a:extLst>
        </p:spPr>
        <p:txBody>
          <a:bodyPr lIns="0" tIns="0" rIns="0" bIns="0"/>
          <a:lstStyle>
            <a:lvl1pPr marL="274638" indent="-274638">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10000"/>
              </a:spcBef>
            </a:pPr>
            <a:endParaRPr lang="ru-RU" altLang="ru-RU" sz="2400">
              <a:solidFill>
                <a:schemeClr val="bg1"/>
              </a:solidFill>
            </a:endParaRPr>
          </a:p>
          <a:p>
            <a:pPr eaLnBrk="1" hangingPunct="1">
              <a:spcBef>
                <a:spcPct val="10000"/>
              </a:spcBef>
              <a:buClr>
                <a:srgbClr val="FFFF00"/>
              </a:buClr>
              <a:buFont typeface="Symbol" panose="05050102010706020507" pitchFamily="18" charset="2"/>
              <a:buChar char="¨"/>
            </a:pPr>
            <a:r>
              <a:rPr lang="ru-RU" altLang="ru-RU" sz="2400">
                <a:solidFill>
                  <a:schemeClr val="bg1"/>
                </a:solidFill>
              </a:rPr>
              <a:t>Акция - эмиссионная ценная бумага, </a:t>
            </a:r>
            <a:r>
              <a:rPr lang="ru-RU" altLang="ru-RU" sz="2400" u="sng">
                <a:solidFill>
                  <a:srgbClr val="FFFF00"/>
                </a:solidFill>
              </a:rPr>
              <a:t>доля владения компанией,</a:t>
            </a:r>
            <a:r>
              <a:rPr lang="ru-RU" altLang="ru-RU" sz="2400">
                <a:solidFill>
                  <a:schemeClr val="bg1"/>
                </a:solidFill>
              </a:rPr>
              <a:t> закрепляющая права её владельца (акционера) на получение части прибыли акционерного общества в виде дивидендов, на участие в управлении акционерным обществом и на часть имущества, остающегося после его ликвидации, пропорционально количеству акций, находящихся в собственности у владельца.</a:t>
            </a:r>
          </a:p>
        </p:txBody>
      </p:sp>
    </p:spTree>
    <p:custDataLst>
      <p:tags r:id="rId1"/>
    </p:custData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p:cNvSpPr>
            <a:spLocks noGrp="1"/>
          </p:cNvSpPr>
          <p:nvPr>
            <p:ph type="title"/>
          </p:nvPr>
        </p:nvSpPr>
        <p:spPr bwMode="auto">
          <a:xfrm>
            <a:off x="457200" y="207963"/>
            <a:ext cx="82296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altLang="ru-RU" sz="4000" smtClean="0"/>
              <a:t>Инвестиционные свойства акций</a:t>
            </a:r>
          </a:p>
        </p:txBody>
      </p:sp>
      <p:sp>
        <p:nvSpPr>
          <p:cNvPr id="12291" name="Объект 2"/>
          <p:cNvSpPr>
            <a:spLocks noGrp="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buFontTx/>
              <a:buNone/>
            </a:pPr>
            <a:r>
              <a:rPr lang="ru-RU" altLang="ru-RU" sz="2000" smtClean="0">
                <a:solidFill>
                  <a:schemeClr val="bg1"/>
                </a:solidFill>
              </a:rPr>
              <a:t>Акция представляет собой инструмент для инвестирования капитала, она относится к долевым ценным бумагам. Инвестиционный потенциал акций зависит от ряда характеристик, основными из которых являются финансовое состояние эмитента, надёжность, ликвидность и доходность.</a:t>
            </a:r>
          </a:p>
          <a:p>
            <a:pPr marL="0" indent="0">
              <a:buFontTx/>
              <a:buNone/>
            </a:pPr>
            <a:endParaRPr lang="ru-RU" altLang="ru-RU" sz="2000" smtClean="0">
              <a:solidFill>
                <a:schemeClr val="bg1"/>
              </a:solidFill>
            </a:endParaRPr>
          </a:p>
          <a:p>
            <a:pPr marL="0" indent="0">
              <a:buFontTx/>
              <a:buNone/>
            </a:pPr>
            <a:r>
              <a:rPr lang="ru-RU" altLang="ru-RU" sz="2000" smtClean="0">
                <a:solidFill>
                  <a:schemeClr val="bg1"/>
                </a:solidFill>
              </a:rPr>
              <a:t>Инвестиционные возможности обыкновенных акций связаны с тем, что они могут обращаться на биржевом или внебиржевом рынке и приносить доход не только в форме дивидендов, но и за счёт изменения стоимости в разные периоды времени. Колебания стоимости могут быть очень существенными и значительно превосходить размер дивидендов. Многие акционерные общества не выплачивают дивидендов, но при этом стоимость их акций может увеличиваться в несколько раз.</a:t>
            </a:r>
          </a:p>
          <a:p>
            <a:pPr marL="0" indent="0">
              <a:buFontTx/>
              <a:buNone/>
            </a:pPr>
            <a:r>
              <a:rPr lang="ru-RU" altLang="ru-RU" sz="2000" smtClean="0">
                <a:solidFill>
                  <a:schemeClr val="bg1"/>
                </a:solidFill>
              </a:rPr>
              <a:t>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Заголовок 1"/>
          <p:cNvSpPr>
            <a:spLocks noGrp="1"/>
          </p:cNvSpPr>
          <p:nvPr>
            <p:ph type="title"/>
          </p:nvPr>
        </p:nvSpPr>
        <p:spPr bwMode="auto">
          <a:xfrm>
            <a:off x="214313" y="158750"/>
            <a:ext cx="8539162"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altLang="ru-RU" smtClean="0"/>
              <a:t>	</a:t>
            </a:r>
            <a:r>
              <a:rPr lang="ru-RU" altLang="ru-RU" sz="3200" smtClean="0"/>
              <a:t>Особенности российского рынка акций</a:t>
            </a:r>
          </a:p>
        </p:txBody>
      </p:sp>
      <p:pic>
        <p:nvPicPr>
          <p:cNvPr id="13315" name="Объект 3"/>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20750" y="1301750"/>
            <a:ext cx="7554913" cy="48466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Заголовок 1"/>
          <p:cNvSpPr>
            <a:spLocks noGrp="1"/>
          </p:cNvSpPr>
          <p:nvPr>
            <p:ph type="title"/>
          </p:nvPr>
        </p:nvSpPr>
        <p:spPr bwMode="auto">
          <a:xfrm>
            <a:off x="214313" y="158750"/>
            <a:ext cx="8539162"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altLang="ru-RU" smtClean="0"/>
              <a:t>	</a:t>
            </a:r>
            <a:r>
              <a:rPr lang="ru-RU" altLang="ru-RU" sz="3200" smtClean="0"/>
              <a:t>Потенциал российского рынка акций</a:t>
            </a:r>
          </a:p>
        </p:txBody>
      </p:sp>
      <p:pic>
        <p:nvPicPr>
          <p:cNvPr id="14339" name="Объект 5"/>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77875" y="1301750"/>
            <a:ext cx="7262813" cy="48244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Заголовок 1"/>
          <p:cNvSpPr>
            <a:spLocks noGrp="1"/>
          </p:cNvSpPr>
          <p:nvPr>
            <p:ph type="title"/>
          </p:nvPr>
        </p:nvSpPr>
        <p:spPr bwMode="auto">
          <a:xfrm>
            <a:off x="457200" y="184150"/>
            <a:ext cx="82296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altLang="ru-RU" smtClean="0"/>
              <a:t>Причина выпуска акций</a:t>
            </a:r>
          </a:p>
        </p:txBody>
      </p:sp>
      <p:sp>
        <p:nvSpPr>
          <p:cNvPr id="15363" name="Объект 2"/>
          <p:cNvSpPr>
            <a:spLocks noGrp="1"/>
          </p:cNvSpPr>
          <p:nvPr>
            <p:ph idx="1"/>
          </p:nvPr>
        </p:nvSpPr>
        <p:spPr bwMode="auto">
          <a:xfrm>
            <a:off x="457200" y="1476375"/>
            <a:ext cx="8229600" cy="4525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altLang="ru-RU" smtClean="0">
                <a:solidFill>
                  <a:schemeClr val="bg1"/>
                </a:solidFill>
              </a:rPr>
              <a:t>Это установленный законом способ формирования уставного капитала;</a:t>
            </a:r>
          </a:p>
          <a:p>
            <a:r>
              <a:rPr lang="ru-RU" altLang="ru-RU" smtClean="0">
                <a:solidFill>
                  <a:schemeClr val="bg1"/>
                </a:solidFill>
              </a:rPr>
              <a:t>АО не обязано возвращать инвесторам их капитал, вложенный в покупку акций;</a:t>
            </a:r>
          </a:p>
          <a:p>
            <a:r>
              <a:rPr lang="ru-RU" altLang="ru-RU" smtClean="0">
                <a:solidFill>
                  <a:schemeClr val="bg1"/>
                </a:solidFill>
              </a:rPr>
              <a:t>Выплата дивидендов не гарантируется;</a:t>
            </a:r>
          </a:p>
          <a:p>
            <a:r>
              <a:rPr lang="ru-RU" altLang="ru-RU" smtClean="0">
                <a:solidFill>
                  <a:schemeClr val="bg1"/>
                </a:solidFill>
              </a:rPr>
              <a:t>Размер дивидендов может устанавливаться произвольно (дивиденды даже при наличие прибыли могут не выплачиваться)</a:t>
            </a:r>
          </a:p>
          <a:p>
            <a:endParaRPr lang="ru-RU" altLang="ru-RU" smtClean="0">
              <a:solidFill>
                <a:schemeClr val="bg1"/>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Заголовок 1"/>
          <p:cNvSpPr>
            <a:spLocks noGrp="1"/>
          </p:cNvSpPr>
          <p:nvPr>
            <p:ph type="title"/>
          </p:nvPr>
        </p:nvSpPr>
        <p:spPr bwMode="auto">
          <a:xfrm>
            <a:off x="457200" y="225425"/>
            <a:ext cx="82296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altLang="ru-RU" sz="4000" smtClean="0"/>
              <a:t>Инвестора в акциях привлекает:</a:t>
            </a:r>
          </a:p>
        </p:txBody>
      </p:sp>
      <p:sp>
        <p:nvSpPr>
          <p:cNvPr id="16387" name="Объект 2"/>
          <p:cNvSpPr>
            <a:spLocks noGrp="1"/>
          </p:cNvSpPr>
          <p:nvPr>
            <p:ph idx="1"/>
          </p:nvPr>
        </p:nvSpPr>
        <p:spPr bwMode="auto">
          <a:xfrm>
            <a:off x="457200" y="1476375"/>
            <a:ext cx="8229600" cy="4525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nSpc>
                <a:spcPct val="80000"/>
              </a:lnSpc>
            </a:pPr>
            <a:r>
              <a:rPr lang="ru-RU" altLang="ru-RU" sz="2800" smtClean="0">
                <a:solidFill>
                  <a:schemeClr val="bg1"/>
                </a:solidFill>
              </a:rPr>
              <a:t>Право голоса в обмен на вложенный в акции капитал;</a:t>
            </a:r>
          </a:p>
          <a:p>
            <a:pPr>
              <a:lnSpc>
                <a:spcPct val="80000"/>
              </a:lnSpc>
            </a:pPr>
            <a:r>
              <a:rPr lang="ru-RU" altLang="ru-RU" sz="2800" smtClean="0">
                <a:solidFill>
                  <a:schemeClr val="bg1"/>
                </a:solidFill>
              </a:rPr>
              <a:t>Прирост капитала, связанный с возможным ростом цены акции на рынке;</a:t>
            </a:r>
          </a:p>
          <a:p>
            <a:pPr>
              <a:lnSpc>
                <a:spcPct val="80000"/>
              </a:lnSpc>
            </a:pPr>
            <a:r>
              <a:rPr lang="ru-RU" altLang="ru-RU" sz="2800" smtClean="0">
                <a:solidFill>
                  <a:schemeClr val="bg1"/>
                </a:solidFill>
              </a:rPr>
              <a:t>Дополнительные льготы (скидки на услуги и товар компании);</a:t>
            </a:r>
          </a:p>
          <a:p>
            <a:pPr>
              <a:lnSpc>
                <a:spcPct val="80000"/>
              </a:lnSpc>
            </a:pPr>
            <a:r>
              <a:rPr lang="ru-RU" altLang="ru-RU" sz="2800" smtClean="0">
                <a:solidFill>
                  <a:schemeClr val="bg1"/>
                </a:solidFill>
              </a:rPr>
              <a:t>Право преимущественного приобретения вновь выпущенных акций;</a:t>
            </a:r>
          </a:p>
          <a:p>
            <a:pPr>
              <a:lnSpc>
                <a:spcPct val="80000"/>
              </a:lnSpc>
            </a:pPr>
            <a:r>
              <a:rPr lang="ru-RU" altLang="ru-RU" sz="2800" smtClean="0">
                <a:solidFill>
                  <a:schemeClr val="bg1"/>
                </a:solidFill>
              </a:rPr>
              <a:t>Право на часть имущества АО, остающегося после его ликвидации и расчетов со всеми кредиторами.</a:t>
            </a:r>
          </a:p>
          <a:p>
            <a:endParaRPr lang="ru-RU" altLang="ru-RU" smtClean="0">
              <a:solidFill>
                <a:schemeClr val="bg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Заголовок 1"/>
          <p:cNvSpPr>
            <a:spLocks noGrp="1"/>
          </p:cNvSpPr>
          <p:nvPr>
            <p:ph type="title"/>
          </p:nvPr>
        </p:nvSpPr>
        <p:spPr bwMode="auto">
          <a:xfrm>
            <a:off x="461963" y="0"/>
            <a:ext cx="8281987" cy="873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altLang="ru-RU" sz="3200" smtClean="0"/>
              <a:t>Привлекательность динамики дивидендных выплат</a:t>
            </a:r>
          </a:p>
        </p:txBody>
      </p:sp>
      <p:pic>
        <p:nvPicPr>
          <p:cNvPr id="17411" name="Объект 3"/>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30350" y="1292225"/>
            <a:ext cx="6469063" cy="27701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2" name="Рисунок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85950" y="4224338"/>
            <a:ext cx="5757863" cy="2147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Заголовок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altLang="ru-RU" sz="3600" smtClean="0"/>
              <a:t>Денежный (дивидендный) поток</a:t>
            </a:r>
          </a:p>
        </p:txBody>
      </p:sp>
      <p:pic>
        <p:nvPicPr>
          <p:cNvPr id="18435" name="Объект 3"/>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49275" y="1600200"/>
            <a:ext cx="8045450" cy="4525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Заголовок 1"/>
          <p:cNvSpPr>
            <a:spLocks noGrp="1"/>
          </p:cNvSpPr>
          <p:nvPr>
            <p:ph type="title"/>
          </p:nvPr>
        </p:nvSpPr>
        <p:spPr bwMode="auto">
          <a:xfrm>
            <a:off x="457200" y="0"/>
            <a:ext cx="82296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altLang="ru-RU" sz="3200" smtClean="0"/>
              <a:t>Приобретение акций связано с определенным риском:</a:t>
            </a:r>
          </a:p>
        </p:txBody>
      </p:sp>
      <p:sp>
        <p:nvSpPr>
          <p:cNvPr id="19459" name="Объект 2"/>
          <p:cNvSpPr>
            <a:spLocks noGrp="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nSpc>
                <a:spcPct val="90000"/>
              </a:lnSpc>
            </a:pPr>
            <a:r>
              <a:rPr lang="ru-RU" altLang="ru-RU" smtClean="0">
                <a:solidFill>
                  <a:schemeClr val="bg1"/>
                </a:solidFill>
              </a:rPr>
              <a:t>Выплата дивидендов не гарантируется;</a:t>
            </a:r>
          </a:p>
          <a:p>
            <a:pPr>
              <a:lnSpc>
                <a:spcPct val="90000"/>
              </a:lnSpc>
            </a:pPr>
            <a:r>
              <a:rPr lang="ru-RU" altLang="ru-RU" smtClean="0">
                <a:solidFill>
                  <a:schemeClr val="bg1"/>
                </a:solidFill>
              </a:rPr>
              <a:t>Право акционера на часть имущества при ликвидации реализуется в последнюю очередь;</a:t>
            </a:r>
          </a:p>
          <a:p>
            <a:pPr>
              <a:lnSpc>
                <a:spcPct val="90000"/>
              </a:lnSpc>
            </a:pPr>
            <a:r>
              <a:rPr lang="ru-RU" altLang="ru-RU" smtClean="0">
                <a:solidFill>
                  <a:schemeClr val="bg1"/>
                </a:solidFill>
              </a:rPr>
              <a:t>Значительное влияние на принятие решений в процессе управления имеет только держатель крупного пакета акций;</a:t>
            </a:r>
          </a:p>
          <a:p>
            <a:pPr>
              <a:lnSpc>
                <a:spcPct val="90000"/>
              </a:lnSpc>
            </a:pPr>
            <a:r>
              <a:rPr lang="ru-RU" altLang="ru-RU" smtClean="0">
                <a:solidFill>
                  <a:schemeClr val="bg1"/>
                </a:solidFill>
              </a:rPr>
              <a:t>Рост акций не стабилен.</a:t>
            </a:r>
          </a:p>
          <a:p>
            <a:endParaRPr lang="ru-RU" altLang="ru-RU" smtClean="0">
              <a:solidFill>
                <a:schemeClr val="bg1"/>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Заголовок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altLang="ru-RU" smtClean="0"/>
              <a:t>Виды акций</a:t>
            </a:r>
          </a:p>
        </p:txBody>
      </p:sp>
      <p:pic>
        <p:nvPicPr>
          <p:cNvPr id="20483" name="Объект 3"/>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73188" y="1608138"/>
            <a:ext cx="6397625"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2"/>
          <p:cNvSpPr txBox="1">
            <a:spLocks noChangeArrowheads="1"/>
          </p:cNvSpPr>
          <p:nvPr/>
        </p:nvSpPr>
        <p:spPr bwMode="auto">
          <a:xfrm>
            <a:off x="323850" y="300038"/>
            <a:ext cx="84963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defRPr/>
            </a:pPr>
            <a:r>
              <a:rPr lang="ru-RU" altLang="ru-RU" sz="3200" dirty="0" smtClean="0">
                <a:solidFill>
                  <a:schemeClr val="accent2">
                    <a:lumMod val="75000"/>
                  </a:schemeClr>
                </a:solidFill>
              </a:rPr>
              <a:t>Обыкновенные акции</a:t>
            </a:r>
            <a:endParaRPr lang="ru-RU" altLang="ru-RU" sz="3200" b="1" dirty="0">
              <a:solidFill>
                <a:schemeClr val="accent2">
                  <a:lumMod val="75000"/>
                </a:schemeClr>
              </a:solidFill>
            </a:endParaRPr>
          </a:p>
        </p:txBody>
      </p:sp>
      <p:sp>
        <p:nvSpPr>
          <p:cNvPr id="21507" name="Text Box 3"/>
          <p:cNvSpPr txBox="1">
            <a:spLocks noChangeArrowheads="1"/>
          </p:cNvSpPr>
          <p:nvPr/>
        </p:nvSpPr>
        <p:spPr bwMode="auto">
          <a:xfrm>
            <a:off x="323850" y="6308725"/>
            <a:ext cx="127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BB7CC21A-F621-49F5-8F1F-A3BDD8127F22}" type="slidenum">
              <a:rPr lang="ru-RU" altLang="ru-RU">
                <a:solidFill>
                  <a:schemeClr val="bg1"/>
                </a:solidFill>
              </a:rPr>
              <a:pPr eaLnBrk="1" hangingPunct="1"/>
              <a:t>14</a:t>
            </a:fld>
            <a:endParaRPr lang="ru-RU" altLang="ru-RU">
              <a:solidFill>
                <a:schemeClr val="bg1"/>
              </a:solidFill>
            </a:endParaRPr>
          </a:p>
        </p:txBody>
      </p:sp>
      <p:sp>
        <p:nvSpPr>
          <p:cNvPr id="21508" name="Text Box 5"/>
          <p:cNvSpPr txBox="1">
            <a:spLocks noChangeArrowheads="1"/>
          </p:cNvSpPr>
          <p:nvPr/>
        </p:nvSpPr>
        <p:spPr bwMode="auto">
          <a:xfrm>
            <a:off x="387350" y="900113"/>
            <a:ext cx="8496300" cy="500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prstDash val="dash"/>
                <a:miter lim="800000"/>
                <a:headEnd/>
                <a:tailEnd/>
              </a14:hiddenLine>
            </a:ext>
          </a:extLst>
        </p:spPr>
        <p:txBody>
          <a:bodyPr lIns="0" tIns="0" rIns="0" bIns="0"/>
          <a:lstStyle>
            <a:lvl1pPr marL="274638" indent="-274638">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10000"/>
              </a:spcBef>
            </a:pPr>
            <a:endParaRPr lang="ru-RU" altLang="ru-RU" sz="2400">
              <a:solidFill>
                <a:schemeClr val="bg1"/>
              </a:solidFill>
            </a:endParaRPr>
          </a:p>
          <a:p>
            <a:pPr eaLnBrk="1" hangingPunct="1">
              <a:spcBef>
                <a:spcPct val="10000"/>
              </a:spcBef>
              <a:buClr>
                <a:srgbClr val="FFFF00"/>
              </a:buClr>
              <a:buFont typeface="Symbol" panose="05050102010706020507" pitchFamily="18" charset="2"/>
              <a:buChar char="¨"/>
            </a:pPr>
            <a:r>
              <a:rPr lang="ru-RU" altLang="ru-RU" sz="2000">
                <a:solidFill>
                  <a:schemeClr val="bg1"/>
                </a:solidFill>
              </a:rPr>
              <a:t>Обыкновенные акции дают право на участие в управлении обществом (1 акция соответствует одному голосу на собрании акционеров, за исключением проведения кумулятивного голосования) и участвуют в распределении прибыли акционерного общества. </a:t>
            </a:r>
          </a:p>
          <a:p>
            <a:pPr eaLnBrk="1" hangingPunct="1">
              <a:spcBef>
                <a:spcPct val="10000"/>
              </a:spcBef>
              <a:buClr>
                <a:srgbClr val="FFFF00"/>
              </a:buClr>
              <a:buFont typeface="Symbol" panose="05050102010706020507" pitchFamily="18" charset="2"/>
              <a:buChar char="¨"/>
            </a:pPr>
            <a:r>
              <a:rPr lang="ru-RU" altLang="ru-RU" sz="2000">
                <a:solidFill>
                  <a:schemeClr val="bg1"/>
                </a:solidFill>
              </a:rPr>
              <a:t>Источником выплаты дивидендов по обыкновенным акциям является чистая прибыль общества. Размер дивидендов определяется советом директоров предприятия и рекомендуется общему собранию акционеров, которое может только уменьшить размер дивидендов относительно рекомендованного советом директоров. </a:t>
            </a:r>
          </a:p>
        </p:txBody>
      </p:sp>
    </p:spTree>
    <p:custDataLst>
      <p:tags r:id="rId1"/>
    </p:custData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2"/>
          <p:cNvSpPr txBox="1">
            <a:spLocks noChangeArrowheads="1"/>
          </p:cNvSpPr>
          <p:nvPr/>
        </p:nvSpPr>
        <p:spPr bwMode="auto">
          <a:xfrm>
            <a:off x="168275" y="319088"/>
            <a:ext cx="84963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3200" b="1">
                <a:solidFill>
                  <a:srgbClr val="0000CC"/>
                </a:solidFill>
              </a:rPr>
              <a:t>Привилегированные акции </a:t>
            </a:r>
          </a:p>
        </p:txBody>
      </p:sp>
      <p:sp>
        <p:nvSpPr>
          <p:cNvPr id="23555" name="Text Box 3"/>
          <p:cNvSpPr txBox="1">
            <a:spLocks noChangeArrowheads="1"/>
          </p:cNvSpPr>
          <p:nvPr/>
        </p:nvSpPr>
        <p:spPr bwMode="auto">
          <a:xfrm>
            <a:off x="323850" y="6308725"/>
            <a:ext cx="127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55857A4-3348-42BA-A5A4-AB39BC07401D}" type="slidenum">
              <a:rPr lang="ru-RU" altLang="ru-RU">
                <a:solidFill>
                  <a:schemeClr val="bg1"/>
                </a:solidFill>
              </a:rPr>
              <a:pPr eaLnBrk="1" hangingPunct="1"/>
              <a:t>15</a:t>
            </a:fld>
            <a:endParaRPr lang="ru-RU" altLang="ru-RU">
              <a:solidFill>
                <a:schemeClr val="bg1"/>
              </a:solidFill>
            </a:endParaRPr>
          </a:p>
        </p:txBody>
      </p:sp>
      <p:sp>
        <p:nvSpPr>
          <p:cNvPr id="23556" name="Text Box 5"/>
          <p:cNvSpPr txBox="1">
            <a:spLocks noChangeArrowheads="1"/>
          </p:cNvSpPr>
          <p:nvPr/>
        </p:nvSpPr>
        <p:spPr bwMode="auto">
          <a:xfrm>
            <a:off x="387350" y="1293813"/>
            <a:ext cx="84963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prstDash val="dash"/>
                <a:miter lim="800000"/>
                <a:headEnd/>
                <a:tailEnd/>
              </a14:hiddenLine>
            </a:ext>
          </a:extLst>
        </p:spPr>
        <p:txBody>
          <a:bodyPr lIns="0" tIns="0" rIns="0" bIns="0"/>
          <a:lstStyle>
            <a:lvl1pPr marL="274638" indent="-274638">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10000"/>
              </a:spcBef>
              <a:buClr>
                <a:srgbClr val="FFFF00"/>
              </a:buClr>
              <a:buFont typeface="Symbol" panose="05050102010706020507" pitchFamily="18" charset="2"/>
              <a:buChar char="¨"/>
            </a:pPr>
            <a:r>
              <a:rPr lang="ru-RU" altLang="ru-RU" sz="2400">
                <a:solidFill>
                  <a:schemeClr val="bg1"/>
                </a:solidFill>
              </a:rPr>
              <a:t>Привилегированные акции могут вносить ограничения на </a:t>
            </a:r>
            <a:r>
              <a:rPr lang="ru-RU" altLang="ru-RU" sz="2200">
                <a:solidFill>
                  <a:schemeClr val="bg1"/>
                </a:solidFill>
              </a:rPr>
              <a:t>участие в управлении, а также могут давать дополнительные права в управлении (не обязательно), но по сравнению с обыкновенными акциями имеют ряд преимуществ: </a:t>
            </a:r>
          </a:p>
          <a:p>
            <a:pPr algn="just" eaLnBrk="1" hangingPunct="1">
              <a:spcBef>
                <a:spcPct val="10000"/>
              </a:spcBef>
              <a:buClr>
                <a:srgbClr val="FFFF00"/>
              </a:buClr>
              <a:buFont typeface="Symbol" panose="05050102010706020507" pitchFamily="18" charset="2"/>
              <a:buChar char="¨"/>
            </a:pPr>
            <a:r>
              <a:rPr lang="ru-RU" altLang="ru-RU" sz="2200">
                <a:solidFill>
                  <a:schemeClr val="bg1"/>
                </a:solidFill>
              </a:rPr>
              <a:t>возможность получения гарантированного дохода</a:t>
            </a:r>
          </a:p>
          <a:p>
            <a:pPr algn="just" eaLnBrk="1" hangingPunct="1">
              <a:spcBef>
                <a:spcPct val="10000"/>
              </a:spcBef>
              <a:buClr>
                <a:srgbClr val="FFFF00"/>
              </a:buClr>
              <a:buFont typeface="Symbol" panose="05050102010706020507" pitchFamily="18" charset="2"/>
              <a:buChar char="¨"/>
            </a:pPr>
            <a:r>
              <a:rPr lang="ru-RU" altLang="ru-RU" sz="2200">
                <a:solidFill>
                  <a:schemeClr val="bg1"/>
                </a:solidFill>
              </a:rPr>
              <a:t>первоочередное выделение прибыли на выплату дивидендов</a:t>
            </a:r>
          </a:p>
          <a:p>
            <a:pPr algn="just" eaLnBrk="1" hangingPunct="1">
              <a:spcBef>
                <a:spcPct val="10000"/>
              </a:spcBef>
              <a:buClr>
                <a:srgbClr val="FFFF00"/>
              </a:buClr>
              <a:buFont typeface="Symbol" panose="05050102010706020507" pitchFamily="18" charset="2"/>
              <a:buChar char="¨"/>
            </a:pPr>
            <a:r>
              <a:rPr lang="ru-RU" altLang="ru-RU" sz="2200">
                <a:solidFill>
                  <a:schemeClr val="bg1"/>
                </a:solidFill>
              </a:rPr>
              <a:t>первоочередное погашение стоимости акции при ликвидации акционерного общества. </a:t>
            </a:r>
          </a:p>
          <a:p>
            <a:pPr eaLnBrk="1" hangingPunct="1">
              <a:spcBef>
                <a:spcPct val="10000"/>
              </a:spcBef>
              <a:buClr>
                <a:srgbClr val="FFFF00"/>
              </a:buClr>
              <a:buFont typeface="Symbol" panose="05050102010706020507" pitchFamily="18" charset="2"/>
              <a:buChar char="¨"/>
            </a:pPr>
            <a:endParaRPr lang="ru-RU" altLang="ru-RU" sz="2200">
              <a:solidFill>
                <a:schemeClr val="bg1"/>
              </a:solidFill>
            </a:endParaRPr>
          </a:p>
          <a:p>
            <a:pPr eaLnBrk="1" hangingPunct="1">
              <a:spcBef>
                <a:spcPct val="10000"/>
              </a:spcBef>
              <a:buClr>
                <a:srgbClr val="FFFF00"/>
              </a:buClr>
              <a:buFont typeface="Symbol" panose="05050102010706020507" pitchFamily="18" charset="2"/>
              <a:buChar char="¨"/>
            </a:pPr>
            <a:r>
              <a:rPr lang="ru-RU" altLang="ru-RU" sz="2200">
                <a:solidFill>
                  <a:schemeClr val="bg1"/>
                </a:solidFill>
              </a:rPr>
              <a:t>Дивиденды часто фиксированы в виде определённой доли от бухгалтерской чистой прибыли или в абсолютном денежном выражении. Дивиденды по привилегированным акциям могут выплачиваться как из прибыли, так и из других источников — в соответствии с уставом общества.</a:t>
            </a:r>
          </a:p>
        </p:txBody>
      </p:sp>
    </p:spTree>
    <p:custDataLst>
      <p:tags r:id="rId1"/>
    </p:custData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07466"/>
            <a:ext cx="8229600" cy="1143000"/>
          </a:xfrm>
        </p:spPr>
        <p:txBody>
          <a:bodyPr/>
          <a:lstStyle/>
          <a:p>
            <a:r>
              <a:rPr lang="ru-RU" dirty="0" smtClean="0"/>
              <a:t>Зарубежные акции</a:t>
            </a:r>
            <a:endParaRPr lang="ru-RU" dirty="0"/>
          </a:p>
        </p:txBody>
      </p:sp>
      <p:pic>
        <p:nvPicPr>
          <p:cNvPr id="4" name="Объект 3"/>
          <p:cNvPicPr>
            <a:picLocks noGrp="1" noChangeAspect="1"/>
          </p:cNvPicPr>
          <p:nvPr>
            <p:ph idx="1"/>
          </p:nvPr>
        </p:nvPicPr>
        <p:blipFill>
          <a:blip r:embed="rId2"/>
          <a:stretch>
            <a:fillRect/>
          </a:stretch>
        </p:blipFill>
        <p:spPr>
          <a:xfrm>
            <a:off x="321338" y="1325880"/>
            <a:ext cx="8501324" cy="4781995"/>
          </a:xfrm>
          <a:prstGeom prst="rect">
            <a:avLst/>
          </a:prstGeom>
        </p:spPr>
      </p:pic>
    </p:spTree>
    <p:extLst>
      <p:ext uri="{BB962C8B-B14F-4D97-AF65-F5344CB8AC3E}">
        <p14:creationId xmlns:p14="http://schemas.microsoft.com/office/powerpoint/2010/main" val="16511607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2"/>
          <p:cNvSpPr txBox="1">
            <a:spLocks noChangeArrowheads="1"/>
          </p:cNvSpPr>
          <p:nvPr/>
        </p:nvSpPr>
        <p:spPr bwMode="auto">
          <a:xfrm>
            <a:off x="323850" y="338138"/>
            <a:ext cx="84963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2800" b="1">
                <a:solidFill>
                  <a:srgbClr val="0000CC"/>
                </a:solidFill>
              </a:rPr>
              <a:t>ПОИСК АКЦИЙ И ДИВИДЕНДНАЯ ДОХОДНОСТЬ</a:t>
            </a:r>
          </a:p>
          <a:p>
            <a:pPr eaLnBrk="1" hangingPunct="1">
              <a:spcBef>
                <a:spcPct val="10000"/>
              </a:spcBef>
            </a:pPr>
            <a:endParaRPr lang="ru-RU" altLang="ru-RU" sz="3200" b="1">
              <a:solidFill>
                <a:srgbClr val="0000CC"/>
              </a:solidFill>
            </a:endParaRPr>
          </a:p>
        </p:txBody>
      </p:sp>
      <p:sp>
        <p:nvSpPr>
          <p:cNvPr id="25603" name="Text Box 3"/>
          <p:cNvSpPr txBox="1">
            <a:spLocks noChangeArrowheads="1"/>
          </p:cNvSpPr>
          <p:nvPr/>
        </p:nvSpPr>
        <p:spPr bwMode="auto">
          <a:xfrm>
            <a:off x="323850" y="6308725"/>
            <a:ext cx="127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2ED3697-692D-4AF4-9EBA-169518C55422}" type="slidenum">
              <a:rPr lang="ru-RU" altLang="ru-RU">
                <a:solidFill>
                  <a:schemeClr val="bg1"/>
                </a:solidFill>
              </a:rPr>
              <a:pPr eaLnBrk="1" hangingPunct="1"/>
              <a:t>17</a:t>
            </a:fld>
            <a:endParaRPr lang="ru-RU" altLang="ru-RU">
              <a:solidFill>
                <a:schemeClr val="bg1"/>
              </a:solidFill>
            </a:endParaRPr>
          </a:p>
        </p:txBody>
      </p:sp>
      <p:pic>
        <p:nvPicPr>
          <p:cNvPr id="25604" name="Рисунок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66688" y="1763713"/>
            <a:ext cx="8810625" cy="331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Заголовок 1"/>
          <p:cNvSpPr>
            <a:spLocks noGrp="1"/>
          </p:cNvSpPr>
          <p:nvPr>
            <p:ph type="title"/>
          </p:nvPr>
        </p:nvSpPr>
        <p:spPr bwMode="auto">
          <a:xfrm>
            <a:off x="457200" y="114382"/>
            <a:ext cx="82296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altLang="ru-RU" dirty="0" smtClean="0"/>
              <a:t>Фундаментальный анализ</a:t>
            </a:r>
          </a:p>
        </p:txBody>
      </p:sp>
      <p:pic>
        <p:nvPicPr>
          <p:cNvPr id="27651" name="Объект 3"/>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49238" y="1354138"/>
            <a:ext cx="8645525" cy="48625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2"/>
          <p:cNvSpPr txBox="1">
            <a:spLocks noChangeArrowheads="1"/>
          </p:cNvSpPr>
          <p:nvPr/>
        </p:nvSpPr>
        <p:spPr bwMode="auto">
          <a:xfrm>
            <a:off x="450850" y="273050"/>
            <a:ext cx="84963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3200" b="1">
                <a:solidFill>
                  <a:srgbClr val="0000CC"/>
                </a:solidFill>
              </a:rPr>
              <a:t>Стоимость акций</a:t>
            </a:r>
          </a:p>
        </p:txBody>
      </p:sp>
      <p:sp>
        <p:nvSpPr>
          <p:cNvPr id="28675" name="Text Box 3"/>
          <p:cNvSpPr txBox="1">
            <a:spLocks noChangeArrowheads="1"/>
          </p:cNvSpPr>
          <p:nvPr/>
        </p:nvSpPr>
        <p:spPr bwMode="auto">
          <a:xfrm>
            <a:off x="323850" y="6308725"/>
            <a:ext cx="127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B29C07E-E4C3-4FD0-B4DB-B89654D76529}" type="slidenum">
              <a:rPr lang="ru-RU" altLang="ru-RU">
                <a:solidFill>
                  <a:schemeClr val="bg1"/>
                </a:solidFill>
              </a:rPr>
              <a:pPr eaLnBrk="1" hangingPunct="1"/>
              <a:t>19</a:t>
            </a:fld>
            <a:endParaRPr lang="ru-RU" altLang="ru-RU">
              <a:solidFill>
                <a:schemeClr val="bg1"/>
              </a:solidFill>
            </a:endParaRPr>
          </a:p>
        </p:txBody>
      </p:sp>
      <p:sp>
        <p:nvSpPr>
          <p:cNvPr id="28676" name="Text Box 4"/>
          <p:cNvSpPr txBox="1">
            <a:spLocks noChangeArrowheads="1"/>
          </p:cNvSpPr>
          <p:nvPr/>
        </p:nvSpPr>
        <p:spPr bwMode="auto">
          <a:xfrm>
            <a:off x="323850" y="1355725"/>
            <a:ext cx="8496300" cy="489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prstDash val="dash"/>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804863" indent="-27305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10000"/>
              </a:spcBef>
              <a:buClr>
                <a:srgbClr val="FFFF00"/>
              </a:buClr>
            </a:pPr>
            <a:r>
              <a:rPr lang="ru-RU" altLang="ru-RU" sz="1600" u="sng">
                <a:solidFill>
                  <a:srgbClr val="FFFF00"/>
                </a:solidFill>
              </a:rPr>
              <a:t>Эмиссионная стоимость акции </a:t>
            </a:r>
            <a:r>
              <a:rPr lang="ru-RU" altLang="ru-RU" sz="1600">
                <a:solidFill>
                  <a:schemeClr val="bg1"/>
                </a:solidFill>
              </a:rPr>
              <a:t>— стоимость акций при их первичном размещении, по которой её приобретает первый держатель. Обычно эмиссионная цена акции превышает номинальную стоимость или равна ей. Превышение эмиссионной цены над номинальной стоимостью называется эмиссионной выручкой, или эмиссионным доходом.</a:t>
            </a:r>
          </a:p>
          <a:p>
            <a:pPr eaLnBrk="1" hangingPunct="1">
              <a:spcBef>
                <a:spcPct val="10000"/>
              </a:spcBef>
              <a:buClr>
                <a:srgbClr val="FFFF00"/>
              </a:buClr>
            </a:pPr>
            <a:endParaRPr lang="ru-RU" altLang="ru-RU" sz="1600">
              <a:solidFill>
                <a:schemeClr val="bg1"/>
              </a:solidFill>
            </a:endParaRPr>
          </a:p>
          <a:p>
            <a:pPr eaLnBrk="1" hangingPunct="1">
              <a:spcBef>
                <a:spcPct val="10000"/>
              </a:spcBef>
              <a:buClr>
                <a:srgbClr val="FFFF00"/>
              </a:buClr>
            </a:pPr>
            <a:r>
              <a:rPr lang="ru-RU" altLang="ru-RU" sz="1600" u="sng">
                <a:solidFill>
                  <a:srgbClr val="FFFF00"/>
                </a:solidFill>
              </a:rPr>
              <a:t>Рыночная стоимость акции </a:t>
            </a:r>
            <a:r>
              <a:rPr lang="ru-RU" altLang="ru-RU" sz="1600">
                <a:solidFill>
                  <a:schemeClr val="bg1"/>
                </a:solidFill>
              </a:rPr>
              <a:t>— это цена, по которой акция продаётся и покупается на вторичном рынке. Рыночная цена (курс) обычно формируется на торгах на фондовой бирже (см. котировка) и отражает баланс спроса и предложения на данные акции. Для формирования рыночной цены важное значение имеет уровень ликвидности фондового рынка. Косвенно, рыночная стоимость акций отражает ликвидационную стоимость активов и пассивов компании.</a:t>
            </a:r>
          </a:p>
          <a:p>
            <a:pPr eaLnBrk="1" hangingPunct="1">
              <a:spcBef>
                <a:spcPct val="10000"/>
              </a:spcBef>
              <a:buClr>
                <a:srgbClr val="FFFF00"/>
              </a:buClr>
            </a:pPr>
            <a:endParaRPr lang="ru-RU" altLang="ru-RU" sz="1600">
              <a:solidFill>
                <a:schemeClr val="bg1"/>
              </a:solidFill>
            </a:endParaRPr>
          </a:p>
          <a:p>
            <a:pPr eaLnBrk="1" hangingPunct="1">
              <a:spcBef>
                <a:spcPct val="10000"/>
              </a:spcBef>
              <a:buClr>
                <a:srgbClr val="FFFF00"/>
              </a:buClr>
            </a:pPr>
            <a:r>
              <a:rPr lang="ru-RU" altLang="ru-RU" sz="1600" u="sng">
                <a:solidFill>
                  <a:srgbClr val="FFFF00"/>
                </a:solidFill>
              </a:rPr>
              <a:t>Балансовая стоимость акций </a:t>
            </a:r>
            <a:r>
              <a:rPr lang="ru-RU" altLang="ru-RU" sz="1600">
                <a:solidFill>
                  <a:schemeClr val="bg1"/>
                </a:solidFill>
              </a:rPr>
              <a:t>— частное от деления стоимости чистых активов компании (балансовой стоимости компании) на количество выпущенных акций, находящихся в обращении. Если рыночная цена ниже балансовой, то это является основой для будущего биржевого роста цены. Обычно, балансовую стоимость определяют при аудиторских проверках.</a:t>
            </a:r>
          </a:p>
        </p:txBody>
      </p:sp>
    </p:spTree>
    <p:custDataLst>
      <p:tags r:id="rId1"/>
    </p:custData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2"/>
          <p:cNvSpPr txBox="1">
            <a:spLocks noChangeArrowheads="1"/>
          </p:cNvSpPr>
          <p:nvPr/>
        </p:nvSpPr>
        <p:spPr bwMode="auto">
          <a:xfrm>
            <a:off x="263525" y="244475"/>
            <a:ext cx="84963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3200" b="1">
                <a:solidFill>
                  <a:srgbClr val="0000CC"/>
                </a:solidFill>
              </a:rPr>
              <a:t>Ликвидность</a:t>
            </a:r>
          </a:p>
        </p:txBody>
      </p:sp>
      <p:sp>
        <p:nvSpPr>
          <p:cNvPr id="30723" name="Text Box 3"/>
          <p:cNvSpPr txBox="1">
            <a:spLocks noChangeArrowheads="1"/>
          </p:cNvSpPr>
          <p:nvPr/>
        </p:nvSpPr>
        <p:spPr bwMode="auto">
          <a:xfrm>
            <a:off x="323850" y="6308725"/>
            <a:ext cx="127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9B6D2F8-C7E3-4781-8F21-B7BCEAD47DF8}" type="slidenum">
              <a:rPr lang="ru-RU" altLang="ru-RU">
                <a:solidFill>
                  <a:schemeClr val="bg1"/>
                </a:solidFill>
              </a:rPr>
              <a:pPr eaLnBrk="1" hangingPunct="1"/>
              <a:t>20</a:t>
            </a:fld>
            <a:endParaRPr lang="ru-RU" altLang="ru-RU">
              <a:solidFill>
                <a:schemeClr val="bg1"/>
              </a:solidFill>
            </a:endParaRPr>
          </a:p>
        </p:txBody>
      </p:sp>
      <p:sp>
        <p:nvSpPr>
          <p:cNvPr id="30724" name="Text Box 4"/>
          <p:cNvSpPr txBox="1">
            <a:spLocks noChangeArrowheads="1"/>
          </p:cNvSpPr>
          <p:nvPr/>
        </p:nvSpPr>
        <p:spPr bwMode="auto">
          <a:xfrm>
            <a:off x="450850" y="1335088"/>
            <a:ext cx="8496300" cy="489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prstDash val="dash"/>
                <a:miter lim="800000"/>
                <a:headEnd/>
                <a:tailEnd/>
              </a14:hiddenLine>
            </a:ext>
          </a:extLst>
        </p:spPr>
        <p:txBody>
          <a:bodyPr lIns="0" tIns="0" rIns="0" bIns="0"/>
          <a:lstStyle>
            <a:lvl1pPr marL="274638" indent="-274638">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3200">
                <a:solidFill>
                  <a:schemeClr val="bg1"/>
                </a:solidFill>
              </a:rPr>
              <a:t>   Ликвидность акции заключается в возможности владельца в любой момент  реализовать ее, то есть превратить в деньги</a:t>
            </a:r>
          </a:p>
        </p:txBody>
      </p:sp>
    </p:spTree>
    <p:custDataLst>
      <p:tags r:id="rId1"/>
    </p:custData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Заголовок 1"/>
          <p:cNvSpPr>
            <a:spLocks noGrp="1"/>
          </p:cNvSpPr>
          <p:nvPr>
            <p:ph type="title"/>
          </p:nvPr>
        </p:nvSpPr>
        <p:spPr bwMode="auto">
          <a:xfrm>
            <a:off x="466627" y="142662"/>
            <a:ext cx="82296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altLang="ru-RU" dirty="0" smtClean="0"/>
              <a:t>Немного истории</a:t>
            </a:r>
          </a:p>
        </p:txBody>
      </p:sp>
      <p:pic>
        <p:nvPicPr>
          <p:cNvPr id="32771" name="Объект 3"/>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98525" y="1417638"/>
            <a:ext cx="75263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2"/>
          <p:cNvSpPr txBox="1">
            <a:spLocks noChangeArrowheads="1"/>
          </p:cNvSpPr>
          <p:nvPr/>
        </p:nvSpPr>
        <p:spPr bwMode="auto">
          <a:xfrm>
            <a:off x="258763" y="228600"/>
            <a:ext cx="84963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3200" b="1">
                <a:solidFill>
                  <a:srgbClr val="0000CC"/>
                </a:solidFill>
              </a:rPr>
              <a:t>Допуск к торгам</a:t>
            </a:r>
          </a:p>
        </p:txBody>
      </p:sp>
      <p:sp>
        <p:nvSpPr>
          <p:cNvPr id="33795" name="Text Box 3"/>
          <p:cNvSpPr txBox="1">
            <a:spLocks noChangeArrowheads="1"/>
          </p:cNvSpPr>
          <p:nvPr/>
        </p:nvSpPr>
        <p:spPr bwMode="auto">
          <a:xfrm>
            <a:off x="323850" y="6308725"/>
            <a:ext cx="127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0CE87B0-614A-4068-803B-5B8C008176AB}" type="slidenum">
              <a:rPr lang="ru-RU" altLang="ru-RU">
                <a:solidFill>
                  <a:schemeClr val="bg1"/>
                </a:solidFill>
              </a:rPr>
              <a:pPr eaLnBrk="1" hangingPunct="1"/>
              <a:t>22</a:t>
            </a:fld>
            <a:endParaRPr lang="ru-RU" altLang="ru-RU">
              <a:solidFill>
                <a:schemeClr val="bg1"/>
              </a:solidFill>
            </a:endParaRPr>
          </a:p>
        </p:txBody>
      </p:sp>
      <p:sp>
        <p:nvSpPr>
          <p:cNvPr id="33796" name="Text Box 4"/>
          <p:cNvSpPr txBox="1">
            <a:spLocks noChangeArrowheads="1"/>
          </p:cNvSpPr>
          <p:nvPr/>
        </p:nvSpPr>
        <p:spPr bwMode="auto">
          <a:xfrm>
            <a:off x="336550" y="1228725"/>
            <a:ext cx="8496300" cy="489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prstDash val="dash"/>
                <a:miter lim="800000"/>
                <a:headEnd/>
                <a:tailEnd/>
              </a14:hiddenLine>
            </a:ext>
          </a:extLst>
        </p:spPr>
        <p:txBody>
          <a:bodyPr lIns="0" tIns="0" rIns="0" bIns="0"/>
          <a:lstStyle>
            <a:lvl1pPr marL="274638" indent="-274638">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10000"/>
              </a:spcBef>
              <a:buClr>
                <a:srgbClr val="FFFF00"/>
              </a:buClr>
              <a:buFont typeface="Symbol" panose="05050102010706020507" pitchFamily="18" charset="2"/>
              <a:buChar char="¨"/>
            </a:pPr>
            <a:r>
              <a:rPr lang="ru-RU" altLang="ru-RU" sz="2400">
                <a:solidFill>
                  <a:schemeClr val="bg1"/>
                </a:solidFill>
              </a:rPr>
              <a:t>Для допуска к торгам на бирже акции должны пройти процедуру </a:t>
            </a:r>
            <a:r>
              <a:rPr lang="ru-RU" altLang="ru-RU" sz="2400" u="sng">
                <a:solidFill>
                  <a:srgbClr val="FFFF00"/>
                </a:solidFill>
              </a:rPr>
              <a:t>листинга</a:t>
            </a:r>
            <a:r>
              <a:rPr lang="ru-RU" altLang="ru-RU" sz="2400">
                <a:solidFill>
                  <a:schemeClr val="bg1"/>
                </a:solidFill>
              </a:rPr>
              <a:t> или быть допущены к торгам без прохождения процедуры листинга.</a:t>
            </a:r>
          </a:p>
          <a:p>
            <a:pPr eaLnBrk="1" hangingPunct="1">
              <a:spcBef>
                <a:spcPct val="10000"/>
              </a:spcBef>
              <a:buClr>
                <a:srgbClr val="FFFF00"/>
              </a:buClr>
              <a:buFont typeface="Symbol" panose="05050102010706020507" pitchFamily="18" charset="2"/>
              <a:buChar char="¨"/>
            </a:pPr>
            <a:endParaRPr lang="ru-RU" altLang="ru-RU" sz="2400">
              <a:solidFill>
                <a:schemeClr val="bg1"/>
              </a:solidFill>
            </a:endParaRPr>
          </a:p>
          <a:p>
            <a:pPr eaLnBrk="1" hangingPunct="1">
              <a:spcBef>
                <a:spcPct val="10000"/>
              </a:spcBef>
              <a:buClr>
                <a:srgbClr val="FFFF00"/>
              </a:buClr>
              <a:buFont typeface="Symbol" panose="05050102010706020507" pitchFamily="18" charset="2"/>
              <a:buChar char="¨"/>
            </a:pPr>
            <a:r>
              <a:rPr lang="ru-RU" altLang="ru-RU" sz="2400">
                <a:solidFill>
                  <a:schemeClr val="bg1"/>
                </a:solidFill>
              </a:rPr>
              <a:t>Участие акции в торгах позволяет эмитенту привлечь самый дешёвый и самый долгосрочный капитал, повысить стоимость компании, снизить стоимость заимствований, поднять свой престиж, осуществлять дополнительную рекламу через биржевые каналы и успешно размещать последующие выпуски.</a:t>
            </a:r>
          </a:p>
        </p:txBody>
      </p:sp>
    </p:spTree>
    <p:custDataLst>
      <p:tags r:id="rId1"/>
    </p:custData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2"/>
          <p:cNvSpPr txBox="1">
            <a:spLocks noChangeArrowheads="1"/>
          </p:cNvSpPr>
          <p:nvPr/>
        </p:nvSpPr>
        <p:spPr bwMode="auto">
          <a:xfrm>
            <a:off x="323850" y="338138"/>
            <a:ext cx="84963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2800" b="1">
                <a:solidFill>
                  <a:srgbClr val="0000CC"/>
                </a:solidFill>
              </a:rPr>
              <a:t>Пакеты акций</a:t>
            </a:r>
          </a:p>
          <a:p>
            <a:pPr eaLnBrk="1" hangingPunct="1">
              <a:spcBef>
                <a:spcPct val="10000"/>
              </a:spcBef>
            </a:pPr>
            <a:endParaRPr lang="ru-RU" altLang="ru-RU" sz="3200" b="1">
              <a:solidFill>
                <a:srgbClr val="0000CC"/>
              </a:solidFill>
            </a:endParaRPr>
          </a:p>
        </p:txBody>
      </p:sp>
      <p:sp>
        <p:nvSpPr>
          <p:cNvPr id="35843" name="Text Box 3"/>
          <p:cNvSpPr txBox="1">
            <a:spLocks noChangeArrowheads="1"/>
          </p:cNvSpPr>
          <p:nvPr/>
        </p:nvSpPr>
        <p:spPr bwMode="auto">
          <a:xfrm>
            <a:off x="323850" y="6308725"/>
            <a:ext cx="127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1D6C203-7BC9-42CA-9E6B-50AE282EE798}" type="slidenum">
              <a:rPr lang="ru-RU" altLang="ru-RU">
                <a:solidFill>
                  <a:schemeClr val="bg1"/>
                </a:solidFill>
              </a:rPr>
              <a:pPr eaLnBrk="1" hangingPunct="1"/>
              <a:t>23</a:t>
            </a:fld>
            <a:endParaRPr lang="ru-RU" altLang="ru-RU">
              <a:solidFill>
                <a:schemeClr val="bg1"/>
              </a:solidFill>
            </a:endParaRPr>
          </a:p>
        </p:txBody>
      </p:sp>
      <p:sp>
        <p:nvSpPr>
          <p:cNvPr id="35844" name="Text Box 4"/>
          <p:cNvSpPr txBox="1">
            <a:spLocks noChangeArrowheads="1"/>
          </p:cNvSpPr>
          <p:nvPr/>
        </p:nvSpPr>
        <p:spPr bwMode="auto">
          <a:xfrm>
            <a:off x="66675" y="1344613"/>
            <a:ext cx="8496300" cy="489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prstDash val="dash"/>
                <a:miter lim="800000"/>
                <a:headEnd/>
                <a:tailEnd/>
              </a14:hiddenLine>
            </a:ext>
          </a:extLst>
        </p:spPr>
        <p:txBody>
          <a:bodyPr lIns="0" tIns="0" rIns="0" bIns="0"/>
          <a:lstStyle>
            <a:lvl1pPr marL="274638" indent="-274638">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804863" indent="-27305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2" eaLnBrk="1" hangingPunct="1">
              <a:spcBef>
                <a:spcPct val="10000"/>
              </a:spcBef>
              <a:buClr>
                <a:srgbClr val="FFFF00"/>
              </a:buClr>
              <a:buFont typeface="Symbol" panose="05050102010706020507" pitchFamily="18" charset="2"/>
              <a:buChar char="¨"/>
            </a:pPr>
            <a:r>
              <a:rPr lang="ru-RU" altLang="ru-RU" sz="2400" i="1">
                <a:solidFill>
                  <a:schemeClr val="bg1"/>
                </a:solidFill>
              </a:rPr>
              <a:t>Пакет акций</a:t>
            </a:r>
            <a:r>
              <a:rPr lang="ru-RU" altLang="ru-RU" sz="2400">
                <a:solidFill>
                  <a:schemeClr val="bg1"/>
                </a:solidFill>
              </a:rPr>
              <a:t> — количество акций одного акционерного общества (АО), находящееся в одних руках или под единым контролем. </a:t>
            </a:r>
          </a:p>
          <a:p>
            <a:pPr lvl="2" eaLnBrk="1" hangingPunct="1">
              <a:spcBef>
                <a:spcPct val="10000"/>
              </a:spcBef>
              <a:buClr>
                <a:srgbClr val="FFFF00"/>
              </a:buClr>
              <a:buFont typeface="Symbol" panose="05050102010706020507" pitchFamily="18" charset="2"/>
              <a:buChar char="¨"/>
            </a:pPr>
            <a:r>
              <a:rPr lang="ru-RU" altLang="ru-RU" sz="2400">
                <a:solidFill>
                  <a:schemeClr val="bg1"/>
                </a:solidFill>
              </a:rPr>
              <a:t>Стоимость крупных пакетов акций может многократно увеличиваться, если их обладание позволяет оказывать влияние на деятельность общества. </a:t>
            </a:r>
          </a:p>
          <a:p>
            <a:pPr lvl="2" eaLnBrk="1" hangingPunct="1">
              <a:spcBef>
                <a:spcPct val="10000"/>
              </a:spcBef>
              <a:buClr>
                <a:srgbClr val="FFFF00"/>
              </a:buClr>
              <a:buFont typeface="Symbol" panose="05050102010706020507" pitchFamily="18" charset="2"/>
              <a:buChar char="¨"/>
            </a:pPr>
            <a:endParaRPr lang="ru-RU" altLang="ru-RU" sz="2400">
              <a:solidFill>
                <a:schemeClr val="bg1"/>
              </a:solidFill>
            </a:endParaRPr>
          </a:p>
          <a:p>
            <a:pPr lvl="2" eaLnBrk="1" hangingPunct="1">
              <a:spcBef>
                <a:spcPct val="10000"/>
              </a:spcBef>
              <a:buClr>
                <a:srgbClr val="FFFF00"/>
              </a:buClr>
              <a:buFont typeface="Symbol" panose="05050102010706020507" pitchFamily="18" charset="2"/>
              <a:buChar char="¨"/>
            </a:pPr>
            <a:r>
              <a:rPr lang="ru-RU" altLang="ru-RU" sz="2400">
                <a:solidFill>
                  <a:schemeClr val="bg1"/>
                </a:solidFill>
              </a:rPr>
              <a:t>Обычно 5 % акций достаточно для созыва общего собрания акционеров; 25 % — можно заблокировать большинство решений общего собрания; на практике для крупных АО достаточно 20-30 % акций, более 50 % обеспечивает полный контроль над деятельностью компании.</a:t>
            </a:r>
          </a:p>
          <a:p>
            <a:pPr eaLnBrk="1" hangingPunct="1">
              <a:spcBef>
                <a:spcPct val="10000"/>
              </a:spcBef>
              <a:buClr>
                <a:srgbClr val="FFFF00"/>
              </a:buClr>
              <a:buFont typeface="Symbol" panose="05050102010706020507" pitchFamily="18" charset="2"/>
              <a:buChar char="¨"/>
            </a:pPr>
            <a:endParaRPr lang="ru-RU" altLang="ru-RU" sz="2400">
              <a:solidFill>
                <a:schemeClr val="bg1"/>
              </a:solidFill>
            </a:endParaRPr>
          </a:p>
          <a:p>
            <a:pPr eaLnBrk="1" hangingPunct="1">
              <a:spcBef>
                <a:spcPct val="10000"/>
              </a:spcBef>
              <a:buClr>
                <a:srgbClr val="FFFF00"/>
              </a:buClr>
              <a:buFont typeface="Symbol" panose="05050102010706020507" pitchFamily="18" charset="2"/>
              <a:buNone/>
            </a:pPr>
            <a:endParaRPr lang="ru-RU" altLang="ru-RU" sz="2400">
              <a:solidFill>
                <a:schemeClr val="bg1"/>
              </a:solidFill>
            </a:endParaRPr>
          </a:p>
          <a:p>
            <a:pPr eaLnBrk="1" hangingPunct="1">
              <a:spcBef>
                <a:spcPct val="10000"/>
              </a:spcBef>
              <a:buClr>
                <a:srgbClr val="FFFF00"/>
              </a:buClr>
              <a:buFont typeface="Symbol" panose="05050102010706020507" pitchFamily="18" charset="2"/>
              <a:buChar char="¨"/>
            </a:pPr>
            <a:endParaRPr lang="ru-RU" altLang="ru-RU" sz="2400">
              <a:solidFill>
                <a:schemeClr val="bg1"/>
              </a:solidFill>
            </a:endParaRPr>
          </a:p>
        </p:txBody>
      </p:sp>
    </p:spTree>
    <p:custDataLst>
      <p:tags r:id="rId1"/>
    </p:custData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 Box 2"/>
          <p:cNvSpPr txBox="1">
            <a:spLocks noChangeArrowheads="1"/>
          </p:cNvSpPr>
          <p:nvPr/>
        </p:nvSpPr>
        <p:spPr bwMode="auto">
          <a:xfrm>
            <a:off x="323850" y="338138"/>
            <a:ext cx="84963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2800" b="1">
                <a:solidFill>
                  <a:srgbClr val="0000CC"/>
                </a:solidFill>
              </a:rPr>
              <a:t>ПОКУПКА И ПРОДАЖА АКЦИЙ</a:t>
            </a:r>
          </a:p>
          <a:p>
            <a:pPr eaLnBrk="1" hangingPunct="1">
              <a:spcBef>
                <a:spcPct val="10000"/>
              </a:spcBef>
            </a:pPr>
            <a:endParaRPr lang="ru-RU" altLang="ru-RU" sz="3200" b="1">
              <a:solidFill>
                <a:srgbClr val="0000CC"/>
              </a:solidFill>
            </a:endParaRPr>
          </a:p>
        </p:txBody>
      </p:sp>
      <p:sp>
        <p:nvSpPr>
          <p:cNvPr id="37891" name="Text Box 3"/>
          <p:cNvSpPr txBox="1">
            <a:spLocks noChangeArrowheads="1"/>
          </p:cNvSpPr>
          <p:nvPr/>
        </p:nvSpPr>
        <p:spPr bwMode="auto">
          <a:xfrm>
            <a:off x="323850" y="6308725"/>
            <a:ext cx="127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CAA47F6-8F2B-4455-B737-4B8FD89E1E73}" type="slidenum">
              <a:rPr lang="ru-RU" altLang="ru-RU">
                <a:solidFill>
                  <a:schemeClr val="bg1"/>
                </a:solidFill>
              </a:rPr>
              <a:pPr eaLnBrk="1" hangingPunct="1"/>
              <a:t>24</a:t>
            </a:fld>
            <a:endParaRPr lang="ru-RU" altLang="ru-RU">
              <a:solidFill>
                <a:schemeClr val="bg1"/>
              </a:solidFill>
            </a:endParaRPr>
          </a:p>
        </p:txBody>
      </p:sp>
      <p:pic>
        <p:nvPicPr>
          <p:cNvPr id="37892" name="Рисунок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73088" y="1301750"/>
            <a:ext cx="8158162" cy="458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2"/>
          <p:cNvSpPr txBox="1">
            <a:spLocks noChangeArrowheads="1"/>
          </p:cNvSpPr>
          <p:nvPr/>
        </p:nvSpPr>
        <p:spPr bwMode="auto">
          <a:xfrm>
            <a:off x="323850" y="338138"/>
            <a:ext cx="84963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2800" b="1">
                <a:solidFill>
                  <a:srgbClr val="0000CC"/>
                </a:solidFill>
              </a:rPr>
              <a:t>ОТРАЖЕНИЕ АКЦИЙ В УЧЁТЕ</a:t>
            </a:r>
          </a:p>
          <a:p>
            <a:pPr eaLnBrk="1" hangingPunct="1">
              <a:spcBef>
                <a:spcPct val="10000"/>
              </a:spcBef>
            </a:pPr>
            <a:endParaRPr lang="ru-RU" altLang="ru-RU" sz="3200" b="1">
              <a:solidFill>
                <a:srgbClr val="0000CC"/>
              </a:solidFill>
            </a:endParaRPr>
          </a:p>
        </p:txBody>
      </p:sp>
      <p:sp>
        <p:nvSpPr>
          <p:cNvPr id="39939" name="Text Box 3"/>
          <p:cNvSpPr txBox="1">
            <a:spLocks noChangeArrowheads="1"/>
          </p:cNvSpPr>
          <p:nvPr/>
        </p:nvSpPr>
        <p:spPr bwMode="auto">
          <a:xfrm>
            <a:off x="323850" y="6308725"/>
            <a:ext cx="127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205FE90-4DCE-4BBB-9003-C3836D9FDF75}" type="slidenum">
              <a:rPr lang="ru-RU" altLang="ru-RU">
                <a:solidFill>
                  <a:schemeClr val="bg1"/>
                </a:solidFill>
              </a:rPr>
              <a:pPr eaLnBrk="1" hangingPunct="1"/>
              <a:t>25</a:t>
            </a:fld>
            <a:endParaRPr lang="ru-RU" altLang="ru-RU">
              <a:solidFill>
                <a:schemeClr val="bg1"/>
              </a:solidFill>
            </a:endParaRPr>
          </a:p>
        </p:txBody>
      </p:sp>
      <p:pic>
        <p:nvPicPr>
          <p:cNvPr id="39940" name="Рисунок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60413" y="1674813"/>
            <a:ext cx="7772400" cy="225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2"/>
          <p:cNvSpPr txBox="1">
            <a:spLocks noChangeArrowheads="1"/>
          </p:cNvSpPr>
          <p:nvPr/>
        </p:nvSpPr>
        <p:spPr bwMode="auto">
          <a:xfrm>
            <a:off x="323850" y="303213"/>
            <a:ext cx="84963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2800" b="1">
                <a:solidFill>
                  <a:srgbClr val="0000CC"/>
                </a:solidFill>
              </a:rPr>
              <a:t>Показатели, характеризующие качество акции:</a:t>
            </a:r>
          </a:p>
        </p:txBody>
      </p:sp>
      <p:sp>
        <p:nvSpPr>
          <p:cNvPr id="41987" name="Text Box 3"/>
          <p:cNvSpPr txBox="1">
            <a:spLocks noChangeArrowheads="1"/>
          </p:cNvSpPr>
          <p:nvPr/>
        </p:nvSpPr>
        <p:spPr bwMode="auto">
          <a:xfrm>
            <a:off x="323850" y="6308725"/>
            <a:ext cx="127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93B97F4-7999-4629-9F3D-E4A489BE1609}" type="slidenum">
              <a:rPr lang="ru-RU" altLang="ru-RU">
                <a:solidFill>
                  <a:schemeClr val="bg1"/>
                </a:solidFill>
              </a:rPr>
              <a:pPr eaLnBrk="1" hangingPunct="1"/>
              <a:t>26</a:t>
            </a:fld>
            <a:endParaRPr lang="ru-RU" altLang="ru-RU">
              <a:solidFill>
                <a:schemeClr val="bg1"/>
              </a:solidFill>
            </a:endParaRPr>
          </a:p>
        </p:txBody>
      </p:sp>
      <p:sp>
        <p:nvSpPr>
          <p:cNvPr id="41988" name="Text Box 4"/>
          <p:cNvSpPr txBox="1">
            <a:spLocks noChangeArrowheads="1"/>
          </p:cNvSpPr>
          <p:nvPr/>
        </p:nvSpPr>
        <p:spPr bwMode="auto">
          <a:xfrm>
            <a:off x="677863" y="1041400"/>
            <a:ext cx="7788275" cy="489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prstDash val="dash"/>
                <a:miter lim="800000"/>
                <a:headEnd/>
                <a:tailEnd/>
              </a14:hiddenLine>
            </a:ext>
          </a:extLst>
        </p:spPr>
        <p:txBody>
          <a:bodyPr lIns="0" tIns="0" rIns="0" bIns="0"/>
          <a:lstStyle>
            <a:lvl1pPr marL="274638" indent="-274638">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10000"/>
              </a:spcBef>
            </a:pPr>
            <a:endParaRPr lang="ru-RU" altLang="ru-RU" sz="2400" dirty="0">
              <a:solidFill>
                <a:schemeClr val="bg1"/>
              </a:solidFill>
            </a:endParaRPr>
          </a:p>
          <a:p>
            <a:pPr eaLnBrk="1" hangingPunct="1">
              <a:lnSpc>
                <a:spcPct val="150000"/>
              </a:lnSpc>
              <a:spcBef>
                <a:spcPct val="10000"/>
              </a:spcBef>
              <a:buClr>
                <a:srgbClr val="FFFF00"/>
              </a:buClr>
              <a:buFont typeface="Symbol" panose="05050102010706020507" pitchFamily="18" charset="2"/>
              <a:buChar char="¨"/>
            </a:pPr>
            <a:r>
              <a:rPr lang="ru-RU" altLang="ru-RU" sz="2400" dirty="0">
                <a:solidFill>
                  <a:schemeClr val="bg1"/>
                </a:solidFill>
              </a:rPr>
              <a:t>Дивидендная доходность</a:t>
            </a:r>
          </a:p>
          <a:p>
            <a:pPr eaLnBrk="1" hangingPunct="1">
              <a:lnSpc>
                <a:spcPct val="150000"/>
              </a:lnSpc>
              <a:spcBef>
                <a:spcPct val="10000"/>
              </a:spcBef>
              <a:buClr>
                <a:srgbClr val="FFFF00"/>
              </a:buClr>
              <a:buFont typeface="Symbol" panose="05050102010706020507" pitchFamily="18" charset="2"/>
              <a:buChar char="¨"/>
            </a:pPr>
            <a:r>
              <a:rPr lang="ru-RU" altLang="ru-RU" sz="2400" dirty="0">
                <a:solidFill>
                  <a:schemeClr val="bg1"/>
                </a:solidFill>
              </a:rPr>
              <a:t>Динамика курсовой стоимости акции</a:t>
            </a:r>
          </a:p>
          <a:p>
            <a:pPr eaLnBrk="1" hangingPunct="1">
              <a:lnSpc>
                <a:spcPct val="150000"/>
              </a:lnSpc>
              <a:spcBef>
                <a:spcPct val="10000"/>
              </a:spcBef>
              <a:buClr>
                <a:srgbClr val="FFFF00"/>
              </a:buClr>
              <a:buFont typeface="Symbol" panose="05050102010706020507" pitchFamily="18" charset="2"/>
              <a:buChar char="¨"/>
            </a:pPr>
            <a:r>
              <a:rPr lang="ru-RU" altLang="ru-RU" sz="2400" dirty="0">
                <a:solidFill>
                  <a:schemeClr val="bg1"/>
                </a:solidFill>
              </a:rPr>
              <a:t>Показатели бухгалтерской отчётности</a:t>
            </a:r>
          </a:p>
          <a:p>
            <a:pPr eaLnBrk="1" hangingPunct="1">
              <a:lnSpc>
                <a:spcPct val="150000"/>
              </a:lnSpc>
              <a:spcBef>
                <a:spcPct val="10000"/>
              </a:spcBef>
              <a:buClr>
                <a:srgbClr val="FFFF00"/>
              </a:buClr>
              <a:buFont typeface="Symbol" panose="05050102010706020507" pitchFamily="18" charset="2"/>
              <a:buChar char="¨"/>
            </a:pPr>
            <a:r>
              <a:rPr lang="ru-RU" altLang="ru-RU" sz="2400" dirty="0">
                <a:solidFill>
                  <a:schemeClr val="bg1"/>
                </a:solidFill>
              </a:rPr>
              <a:t>Рентабельность и объём прибыли</a:t>
            </a:r>
          </a:p>
          <a:p>
            <a:pPr eaLnBrk="1" hangingPunct="1">
              <a:lnSpc>
                <a:spcPct val="150000"/>
              </a:lnSpc>
              <a:spcBef>
                <a:spcPct val="10000"/>
              </a:spcBef>
              <a:buClr>
                <a:srgbClr val="FFFF00"/>
              </a:buClr>
              <a:buFont typeface="Symbol" panose="05050102010706020507" pitchFamily="18" charset="2"/>
              <a:buChar char="¨"/>
            </a:pPr>
            <a:r>
              <a:rPr lang="ru-RU" altLang="ru-RU" sz="2400" dirty="0">
                <a:solidFill>
                  <a:schemeClr val="bg1"/>
                </a:solidFill>
              </a:rPr>
              <a:t>Капитализация (размер компании)</a:t>
            </a:r>
          </a:p>
          <a:p>
            <a:pPr eaLnBrk="1" hangingPunct="1">
              <a:lnSpc>
                <a:spcPct val="150000"/>
              </a:lnSpc>
              <a:spcBef>
                <a:spcPct val="10000"/>
              </a:spcBef>
              <a:buClr>
                <a:srgbClr val="FFFF00"/>
              </a:buClr>
              <a:buFont typeface="Symbol" panose="05050102010706020507" pitchFamily="18" charset="2"/>
              <a:buChar char="¨"/>
            </a:pPr>
            <a:r>
              <a:rPr lang="ru-RU" altLang="ru-RU" sz="2400" dirty="0">
                <a:solidFill>
                  <a:schemeClr val="bg1"/>
                </a:solidFill>
              </a:rPr>
              <a:t>Состав акционеров</a:t>
            </a:r>
          </a:p>
          <a:p>
            <a:pPr eaLnBrk="1" hangingPunct="1">
              <a:lnSpc>
                <a:spcPct val="150000"/>
              </a:lnSpc>
              <a:spcBef>
                <a:spcPct val="10000"/>
              </a:spcBef>
              <a:buClr>
                <a:srgbClr val="FFFF00"/>
              </a:buClr>
              <a:buFont typeface="Symbol" panose="05050102010706020507" pitchFamily="18" charset="2"/>
              <a:buChar char="¨"/>
            </a:pPr>
            <a:r>
              <a:rPr lang="ru-RU" altLang="ru-RU" sz="2400" dirty="0">
                <a:solidFill>
                  <a:schemeClr val="bg1"/>
                </a:solidFill>
              </a:rPr>
              <a:t>История бренда</a:t>
            </a:r>
          </a:p>
          <a:p>
            <a:pPr eaLnBrk="1" hangingPunct="1">
              <a:lnSpc>
                <a:spcPct val="150000"/>
              </a:lnSpc>
              <a:spcBef>
                <a:spcPct val="10000"/>
              </a:spcBef>
              <a:buClr>
                <a:srgbClr val="FFFF00"/>
              </a:buClr>
              <a:buFont typeface="Symbol" panose="05050102010706020507" pitchFamily="18" charset="2"/>
              <a:buChar char="¨"/>
            </a:pPr>
            <a:r>
              <a:rPr lang="ru-RU" altLang="ru-RU" sz="2400" dirty="0">
                <a:solidFill>
                  <a:schemeClr val="bg1"/>
                </a:solidFill>
              </a:rPr>
              <a:t>Фактор национальной принадлежности</a:t>
            </a:r>
          </a:p>
          <a:p>
            <a:pPr eaLnBrk="1" hangingPunct="1">
              <a:spcBef>
                <a:spcPct val="10000"/>
              </a:spcBef>
              <a:buClr>
                <a:srgbClr val="FFFF00"/>
              </a:buClr>
              <a:buFont typeface="Symbol" panose="05050102010706020507" pitchFamily="18" charset="2"/>
              <a:buChar char="¨"/>
            </a:pPr>
            <a:endParaRPr lang="ru-RU" altLang="ru-RU" sz="2400" dirty="0">
              <a:solidFill>
                <a:schemeClr val="bg1"/>
              </a:solidFill>
            </a:endParaRPr>
          </a:p>
        </p:txBody>
      </p:sp>
    </p:spTree>
    <p:custDataLst>
      <p:tags r:id="rId1"/>
    </p:custData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 Box 2"/>
          <p:cNvSpPr txBox="1">
            <a:spLocks noChangeArrowheads="1"/>
          </p:cNvSpPr>
          <p:nvPr/>
        </p:nvSpPr>
        <p:spPr bwMode="auto">
          <a:xfrm>
            <a:off x="323850" y="303213"/>
            <a:ext cx="84963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2800" b="1">
                <a:solidFill>
                  <a:srgbClr val="0000CC"/>
                </a:solidFill>
              </a:rPr>
              <a:t>Причины потери потенциала акциями:</a:t>
            </a:r>
          </a:p>
        </p:txBody>
      </p:sp>
      <p:sp>
        <p:nvSpPr>
          <p:cNvPr id="44035" name="Text Box 3"/>
          <p:cNvSpPr txBox="1">
            <a:spLocks noChangeArrowheads="1"/>
          </p:cNvSpPr>
          <p:nvPr/>
        </p:nvSpPr>
        <p:spPr bwMode="auto">
          <a:xfrm>
            <a:off x="323850" y="6308725"/>
            <a:ext cx="127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5BB056A-EB5A-4FEA-B7F6-C2D0978858C9}" type="slidenum">
              <a:rPr lang="ru-RU" altLang="ru-RU">
                <a:solidFill>
                  <a:schemeClr val="bg1"/>
                </a:solidFill>
              </a:rPr>
              <a:pPr eaLnBrk="1" hangingPunct="1"/>
              <a:t>27</a:t>
            </a:fld>
            <a:endParaRPr lang="ru-RU" altLang="ru-RU">
              <a:solidFill>
                <a:schemeClr val="bg1"/>
              </a:solidFill>
            </a:endParaRPr>
          </a:p>
        </p:txBody>
      </p:sp>
      <p:pic>
        <p:nvPicPr>
          <p:cNvPr id="44036" name="Рисунок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4838" y="1412875"/>
            <a:ext cx="7934325" cy="436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Полезные ссылки</a:t>
            </a:r>
            <a:endParaRPr lang="ru-RU" dirty="0"/>
          </a:p>
        </p:txBody>
      </p:sp>
      <p:sp>
        <p:nvSpPr>
          <p:cNvPr id="3" name="Объект 2"/>
          <p:cNvSpPr>
            <a:spLocks noGrp="1"/>
          </p:cNvSpPr>
          <p:nvPr>
            <p:ph idx="1"/>
          </p:nvPr>
        </p:nvSpPr>
        <p:spPr>
          <a:xfrm>
            <a:off x="0" y="1417638"/>
            <a:ext cx="9144000" cy="5733288"/>
          </a:xfrm>
          <a:noFill/>
          <a:ln w="9525" cap="flat" cmpd="sng" algn="ctr">
            <a:no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a:lstStyle/>
          <a:p>
            <a:pPr marL="811213"/>
            <a:r>
              <a:rPr lang="en-US" dirty="0" smtClean="0">
                <a:ln cap="rnd">
                  <a:noFill/>
                  <a:bevel/>
                </a:ln>
                <a:solidFill>
                  <a:schemeClr val="bg1"/>
                </a:solidFill>
                <a:latin typeface="Times New Roman" panose="02020603050405020304" pitchFamily="18" charset="0"/>
                <a:cs typeface="Times New Roman" panose="02020603050405020304" pitchFamily="18" charset="0"/>
                <a:hlinkClick r:id="rId2"/>
              </a:rPr>
              <a:t>http://www.dohod.ru</a:t>
            </a:r>
            <a:endParaRPr lang="en-US" dirty="0" smtClean="0">
              <a:ln cap="rnd">
                <a:noFill/>
                <a:bevel/>
              </a:ln>
              <a:solidFill>
                <a:schemeClr val="bg1"/>
              </a:solidFill>
              <a:latin typeface="Times New Roman" panose="02020603050405020304" pitchFamily="18" charset="0"/>
              <a:cs typeface="Times New Roman" panose="02020603050405020304" pitchFamily="18" charset="0"/>
            </a:endParaRPr>
          </a:p>
          <a:p>
            <a:pPr marL="811213"/>
            <a:r>
              <a:rPr lang="en-US" dirty="0" smtClean="0">
                <a:ln cap="rnd">
                  <a:noFill/>
                  <a:bevel/>
                </a:ln>
                <a:solidFill>
                  <a:schemeClr val="bg1"/>
                </a:solidFill>
                <a:latin typeface="Times New Roman" panose="02020603050405020304" pitchFamily="18" charset="0"/>
                <a:cs typeface="Times New Roman" panose="02020603050405020304" pitchFamily="18" charset="0"/>
                <a:hlinkClick r:id="rId3"/>
              </a:rPr>
              <a:t>http://smart-lab.ru</a:t>
            </a:r>
            <a:endParaRPr lang="en-US" dirty="0" smtClean="0">
              <a:ln cap="rnd">
                <a:noFill/>
                <a:bevel/>
              </a:ln>
              <a:solidFill>
                <a:schemeClr val="bg1"/>
              </a:solidFill>
              <a:latin typeface="Times New Roman" panose="02020603050405020304" pitchFamily="18" charset="0"/>
              <a:cs typeface="Times New Roman" panose="02020603050405020304" pitchFamily="18" charset="0"/>
            </a:endParaRPr>
          </a:p>
          <a:p>
            <a:pPr marL="811213"/>
            <a:r>
              <a:rPr lang="en-US" dirty="0" smtClean="0">
                <a:ln cap="rnd">
                  <a:noFill/>
                  <a:bevel/>
                </a:ln>
                <a:solidFill>
                  <a:schemeClr val="bg1"/>
                </a:solidFill>
                <a:latin typeface="Times New Roman" panose="02020603050405020304" pitchFamily="18" charset="0"/>
                <a:cs typeface="Times New Roman" panose="02020603050405020304" pitchFamily="18" charset="0"/>
                <a:hlinkClick r:id="rId4"/>
              </a:rPr>
              <a:t>http://finviz.com/</a:t>
            </a:r>
            <a:endParaRPr lang="ru-RU" dirty="0" smtClean="0">
              <a:ln cap="rnd">
                <a:noFill/>
                <a:bevel/>
              </a:ln>
              <a:solidFill>
                <a:schemeClr val="bg1"/>
              </a:solidFill>
              <a:latin typeface="Times New Roman" panose="02020603050405020304" pitchFamily="18" charset="0"/>
              <a:cs typeface="Times New Roman" panose="02020603050405020304" pitchFamily="18" charset="0"/>
            </a:endParaRPr>
          </a:p>
          <a:p>
            <a:pPr marL="811213"/>
            <a:r>
              <a:rPr lang="en-US" dirty="0" smtClean="0">
                <a:ln cap="rnd">
                  <a:noFill/>
                  <a:bevel/>
                </a:ln>
                <a:solidFill>
                  <a:schemeClr val="bg1"/>
                </a:solidFill>
                <a:latin typeface="Times New Roman" panose="02020603050405020304" pitchFamily="18" charset="0"/>
                <a:cs typeface="Times New Roman" panose="02020603050405020304" pitchFamily="18" charset="0"/>
                <a:hlinkClick r:id="rId5"/>
              </a:rPr>
              <a:t>https://ru.tradingview.com</a:t>
            </a:r>
            <a:endParaRPr lang="en-US" dirty="0" smtClean="0">
              <a:ln cap="rnd">
                <a:noFill/>
                <a:bevel/>
              </a:ln>
              <a:solidFill>
                <a:schemeClr val="bg1"/>
              </a:solidFill>
              <a:latin typeface="Times New Roman" panose="02020603050405020304" pitchFamily="18" charset="0"/>
              <a:cs typeface="Times New Roman" panose="02020603050405020304" pitchFamily="18" charset="0"/>
            </a:endParaRPr>
          </a:p>
          <a:p>
            <a:pPr marL="811213"/>
            <a:r>
              <a:rPr lang="en-US" dirty="0" smtClean="0">
                <a:ln cap="rnd">
                  <a:noFill/>
                  <a:bevel/>
                </a:ln>
                <a:solidFill>
                  <a:schemeClr val="bg1"/>
                </a:solidFill>
                <a:latin typeface="Times New Roman" panose="02020603050405020304" pitchFamily="18" charset="0"/>
                <a:cs typeface="Times New Roman" panose="02020603050405020304" pitchFamily="18" charset="0"/>
                <a:hlinkClick r:id="rId6"/>
              </a:rPr>
              <a:t>http://www.finscreener.com</a:t>
            </a:r>
            <a:endParaRPr lang="en-US" dirty="0" smtClean="0">
              <a:ln cap="rnd">
                <a:noFill/>
                <a:bevel/>
              </a:ln>
              <a:solidFill>
                <a:schemeClr val="bg1"/>
              </a:solidFill>
              <a:latin typeface="Times New Roman" panose="02020603050405020304" pitchFamily="18" charset="0"/>
              <a:cs typeface="Times New Roman" panose="02020603050405020304" pitchFamily="18" charset="0"/>
            </a:endParaRPr>
          </a:p>
          <a:p>
            <a:pPr marL="811213"/>
            <a:r>
              <a:rPr lang="en-US" dirty="0" smtClean="0">
                <a:ln cap="rnd">
                  <a:noFill/>
                  <a:bevel/>
                </a:ln>
                <a:solidFill>
                  <a:schemeClr val="bg1"/>
                </a:solidFill>
                <a:latin typeface="Times New Roman" panose="02020603050405020304" pitchFamily="18" charset="0"/>
                <a:cs typeface="Times New Roman" panose="02020603050405020304" pitchFamily="18" charset="0"/>
                <a:hlinkClick r:id="rId7"/>
              </a:rPr>
              <a:t>http://www.streetinsider.com</a:t>
            </a:r>
            <a:endParaRPr lang="en-US" dirty="0" smtClean="0">
              <a:ln cap="rnd">
                <a:noFill/>
                <a:bevel/>
              </a:ln>
              <a:solidFill>
                <a:schemeClr val="bg1"/>
              </a:solidFill>
              <a:latin typeface="Times New Roman" panose="02020603050405020304" pitchFamily="18" charset="0"/>
              <a:cs typeface="Times New Roman" panose="02020603050405020304" pitchFamily="18" charset="0"/>
            </a:endParaRPr>
          </a:p>
          <a:p>
            <a:pPr marL="811213"/>
            <a:r>
              <a:rPr lang="en-US" dirty="0" smtClean="0">
                <a:ln cap="rnd">
                  <a:noFill/>
                  <a:bevel/>
                </a:ln>
                <a:solidFill>
                  <a:schemeClr val="bg1"/>
                </a:solidFill>
                <a:latin typeface="Times New Roman" panose="02020603050405020304" pitchFamily="18" charset="0"/>
                <a:cs typeface="Times New Roman" panose="02020603050405020304" pitchFamily="18" charset="0"/>
                <a:hlinkClick r:id="rId8" tooltip="Дивиденды 2017"/>
              </a:rPr>
              <a:t>http://www.finam.ru</a:t>
            </a:r>
            <a:endParaRPr lang="ru-RU" dirty="0" smtClean="0">
              <a:ln cap="rnd">
                <a:noFill/>
                <a:bevel/>
              </a:ln>
              <a:solidFill>
                <a:schemeClr val="bg1"/>
              </a:solidFill>
              <a:latin typeface="Times New Roman" panose="02020603050405020304" pitchFamily="18" charset="0"/>
              <a:cs typeface="Times New Roman" panose="02020603050405020304" pitchFamily="18" charset="0"/>
            </a:endParaRPr>
          </a:p>
          <a:p>
            <a:pPr marL="0" indent="0">
              <a:buNone/>
            </a:pPr>
            <a:endParaRPr lang="en-US" sz="3600" dirty="0" smtClean="0">
              <a:solidFill>
                <a:schemeClr val="bg1"/>
              </a:solidFill>
            </a:endParaRPr>
          </a:p>
          <a:p>
            <a:endParaRPr lang="ru-RU" sz="2800" dirty="0">
              <a:solidFill>
                <a:schemeClr val="bg1"/>
              </a:solidFill>
            </a:endParaRPr>
          </a:p>
        </p:txBody>
      </p:sp>
    </p:spTree>
    <p:extLst>
      <p:ext uri="{BB962C8B-B14F-4D97-AF65-F5344CB8AC3E}">
        <p14:creationId xmlns:p14="http://schemas.microsoft.com/office/powerpoint/2010/main" val="147013276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 Box 2"/>
          <p:cNvSpPr txBox="1">
            <a:spLocks noChangeArrowheads="1"/>
          </p:cNvSpPr>
          <p:nvPr/>
        </p:nvSpPr>
        <p:spPr bwMode="auto">
          <a:xfrm>
            <a:off x="284163" y="277813"/>
            <a:ext cx="84963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3200" b="1">
                <a:solidFill>
                  <a:srgbClr val="0000CC"/>
                </a:solidFill>
              </a:rPr>
              <a:t>ВОПРОСЫ ДЛЯ САМОПРОВЕРКИ</a:t>
            </a:r>
          </a:p>
        </p:txBody>
      </p:sp>
      <p:sp>
        <p:nvSpPr>
          <p:cNvPr id="46083" name="Text Box 3"/>
          <p:cNvSpPr txBox="1">
            <a:spLocks noChangeArrowheads="1"/>
          </p:cNvSpPr>
          <p:nvPr/>
        </p:nvSpPr>
        <p:spPr bwMode="auto">
          <a:xfrm>
            <a:off x="323850" y="6308725"/>
            <a:ext cx="254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2F505EA-C9F9-47E1-ADA6-8975620363E7}" type="slidenum">
              <a:rPr lang="ru-RU" altLang="ru-RU">
                <a:solidFill>
                  <a:schemeClr val="bg1"/>
                </a:solidFill>
              </a:rPr>
              <a:pPr eaLnBrk="1" hangingPunct="1"/>
              <a:t>29</a:t>
            </a:fld>
            <a:endParaRPr lang="ru-RU" altLang="ru-RU">
              <a:solidFill>
                <a:schemeClr val="bg1"/>
              </a:solidFill>
            </a:endParaRPr>
          </a:p>
        </p:txBody>
      </p:sp>
      <p:sp>
        <p:nvSpPr>
          <p:cNvPr id="46084" name="Text Box 4"/>
          <p:cNvSpPr txBox="1">
            <a:spLocks noChangeArrowheads="1"/>
          </p:cNvSpPr>
          <p:nvPr/>
        </p:nvSpPr>
        <p:spPr bwMode="auto">
          <a:xfrm>
            <a:off x="349250" y="1074738"/>
            <a:ext cx="8496300" cy="489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prstDash val="dash"/>
                <a:miter lim="800000"/>
                <a:headEnd/>
                <a:tailEnd/>
              </a14:hiddenLine>
            </a:ext>
          </a:extLst>
        </p:spPr>
        <p:txBody>
          <a:bodyPr lIns="0" tIns="0" rIns="0" bIns="0"/>
          <a:lstStyle>
            <a:lvl1pPr marL="274638" indent="-274638">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10000"/>
              </a:spcBef>
            </a:pPr>
            <a:endParaRPr lang="ru-RU" altLang="ru-RU" sz="2400">
              <a:solidFill>
                <a:schemeClr val="bg1"/>
              </a:solidFill>
            </a:endParaRPr>
          </a:p>
          <a:p>
            <a:pPr eaLnBrk="1" hangingPunct="1">
              <a:spcBef>
                <a:spcPct val="10000"/>
              </a:spcBef>
              <a:buClr>
                <a:srgbClr val="FFFF00"/>
              </a:buClr>
              <a:buFont typeface="Symbol" panose="05050102010706020507" pitchFamily="18" charset="2"/>
              <a:buChar char="¨"/>
            </a:pPr>
            <a:r>
              <a:rPr lang="ru-RU" altLang="ru-RU" sz="2400">
                <a:solidFill>
                  <a:schemeClr val="bg1"/>
                </a:solidFill>
              </a:rPr>
              <a:t>Для проверки степени усвоения знаний возможно прохождение интерактивного модуля  вопросов для самопроверки в среде Moodle по соответствующей теме учебного курса</a:t>
            </a:r>
          </a:p>
          <a:p>
            <a:pPr eaLnBrk="1" hangingPunct="1">
              <a:spcBef>
                <a:spcPct val="10000"/>
              </a:spcBef>
              <a:buClr>
                <a:srgbClr val="FFFF00"/>
              </a:buClr>
              <a:buFont typeface="Symbol" panose="05050102010706020507" pitchFamily="18" charset="2"/>
              <a:buChar char="¨"/>
            </a:pPr>
            <a:endParaRPr lang="ru-RU" altLang="ru-RU" sz="2400">
              <a:solidFill>
                <a:schemeClr val="bg1"/>
              </a:solidFill>
            </a:endParaRPr>
          </a:p>
        </p:txBody>
      </p:sp>
    </p:spTree>
    <p:custDataLst>
      <p:tags r:id="rId1"/>
    </p:custData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3"/>
          <p:cNvSpPr txBox="1">
            <a:spLocks noChangeArrowheads="1"/>
          </p:cNvSpPr>
          <p:nvPr/>
        </p:nvSpPr>
        <p:spPr bwMode="auto">
          <a:xfrm>
            <a:off x="323850" y="6308725"/>
            <a:ext cx="254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8E425FE-18A4-406A-8F22-BA5382F201EC}" type="slidenum">
              <a:rPr lang="ru-RU" altLang="ru-RU">
                <a:solidFill>
                  <a:schemeClr val="bg1"/>
                </a:solidFill>
              </a:rPr>
              <a:pPr eaLnBrk="1" hangingPunct="1"/>
              <a:t>30</a:t>
            </a:fld>
            <a:endParaRPr lang="ru-RU" altLang="ru-RU">
              <a:solidFill>
                <a:schemeClr val="bg1"/>
              </a:solidFill>
            </a:endParaRPr>
          </a:p>
        </p:txBody>
      </p:sp>
      <p:sp>
        <p:nvSpPr>
          <p:cNvPr id="48131" name="Text Box 4"/>
          <p:cNvSpPr txBox="1">
            <a:spLocks noChangeArrowheads="1"/>
          </p:cNvSpPr>
          <p:nvPr/>
        </p:nvSpPr>
        <p:spPr bwMode="auto">
          <a:xfrm>
            <a:off x="323850" y="3860800"/>
            <a:ext cx="8496300" cy="244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spcBef>
                <a:spcPct val="10000"/>
              </a:spcBef>
              <a:buClr>
                <a:srgbClr val="FF0000"/>
              </a:buClr>
              <a:buSzPct val="120000"/>
              <a:buFont typeface="Symbol" panose="05050102010706020507" pitchFamily="18" charset="2"/>
              <a:buNone/>
            </a:pPr>
            <a:r>
              <a:rPr lang="ru-RU" altLang="ru-RU" sz="1200" b="1">
                <a:solidFill>
                  <a:schemeClr val="bg1"/>
                </a:solidFill>
              </a:rPr>
              <a:t>Использование материалов презентации</a:t>
            </a:r>
          </a:p>
          <a:p>
            <a:pPr algn="just" eaLnBrk="1" hangingPunct="1">
              <a:spcBef>
                <a:spcPct val="10000"/>
              </a:spcBef>
              <a:buClr>
                <a:srgbClr val="FF0000"/>
              </a:buClr>
              <a:buSzPct val="120000"/>
              <a:buFont typeface="Symbol" panose="05050102010706020507" pitchFamily="18" charset="2"/>
              <a:buNone/>
            </a:pPr>
            <a:endParaRPr lang="ru-RU" altLang="ru-RU" sz="1200">
              <a:solidFill>
                <a:schemeClr val="bg1"/>
              </a:solidFill>
            </a:endParaRPr>
          </a:p>
          <a:p>
            <a:pPr algn="just" eaLnBrk="1" hangingPunct="1">
              <a:spcBef>
                <a:spcPct val="10000"/>
              </a:spcBef>
              <a:buClr>
                <a:srgbClr val="FF0000"/>
              </a:buClr>
              <a:buSzPct val="120000"/>
              <a:buFont typeface="Symbol" panose="05050102010706020507" pitchFamily="18" charset="2"/>
              <a:buNone/>
            </a:pPr>
            <a:r>
              <a:rPr lang="ru-RU" altLang="ru-RU" sz="1200">
                <a:solidFill>
                  <a:schemeClr val="bg1"/>
                </a:solidFill>
              </a:rPr>
              <a:t>Использование данной презентации, может осуществляться только при условии соблюдения требований законов  РФ об авторском праве и интеллектуальной собственности, а также с учетом требований настоящего Заявления.</a:t>
            </a:r>
          </a:p>
          <a:p>
            <a:pPr algn="just" eaLnBrk="1" hangingPunct="1">
              <a:spcBef>
                <a:spcPct val="10000"/>
              </a:spcBef>
              <a:buClr>
                <a:srgbClr val="FF0000"/>
              </a:buClr>
              <a:buSzPct val="120000"/>
              <a:buFont typeface="Symbol" panose="05050102010706020507" pitchFamily="18" charset="2"/>
              <a:buNone/>
            </a:pPr>
            <a:endParaRPr lang="ru-RU" altLang="ru-RU" sz="1200">
              <a:solidFill>
                <a:schemeClr val="bg1"/>
              </a:solidFill>
            </a:endParaRPr>
          </a:p>
          <a:p>
            <a:pPr algn="just" eaLnBrk="1" hangingPunct="1">
              <a:spcBef>
                <a:spcPct val="10000"/>
              </a:spcBef>
              <a:buClr>
                <a:srgbClr val="FF0000"/>
              </a:buClr>
              <a:buSzPct val="120000"/>
              <a:buFont typeface="Symbol" panose="05050102010706020507" pitchFamily="18" charset="2"/>
              <a:buNone/>
            </a:pPr>
            <a:r>
              <a:rPr lang="ru-RU" altLang="ru-RU" sz="1200">
                <a:solidFill>
                  <a:schemeClr val="bg1"/>
                </a:solidFill>
              </a:rPr>
              <a:t>Презентация является собственностью авторов. Разрешается распечатывать копию любой части презентации для личного некоммерческого использования, однако не допускается распечатывать какую-либо часть презентации с любой иной целью или по каким-либо причинам вносить изменения в любую часть презентации. Использование любой части презентации в другом произведении, как в печатной, электронной, так и иной форме, а также использование любой части презентации в другой презентации посредством ссылки или иным образом допускается только после получения письменного согласия авторов.</a:t>
            </a:r>
          </a:p>
        </p:txBody>
      </p:sp>
    </p:spTree>
    <p:custDataLst>
      <p:tags r:id="rId1"/>
    </p:custDataLst>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THEME_BG_IMAGE" val=""/>
  <p:tag name="MMPROD_TAG_VCONFIG" val="PD94bWwgdmVyc2lvbj0iMS4wIiBlbmNvZGluZz0iVVRGLTgiPz4NCjxjb25maWd1cmF0aW9uPg0KCTxjb2xvcnM+DQoJCTx1aWNvbG9yIG5hbWU9InByaW1hcnkiIHZhbHVlPSIweDZGODQ4OCIvPg0KCQk8dWljb2xvciBuYW1lPSJnbG93IiB2YWx1ZT0iMHgzNUQzMzQiLz4NCgkJPHVpY29sb3IgbmFtZT0idGV4dCIgdmFsdWU9IjB4RkZGRkZGIi8+DQoJCTx1aWNvbG9yIG5hbWU9ImxpZ2h0IiB2YWx1ZT0iMHg0RTVENjAiLz4NCgkJPHVpY29sb3IgbmFtZT0ic2hhZG93IiB2YWx1ZT0iMHgwMDAwMDAiLz4NCgkJPHVpY29sb3IgbmFtZT0iYmFja2dyb3VuZCIgdmFsdWU9IjB4NzI3OTcxIi8+DQoJPC9jb2xvcnM+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DQoJCTx1aXNob3cgbmFtZT0idGh1bWJuYWlsIiB2YWx1ZT0idHJ1ZSIvPg0KCQk8dWlzaG93IG5hbWU9Im5vdGVzIiB2YWx1ZT0idHJ1ZSIvPg0KCQk8dWlzaG93IG5hbWU9InNlYXJjaCIgdmFsdWU9InRydWUiLz4NCgkJPHVpc2hvdyBuYW1lPSJhdHRhY2htZW50cyIgdmFsdWU9InRydWUiLz4NCgkJPHVpc2hvdyBuYW1lPSJ1dGlscyIgdmFsdWU9InRydWUiLz4NCgkJPHVpc2hvdyBuYW1lPSJ2b2x1bWUiIHZhbHVlPSJ0cnVlIi8+DQoJCTx1aXNob3cgbmFtZT0icGxheWJhciIgdmFsdWU9InRydWUiLz4NCgkJPHVpc2hvdyBuYW1lPSJ0YWxraW5naGVhZCIgdmFsdWU9InRydWUiLz4NCgkJPHVpc2hvdyBuYW1lPSJzaWRlYmFyb25yaWdodCIgdmFsdWU9InRydWUiLz4NCgkJPHVpc2hvdyBuYW1lPSJ2aWV3Y2hhbmdlIiB2YWx1ZT0idHJ1ZSIvPg0KCQk8dWlzaG93IG5hbWU9ImFsd2F5c1NjcnVuY2giIHZhbHVlPSJmYWxzZSIvPg0KCQk8dWlzaG93IG5hbWU9ImluaXRpYWxkaXNwbGF5bW9kZWlzbm9ybWFsIiB2YWx1ZT0idHJ1ZSIvPg0KCQk8dWlyZXBsYWNlIG5hbWU9ImxvZ28iIHZhbHVlPSIiLz4NCgkJPHVpcmVwbGFjZSBuYW1lPSJiZ2ltYWdlIiB2YWx1ZT0iIi8+DQoJCTx1aXJlcGxhY2UgbmFtZT0iaW5pdGlhbHRhYiIgdmFsdWU9Im91dGxpbmUiLz4NCgk8L2xheW91dD4NCgk8bGFuZ3VhZ2UgaWQ9ImVu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DQoJCTx1aXRleHQgbmFtZT0iU0NSVUJCQVJTVEFUVVNfTk9BVURJTyIgdmFsdWU9Ik5vIEF1ZGlvIi8+DQoJCTx1aXRleHQgbmFtZT0iU0NSVUJCQVJTVEFUVVNfTE9BRElORyIgdmFsdWU9IkxvYWRpbmciLz4NCgkJPHVpdGV4dCBuYW1lPSJTQ1JVQkJBUlNUQVRVU19CVUZGRVJJTkciIHZhbHVlPSJCdWZmZXJpbmciLz4NCgkJPHVpdGV4dCBuYW1lPSJTQ1JVQkJBUlNUQVRVU19RVUVTVElPTiIgdmFsdWU9IkFuc3dlciBRdWVzdGlvbiIvPg0KCQk8dWl0ZXh0IG5hbWU9IlNDUlVCQkFSU1RBVFVTX1JFVklFV1FVSVoiIHZhbHVlPSJSZXZpZXdpbmcgUXVpeiIvPg0KCQk8IS0tIHN1YnN0aXR1dGlvbjogJW0gPT0gbWludXRlcyByZW1haW5pbmcgLS0+DQoJCTwhLS0gc3Vic3RpdHV0aW9uOiAlcyA9PSBzZWNvbmRzIHJlbWFpbmluZyAtLT4NCgkJPHVpdGV4dCBuYW1lPSJFTEFQU0VEIiB2YWx1ZT0iJW0gTWludXRlcyAlcyBTZWNvbmRzIFJlbWFpbmluZyIvPg0KCQk8dWl0ZXh0IG5hbWU9Ik5PVEZPVU5EIiB2YWx1ZT0iTm90aGluZyBGb3VuZCIvPg0KCQk8dWl0ZXh0IG5hbWU9IkFUVEFDSE1FTlRTIiB2YWx1ZT0iQXR0YWNobWVudHMiLz4NCgkJPCEtLSBzdWJzdGl0dXRpb246ICVwID09IGN1cnJlbnQgc3BlYWtlcidzIHRpdGxlIC0tPg0KCQk8dWl0ZXh0IG5hbWU9IkJJT1dJTl9USVRMRSIgdmFsdWU9IkJpbzogJXAiLz4NCgkJPHVpdGV4dCBuYW1lPSJCSU9CVE5fVElUTEUiIHZhbHVlPSJCaW8iLz4NCgkJPHVpdGV4dCBuYW1lPSJESVZJREVSQlROX1RJVExFIiB2YWx1ZT0ifCIvPg0KCQk8dWl0ZXh0IG5hbWU9IkNPTlRBQ1RCVE5fVElUTEUiIHZhbHVlPSJDb250YWN0Ii8+DQoJCTx1aXRleHQgbmFtZT0iVEFCX09VVExJTkUiIHZhbHVlPSJPdXRsaW5lIi8+DQoJCTx1aXRleHQgbmFtZT0iVEFCX1RIVU1CIiB2YWx1ZT0iVGh1bWIiLz4NCgkJPHVpdGV4dCBuYW1lPSJUQUJfTk9URVMiIHZhbHVlPSJOb3RlcyIvPg0KCQk8dWl0ZXh0IG5hbWU9IlRBQl9TRUFSQ0giIHZhbHVlPSJTZWFyY2giLz4NCgkJPHVpdGV4dCBuYW1lPSJTTElERV9IRUFESU5HIiB2YWx1ZT0iU2xpZGUgVGl0bGUiLz4NCgkJPHVpdGV4dCBuYW1lPSJEVVJBVElPTl9IRUFESU5HIiB2YWx1ZT0iRHVyYXRpb24iLz4NCgkJPHVpdGV4dCBuYW1lPSJTRUFSQ0hfSEVBRElORyIgdmFsdWU9IlNlYXJjaCBmb3IgdGV4dDoiLz4NCgkJPHVpdGV4dCBuYW1lPSJUSFVNQl9IRUFESU5HIiB2YWx1ZT0iU2xpZGUiLz4NCgkJPHVpdGV4dCBuYW1lPSJUSFVNQl9JTkZPIiB2YWx1ZT0iU2xpZGUgVGl0bGUvRHVyYXRpb24iLz4NCgkJPHVpdGV4dCBuYW1lPSJBVFRBQ0hOQU1FX0hFQURJTkciIHZhbHVlPSJGaWxlIE5hbWUiLz4NCgkJPHVpdGV4dCBuYW1lPSJBVFRBQ0hTSVpFX0hFQURJTkciIHZhbHVlPSJTaXplIi8+DQoJCTx1aXRleHQgbmFtZT0iU0xJREVfTk9URVMiIHZhbHVlPSJTbGlkZSBOb3Rlcy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TaG93IHNpZGViYXIgdG8gcGFydGljaXBhbnRzIi8+DQoJCTx1aXRleHQgbmFtZT0iTVVURSIgdmFsdWU9Ik11dGUiLz4NCgkJPHVpdGV4dCBuYW1lPSJET0NXUkFQX1RJVExFIiB2YWx1ZT0iUHJlc2VudGVyIEZpbGUgQXR0YWNobWVudCIvPg0KCQk8dWl0ZXh0IG5hbWU9IkRPQ1dSQVBfTVNHIiB2YWx1ZT0iU2F2ZSB0byBNeSBDb21wdXRlciIvPg0KCQk8dWl0ZXh0IG5hbWU9IkRPQ1dSQVBfUFJPTVBUIiB2YWx1ZT0iQ2xpY2sgdG8gRG93bmxvYWQiLz4NCgk8L2xhbmd1YWdlPg0KCTxsYW5ndWFnZSBpZD0iZGU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SB1aXRleHQgLS0+DQoJCTwhLS0gc3Vic3RpdHV0aW9uOiAlbiA9PSBzbGlkZSBudW1iZXIgLS0+DQoJCTx1aXRleHQgbmFtZT0iVU5OQU1FRFNMSURFVElUTEUiIHZhbHVlPSJGb2xpZSAlbiIvPg0KCQk8IS0tIHN1YnN0aXR1dGlvbjogJW4gPT0gc2xpZGUgbnVtYmVyIC0tPg0KCQk8IS0tIHN1YnN0aXR1dGlvbjogJXQgPT0gdG90YWwgc2xpZGUgY291bnQgLS0+DQoJCTx1aXRleHQgbmFtZT0iU0NSVUJCQVJTVEFUVVNfU0xJREVJTkZPIiB2YWx1ZT0iRm9saWUgJW4gLyAldCB8ICIvPg0KCQk8dWl0ZXh0IG5hbWU9IlNDUlVCQkFSU1RBVFVTX1NUT1BQRUQiIHZhbHVlPSJCZWVuZGV0Ii8+DQoJCTx1aXRleHQgbmFtZT0iU0NSVUJCQVJTVEFUVVNfUExBWUlORyIgdmFsdWU9IldpZWRlcmdhYmUiLz4NCgkJPHVpdGV4dCBuYW1lPSJTQ1JVQkJBUlNUQVRVU19OT0FVRElPIiB2YWx1ZT0iS2VpbiBBdWRpbyIvPg0KCQk8dWl0ZXh0IG5hbWU9IlNDUlVCQkFSU1RBVFVTX0xPQURJTkciIHZhbHVlPSJMYWRlbiIvPg0KCQk8dWl0ZXh0IG5hbWU9IlNDUlVCQkFSU1RBVFVTX0JVRkZFUklORyIgdmFsdWU9IlB1ZmZlcm4iLz4NCgkJPHVpdGV4dCBuYW1lPSJTQ1JVQkJBUlNUQVRVU19RVUVTVElPTiIgdmFsdWU9IkZyYWdlIGJlYW50d29ydGVuIi8+DQoJCTx1aXRleHQgbmFtZT0iU0NSVUJCQVJTVEFUVVNfUkVWSUVXUVVJWiIgdmFsdWU9Ik5vY2htYWxzIGR1cmNoc2VoZW4iLz4NCgkJPCEtLSBzdWJzdGl0dXRpb246ICVtID09IG1pbnV0ZXMgcmVtYWluaW5nIC0tPg0KCQk8IS0tIHN1YnN0aXR1dGlvbjogJXMgPT0gc2Vjb25kcyByZW1haW5pbmcgLS0+DQoJCTx1aXRleHQgbmFtZT0iRUxBUFNFRCIgdmFsdWU9IlJlc3RkYXVlcjogJW0gTWludXRlbiAlcyBTZWt1bmRlbiIvPg0KCQk8dWl0ZXh0IG5hbWU9Ik5PVEZPVU5EIiB2YWx1ZT0iTmljaHRzIGdlZnVuZGVuIi8+DQoJCTx1aXRleHQgbmFtZT0iQVRUQUNITUVOVFMiIHZhbHVlPSJBbmxhZ2VuIi8+DQoJCTwhLS0gc3Vic3RpdHV0aW9uOiAlcCA9PSBjdXJyZW50IHNwZWFrZXIncyB0aXRsZSAtLT4NCgkJPHVpdGV4dCBuYW1lPSJCSU9XSU5fVElUTEUiIHZhbHVlPSJTcHJlY2hlcjogJXAiLz4NCgkJPHVpdGV4dCBuYW1lPSJCSU9CVE5fVElUTEUiIHZhbHVlPSJTcHJlY2hlciIvPg0KCQk8dWl0ZXh0IG5hbWU9IkRJVklERVJCVE5fVElUTEUiIHZhbHVlPSJ8Ii8+DQoJCTx1aXRleHQgbmFtZT0iQ09OVEFDVEJUTl9USVRMRSIgdmFsdWU9IktvbnRha3QiLz4NCgkJPHVpdGV4dCBuYW1lPSJUQUJfT1VUTElORSIgdmFsdWU9IlN0cnVrdHVyIi8+DQoJCTx1aXRleHQgbmFtZT0iVEFCX1RIVU1CIiB2YWx1ZT0iTWluaWF0dXIiLz4NCgkJPHVpdGV4dCBuYW1lPSJUQUJfTk9URVMiIHZhbHVlPSJOb3RpemVuIi8+DQoJCTx1aXRleHQgbmFtZT0iVEFCX1NFQVJDSCIgdmFsdWU9IlN1Y2hlbiIvPg0KCQk8dWl0ZXh0IG5hbWU9IlNMSURFX0hFQURJTkciIHZhbHVlPSJGb2xpZW50aXRlbCIvPg0KCQk8dWl0ZXh0IG5hbWU9IkRVUkFUSU9OX0hFQURJTkciIHZhbHVlPSJEYXVlciIvPg0KCQk8dWl0ZXh0IG5hbWU9IlNFQVJDSF9IRUFESU5HIiB2YWx1ZT0iVGV4dCBzdWNoZW46Ii8+DQoJCTx1aXRleHQgbmFtZT0iVEhVTUJfSEVBRElORyIgdmFsdWU9IkZvbGllIi8+DQoJCTx1aXRleHQgbmFtZT0iVEhVTUJfSU5GTyIgdmFsdWU9IkZvbGllbnRpdGVsL0RhdWVyIi8+DQoJCTx1aXRleHQgbmFtZT0iQVRUQUNITkFNRV9IRUFESU5HIiB2YWx1ZT0iRGF0ZWluYW1lIi8+DQoJCTx1aXRleHQgbmFtZT0iQVRUQUNIU0laRV9IRUFESU5HIiB2YWx1ZT0iR3LDtsOfZSIvPg0KCQk8dWl0ZXh0IG5hbWU9IlNMSURFX05PVEVTIiB2YWx1ZT0iRm9saWVubm90aXplb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EZW4gVGVpbG5laG1lcm4gZGllIFNlaXRlbmxlaXN0ZSBhbnplaWdlbiIvPg0KCQk8dWl0ZXh0IG5hbWU9Ik1VVEUiIHZhbHVlPSJUb24gYXVzIi8+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DQoJPGxhbmd1YWdlIGlkPSJmci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IHVpdGV4dCAtLT4NCgkJPCEtLSBzdWJzdGl0dXRpb246ICVuID09IHNsaWRlIG51bWJlciAtLT4NCgkJPHVpdGV4dCBuYW1lPSJVTk5BTUVEU0xJREVUSVRMRSIgdmFsdWU9IkRpYXBvc2l0aXZlICVuIi8+DQoJCTwhLS0gc3Vic3RpdHV0aW9uOiAlbiA9PSBzbGlkZSBudW1iZXIgLS0+DQoJCTwhLS0gc3Vic3RpdHV0aW9uOiAldCA9PSB0b3RhbCBzbGlkZSBjb3VudCAtLT4NCgkJPHVpdGV4dCBuYW1lPSJTQ1JVQkJBUlNUQVRVU19TTElERUlORk8iIHZhbHVlPSJEaWFwb3NpdGl2ZSAlbiAvICV0IHwgIi8+DQoJCTx1aXRleHQgbmFtZT0iU0NSVUJCQVJTVEFUVVNfU1RPUFBFRCIgdmFsdWU9IkFycsOqdMOpZSIvPg0KCQk8dWl0ZXh0IG5hbWU9IlNDUlVCQkFSU1RBVFVTX1BMQVlJTkciIHZhbHVlPSJMZWN0dXJlIi8+DQoJCTx1aXRleHQgbmFtZT0iU0NSVUJCQVJTVEFUVVNfTk9BVURJTyIgdmFsdWU9IlBhcyBkZSBzb24iLz4NCgkJPHVpdGV4dCBuYW1lPSJTQ1JVQkJBUlNUQVRVU19MT0FESU5HIiB2YWx1ZT0iQ2hhcmdlbWVudCBlbiBjb3VycyIvPg0KCQk8dWl0ZXh0IG5hbWU9IlNDUlVCQkFSU1RBVFVTX0JVRkZFUklORyIgdmFsdWU9Ik1pc2UgZW4gbcOpbW9pcmUiLz4NCgkJPHVpdGV4dCBuYW1lPSJTQ1JVQkJBUlNUQVRVU19RVUVTVElPTiIgdmFsdWU9IlLDqXBvbmRyZSDDoCBsYSBxdWVzdGlvbiIvPg0KCQk8dWl0ZXh0IG5hbWU9IlNDUlVCQkFSU1RBVFVTX1JFVklFV1FVSVoiIHZhbHVlPSJSw6l2aXNpb24gZHUgcXVlc3Rpb25uYWlyZSIvPg0KCQk8IS0tIHN1YnN0aXR1dGlvbjogJW0gPT0gbWludXRlcyByZW1haW5pbmcgLS0+DQoJCTwhLS0gc3Vic3RpdHV0aW9uOiAlcyA9PSBzZWNvbmRzIHJlbWFpbmluZyAtLT4NCgkJPHVpdGV4dCBuYW1lPSJFTEFQU0VEIiB2YWx1ZT0iJW0gbWludXRlcyAlcyBzZWNvbmRlcyByZXN0YW50ZXMiLz4NCgkJPHVpdGV4dCBuYW1lPSJOT1RGT1VORCIgdmFsdWU9IlJpZW4gdHJvdXbDqSIvPg0KCQk8dWl0ZXh0IG5hbWU9IkFUVEFDSE1FTlRTIiB2YWx1ZT0iUGnDqGNlcyBqb2ludGVzIi8+DQoJCTwhLS0gc3Vic3RpdHV0aW9uOiAlcCA9PSBjdXJyZW50IHNwZWFrZXIncyB0aXRsZSAtLT4NCgkJPHVpdGV4dCBuYW1lPSJCSU9XSU5fVElUTEUiIHZhbHVlPSJCaW8gOiAlcCIvPg0KCQk8dWl0ZXh0IG5hbWU9IkJJT0JUTl9USVRMRSIgdmFsdWU9IkJpbyA6Ii8+DQoJCTx1aXRleHQgbmFtZT0iRElWSURFUkJUTl9USVRMRSIgdmFsdWU9InwiLz4NCgkJPHVpdGV4dCBuYW1lPSJDT05UQUNUQlROX1RJVExFIiB2YWx1ZT0iQ29udGFjdCIvPg0KCQk8dWl0ZXh0IG5hbWU9IlRBQl9PVVRMSU5FIiB2YWx1ZT0iUGxhbiIvPg0KCQk8dWl0ZXh0IG5hbWU9IlRBQl9USFVNQiIgdmFsdWU9IiBNaW5pYXR1cmUiLz4NCgkJPHVpdGV4dCBuYW1lPSJUQUJfTk9URVMiIHZhbHVlPSJOb3RlcyIvPg0KCQk8dWl0ZXh0IG5hbWU9IlRBQl9TRUFSQ0giIHZhbHVlPSIgQ2hlcmNoZXIiLz4NCgkJPHVpdGV4dCBuYW1lPSJTTElERV9IRUFESU5HIiB2YWx1ZT0iVGl0cmUgZGUgbGEgZGlhcG9zaXRpdmUiLz4NCgkJPHVpdGV4dCBuYW1lPSJEVVJBVElPTl9IRUFESU5HIiB2YWx1ZT0iRHVyw6llIi8+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Tm90ZXMgZGVzIGRpYXBvc2l0aXZlcy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Nb250cmVyIGwnZW5jYWRyw6kgYXV4IHBhcnRpY2lwYW50cyIvPg0KCQk8dWl0ZXh0IG5hbWU9Ik1VVEUiIHZhbHVlPSJNdWV0Ii8+DQoJCTx1aXRleHQgbmFtZT0iRE9DV1JBUF9USVRMRSIgdmFsdWU9IlBpw6hjZSBqb2ludGUgUHJlc2VudGVyIi8+DQoJCTx1aXRleHQgbmFtZT0iRE9DV1JBUF9NU0ciIHZhbHVlPSJFbnJlZ2lzdHJlciBzdXIgbW9uIG9yZGluYXRldXIiLz4NCgkJPHVpdGV4dCBuYW1lPSJET0NXUkFQX1BST01QVCIgdmFsdWU9IkNsaXF1ZXIgcG91ciB0w6lsw6ljaGFyZ2VyIi8+DQoJPC9sYW5ndWFnZT4NCgk8bGFuZ3VhZ2UgaWQ9ImphIj4NCgkJPCEtLSBmb3JtYXQgZm9yIHVpZm9udCB2YWx1ZSBpcyAiZm9udCxzaXplLGlzYm9sZCxpc2l0YWxpYyxpc3NoYWRvd2VkIiAtLT4NCgkJPHVpZm9udCBuYW1lPSJGT05UX1FVSVpaSU5HIiB2YWx1ZT0iVmVyZGFuYSw5LGZhbHNlLGZhbHNlLGZhbHNlIi8+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DQoJCTx1aWZvbnQgbmFtZT0iRk9OVF9VVElMU01FTlUiIHZhbHVlPSJWZXJkYW5hLDksdHJ1ZSxmYWxzZSxmYWxzZSIvPg0KCQk8dWlmb250IG5hbWU9IkZPTlRfVEFCUyIgdmFsdWU9IlZlcmRhbmEsMTA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xMSxmYWxzZSxmYWxzZSx0cnVlIi8+DQoJCTx1aWZvbnQgbmFtZT0iRk9OVF9CSU9XSU4iIHZhbHVlPSJWZXJkYW5hLDExLGZhbHNlLGZhbHNlLGZhbHNlIi8+DQoJCTx1aWZvbnQgbmFtZT0iRk9OVF9MSVNUSEVBRElORyIgdmFsdWU9IlZlcmRhbmEsMTEsZmFsc2UsZmFsc2UsZmFsc2UiLz4NCgkJPHVpZm9udCBuYW1lPSJGT05UX1dJTlRJVExFIiB2YWx1ZT0iVmVyZGFuYSwxMSxmYWxzZSxmYWxzZSx0cnVlIi8+DQoJCTx1aWZvbnQgbmFtZT0iRk9OVF9BVFRBQ0hNRU5UUyIgdmFsdWU9IlZlcmRhbmEsMTEsZmFsc2UsZmFsc2UsdHJ1ZSIvPg0KCQk8IS0tIHVpdGV4dCAtLT4NCgkJPCEtLSBzdWJzdGl0dXRpb246ICVuID09IHNsaWRlIG51bWJlciAtLT4NCgkJPHVpdGV4dCBuYW1lPSJVTk5BTUVEU0xJREVUSVRMRSIgdmFsdWU9IuOCueODqeOCpOODiSA6ICVuIi8+DQoJCTwhLS0gc3Vic3RpdHV0aW9uOiAlbiA9PSBzbGlkZSBudW1iZXIgLS0+DQoJCTwhLS0gc3Vic3RpdHV0aW9uOiAldCA9PSB0b3RhbCBzbGlkZSBjb3VudCAtLT4NCgkJPHVpdGV4dCBuYW1lPSJTQ1JVQkJBUlNUQVRVU19TTElERUlORk8iIHZhbHVlPSLjgrnjg6njgqTjg4kgOiAlbiAvICV0IHwgIi8+DQoJCTx1aXRleHQgbmFtZT0iU0NSVUJCQVJTVEFUVVNfU1RPUFBFRCIgdmFsdWU9IuWBnOatoiIvPg0KCQk8dWl0ZXh0IG5hbWU9IlNDUlVCQkFSU1RBVFVTX1BMQVlJTkciIHZhbHVlPSLlho3nlJ/kuK0iLz4NCgkJPHVpdGV4dCBuYW1lPSJTQ1JVQkJBUlNUQVRVU19OT0FVRElPIiB2YWx1ZT0i6Z+z5aOw44Gq44GXIi8+DQoJCTx1aXRleHQgbmFtZT0iU0NSVUJCQVJTVEFUVVNfTE9BRElORyIgdmFsdWU9IuODreODvOODieS4rSIvPg0KCQk8dWl0ZXh0IG5hbWU9IlNDUlVCQkFSU1RBVFVTX0JVRkZFUklORyIgdmFsdWU9IuODkOODg+ODleOCoeS4rSIvPg0KCQk8dWl0ZXh0IG5hbWU9IlNDUlVCQkFSU1RBVFVTX1FVRVNUSU9OIiB2YWx1ZT0i6LOq5ZWP44Gr562U44GI44Gm5LiL44GV44GEIi8+DQoJCTx1aXRleHQgbmFtZT0iU0NSVUJCQVJTVEFUVVNfUkVWSUVXUVVJWiIgdmFsdWU9IuOCr+OCpOOCuuOCkuODrOODk+ODpeODvOOBl+OBpuOBhOOBvuOBmSIvPg0KCQk8IS0tIHN1YnN0aXR1dGlvbjogJW0gPT0gbWludXRlcyByZW1haW5pbmcgLS0+DQoJCTwhLS0gc3Vic3RpdHV0aW9uOiAlcyA9PSBzZWNvbmRzIHJlbWFpbmluZyAtLT4NCgkJPHVpdGV4dCBuYW1lPSJFTEFQU0VEIiB2YWx1ZT0i5q6L44KKIDogJW0g5YiGICVzIOenkiIvPg0KCQk8dWl0ZXh0IG5hbWU9Ik5PVEZPVU5EIiB2YWx1ZT0i5L2V44KC6KaL44Gk44GL44KK44G+44Gb44KTIi8+DQoJCTx1aXRleHQgbmFtZT0iQVRUQUNITUVOVFMiIHZhbHVlPSLmt7vku5giLz4NCgkJPCEtLSBzdWJzdGl0dXRpb246ICVwID09IGN1cnJlbnQgc3BlYWtlcidzIHRpdGxlIC0tPg0KCQk8dWl0ZXh0IG5hbWU9IkJJT1dJTl9USVRMRSIgdmFsdWU9Iue1jOattCA6ICVwIi8+DQoJCTx1aXRleHQgbmFtZT0iQklPQlROX1RJVExFIiB2YWx1ZT0i57WM5q20Ii8+DQoJCTx1aXRleHQgbmFtZT0iRElWSURFUkJUTl9USVRMRSIgdmFsdWU9InwiLz4NCgkJPHVpdGV4dCBuYW1lPSJDT05UQUNUQlROX1RJVExFIiB2YWx1ZT0i44GK5ZWP44GE5ZCI44KP44GbIi8+DQoJCTx1aXRleHQgbmFtZT0iVEFCX09VVExJTkUiIHZhbHVlPSLjgqLjgqbjg4jjg6njgqTjg7MiLz4NCgkJPHVpdGV4dCBuYW1lPSJUQUJfVEhVTUIiIHZhbHVlPSLjgrXjg6Djg43jg7zjg6siLz4NCgkJPHVpdGV4dCBuYW1lPSJUQUJfTk9URVMiIHZhbHVlPSLjg47jg7zjg4giLz4NCgkJPHVpdGV4dCBuYW1lPSJUQUJfU0VBUkNIIiB2YWx1ZT0i5qSc57SiIi8+DQoJCTx1aXRleHQgbmFtZT0iU0xJREVfSEVBRElORyIgdmFsdWU9IuOCueODqeOCpOODieOCv+OCpOODiOODqyIvPg0KCQk8dWl0ZXh0IG5hbWU9IkRVUkFUSU9OX0hFQURJTkciIHZhbHVlPSLplbfjgZUiLz4NCgkJPHVpdGV4dCBuYW1lPSJTRUFSQ0hfSEVBRElORyIgdmFsdWU9IuaknOe0ouOBmeOCi+ODhuOCreOCueODiCA6ICIvPg0KCQk8dWl0ZXh0IG5hbWU9IlRIVU1CX0hFQURJTkciIHZhbHVlPSLjgrnjg6njgqTjg4kiLz4NCgkJPHVpdGV4dCBuYW1lPSJUSFVNQl9JTkZPIiB2YWx1ZT0i44K544Op44Kk44OJ44K/44Kk44OI44OrIC8g6ZW344GVIi8+DQoJCTx1aXRleHQgbmFtZT0iQVRUQUNITkFNRV9IRUFESU5HIiB2YWx1ZT0i44OV44Kh44Kk44Or5ZCNIi8+DQoJCTx1aXRleHQgbmFtZT0iQVRUQUNIU0laRV9IRUFESU5HIiB2YWx1ZT0i44K144Kk44K6Ii8+DQoJCTx1aXRleHQgbmFtZT0iU0xJREVfTk9URVMiIHZhbHVlPSLjgrnjg6njgqTjg4njg47jg7zjg4g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44K144Kk44OJ44OQ44O844KS5Y+C5Yqg6ICF44Gr6KaL44Gb44KLIi8+DQoJCTx1aXRleHQgbmFtZT0iTVVURSIgdmFsdWU9IuODn+ODpeODvOODiCIvPg0KCQk8dWl0ZXh0IG5hbWU9IkRPQ1dSQVBfVElUTEUiIHZhbHVlPSJQcmVzZW50ZXIg5re75LuY44OV44Kh44Kk44OrIi8+DQoJCTx1aXRleHQgbmFtZT0iRE9DV1JBUF9NU0ciIHZhbHVlPSLjg57jgqTjgrPjg7Pjg5Tjg6Xjg7zjgr/jgavkv53lrZgiLz4NCgkJPHVpdGV4dCBuYW1lPSJET0NXUkFQX1BST01QVCIgdmFsdWU9IuOCr+ODquODg+OCr+OBl+OBpuODgOOCpuODs+ODreODvOODiSIvPg0KCTwvbGFuZ3VhZ2U+DQoJPGxhbmd1YWdlIGlkPSJrbyI+DQoJCTwhLS0gZm9ybWF0IGZvciB1aWZvbnQgdmFsdWUgaXMgImZvbnQsc2l6ZSxpc2JvbGQsaXNpdGFsaWMsaXNzaGFkb3dlZCIgLS0+DQoJCTx1aWZvbnQgbmFtZT0iRk9OVF9RVUlaWklORyIgdmFsdWU9IlZlcmRhbmEsOSxmYWxzZSxmYWxzZSxmYWxzZSIvPg0KCQk8dWlmb250IG5hbWU9IkZPTlRfU0NSVUJTVEFUVVMiIHZhbHVlPSJWZXJkYW5hLDExLGZhbHNlLGZhbHNlLHRydWUiLz4NCgkJPHVpZm9udCBuYW1lPSJGT05UX1NDUlVCVElNRSIgdmFsdWU9IlZlcmRhbmEsOSxmYWxzZSxmYWxzZSx0cnVlIi8+DQoJCTx1aWZvbnQgbmFtZT0iRk9OVF9FTEFQU0VEVElNRSIgdmFsdWU9IlZlcmRhbmEsMTEsdHJ1ZSxmYWxzZSxmYWxzZSIvPg0KCQk8dWlmb250IG5hbWU9IkZPTlRfVVRJTFNNRU5VIiB2YWx1ZT0iVmVyZGFuYSw5LHRydWUsZmFsc2UsZmFsc2UiLz4NCgkJPHVpZm9udCBuYW1lPSJGT05UX1RBQlMiIHZhbHVlPSJWZXJkYW5hLDExLGZhbHNlLGZhbHNlLGZhbHNlIi8+DQoJCTx1aWZvbnQgbmFtZT0iRk9OVF9QUkVTRU5UQVRJT05OQU1FIiB2YWx1ZT0iVmVyZGFuYSwxNSxmYWxzZSxmYWxzZSx0cnVlIi8+DQoJCTx1aWZvbnQgbmFtZT0iRk9OVF9QUkVTRU5URVJOQU1FIiB2YWx1ZT0iVmVyZGFuYSwxNSx0cnVlLGZhbHNlLHRydWUiLz4NCgkJPHVpZm9udCBuYW1lPSJGT05UX1BSRVNFTlRFUlRJVExFIiB2YWx1ZT0iVmVyZGFuYSwxMSxmYWxzZSxmYWxzZSx0cnVlIi8+DQoJCTx1aWZvbnQgbmFtZT0iRk9OVF9CSU9CVE4iIHZhbHVlPSJWZXJkYW5hLDEx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MTEsZmFsc2UsZmFsc2UsdHJ1ZSIvPg0KCQk8dWlmb250IG5hbWU9IkZPTlRfQklPV0lOIiB2YWx1ZT0iVmVyZGFuYSwxMSxmYWxzZSxmYWxzZSxmYWxzZSIvPg0KCQk8dWlmb250IG5hbWU9IkZPTlRfTElTVEhFQURJTkciIHZhbHVlPSJWZXJkYW5hLDExLGZhbHNlLGZhbHNlLGZhbHNlIi8+DQoJCTx1aWZvbnQgbmFtZT0iRk9OVF9XSU5USVRMRSIgdmFsdWU9IlZlcmRhbmEsMTEsZmFsc2UsZmFsc2UsdHJ1ZSIvPg0KCQk8dWlmb250IG5hbWU9IkZPTlRfQVRUQUNITUVOVFMiIHZhbHVlPSJWZXJkYW5hLDExLGZhbHNlLGZhbHNlLHRydWUiLz4NCgkJPCEtLSB1aXRleHQgLS0+DQoJCTwhLS0gc3Vic3RpdHV0aW9uOiAlbiA9PSBzbGlkZSBudW1iZXIgLS0+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DQoJCTwhLS0gc3Vic3RpdHV0aW9uOiAlcyA9PSBzZWNvbmRzIHJlbWFpbmluZyAtLT4NCgkJPHVpdGV4dCBuYW1lPSJFTEFQU0VEIiB2YWx1ZT0iJW3rtoQgJXPstIgg64Ko7J2MIi8+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DQoJCTx1aXRleHQgbmFtZT0iQklPQlROX1RJVExFIiB2YWx1ZT0i6rK966ClIOyGjOqwnCIvPg0KCQk8dWl0ZXh0IG5hbWU9IkRJVklERVJCVE5fVElUTEUiIHZhbHVlPSJ8Ii8+DQoJCTx1aXRleHQgbmFtZT0iQ09OVEFDVEJUTl9USVRMRSIgdmFsdWU9IuyXsOudveyymCIvPg0KCQk8dWl0ZXh0IG5hbWU9IlRBQl9PVVRMSU5FIiB2YWx1ZT0i6rCc7JqUIi8+DQoJCTx1aXRleHQgbmFtZT0iVEFCX1RIVU1CIiB2YWx1ZT0i7LaV7IaM7YyQIi8+DQoJCTx1aXRleHQgbmFtZT0iVEFCX05PVEVTIiB2YWx1ZT0i64W47Yq4Ii8+DQoJCTx1aXRleHQgbmFtZT0iVEFCX1NFQVJDSCIgdmFsdWU9IuqygOyDiSIvPg0KCQk8dWl0ZXh0IG5hbWU9IlNMSURFX0hFQURJTkciIHZhbHVlPSLsiqzrnbzsnbTrk5wg7KCc66qpIi8+DQoJCTx1aXRleHQgbmFtZT0iRFVSQVRJT05fSEVBRElORyIgdmFsdWU9IuyerOyDneyLnOqwhCIvPg0KCQk8dWl0ZXh0IG5hbWU9IlNFQVJDSF9IRUFESU5HIiB2YWx1ZT0i7YWN7Iqk7Yq4IOqygOyDiToiLz4NCgkJPHVpdGV4dCBuYW1lPSJUSFVNQl9IRUFESU5HIiB2YWx1ZT0i7Iqs65287J2065OcIi8+DQoJCTx1aXRleHQgbmFtZT0iVEhVTUJfSU5GTyIgdmFsdWU9IuygnOuqqS/snqzsg53si5zqsIQiLz4NCgkJPHVpdGV4dCBuYW1lPSJBVFRBQ0hOQU1FX0hFQURJTkciIHZhbHVlPSLtjIzsnbwg7J2066aEIi8+DQoJCTx1aXRleHQgbmFtZT0iQVRUQUNIU0laRV9IRUFESU5HIiB2YWx1ZT0i7YGs6riwIi8+DQoJCTx1aXRleHQgbmFtZT0iU0xJREVfTk9URVMiIHZhbHVlPSLsiqzrnbzsnbTrk5wg64W47Yq4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uywuOyXrOyekOyXkOqyjCDshLjroZwg66eJ64yAIOuztOydtOq4sCIvPg0KCQk8dWl0ZXh0IG5hbWU9Ik1VVEUiIHZhbHVlPSLsnYzshozqsbAiLz4NCgkJPHVpdGV4dCBuYW1lPSJET0NXUkFQX1RJVExFIiB2YWx1ZT0iUHJlc2VudGVyIO2MjOydvCDssqjrtoAiLz4NCgkJPHVpdGV4dCBuYW1lPSJET0NXUkFQX01TRyIgdmFsdWU9IuuCtCDsu7Ttk6jthLDsl5Ag7KCA7J6lIi8+DQoJCTx1aXRleHQgbmFtZT0iRE9DV1JBUF9QUk9NUFQiIHZhbHVlPSLtgbTrpq3tlZjsl6wg64uk7Jq066Gc65OcIi8+DQoJPC9sYW5ndWFnZT4NCjwvY29uZmlndXJhdGlvbj4NCg=="/>
  <p:tag name="MMPROD_UIDATA" val="&lt;database version=&quot;6.0&quot;&gt;&lt;object type=&quot;1&quot; unique_id=&quot;10001&quot;&gt;&lt;property id=&quot;20139&quot; value=&quot;%n. %s&quot;/&gt;&lt;property id=&quot;20141&quot; value=&quot;01 lecture template&quot;/&gt;&lt;property id=&quot;20144&quot; value=&quot;1&quot;/&gt;&lt;property id=&quot;20146&quot; value=&quot;0&quot;/&gt;&lt;property id=&quot;20147&quot; value=&quot;0&quot;/&gt;&lt;property id=&quot;20148&quot; value=&quot;5&quot;/&gt;&lt;property id=&quot;20180&quot; value=&quot;1&quot;/&gt;&lt;property id=&quot;20181&quot; value=&quot;1&quot;/&gt;&lt;property id=&quot;20191&quot; value=&quot;http://connectpro60727338.acrobat.com&quot;/&gt;&lt;property id=&quot;20192&quot; value=&quot;http://connectpro60727338.acrobat.com&quot;/&gt;&lt;property id=&quot;20193&quot; value=&quot;0&quot;/&gt;&lt;property id=&quot;20250&quot; value=&quot;6&quot;/&gt;&lt;property id=&quot;20251&quot; value=&quot;0&quot;/&gt;&lt;property id=&quot;20259&quot; value=&quot;0&quot;/&gt;&lt;property id=&quot;20262&quot; value=&quot;731685214&quot;/&gt;&lt;object type=&quot;4&quot; unique_id=&quot;10424&quot;&gt;&lt;/object&gt;&lt;object type=&quot;8&quot; unique_id=&quot;10425&quot;&gt;&lt;/object&gt;&lt;object type=&quot;2&quot; unique_id=&quot;10426&quot;&gt;&lt;object type=&quot;3&quot; unique_id=&quot;10427&quot;&gt;&lt;property id=&quot;20148&quot; value=&quot;5&quot;/&gt;&lt;property id=&quot;20300&quot; value=&quot;Slide 1&quot;/&gt;&lt;property id=&quot;20303&quot; value=&quot;-1&quot;/&gt;&lt;property id=&quot;20307&quot; value=&quot;258&quot;/&gt;&lt;property id=&quot;20309&quot; value=&quot;-1&quot;/&gt;&lt;/object&gt;&lt;object type=&quot;3&quot; unique_id=&quot;10430&quot;&gt;&lt;property id=&quot;20148&quot; value=&quot;5&quot;/&gt;&lt;property id=&quot;20300&quot; value=&quot;Slide 2&quot;/&gt;&lt;property id=&quot;20303&quot; value=&quot;-1&quot;/&gt;&lt;property id=&quot;20307&quot; value=&quot;267&quot;/&gt;&lt;property id=&quot;20309&quot; value=&quot;-1&quot;/&gt;&lt;/object&gt;&lt;object type=&quot;3&quot; unique_id=&quot;10431&quot;&gt;&lt;property id=&quot;20148&quot; value=&quot;5&quot;/&gt;&lt;property id=&quot;20300&quot; value=&quot;Slide 3&quot;/&gt;&lt;property id=&quot;20303&quot; value=&quot;-1&quot;/&gt;&lt;property id=&quot;20307&quot; value=&quot;268&quot;/&gt;&lt;property id=&quot;20309&quot; value=&quot;-1&quot;/&gt;&lt;/object&gt;&lt;object type=&quot;3&quot; unique_id=&quot;10432&quot;&gt;&lt;property id=&quot;20148&quot; value=&quot;5&quot;/&gt;&lt;property id=&quot;20300&quot; value=&quot;Slide 4&quot;/&gt;&lt;property id=&quot;20303&quot; value=&quot;-1&quot;/&gt;&lt;property id=&quot;20307&quot; value=&quot;269&quot;/&gt;&lt;property id=&quot;20309&quot; value=&quot;-1&quot;/&gt;&lt;/object&gt;&lt;object type=&quot;3&quot; unique_id=&quot;10433&quot;&gt;&lt;property id=&quot;20148&quot; value=&quot;5&quot;/&gt;&lt;property id=&quot;20300&quot; value=&quot;Slide 5&quot;/&gt;&lt;property id=&quot;20303&quot; value=&quot;-1&quot;/&gt;&lt;property id=&quot;20307&quot; value=&quot;257&quot;/&gt;&lt;property id=&quot;20309&quot; value=&quot;-1&quot;/&gt;&lt;/object&gt;&lt;object type=&quot;3&quot; unique_id=&quot;10434&quot;&gt;&lt;property id=&quot;20148&quot; value=&quot;5&quot;/&gt;&lt;property id=&quot;20300&quot; value=&quot;Slide 6&quot;/&gt;&lt;property id=&quot;20303&quot; value=&quot;-1&quot;/&gt;&lt;property id=&quot;20307&quot; value=&quot;256&quot;/&gt;&lt;property id=&quot;20309&quot; value=&quot;-1&quot;/&gt;&lt;/object&gt;&lt;object type=&quot;3&quot; unique_id=&quot;10435&quot;&gt;&lt;property id=&quot;20148&quot; value=&quot;5&quot;/&gt;&lt;property id=&quot;20300&quot; value=&quot;Slide 7&quot;/&gt;&lt;property id=&quot;20303&quot; value=&quot;-1&quot;/&gt;&lt;property id=&quot;20307&quot; value=&quot;264&quot;/&gt;&lt;property id=&quot;20309&quot; value=&quot;-1&quot;/&gt;&lt;/object&gt;&lt;object type=&quot;3&quot; unique_id=&quot;10436&quot;&gt;&lt;property id=&quot;20148&quot; value=&quot;5&quot;/&gt;&lt;property id=&quot;20300&quot; value=&quot;Slide 8&quot;/&gt;&lt;property id=&quot;20303&quot; value=&quot;-1&quot;/&gt;&lt;property id=&quot;20307&quot; value=&quot;259&quot;/&gt;&lt;property id=&quot;20309&quot; value=&quot;-1&quot;/&gt;&lt;/object&gt;&lt;object type=&quot;3&quot; unique_id=&quot;10437&quot;&gt;&lt;property id=&quot;20148&quot; value=&quot;5&quot;/&gt;&lt;property id=&quot;20300&quot; value=&quot;Slide 10&quot;/&gt;&lt;property id=&quot;20303&quot; value=&quot;-1&quot;/&gt;&lt;property id=&quot;20307&quot; value=&quot;265&quot;/&gt;&lt;property id=&quot;20309&quot; value=&quot;-1&quot;/&gt;&lt;/object&gt;&lt;object type=&quot;3&quot; unique_id=&quot;10438&quot;&gt;&lt;property id=&quot;20148&quot; value=&quot;5&quot;/&gt;&lt;property id=&quot;20300&quot; value=&quot;Slide 11&quot;/&gt;&lt;property id=&quot;20303&quot; value=&quot;-1&quot;/&gt;&lt;property id=&quot;20307&quot; value=&quot;266&quot;/&gt;&lt;property id=&quot;20309&quot; value=&quot;-1&quot;/&gt;&lt;/object&gt;&lt;object type=&quot;3&quot; unique_id=&quot;10439&quot;&gt;&lt;property id=&quot;20148&quot; value=&quot;5&quot;/&gt;&lt;property id=&quot;20300&quot; value=&quot;Slide 12&quot;/&gt;&lt;property id=&quot;20303&quot; value=&quot;-1&quot;/&gt;&lt;property id=&quot;20307&quot; value=&quot;262&quot;/&gt;&lt;property id=&quot;20309&quot; value=&quot;-1&quot;/&gt;&lt;/object&gt;&lt;object type=&quot;3&quot; unique_id=&quot;10440&quot;&gt;&lt;property id=&quot;20148&quot; value=&quot;5&quot;/&gt;&lt;property id=&quot;20300&quot; value=&quot;Slide 13&quot;/&gt;&lt;property id=&quot;20303&quot; value=&quot;-1&quot;/&gt;&lt;property id=&quot;20307&quot; value=&quot;263&quot;/&gt;&lt;property id=&quot;20309&quot; value=&quot;-1&quot;/&gt;&lt;/object&gt;&lt;object type=&quot;3&quot; unique_id=&quot;10441&quot;&gt;&lt;property id=&quot;20148&quot; value=&quot;5&quot;/&gt;&lt;property id=&quot;20300&quot; value=&quot;Slide 15&quot;/&gt;&lt;property id=&quot;20303&quot; value=&quot;-1&quot;/&gt;&lt;property id=&quot;20307&quot; value=&quot;270&quot;/&gt;&lt;property id=&quot;20309&quot; value=&quot;-1&quot;/&gt;&lt;/object&gt;&lt;object type=&quot;3&quot; unique_id=&quot;10541&quot;&gt;&lt;property id=&quot;20148&quot; value=&quot;5&quot;/&gt;&lt;property id=&quot;20300&quot; value=&quot;Slide 16&quot;/&gt;&lt;property id=&quot;20307&quot; value=&quot;271&quot;/&gt;&lt;property id=&quot;20309&quot; value=&quot;-1&quot;/&gt;&lt;/object&gt;&lt;object type=&quot;3&quot; unique_id=&quot;11959&quot;&gt;&lt;property id=&quot;20148&quot; value=&quot;5&quot;/&gt;&lt;property id=&quot;20300&quot; value=&quot;Slide 9&quot;/&gt;&lt;property id=&quot;20307&quot; value=&quot;272&quot;/&gt;&lt;/object&gt;&lt;object type=&quot;3&quot; unique_id=&quot;11978&quot;&gt;&lt;property id=&quot;20148&quot; value=&quot;5&quot;/&gt;&lt;property id=&quot;20300&quot; value=&quot;Slide 14&quot;/&gt;&lt;property id=&quot;20307&quot; value=&quot;273&quot;/&gt;&lt;/object&gt;&lt;/object&gt;&lt;/object&gt;&lt;/database&gt;"/>
  <p:tag name="FLASHSPRING_BG_AUDIO_DURATION_TAG" val="0.0000000"/>
  <p:tag name="ISPRING_SCORM_RATE_SLIDES" val="1"/>
  <p:tag name="ISPRING_SCORM_RATE_QUIZZES" val="0"/>
  <p:tag name="ISPRING_SCORM_PASSING_SCORE" val="100.0000000000"/>
  <p:tag name="ISPRING_UUID" val="{69FE0B99-A217-43EB-87DE-A498FA55920D}"/>
  <p:tag name="ISPRING_RESOURCE_FOLDER" val="D:\Documents\Дисциплины\Moodle-2014\Moodle-2013\Лекции\Lect-1\"/>
  <p:tag name="ISPRING_PRESENTATION_PATH" val="D:\Documents\Дисциплины\Moodle-2014\Moodle-2013\Лекции\Lect-1.ppt"/>
  <p:tag name="ISPRING_PRESENTATION_INFO" val="&lt;?xml version=&quot;1.0&quot; encoding=&quot;UTF-8&quot; standalone=&quot;no&quot; ?&gt;&#10;&lt;presentation&gt;&#10;&#10;  &lt;slides&gt;&#10;    &lt;slide duration=&quot;22450&quot; id=&quot;{84E56C29-299E-4501-9EC0-81A4D7F7E17F}&quot; pptId=&quot;258&quot; transitionDuration=&quot;0&quot;/&gt;&#10;    &lt;slide duration=&quot;17400&quot; id=&quot;{1AA3389F-3F1E-4748-83B2-144567DBA6F3}&quot; pptId=&quot;295&quot; transitionDuration=&quot;0&quot;/&gt;&#10;    &lt;slide duration=&quot;10370&quot; id=&quot;{1192DB6F-104E-4A32-835D-41FA9BFCF2FF}&quot; pptId=&quot;296&quot; transitionDuration=&quot;0&quot;/&gt;&#10;    &lt;slide duration=&quot;35660&quot; id=&quot;{EE3523DE-8D50-422A-90D7-989E329C026C}&quot; pptId=&quot;274&quot; transitionDuration=&quot;0&quot;/&gt;&#10;    &lt;slide duration=&quot;43700&quot; id=&quot;{47383AD8-91AA-4A15-9AE1-53430DCC3018}&quot; pptId=&quot;302&quot; transitionDuration=&quot;0&quot;/&gt;&#10;    &lt;slide duration=&quot;19840&quot; id=&quot;{B4B1DDAA-AE5D-4334-A8E5-30C195AEC98B}&quot; pptId=&quot;273&quot; transitionDuration=&quot;0&quot;/&gt;&#10;    &lt;slide duration=&quot;19230&quot; id=&quot;{A5FF5ADF-F88B-461F-A107-514095062BB1}&quot; pptId=&quot;301&quot; transitionDuration=&quot;0&quot;/&gt;&#10;    &lt;slide duration=&quot;46990&quot; id=&quot;{AF48154C-6821-425F-BCD6-D3D06CF1A4D3}&quot; pptId=&quot;285&quot; transitionDuration=&quot;0&quot;/&gt;&#10;    &lt;slide duration=&quot;60240&quot; id=&quot;{338E0625-1B65-4DD8-A4F8-2D55431A6DEC}&quot; pptId=&quot;284&quot; transitionDuration=&quot;0&quot;/&gt;&#10;    &lt;slide duration=&quot;50600&quot; id=&quot;{D07AB3D1-97D5-4968-AFFB-70E3072ED7C6}&quot; pptId=&quot;286&quot; transitionDuration=&quot;0&quot;/&gt;&#10;    &lt;slide duration=&quot;63780&quot; id=&quot;{63E7F3E2-5A6B-4ACD-BB09-05E3075BD0FF}&quot; pptId=&quot;287&quot; transitionDuration=&quot;0&quot;/&gt;&#10;    &lt;slide duration=&quot;18020&quot; id=&quot;{33E9A703-6554-410B-B097-7E1D5B7F63E9}&quot; pptId=&quot;288&quot; transitionDuration=&quot;0&quot;/&gt;&#10;    &lt;slide duration=&quot;18480&quot; id=&quot;{36EBDD29-B7C6-4B5C-BE6B-88E7451159C8}&quot; pptId=&quot;303&quot; transitionDuration=&quot;0&quot;/&gt;&#10;    &lt;slide duration=&quot;49700&quot; id=&quot;{99CBD65B-4DC4-4827-A32A-8ECC1E5CFDBD}&quot; pptId=&quot;289&quot; transitionDuration=&quot;0&quot;/&gt;&#10;    &lt;slide duration=&quot;32000&quot; id=&quot;{3C88915E-0BCF-46B6-97BC-5D23C7E0481C}&quot; pptId=&quot;299&quot; transitionDuration=&quot;0&quot;/&gt;&#10;    &lt;slide duration=&quot;42670&quot; id=&quot;{BE8F9F46-7B0E-4DC9-88EE-B04EB81E95C6}&quot; pptId=&quot;290&quot; transitionDuration=&quot;0&quot;/&gt;&#10;    &lt;slide duration=&quot;24830&quot; id=&quot;{FBF5C8A9-072F-452F-A284-C9DC686BF85D}&quot; pptId=&quot;293&quot; transitionDuration=&quot;0&quot;/&gt;&#10;    &lt;slide duration=&quot;9150&quot; id=&quot;{4195A1E5-9B74-4F52-9F2A-8C921E8B896F}&quot; pptId=&quot;298&quot; transitionDuration=&quot;0&quot;/&gt;&#10;    &lt;slide duration=&quot;8450&quot; id=&quot;{3864E923-F8D7-4305-9B14-BCCCB81AA296}&quot; pptId=&quot;271&quot; transitionDuration=&quot;0&quot;/&gt;&#10;  &lt;/slides&gt;&#10;&#10;  &lt;narration&gt;&#10;    &lt;audioTracks&gt;&#10;      &lt;audioTrack duration=&quot;22450&quot; muted=&quot;false&quot; slideId=&quot;{84E56C29-299E-4501-9EC0-81A4D7F7E17F}&quot; startTime=&quot;0&quot; stepIndex=&quot;0&quot; volume=&quot;1&quot;&gt;&#10;        &lt;file modifyTime=&quot;2014-06-01T06:02:19&quot; size=&quot;3960224&quot;&gt;&#10;          &lt;path full=&quot;D:\Documents\Дисциплины\Moodle-2014\Moodle-2013\Лекции\Lect-1\audio\Sun Jun 01 17-01-56 2014.wav&quot; relative=&quot;Lect-1\audio\Sun Jun 01 17-01-56 2014.wav&quot; resource=&quot;Sun Jun 01 17-01-56 2014.wav&quot;/&gt;&#10;        &lt;/file&gt;&#10;        &lt;audio channels=&quot;2&quot; sampleRate=&quot;44100&quot;/&gt;&#10;      &lt;/audioTrack&gt;&#10;      &lt;audioTrack duration=&quot;17400&quot; muted=&quot;false&quot; slideId=&quot;{1AA3389F-3F1E-4748-83B2-144567DBA6F3}&quot; startTime=&quot;0&quot; stepIndex=&quot;0&quot; volume=&quot;1&quot;&gt;&#10;        &lt;file modifyTime=&quot;2014-06-01T06:03:07&quot; size=&quot;3069404&quot;&gt;&#10;          &lt;path full=&quot;D:\Documents\Дисциплины\Moodle-2014\Moodle-2013\Лекции\Lect-1\audio\Sun Jun 01 17-02-49 2014.wav&quot; relative=&quot;Lect-1\audio\Sun Jun 01 17-02-49 2014.wav&quot; resource=&quot;Sun Jun 01 17-02-49 2014.wav&quot;/&gt;&#10;        &lt;/file&gt;&#10;        &lt;audio channels=&quot;2&quot; sampleRate=&quot;44100&quot;/&gt;&#10;      &lt;/audioTrack&gt;&#10;      &lt;audioTrack duration=&quot;10370&quot; muted=&quot;false&quot; slideId=&quot;{1192DB6F-104E-4A32-835D-41FA9BFCF2FF}&quot; startTime=&quot;0&quot; stepIndex=&quot;0&quot; volume=&quot;1&quot;&gt;&#10;        &lt;file modifyTime=&quot;2014-06-01T06:03:28&quot; size=&quot;1829312&quot;&gt;&#10;          &lt;path full=&quot;D:\Documents\Дисциплины\Moodle-2014\Moodle-2013\Лекции\Lect-1\audio\Sun Jun 01 17-03-17 2014.wav&quot; relative=&quot;Lect-1\audio\Sun Jun 01 17-03-17 2014.wav&quot; resource=&quot;Sun Jun 01 17-03-17 2014.wav&quot;/&gt;&#10;        &lt;/file&gt;&#10;        &lt;audio channels=&quot;2&quot; sampleRate=&quot;44100&quot;/&gt;&#10;      &lt;/audioTrack&gt;&#10;      &lt;audioTrack duration=&quot;35660&quot; muted=&quot;false&quot; slideId=&quot;{EE3523DE-8D50-422A-90D7-989E329C026C}&quot; startTime=&quot;0&quot; stepIndex=&quot;0&quot; volume=&quot;1&quot;&gt;&#10;        &lt;file modifyTime=&quot;2014-06-01T06:04:23&quot; size=&quot;6290468&quot;&gt;&#10;          &lt;path full=&quot;D:\Documents\Дисциплины\Moodle-2014\Moodle-2013\Лекции\Lect-1\audio\Sun Jun 01 17-03-47 2014.wav&quot; relative=&quot;Lect-1\audio\Sun Jun 01 17-03-47 2014.wav&quot; resource=&quot;Sun Jun 01 17-03-47 2014.wav&quot;/&gt;&#10;        &lt;/file&gt;&#10;        &lt;audio channels=&quot;2&quot; sampleRate=&quot;44100&quot;/&gt;&#10;      &lt;/audioTrack&gt;&#10;      &lt;audioTrack duration=&quot;43700&quot; muted=&quot;false&quot; slideId=&quot;{47383AD8-91AA-4A15-9AE1-53430DCC3018}&quot; startTime=&quot;0&quot; stepIndex=&quot;0&quot; volume=&quot;1&quot;&gt;&#10;        &lt;file modifyTime=&quot;2014-06-01T06:06:59&quot; size=&quot;7708724&quot;&gt;&#10;          &lt;path full=&quot;D:\Documents\Дисциплины\Moodle-2014\Moodle-2013\Лекции\Lect-1\audio\Sun Jun 01 17-06-15 2014.wav&quot; relative=&quot;Lect-1\audio\Sun Jun 01 17-06-15 2014.wav&quot; resource=&quot;Sun Jun 01 17-06-15 2014.wav&quot;/&gt;&#10;        &lt;/file&gt;&#10;        &lt;audio channels=&quot;2&quot; sampleRate=&quot;44100&quot;/&gt;&#10;      &lt;/audioTrack&gt;&#10;      &lt;audioTrack duration=&quot;19840&quot; muted=&quot;false&quot; slideId=&quot;{B4B1DDAA-AE5D-4334-A8E5-30C195AEC98B}&quot; startTime=&quot;0&quot; stepIndex=&quot;0&quot; volume=&quot;1&quot;&gt;&#10;        &lt;file modifyTime=&quot;2014-06-01T06:08:14&quot; size=&quot;3499820&quot;&gt;&#10;          &lt;path full=&quot;D:\Documents\Дисциплины\Moodle-2014\Moodle-2013\Лекции\Lect-1\audio\Sun Jun 01 17-07-54 2014.wav&quot; relative=&quot;Lect-1\audio\Sun Jun 01 17-07-54 2014.wav&quot; resource=&quot;Sun Jun 01 17-07-54 2014.wav&quot;/&gt;&#10;        &lt;/file&gt;&#10;        &lt;audio channels=&quot;2&quot; sampleRate=&quot;44100&quot;/&gt;&#10;      &lt;/audioTrack&gt;&#10;      &lt;audioTrack duration=&quot;19230&quot; muted=&quot;false&quot; slideId=&quot;{A5FF5ADF-F88B-461F-A107-514095062BB1}&quot; startTime=&quot;0&quot; stepIndex=&quot;0&quot; volume=&quot;1&quot;&gt;&#10;        &lt;file modifyTime=&quot;2014-06-01T06:08:46&quot; size=&quot;3392216&quot;&gt;&#10;          &lt;path full=&quot;D:\Documents\Дисциплины\Moodle-2014\Moodle-2013\Лекции\Lect-1\audio\Sun Jun 01 17-08-26 2014.wav&quot; relative=&quot;Lect-1\audio\Sun Jun 01 17-08-26 2014.wav&quot; resource=&quot;Sun Jun 01 17-08-26 2014.wav&quot;/&gt;&#10;        &lt;/file&gt;&#10;        &lt;audio channels=&quot;2&quot; sampleRate=&quot;44100&quot;/&gt;&#10;      &lt;/audioTrack&gt;&#10;      &lt;audioTrack duration=&quot;46990&quot; muted=&quot;false&quot; slideId=&quot;{AF48154C-6821-425F-BCD6-D3D06CF1A4D3}&quot; startTime=&quot;0&quot; stepIndex=&quot;0&quot; volume=&quot;1&quot;&gt;&#10;        &lt;file modifyTime=&quot;2014-06-01T06:09:56&quot; size=&quot;8289080&quot;&gt;&#10;          &lt;path full=&quot;D:\Documents\Дисциплины\Moodle-2014\Moodle-2013\Лекции\Lect-1\audio\Sun Jun 01 17-09-09 2014.wav&quot; relative=&quot;Lect-1\audio\Sun Jun 01 17-09-09 2014.wav&quot; resource=&quot;Sun Jun 01 17-09-09 2014.wav&quot;/&gt;&#10;        &lt;/file&gt;&#10;        &lt;audio channels=&quot;2&quot; sampleRate=&quot;44100&quot;/&gt;&#10;      &lt;/audioTrack&gt;&#10;      &lt;audioTrack duration=&quot;60240&quot; muted=&quot;false&quot; slideId=&quot;{338E0625-1B65-4DD8-A4F8-2D55431A6DEC}&quot; startTime=&quot;0&quot; stepIndex=&quot;0&quot; volume=&quot;1&quot;&gt;&#10;        &lt;file modifyTime=&quot;2014-06-01T06:11:55&quot; size=&quot;10626380&quot;&gt;&#10;          &lt;path full=&quot;D:\Documents\Дисциплины\Moodle-2014\Moodle-2013\Лекции\Lect-1\audio\Sun Jun 01 17-10-54 2014.wav&quot; relative=&quot;Lect-1\audio\Sun Jun 01 17-10-54 2014.wav&quot; resource=&quot;Sun Jun 01 17-10-54 2014.wav&quot;/&gt;&#10;        &lt;/file&gt;&#10;        &lt;audio channels=&quot;2&quot; sampleRate=&quot;44100&quot;/&gt;&#10;      &lt;/audioTrack&gt;&#10;      &lt;audioTrack duration=&quot;50600&quot; muted=&quot;false&quot; slideId=&quot;{D07AB3D1-97D5-4968-AFFB-70E3072ED7C6}&quot; startTime=&quot;0&quot; stepIndex=&quot;0&quot; volume=&quot;1&quot;&gt;&#10;        &lt;file modifyTime=&quot;2014-06-01T06:13:00&quot; size=&quot;8925884&quot;&gt;&#10;          &lt;path full=&quot;D:\Documents\Дисциплины\Moodle-2014\Moodle-2013\Лекции\Lect-1\audio\Sun Jun 01 17-12-09 2014.wav&quot; relative=&quot;Lect-1\audio\Sun Jun 01 17-12-09 2014.wav&quot; resource=&quot;Sun Jun 01 17-12-09 2014.wav&quot;/&gt;&#10;        &lt;/file&gt;&#10;        &lt;audio channels=&quot;2&quot; sampleRate=&quot;44100&quot;/&gt;&#10;      &lt;/audioTrack&gt;&#10;      &lt;audioTrack duration=&quot;63780&quot; muted=&quot;false&quot; slideId=&quot;{63E7F3E2-5A6B-4ACD-BB09-05E3075BD0FF}&quot; startTime=&quot;0&quot; stepIndex=&quot;0&quot; volume=&quot;1&quot;&gt;&#10;        &lt;file modifyTime=&quot;2014-06-01T06:14:56&quot; size=&quot;11250836&quot;&gt;&#10;          &lt;path full=&quot;D:\Documents\Дисциплины\Moodle-2014\Moodle-2013\Лекции\Lect-1\audio\Sun Jun 01 17-13-52 2014.wav&quot; relative=&quot;Lect-1\audio\Sun Jun 01 17-13-52 2014.wav&quot; resource=&quot;Sun Jun 01 17-13-52 2014.wav&quot;/&gt;&#10;        &lt;/file&gt;&#10;        &lt;audio channels=&quot;2&quot; sampleRate=&quot;44100&quot;/&gt;&#10;      &lt;/audioTrack&gt;&#10;      &lt;audioTrack duration=&quot;18020&quot; muted=&quot;false&quot; slideId=&quot;{33E9A703-6554-410B-B097-7E1D5B7F63E9}&quot; startTime=&quot;0&quot; stepIndex=&quot;0&quot; volume=&quot;1&quot;&gt;&#10;        &lt;file modifyTime=&quot;2014-06-01T06:15:58&quot; size=&quot;3178772&quot;&gt;&#10;          &lt;path full=&quot;D:\Documents\Дисциплины\Moodle-2014\Moodle-2013\Лекции\Lect-1\audio\Sun Jun 01 17-15-39 2014.wav&quot; relative=&quot;Lect-1\audio\Sun Jun 01 17-15-39 2014.wav&quot; resource=&quot;Sun Jun 01 17-15-39 2014.wav&quot;/&gt;&#10;        &lt;/file&gt;&#10;        &lt;audio channels=&quot;2&quot; sampleRate=&quot;44100&quot;/&gt;&#10;      &lt;/audioTrack&gt;&#10;      &lt;audioTrack duration=&quot;18480&quot; muted=&quot;false&quot; slideId=&quot;{36EBDD29-B7C6-4B5C-BE6B-88E7451159C8}&quot; startTime=&quot;0&quot; stepIndex=&quot;0&quot; volume=&quot;1&quot;&gt;&#10;        &lt;file modifyTime=&quot;2014-06-01T06:16:34&quot; size=&quot;3259916&quot;&gt;&#10;          &lt;path full=&quot;D:\Documents\Дисциплины\Moodle-2014\Moodle-2013\Лекции\Lect-1\audio\Sun Jun 01 17-16-15 2014.wav&quot; relative=&quot;Lect-1\audio\Sun Jun 01 17-16-15 2014.wav&quot; resource=&quot;Sun Jun 01 17-16-15 2014.wav&quot;/&gt;&#10;        &lt;/file&gt;&#10;        &lt;audio channels=&quot;2&quot; sampleRate=&quot;44100&quot;/&gt;&#10;      &lt;/audioTrack&gt;&#10;      &lt;audioTrack duration=&quot;49700&quot; muted=&quot;false&quot; slideId=&quot;{99CBD65B-4DC4-4827-A32A-8ECC1E5CFDBD}&quot; startTime=&quot;0&quot; stepIndex=&quot;0&quot; volume=&quot;1&quot;&gt;&#10;        &lt;file modifyTime=&quot;2014-06-01T06:17:36&quot; size=&quot;8767124&quot;&gt;&#10;          &lt;path full=&quot;D:\Documents\Дисциплины\Moodle-2014\Moodle-2013\Лекции\Lect-1\audio\Sun Jun 01 17-16-46 2014.wav&quot; relative=&quot;Lect-1\audio\Sun Jun 01 17-16-46 2014.wav&quot; resource=&quot;Sun Jun 01 17-16-46 2014.wav&quot;/&gt;&#10;        &lt;/file&gt;&#10;        &lt;audio channels=&quot;2&quot; sampleRate=&quot;44100&quot;/&gt;&#10;      &lt;/audioTrack&gt;&#10;      &lt;audioTrack duration=&quot;32000&quot; muted=&quot;false&quot; slideId=&quot;{3C88915E-0BCF-46B6-97BC-5D23C7E0481C}&quot; startTime=&quot;0&quot; stepIndex=&quot;0&quot; volume=&quot;1&quot;&gt;&#10;        &lt;file modifyTime=&quot;2014-06-01T06:22:00&quot; size=&quot;5644844&quot;&gt;&#10;          &lt;path full=&quot;D:\Documents\Дисциплины\Moodle-2014\Moodle-2013\Лекции\Lect-1\audio\Sun Jun 01 17-21-27 2014.wav&quot; relative=&quot;Lect-1\audio\Sun Jun 01 17-21-27 2014.wav&quot; resource=&quot;Sun Jun 01 17-21-27 2014.wav&quot;/&gt;&#10;        &lt;/file&gt;&#10;        &lt;audio channels=&quot;2&quot; sampleRate=&quot;44100&quot;/&gt;&#10;      &lt;/audioTrack&gt;&#10;      &lt;audioTrack duration=&quot;42670&quot; muted=&quot;false&quot; slideId=&quot;{BE8F9F46-7B0E-4DC9-88EE-B04EB81E95C6}&quot; startTime=&quot;0&quot; stepIndex=&quot;0&quot; volume=&quot;1&quot;&gt;&#10;        &lt;file modifyTime=&quot;2014-06-01T06:22:58&quot; size=&quot;7527032&quot;&gt;&#10;          &lt;path full=&quot;D:\Documents\Дисциплины\Moodle-2014\Moodle-2013\Лекции\Lect-1\audio\Sun Jun 01 17-22-15 2014.wav&quot; relative=&quot;Lect-1\audio\Sun Jun 01 17-22-15 2014.wav&quot; resource=&quot;Sun Jun 01 17-22-15 2014.wav&quot;/&gt;&#10;        &lt;/file&gt;&#10;        &lt;audio channels=&quot;2&quot; sampleRate=&quot;44100&quot;/&gt;&#10;      &lt;/audioTrack&gt;&#10;      &lt;audioTrack duration=&quot;24830&quot; muted=&quot;false&quot; slideId=&quot;{FBF5C8A9-072F-452F-A284-C9DC686BF85D}&quot; startTime=&quot;0&quot; stepIndex=&quot;0&quot; volume=&quot;1&quot;&gt;&#10;        &lt;file modifyTime=&quot;2014-06-01T06:23:38&quot; size=&quot;4380056&quot;&gt;&#10;          &lt;path full=&quot;D:\Documents\Дисциплины\Moodle-2014\Moodle-2013\Лекции\Lect-1\audio\Sun Jun 01 17-23-13 2014.wav&quot; relative=&quot;Lect-1\audio\Sun Jun 01 17-23-13 2014.wav&quot; resource=&quot;Sun Jun 01 17-23-13 2014.wav&quot;/&gt;&#10;        &lt;/file&gt;&#10;        &lt;audio channels=&quot;2&quot; sampleRate=&quot;44100&quot;/&gt;&#10;      &lt;/audioTrack&gt;&#10;      &lt;audioTrack duration=&quot;9150&quot; muted=&quot;false&quot; slideId=&quot;{4195A1E5-9B74-4F52-9F2A-8C921E8B896F}&quot; startTime=&quot;0&quot; stepIndex=&quot;0&quot; volume=&quot;1&quot;&gt;&#10;        &lt;file modifyTime=&quot;2014-06-01T06:24:18&quot; size=&quot;1614104&quot;&gt;&#10;          &lt;path full=&quot;D:\Documents\Дисциплины\Moodle-2014\Moodle-2013\Лекции\Lect-1\audio\Sun Jun 01 17-24-09 2014.wav&quot; relative=&quot;Lect-1\audio\Sun Jun 01 17-24-09 2014.wav&quot; resource=&quot;Sun Jun 01 17-24-09 2014.wav&quot;/&gt;&#10;        &lt;/file&gt;&#10;        &lt;audio channels=&quot;2&quot; sampleRate=&quot;44100&quot;/&gt;&#10;      &lt;/audioTrack&gt;&#10;      &lt;audioTrack duration=&quot;8450&quot; muted=&quot;false&quot; slideId=&quot;{3864E923-F8D7-4305-9B14-BCCCB81AA296}&quot; startTime=&quot;0&quot; stepIndex=&quot;0&quot; volume=&quot;1&quot;&gt;&#10;        &lt;file modifyTime=&quot;2014-06-01T06:25:55&quot; size=&quot;1490624&quot;&gt;&#10;          &lt;path full=&quot;D:\Documents\Дисциплины\Moodle-2014\Moodle-2013\Лекции\Lect-1\audio\Sun Jun 01 17-25-46 2014.wav&quot; relative=&quot;Lect-1\audio\Sun Jun 01 17-25-46 2014.wav&quot; resource=&quot;Sun Jun 01 17-25-46 2014.wav&quot;/&gt;&#10;        &lt;/file&gt;&#10;        &lt;audio channels=&quot;2&quot; sampleRate=&quot;44100&quot;/&gt;&#10;      &lt;/audioTrack&gt;&#10;    &lt;/audioTracks&gt;&#10;  &lt;/narration&gt;&#10;&#10;&lt;/presentation&gt;&#10;"/>
  <p:tag name="ISPRING_RESOURCE_PATHS_HASH_2" val="63bfb924d5dc5c1737db4eb19968e542c61ed7"/>
  <p:tag name="ISPRING_PRESENTER_PHOTO_0" val="jpeg|/9j/4AAQSkZJRgABAQEAZABkAAD/2wBDAAEBAQEBAQEBAQEBAQEBAQEBAQEBAQEBAQEBAQEBAQEB&#10;AQEBAQEBAQEBAQEBAQEBAQEBAQEBAQEBAQEBAQEBAQH/2wBDAQEBAQEBAQEBAQEBAQEBAQEBAQEB&#10;AQEBAQEBAQEBAQEBAQEBAQEBAQEBAQEBAQEBAQEBAQEBAQEBAQEBAQEBAQH/wgARCACxAJQDASIA&#10;AhEBAxEB/8QAHgAAAAYDAQEAAAAAAAAAAAAAAAMEBQYHAggJAQr/xAAaAQABBQEAAAAAAAAAAAAA&#10;AAABAAIDBAUG/9oADAMBAAIQAxAAAAHtPkSJ7hvmGCRvqWJJTg/kZpNnXPpJy+WF0kr/AFDFfPLt&#10;u2brLnTFwXq6j0kPad6V6icMAgk8KxCMJxb0m3i7ttzPx9HGsui1rZO3xuK6vt2pm8r7C6M1dE6E&#10;dbeEW3MkHacxEbu5SjIjNI8YAJCX4UFizObAW6c6D9BNSef3drZlDpzm7zi5pnbUgQw+dV9VOlzz&#10;JrQ0MboGpblO1iLjEihFQCwxNxXpKRUPktega8VE9SrluspOr51Wdi1tbI6klCsV1bOplvS1JnZh&#10;76/P27VN6ve5paamMT1gLDE3EgpNZKvndVRy6t2WXBOW6+5GiMvlmwonOo0ukV6yeJo7MD6hYb/V&#10;Kx1iBXucssOTHNcqHgYmhsVR4tZa0nMGis1REbBr7KvZySrIhk9Nc051JlulPsbEIXJIalyXxCbB&#10;6DkHRY2LZ6a09IcHLQSA+Jsp7dG5miEpiqfAqstXlrWOwFlx+kcXf2we9eFLdS0iqg3kmpwncXmL&#10;bfS8VvUrbVTpHE1CraFoKEZrtDo/poD2B075Dx4Q7O6upfVW7P7F6J9jtOzxRtvYS1ud6mFb1v0b&#10;6LmPnw1JzSVqG7O7fE/1sn1Bu3zB7iKx3DHPAJ3F9EaSKJCdegBSIXZrjO23Xj5+PpT1X/Onu7C2&#10;GBv0j6dy/Sa27j2c3r82E3FMED1DeqRcQ3hzmckI4A8IzWIp3bUi5hdPo4+cnsLcdrrZehUxae9/&#10;GDvD8xVwxDElBnRHlFOIRpQJKXBGAEac5E1y05rdnJP6cAs9g9d3AmzDEi6Q9guEm9GikgPJxKga&#10;q8T4pG4F4gqAmARSUBoSv4DneJgAj3UACbLALQl1BANmJAEERXoCcV6AmeACQ//EAC8QAAAGAgED&#10;AwQBAwUAAAAAAAABAgMEBQYRBxASIRMUMQgVIkEWIDM1FyQ0NkL/2gAIAQEAAQUC/o2NjY7HNa0O&#10;1YNKklsbG/6S6bGxsbF1e11BDyTnS8fFnm91ZPu2b7y49taxV1PIeSwFUPMuXIXjma1eQI2NjfUu&#10;myGwahZ2kOog5/mNjk1m7FKYUmulNmTKx6bndHacSqBPOIrHbG7eXg+VpuGBvrvqZhStDnx+ainj&#10;R/uDtHhUNiOWJ1ZJm4FVSii8U16Ff6XVhJtOL+1Cm51XL4vvDss5JWxsbGwQ2DCg4sc0t+vjGGV/&#10;+/jGRJaNKyQSTPQd7NOkQ5Bp45OcI1UZ3MSMEfQgQPooPK8cqbexrFY6nJMdGww0giQ14bTsPMIM&#10;pG0pzHucLhqO0U8jBb6ECBmDChKcHIZ9+PUMUodVZX1lFNeb5rAcoMwXaIvMsKnbZ5UvZDsPL0Tk&#10;5fF763hdpftSMECBAuhh5WkyXNFk8d558o5e1OlU1YxcdWiPiVO4zbZzSuSrR+nyNgNQrhqwtoXu&#10;abAXpMGAQIwQIF0MSleJjh6yZqUu6jSEktTEWSk4cZoUxLdlWzRnM+z1Mg2IECImTqQvCFWKLIgQ&#10;IENDYM/EpYmqMT1t9rT/AKjcaYvcl5w4zWTWkGxq8mu7q6bldpO2jRFGW45IpENBPTY/ZGNhxYlL&#10;EwxMSSh2MtN9xEfuE+k/EbUzFYTXNylNOkcZIqamDaMQo7MRojBeQXVatE4sSD2JIlIISi/ByZoS&#10;WJUhbK3IjsVmydOC85BbVNSZUDPp1aAQIECBBxYWYfD4lC0mxK2LW2iranYro0pLeM1pg8cisif7&#10;SGqqL3Mp3J5mGZd5IyMEYI+hBagow+YePw+RrPk/No9vKwnHF5fw5Bu7OsmfyOeQLJLNSGGrGwew&#10;LGW5hfVFOadn8Ocjt5NWEYIwXQjClBSxYSGYMa+5kwWqLI+XsqvzP4+nOWcjC864/ay2LBdsoD7R&#10;IU3g+AuXBemhtPPd0VvyXDlzIEnHOe84p14/z5g9qIMuJZxSBGYv+esVrhcc4cg2QsZ0u0kLUZhv&#10;57h9NE/smRdrGdSePbO8wLBKSY24YmSmYUaZOft5SSLbv9xKlJFdZzqiTRc957WqhfUZjK46lmYM&#10;9noGEF+J73wlZnWch8kZFa0GF0vtlI4s5AVx7kSzHOd0qn4wcMu5J6Bn3dO4EYJShsbJXRZkQ12J&#10;VsVU9ymsDr41m1zDhX8NyvGcPey8uLreTYYl9UNzG9irZub/ABI/yUYT5G+ilDfk/juSbxkFF5Sl&#10;GuGbD7txlzFk68o5D4TuI6p2PV32tfPVo7Y8omRbc2SVKJCCeJ4yV47vOyH7X4CFeJcf1FIkvtBl&#10;aHD354NyhNTxPGJ7sobuXj9vXuMOs5FcfyHIjPYW66Y9o2aiTodwMwSujheGFfgfyYJJIItjFblE&#10;XD21fkx2bq8s9twchPpNmFAj2DPoZgj0DCzEc9KMJG/OxDX2yE+CeV3nMvfb8Cb87G9A9pPfQzHg&#10;K+V/Mb+4v4MfsxX/AOSb/wAa/wD8m7/6H/7H6c+Qfx+h/8QAOxEAAQIEAgYHBQYHAAAAAAAAAQIR&#10;AAMSITFBBBNRYXGBEDJCkaHB8AUiUrHRI3KC0uHxICRikqKzwv/aAAgBAwEBPwGOcAKJAAqJsAIO&#10;iFA+2molf03W24kMgH8ZgolvaYSn49Wlv9z94hOiqmCqXMlzCHcOxs2yoA7ASl8UuLwpCkKKVpKV&#10;DEHH9thzjKOfRs3/AKdGhJTSFAEzVvqzgwdgEn4z2tttkTPZcqa1cwoX2qQ6XVY2ccWDJd2CXhfs&#10;Qjqz00viQpKnLN7t9hziT7KXJA1c9FTHGqmsMzW/bHFmnqlrllExR10t2UsGsqAdrISkVFzQBbb0&#10;22dDZfK0ey5RWJRPZVN5F0l+JQrHsvBsd/8Ajl3+UKcPxz63OEgZbxhGny6dZMa9Pzo81Afwpuec&#10;aHo40eWAF6wTEImoU1IpnISohV1MQfd3gBWbBYOtloRI0lYLPpUoSzKlsxOsrqZJwU6bIVXdqYJl&#10;axKWDHtC3aCRffCGVNmy/wCZQUP9pOkamQqwICCwNN/dM0JUbn3ksY02XMnSl00poQVrUXSKJQUp&#10;TkBVzQyRtObQD0kwgGJUzXaHoa6UgS5eo9wC5SWDs12AxvtSnMJfM3AdNRwOTF38GhclRNWATjuT&#10;She8GyhgTC0KZnmFILtUSnx9cY0qaJWh6WFICkzJYkpN3SslgUkZX5tlGzj9IGGHcIcbR3wmE5cv&#10;CNEm0T01KZBJCh2U1hqm6guwemz5wjIB7keJAcmwD79mMTdHSlAVr5SsCWUp11JwFOJD4YnIYxMc&#10;WewU34cz+ZXC0aXPXMnTU1LMtMw0oUSZaWZLpR1HYEYWfODAPQBAidN1SSrE3pS2JIZt4L3wj2Zp&#10;yZ0hEoq+1lhKFBXWWhgyxuxr+FaVFzUEoK1lqSvYKZalDg9J6vAO+EaVPTo8hc6f1Q1Mt2XNWeqk&#10;2PHO1RwSY1xmTFqVbWLUu2AKzUQOB/WGyyjDLPLc0P67oVPljN+F/HC/F9ouIVpZ7Kea7nut5wpa&#10;1l1qKtmwDdEicuSUzZaqVpPwg2s4ILgpUHSUkMU2LiJftzR9RUqoTwBVJaZiKXomUqSEKIKiSK0i&#10;p0khCTpelztMm6ycX7KJYcS0JLWSC7ZVHFRxODEsdnhCZqk4qB4i/l5wmcnO3C8axG1H9qvpA+UA&#10;v0JUwO7DjFXDmWeDjwfhhGe9x9Yv3et8eHrl0bRugejG+EXLPBIcHIlsGaFlk7Lhs+i0MNkU+ve/&#10;NAjA93QCxEDDAj5cvOFl6W325t5eMARaxzzw5YNv6U9VP3f+lR+nyHQesn12FRM64/BCuqn7vmI9&#10;fKMxygZ8fpAj/8QAQBEAAQIEAgcEBggEBwAAAAAAAQIRAAMSITFBBBMiUWFxkTJCgfAQYqGxweEF&#10;FBUzUnKC0SNDstJTc5Kis7TC/9oACAECAQE/AfQSAHUQALl4+0EKJEmVMm5awjVoPKrabcqmlXdK&#10;hePrS/8ABS7O2s2hshV06uxybHe2EfaEtNpkuZLfvFIp/wBT9N97WMIWiakKlqC0HNJcfuDvBEdf&#10;ERh090UqyTbn8vTp61rWZVVMtNzSHrsguoXBCXsC92IwIiVpMyWqwSzm5NmtTlYYtk7sA15elVd3&#10;DLPk2KU2xItxidpAWQlctRQWL2chJAN7EE03IObEApMaIFyZgUkJ1K9WkhJUQquhmq7yQtnzbJ7A&#10;dd8YdR1yEX8gf2wIEfScymYWDKKUFxTdrbXadO97bwqzSEKJ7Kj+K2AHB7dbwlDtiGYNu5bxxjSA&#10;Qc7EY2PSNCNepAIat8T3arPa7Aq9UhPIQQ8F3wHnw9Bw8+c40mb9Zmk0UGXMMohyfulqRZqXBILF&#10;r5OllK0c1pUULkgpDCWorK1EJTklIerutVxpvEuZO20gqUUTEpTiKt5uLLfZOLEUllApCgoSgqZS&#10;sEALpxLgbQf7z1ila6dmsoUaY0RSJM6U9wpVKEpCQXXsNiA227qOXH0+EboX7g0T006TNLdohQN7&#10;hxiS+RJG9oSbAoJBIbHkwcMQd4BHjEm0o9rWEy1JHgntCxDNtONlwz5FSFitRFVgbX4dI0aWFT5Z&#10;v/DJUBssySsbWzdqLfm6qx5n9vQY6Esc8cIXd+nSNLlkoNg4GzbaBTtb6sElk1Puqu0uylDCzXqY&#10;Fkl2Q5VjgMPGESylKVa6VfIFsQDcFKlf7fbYAqezgHIg547W1iHGJ+B0eUiXJlkJS+rF2Y7W0Q4L&#10;gXsAbXuXs/j1+BHoY7vd+0E4hvEcDCk+LvCpdZbrGn6FNkTjMAJkTqVyym1K1Euj8QIuagECZZy+&#10;shITSjaQxDj+MkBgF32VEkJNLlrCkZudFkTNInCVIcrW9cxyKGAURSzpILVPSaCKVJSrYoEg6oFw&#10;jZysoJSG5EJHLC0UwQzePwg4wxJfjh8L7/fDZefdADRLkyp2jCXNTVLXLZSSc0kpJtcXqDgginGJ&#10;n0NOlTm2dStTpmApekmtzLSoLvUSxG395rAFCNB0eXoks0JyJUrvG2D+b3gmtVRY1Fzx3E2GIvh4&#10;QzYOOeHQxfMdPnF/Jg++CGg7t0aClE6Xq1lSQgzCohgRKUKkhL1APMrDtYF2uRA0eZrTooAMyoBE&#10;zsoaoFMyraYNtN+ly4ClGmUsKsu8sj1gct1RYtnbnAzyxOHJof29Idob1hBMYi3k/OMY0VQQpT4a&#10;tduNJAqwdyaRZ3LxLmKSpKwTWFBRKr/hLcjSAS7sGjTVYNczdotY0hi+HeISScqAM7E8MfaYYw5Z&#10;3h+Ps+cP7yx4Wt4QA45E/CPIgM+D2UAOJSQFc0EhQ4hrO8CxJ4eGIx884ndqW5qOplEDAgKFTHcz&#10;jwbCCYJt59gjI4R06coVgfyiBj4D+tUJ7A85R3v0y/6oTgv9X/mF/wAr/L0b/rSo7p/KP+OVBxH5&#10;v7YGPSPnH//EAFcQAAEDAgMDBgcKCgYGCwAAAAIBAwQREgAFEyEiMQYUIzJBUTNCQ2FxgfAQFSAk&#10;UmJykaGxU2NzgoOSssHR4QclosLS8RZEk7O0wzQ1dHV3o7W24vLz/9oACAEBAAY/Avc/l7vsnudQ&#10;vXs+/rY2k2i7dms0irTj4/mxsGvbuqh7Oxd1V4r1MJuqKcE3aJTspu22+57en4X8/hLNzJ3SaraK&#10;JtNxeKo2F1xEDYmemHkm3MPRsmaaykdRwBJlBdmOslutrzhy7Rd3jO9kPwenhyRPzOc+YCaahzpR&#10;mrd9rbQIrqIIuPjfZ5TTbdxc07Y4zpiKualuo6ZLuihpaXSGZmeA0M2lRyXRVvQzCWzZb8aaQyZc&#10;aIbStM97Tacccd/C4TmvKzPRdK+1RlPPC8ZuFVtWZr77eo6+ZleY9HXU6TDAy5OVZ6C0uYkxkiyH&#10;EU7UFvMIygt2mN+ocaxrU39TT0sCNPeyapGHM5LzZodhWVjPjRty4uox1/0uKbU7POnm+B/DHb8F&#10;/MJ74sxWEqRESVMy8Gy0i9Z1wk6MMOOvuC1CbcIIbDQnayyKrzczMK3SNoA8YC35TyWAlRVqVBbk&#10;M1QSbMFvBQ8Ud7fsPonNT9FiSKtrZchgtKJYjl1PpCSkFmEFapcpoq8E30olyfNHcwRoi1uJUReN&#10;CQUX9nF9CogKKd975Erp/OIYxGH6TCuFcpuIt1tbhYGt4NeMJSSsC8Ok/wDK0gkOxkSOhAEUNYGN&#10;KzeEWmwucHS8mZf/AK+9sw1TNojaXCZXE4wKUB4qNA1vD8h5zpPwXue1Me1cf5fA7cbfPwrwrs/s&#10;45NIwqpH99J5P7UQVeSK2DFVXq2tlILf6PS/G4Fiw3HjoAlqGq1WlKJQBEcN6wKbqpvFVVIlXuNS&#10;6n/LxTmjG1a9VFVa+nrfPwQ8zFktqIbSbE629Rd3xsCZ3qKpaKKqJxQtu76Q/wBng91eGm3VEWnq&#10;6o3YU4bvSCPR3D46XUvW67xuvghktzlNg7NPXcFrj5FxpnTau+XZ0f43HJ7LXzeQ1kvEy46Nk0mo&#10;8U5StvPRkKNJY6Iw17m9RvwjePXX4HHHt+/H7se23H24y5ESrgZ8GmtKoOrCkod6XCVvR9JZ+kwr&#10;7pE49vKlypREXgqW2iO7v2M/i8Nrs83Z2cafm4qid/dsXHCteK02pXZhE7K9yd23Gy1PF4d/+HC/&#10;b3UUtv52AzGwk5w0QvGyZC43bsJbbSbUbd87v91hJLxPJKySFNehki0YlJpc3daOO4Tltrc3nIHG&#10;PorOj1YruPb7sf5fB9vv9xcDSu5m0RF2om661IbVVr6Q3A1MHIFCFppVG5eBImxBT6dMJWi0Wnb3&#10;1p1cWqVPpbURE9rMVEkLiqV20Su9cnzcJVOCL56U2ba4r6e2v629g+Pya9uxdlMRwbNBMSuQVWiG&#10;KL2EPVIeu24H+6ddxygkpahjBgsiIgg2C7JNXBRabpXMj0d/5LosebHdw7K/A7Pux9nH3FTBgJIt&#10;M1gCdpIpAVki0FRCuEyIg3Cwzu0VdR4l2cVOu3eG7q4sF9sQKoM1fSOqlTZpstirj9vj6IfosAjj&#10;MZ9tw0QEccNlXNvkhfBhwiLxAZP/AGuLFZOPIpboElaKlK0OtpW/Tw6TjZkQ0VARdpqnmRVL599j&#10;mKReSc9yPtRXxbJ1abaKiFZ1R64YJqXCMDJaIisPQX2kW1EVWnkUS/Wbw1KFPAOgWwUVVFy5DSu3&#10;HKWUY9eblkUDpRC0Yz8hwAXqkI85ZP8AF6nwvb+OOzC4r24kAKaYe+XS21TncBE14vOk8aRBfkSW&#10;mDv8G5+NdwjLe7a3YnCiWpSn62Ck5i68jDoONuJDJWJCCqLp6Mnwgg2RaxsCTbc3/WnOj0sZgzLz&#10;yXnDzpK1loXPygbFZGvqTud29UfiwNgfOW23P+k/FWtVlVU1ZWMysoS6S2UidIyB2jq2jv3h5Pwm&#10;EdbSjIwVcitoNbpImAWU3vJnreU8G5ptuO6TWIBZBLCRIe1Ws1bkDGAorl7qA9bmCOfFBHSe1B/B&#10;yW3W2/iuqLQXz4Ik2HOgFbNVUFVdRtTV2Na5cHQnzdxvTdbjQXdXVcaLdcRoCXzGPVxk+TCqDrz8&#10;0f0BaRUGBc7Llzpz1NQnXEEYkIAJvT+Laur0nuf5+57Jj+K09393CvrTewtFxlapJejsSZzTNw1V&#10;py6xtWXEXd6Vu6y/ymm410uEUuqvZ3JXtxWyq+hFFVTeTYuFOxOC8UpTivzcI42iIDREnBd5VXbw&#10;612BN8RJt9RREXalbNiLvbp2p4mNrAea4N7vrW3etx0dLRooiK1S5e35XVW/Cx2ySr9zLd2xEcNK&#10;CR/neEw9HmsMpYEloXmQt0VAERGlO4id3RMT/Ke79uzbj1+v6sfzp7q+vHb29+CQ0rqIcc7nbAFs&#10;6LVE/DiXgDA+jwhIepYpsmVwF0rJaZXqG7qkNhn+UxxVFXZvKqotuy1U3brcGtKEgqW3iq03fpbx&#10;YBpqKbeWQ4mpIkrIbaslHda1zZW75CPKLlxXggVHTA7XECTEchkGXR2mXm31Nk9aoC4j1G6uRhEj&#10;0emPUc/FNYqdbk71oqW9iDile1dvGndwwBXKC3oiLTUUOqpu+LcTbYlZ+MxJkMKiMk4jTLCNoCxt&#10;0XX7z3teQ+4rJm+fk22sef4P2+57L/ix9fHBAQoQqlqiSIQqncQGijhAbbaZaG7o22wbFFW1VWgI&#10;g73lMd1KV7N7dtX87CAlK3ChV7uK4cNWrldtGhApNkncib25i8WqawtmVQRDVKIiAPAejEr+vjUA&#10;h03K1pxRU2X0wryqlEVbiKiLaPFVTq7uHSmtE6Iut82NmRJjOsuo2qm8y9GMC3hd3wPUbcb8nhuP&#10;HDTab6qKZmSqq3GbjrhK446745n0mPTw7a/nY9vv+B/DC49u3H144f5YKlaptRO+nZs+bhK/XWtU&#10;T52OdR87lwXE3UBmPDeZovGuuC6btq7hh0eFcLlTn0WbQt9yK3NB5FTavQtNoN125Z0eDRjlZm/N&#10;31VXOfQI7yERcXAacRlxsy8Sw8LFfllNJFSkhRQCdFOsqgAiIkXyADFF3rqIgpXbVep43W+RiLWt&#10;zmq4dU4mrzgLavjAOnoh+Tx7Urj+PDH8cfzx9nuen4C4lZjPe5tBgslIlvUqQtDbQWQ8pKecII8V&#10;gd+RIcabb8LjJs+kMsxiz+HLzYITZKSx4YZ5meWxUqSITpAzDZ52+Ldjj8i8GwIwbwjrLy6ZdoKi&#10;iq+MiqN3V6mAV1XN5a3C+tqXd6JujvYTTecPhxWtEVK7VqNw4sFxXCHsFeJp4lP7+EcNUBpi519x&#10;V3GWw2kl62jqKPhHPJN/jPBclctzlEicl/6Qco1YZyVcU8j5VRpMeEDhDtXL8uz+JMyIMyhWExFz&#10;iQmZqkRBzJyQqUoQqtUWqKKitFQ/k2luY9tmPb+17vb8Bf3YQARSNSQREdpERLaIiPf3Y/0eyl7W&#10;yzLJmrPntLVjNM2j3tizEMdjuW5SpGgSEozMzZVkRr4sGK6/yOSG6DOf8nkztvKn3DsYeMM1mszs&#10;lnHRbcvzdkItHlquXzo8CdarUd1tyXEfjvwJMWUUWVFmN6T8eSiVNmQ1cQ6w3AaoHRyAcbkRnHIz&#10;jTuNrLhCtVSwaht48LvGwgiDoJt2CC3n6VOwb/n43+gaLrnerh7VrRF3d8x+Rhuc8ynvPGcuZbPq&#10;ZvKjn0aL+FgQnkvfJOjlTA5oGo0ExHOReVrvOtwOUeZSBVdpMTJGV5eCbqj4XRlL1uzDHJzOJLpc&#10;qMojWNyJTuqXKPKooALeYA6W+ea5a1pxs6juXvPgLOdoWnKlaPudn2+5/NPdObPfj5fCBFI5mYSG&#10;oMQU71kSjaa3fp4cGLPk8pJIVQY+QR1KIp0r0mcTeb5fYnjLH52VdlnHEiLDWNycyt9t9g4eW3PT&#10;pEZ9lG3GZmdyQSQouNm425zCPlgkLu1fK4QeCbLRRERBQUoiIPi2jjM4JbSy3lPPt2+RzCLDmhT5&#10;txl+kxzuJpROUUVlG4c1V0m5jDVxjlmZqnXjLcfMZRfGctkOavSQedxXnokmObEuG8USdAlha7Hk&#10;NWobTqDdadpAQl0seQ243IjOOtONOYV961pEFSNF2A2KDcRER2iIJ+EM9LAZxnrD0bJiqsDKzRWZ&#10;Obgv+tTeo7EydzyMUUbmZr4SU4GWdBLEAAAFsRbBtsUBttsEsbaARoINtiloiI2BjOGgMHGMgh5X&#10;yeZIC2a0Zg8zzBF27CCZmpsF8g41nAEwxLhSZEKZGeB+PLiOqxJjyB6j8d1FQwdG4kS3rCZsG24w&#10;bjbot5yUTlhC2JZmojl2bAiIQ0YzrLIqXXFaqpmWXzbqeHHYOEbzccz5JSFol2aM++OVKpHb/wBb&#10;ZUjyxw7VLMIUNunlONAn5ZMh5nl7iKrc/LZTM+GdvWtkxDdbSi7FEjv8+Osnm7cfwT/5YNrIoGZc&#10;qHhW3nKKOSZL51CZLaezOYzd1XY2VoDmzSkYtiTcu5ONb25kGXtLJS7YgrmmcFmckrE4kwMNPyXg&#10;sc7zSXMzWZx5zm0uTmT9a1v1Zjr+nv8AihaOxKqtExtX+f14PzU4eda/uxxTj9de352OWGWqaUdZ&#10;yjMm2lrdeCyobzg9hNUBgfl6nhPExb2rSmyqqvYlMaTvKjI8oz3LFPL8zzd7NsqaitOx95vJMxhS&#10;JrEjM5DFz9r0cm/el0XITs6R02XlE5SOZ7l/KvL7keyVMsT+p9WO4onKldM7z6XGlAYNRVJuNCdb&#10;Vw45zEaVjEidIKyPCYfmPl8lmIyb7pefcbLErN5RVlZvMmZw/anB/N5T2YOW3eKCydK63frjiOz7&#10;Nv8AexVK0Ie/gvBccVrXsWnycLNynMJ2UTS603KZ0jLJBrW7pTiOtI8FOISheDaqWby1EczdyvlR&#10;HvC8c5hjAzFW7aKDWbZLzUfGRbpWWTT499RFcx5M8pocqq6jMJ/JcxjfSalOzcsdMV4dLDaNKbU7&#10;u1eOxFx9mzb9Fcd/ZtXt7sfWm3z4LtqS+pB3P2t/C8eP1be752MsBNjeawczyl306KZlGT6SHAP0&#10;X4zEuTyOnyizb+qsm0RInoxSW3HJ+YtWPR/jUDL2pHMSvX+tDheEpYbNjUdERBRtVa6Ut0V2Eoaj&#10;jmoOsrbF8hw+lPSc6VyGMya61yS5Qy2YOeRD0OZQZ0heaxeVDZPvNczKLI0IGeuahtOwFUZwBPy6&#10;Jlcf+fnov62OVBNGISM2jx+Tse7tLPZTcCRSip1MvOaSecMUDhVKIlKIKcMD+9PN68DXsKi8fG7P&#10;1hx7U/xDj2rj+PBU7aY4r6kr9fnTh6sfuTbXzY9l29vsGPr4e3i4+7zquz9rCDtWlEJe8vHX9Ysf&#10;x83mxl+cNIquZRmELNQoVq2wZAPugKru1OOjjOnw6bGTZgoq4Bll7mXuVVURmbLguNyBDaPTIcbf&#10;PxPVhubBacbyzlIUmQDTIK4rOYx97NGAEVBNAmKZhYfxcPjPRSXEbbxmD8th9vLckixlkNnZSZmk&#10;tXGo0MnGHHAVGoLTsx1WVXXgJF5sUHK5QZYkOBmLpPZryesyaW+ZXPzIrTaLlGYOKqqbrsrL9NuU&#10;+ew8wjTBTYmOSfJdDukyMwk8pZTYkKE1Dy2M5l0I3ArWr0+e4UbZROZvdraaly9uwvyicUTxsdvq&#10;4qvqx9NLa9iL2Lj18O9a7f1Sx68U7tlOHzezGz7fqx7cEwnHz17E40xXz+njghqik2CGg1qqqSlR&#10;fzaX4/ei/vTA7PGTbt2qmKGlRJLSRaKiovZau7vY5BypJEchqG3lpk4qqSv5Tm55cF6lVVVChAKG&#10;WzuxmQNkfvTyafe5P5YAAQI69CeBc6laT7ug9Ifz4ObNkYhDd96Mt52aZU3mbjmd8kZCtA7ngt53&#10;lkq97Udl5VBRuTli61pqDmTOBmWWC8Lcw2sunOSm44FDjQwzVN1p1s4GZAAkq82v1YklGgRdUokx&#10;FDdDwEyQtNmM5vqnvZluR5WILRUZJIi5obHHrNe+QIa1pzjUTx8emidtEJN1F/uH+jwuxO/ai029&#10;3ycKbhoA/KPYle75RHi5OqtKKValRLVOnW3iHqY+rzr5sdnBF/lTHWRPX/LHtx/+2EX0ehPNiv1e&#10;nCOjVHATrDsLZwVFTeHFHwR8a+EFKOImzaYbolb8sNPCkKoVtKim6oqu1EVN0u3GynD61rXjdjln&#10;LknqDyKzbN80ZbNFoDMvK42bw2yFrpFa99kkVURRbD2bNTDfOiUpCgjkwpDm67JLnCy3JJvIQWOE&#10;zmHPJL1UZQOUOYykdTKlanx+UUZS51k+YhnA6us088jGpz5h4nTTpJkY5rOYajmoY5lmrsuye1Lc&#10;y+CkYr4c2IMiO7wU47zQSWXF+lHML8coc+uI0zrPM1zJvU8WO9LdCAidoAEBuOAV29+3CpxRajRe&#10;1F2LhGEBSVKXOuJRoU8Q0pvPkXXsD9JhHHVV5zbvu8G/M00iWtD9AMJ2bd1O1F4bMbfR6K4+3vX2&#10;uxxp66Y9vRj+z5tvBceun93s3sduyvHj/ZxwqtUpsqq1pT+11Mdm3atNtV7dq/J8THnouxKLs9eP&#10;6SMj1Dbcz4eQbjenXVP3v5THzlQs4nzZwGhpUnqxY43uvMtlUEHiFmmQbCHmqNthrdDQSjxUim9W&#10;PSDk86ZqZFl+ZLKBN2w20To2nnA2ixTonC54Q6UqODbC/GnY0uBAkf17yoz16BE5Sa+lJyn+jvNo&#10;ouIesvvnlYP8l4tXR8Irk9pm6S30bpXvtlpLXDbSrcrTYN179MUbu+SN2Psr3omKpSo9lOKcVROP&#10;V6+KJ29VERVVVXgiW7xXYXzJ9i/tY8/CnYuO77dvq9z1+mvqxx7fbbgk29np2pj669/fUsXbOFRT&#10;itPP1etbitfq9h3ce3Be3DfClHblUyAABG1ccceIN9tpsBM3JDV7sJmuZQW+fRoyYt3qmtiiUYSN&#10;VUijEKwrtF255t9jmXgpUludyS1PeuDFddbO4ircVxuq8i1E3dTnVtxiQy3HkllvTGp8rlCenP5b&#10;5YEb3o3DOfy3eyFRRLbIbObP8sX9xUQRuRmN0TaWtrIBk1bc50OPWv172PZKd+3Hbxr37cVHZVdh&#10;IqjavpTql44Y7vr4ccdnD0eNwTdx3+nzd+O368L6P34T1/8ALwv5n34X0JhPVgfV92PUuMs/7wg/&#10;8Q3hP+xOf+3OTmP00z/1p7HJ/wD8ReWf/Ct4H6Sft4L0L+xgvX9y4b9uzC+v7iwnt2rhMJ6Mf//E&#10;ACYQAQACAgEEAQQDAQAAAAAAAAEAESExQVFhcfCRgaGxwRDR8eH/2gAIAQEAAT8hvWpjxNcfhL73&#10;0lL8bh4MU0G4JYrecnWSKDZA1Xr9IcxqOAX5fdBnUvz8aU6Rx9ZVxmHfU7Xepd8lnEvGFO0x1mOn&#10;3ls63F+cTTdzDtGt7jes34gjTsE75pS+ReFCOUxPWjgDDV8ysoUwvsEJ8TEeLHPe8zXzXFseZggT&#10;5Dpti96BRO1jrUZykpRh6/EphfphLCoTYjOHEp9JdZ+0uvHMLy98yw+kwRpz4Z3fBDTPEUa9mdzN&#10;o/jhMW+TYckXPhnL0+0ocLqT7K8mloBGH02jv4VGYwk2z74aW94uGmCKPYYmsG8t6MbY0TpVz02l&#10;g/7oQG+GHZfEDkDBxH5JOyX13Fbu9SgswihKXo7Y3OGrqG/5rXQ1n33Zf3uEIDX5S+eTSd+A90Pa&#10;y3GYA9jPWUG5SpcRF+AT7ddRiT1Cd8viVhb3accteI3ogtfB8z+YwfW6WLqrogfHaAozc+FcRqcH&#10;nu9frFdb8StcwsXriAL+6NRUeKVOzck2X1n8sOfzcIlKAf0cgGRy/wAvSUQFF+U7HG0HYufcbJBp&#10;DjFnEDotl9w+LPf0mySprPAs7jK6ZrmPyQLrUX+xHN7x4i635iw8O7gCLiA28pvq/tNEvVkWErUo&#10;H1eYaEH8BRpmlCfT2wT82HOVeh7mIA0QS9hhugl7j+g4gIc2DabL19HcmC9dUXBpALFn+4sdJkxl&#10;UL+jC3jyTGGA377XzDTGgw138D+Thghi/djLjt1g7oxNv+lRtwTfAaSK+OA2y21e990gkwL4PlQn&#10;j+18835eYaDvzJp5k+AIXyxvy/0O1wwt9rvqbms8xXrXEXzzEeUixhi46E/cNzuytSytfVHEYbrJ&#10;fMAwzNfKqP3fpGO7zcwexJuPoD+NB+XuIOyx+EzF+dHs5mMB9lN0n5eNisCCHVcDZ3onKb6n1g1J&#10;ZmE/5kHTVPfEkf8ADd9cyqFo+Li1W9MLGj5HxxF73F3zxUrqmtwc2oma/KynWcwZAldIuYMmvTl9&#10;AyNYYyHqO/vbATNBUZJL1eL/AMzIRqfQBJ/3Kxp/2B2INecYK+i7SXGY8H5+vvE+mOw2jpDYLuEw&#10;pvGCqK4xHCbkxD6ooTCN5NuZMcMBWP8ANqm3fQu0XV0ZCdstW8YtLgSPKqeESCFRAsTB7cH/AKQB&#10;ruBfoDsxDmSh/m5V+9JjAac/vjQCtefJpPp0n2GDgrrDbkg7LxhZg4mm+ILhubM2vEMF1j+Ai870&#10;daGlpuNY+CNvdsv2P9Jl93z29+k9zoTrnkjZH9asvPGYBQoRGhozkMf/AMQC1VOzHHlFF7VGq8/X&#10;JqNQTFf38yu8HpzBJgDEI/oR+UEcdYfe0PUFinp+qlRLn3B8T6NgoDzzLaDZk1eKItaDffnxSJ25&#10;a/ZMC62bDIBM4gFv+pxYur9uAWFu6g8ax6XG63cWvKxbT5RldZuxCq4lKYbPrPgOZgtkhJkAMmjy&#10;C0ukhWcYdkMJ96xMp/rWUv8AkIe5XM+cJU5cOoP97/7CX8AmkxxJ+plysz8W3EwdEzMEZKiLvWKh&#10;Ao4qFz1X8J2TtBet30jK7GOr+Ztm1vWoGgviLDP+EI/KmgGVaNkPKpvTHpoDIQMxTdS7zNX3xJqf&#10;bw3gIgEvCvQSNi86ETy784a/T2mIuwJr+OH2cRq8IDkwCqGxSyOoOdkstHJWtwXxBHnXCtkqo6aU&#10;k93vcZoif6e/vn5hfnrECOZ1CBzU6ANTft3cjyRE7GENXr6GvkNUbGYI0CMAqDvjAgCD4KH7kZAd&#10;mmOwQfShxZdc7Dcg3q1wq5HiH4XosjidnwGlsipvMRIwtpDK1mEUy0hQPIvIBkOtkQxObZ/56y02&#10;fcD6I1/PVrtFjpufDTrlBgviGvUkRLkXUNFPoVK1NCgo9oRhMCeOfVUANYLwr479ff3DFW/Z/KLU&#10;UDYilNc3PsDhhu8hQWNjqT27ixuYd26AoqFo7kBEVZDDPbaUA9P39EXdl0J9j9iKcsGZ9l3s4sQ5&#10;UUsE4VmlkAADY1IiKySYaJqsOOGO8mc92W41t4AOzVZ0sgx2qwZHipKwNBXFZmFkPT5wjbVof9H9&#10;vxENCggj4mKOKhWsIVUYCRlwBKFj0HzVYVZecF6t7EHUWCHLuAbhusDwev4nJqy0IJoulvJFbE0U&#10;YYuoQ5uL8LpKcO53YdZWljNdmgSVRgwcB6vAaegCkEEyPN4FBnAoSJSvtu9oVcXIOspp5hdGtoUY&#10;sSxpmJwobKvad412s+j3+IY25K85ihdZ63GY2ZTFRUOc1uDiKprBwO6s7sIShcwJZB8EZKsu+uIC&#10;12DBNSwOoPV9LmYsquRM5oxaYBDfju4h6vb+NPiy5sh0Gp/KwB2eMcbWSptdRb2sTC21PJfY3cSI&#10;9ZjRRH7EE3FZiRS71dr0/tjvDA3phgXUXRYcnhvnBEO5bvh3lRNbUmrdORQdQmj4qWcudkBCplrB&#10;q8BjT6G4X1ov7xtSzHHEOaGnoj3xHfcaDaPy+Ip5lpVOHjEdiPwUWhe+h094qF+rCFqGVLeKkCi9&#10;cSwxlAxnSCUrv9LmhqiZWGopGDObHxBxtFCjD00fEE884JcR3jwaumq/W1XkmwsKkMyrkZqN3prF&#10;R4Ci4uKstSF7TjtqfwKC7mnUXbZf4Ihp91rg7YcO29EgjWqJOsHAJunJljJ5zIzVh6pDFNgEgNlX&#10;iokuWqTjjP2a3xCpHVjgOkACHrzdRLvVKj6HbeuGhLPUmfp4gWUDD0H7mNqPB+D6zvX1T0GCPmrF&#10;13qKbXXHv3UoA31e370nxrPX13lOVtEFWrtUOqPzOsBZTHvBTgek/MoflOkP8iRqgrJfMERjUKxe&#10;0Q2YX0VcyvKrJMTO9kMqmLS/y4r6vKtpzWy+6WALMbgG2cig7iAF/wDYYc/3MWVCW/s1IuhyaQGm&#10;6JuGltzlzyxazugQ5aaVpKh4D6v+xVbyW/Zorz9GPqvU0DbT79eJ2Vg38HvmE5Fib+h82m5CA9bQ&#10;pyGs5qxZjEGRQOVIIHvkheGix0BUByyOMhm3yxdnt8zt115vHC69HB+iVWJZI6Wurw4/X+kuuhgi&#10;P1ahFbrSnyZ9q/Gej3/gP0fSb/wPseu/5CQtX8VWJI178YfZn9vhOfGf7Sb9r9TjwT//2gAMAwEA&#10;AgADAAAAEB8tQj4TGrvHEL3kL0sCPiEbJ626owDAIGh8LJCyMgI+kMHcRgTFb45+dY3HAI0lasy2&#10;4FjCu1ZZLnU7P8Hv8o7GVRTIb93k+0kwcDpgw16WYaTYAvHHHAYow//EACURAQEAAgICAQQDAQEA&#10;AAAAAAERITEAQVFhcZGhsfAQgcHR8f/aAAgBAwEBPxBnTf6nj2+/pysRi+rr0p+y64iZZQqpoM9D&#10;8AfPMudwEZQ2rYoTxUwOAvAimu8geIF2OGPMIWlcgRUYGlQziWbIwF0yuXowcYedHt6/od/344tm&#10;T8msB/n2/grl+vD6/bjS0k+//Opu3is+OEBsCjEQwnRaVh42SlV9ixOcFFYd68nCwr7GVeLqwiJ6&#10;gIxutaggXBp9AIK2HB0A5aDz8dnnmAqxNnj+/qfPJs07W7cXr193Of4aywzMYal3XcITebOZAlgT&#10;cScZAI2rXbEBccBtPweINajwQGxD8BL8Oj2JeJgkRQY1ETOdJOvLedXAHmQByfS32HBGKWf1v678&#10;/Mf5YCpfGQ/I9z44Cj2Ax07cfeFc8FJp7wddGsuIF8imPxJWAUImAG0gIDMFCMnpspFJI8KwsAgJ&#10;kfkMQyrv2QsC3YEhhtjTmaPec+f5od5lXuGCer5d48uJocbd2HjXvesa5gaHAYCIwAkudA4SAkih&#10;YUJ0VTZGsTAgiOTDimW9ZO4oAAD5ECyRrc2TWfBgoth44FdNZr0VPycLCLo0+DOYaxMb1nn6b169&#10;v098yrE6KT+z8cY4vQ+r9x1zLXVaxl5wQJZGVzDBGwqDQghdIXCioZql6I1TICiHLajjHJBKDhKb&#10;gYwZXYcfJJzoVCh3OriMoNg3z1PGPrf64wxJZM3P2/T+CDGLGfoc6WiJhPju36hPng1xAokjnk2B&#10;ugKMeUVlBuRYVgAqwDygJAPqxe6wzXwC8SUDD2I8M3E7URyCRIlYACuEQB3XbkMGMAPGf6/z55l2&#10;AoAQm1y5zPXlvDAyPv8AXox7nKgpvRik6xU00BgyQAYgAyU8ABjZcvEnCCAAroEB1769ecOlqhUA&#10;6npzkkwN4EhFSEZAJy4xRR7GmZNKiVcxpw7BWhcAxZnMoegLrOHAM4KstQHuIpYnaoFTOpzMDSym&#10;5eED0fZ9/J28SnlD/dz/AJO+ZGJOGX7eP1+LXzcr2wYVJVtiSPzdoaBRYXbgKUiZXfg8ZxRhZuxV&#10;GltmkB6yl4uB0RudMeN16IB5hhgzp2ahhCFD/wBs5EiCrhw5xj5Y74JD4D8f9OYWAZFPc9e/PBsE&#10;LJ6Hr1queAi9GR8zc+3/ADSmjGhg2ghUmJfdr6mAmECkEy5tcjnI9dcZ1iQTIe8UvStM3euAUBAM&#10;gNxgyw8bd31ynWCTT6vX7jhRGEztz+OLVaZfPr6+/t75880MeTxPmd2HGLtEWcATS5B8Yy9c7H5+&#10;/wD574ngIi7MoAJhtbqUS3hKDQGHfHa4X0ycSG4bAbsTZsm7QyZSi0nlvUx45BIatwmjBFeVCAPb&#10;yVG6/wB/H+8h4P3/AMPp/HLt/lB/Q9P8Udnw/nj9Hwc3+f8AHGh8H45//8QAJhEBAQABBAEEAgID&#10;AAAAAAAAAREhADFBUWFxgZGhsfDB0RDh8f/aAAgBAgEBPxBWhN77SeP330LyTrN06KVXCEzY5P3b&#10;Uo2mSxvhqWQpFhNIIZLsLCBC02MIwVJs8IX5EA+plGw742Q2wjAZgS4WM33R1g3nn0vm+dC1Tkmx&#10;wx97u0+FXcWyqoyPrp8mv399dUBWYm5eTbJNjh+nWMSFSqWbKIlktQQNPMm5GIu1cDRjK2JUFEO7&#10;QGBkNpyidglYAKxm5KBBrYxw41wLCjwqQNEHKiNj1MO7M9976rgOyXv6FznYeHSBcc/j/h+5uDYc&#10;OP8Aht76Fc7fvjn+9BKW4TFhyBaMqhFoAsmGMuQ27wpRxNRQCMAAm02pcYWOCOg9Ngjc7pmxAXnS&#10;IBkgwD2UuFJligaEonesDMmsiQvafVT5f8SCqVx5CDznI+HbRppfCqytbkUIV6JPhrfyBFyIHlTC&#10;iNxSSiV9rzTPpp1lZhMzAqV0wwm0USooZI5REMAYYQiRTrSWdKDjtlvCffjTa/yXrp8n0aci4kHu&#10;c/emCrgNPrEZ8kvWdIU1ujQwKyCIGUhaQZ6AtrKJA3AMVElkZp0SCCkcsHKgrpRICgMGAtF3As3U&#10;ND9QKEWqKW6wIo0yDco/h6v1/hFf6Hr/AH+rq8ykIJHoo5ggiXaTQcBs4Xsc+fjYXOo3GNJgXWoJ&#10;JmMVoWyIjuIKIZRAIM3RlphAI6LCwQ4EYHUuCgUkGhJC1gztu+jfEiUpgJHJthYBqM3OG6JPcWZt&#10;8St02w56fyrV6paCFvInHy4vWkybGk2lk5zK+vxqKFB3nWIpczPPtpkdQ4QTFSmJKd0+1+9QVCUK&#10;BhR0FDXBgDlZQqIFJqkAcXwBT2AaicAaQsHmVyuxloYmMHvqhW56cV2/1k1VYf2f6+dQE5BhsMEC&#10;jsXABx0wKxiYb1EvDOG7740Jh7veqYdIBAiBwhskNgFAUEQcX/lTho0bPEjQEwUyQSybpgs07wAL&#10;dCvoQC1Wuj8SiVBF7HOcweHVPJy9DG4irbv433AAQwBkDiDiv5ducUZPI9pj338aQMzkepMee9Vi&#10;G4J+G75ziH9I3+HRZFS2oHuBBsFEvUgwtSxlOqI2zMrGgjIAZKBHKm3G6gQQ2Mu+TwHNxCVww5cp&#10;wnMvfPnQqz5wcCV3dqetlzoCDvR5vHN8fjrKjGs7dLCt8uPCvVBAdpL0lYd/qB/fjOhjCCiiiUsJ&#10;Mphb6LoUykMxgoViFLF1s0wjSmONSolKhy0GNVRVxwkMy+rIb8KnOdlbtLBfUzw8OsAcujGr/wCH&#10;j+X2e6AzkhwRhHGV83AYpCJgCTeEr42T851jppuu21ZN2TcmmKQ1xIH7CjbkyGA3jYMZVQwHzjDE&#10;oLp8sZhBRI0QwpAyE0TZMzYkk+f40FFWCvRE3JLzl498C0EorLEs37PnXt7P7PH3r9T1rY1f4+h+&#10;jx1+t4036g6D+103/XQ29/ydf//EACcQAQEAAgICAQQDAQEBAQAAAAERITEAQVFhcYGRofCxwfHR&#10;EOEg/9oACAEBAAE/EPsXP78XfxwYVVdH/wBrvxeL5Ph+514n7hi9n8sP/M/TOeOAawN/Z/XEw6I+&#10;X3xOuz1Gc/0DvNGON3WfN4MlIlJxpQ9axzF8xwTs6w+wAo6RWiA9aRSsubnzO4aTLjkfVwAN0jYY&#10;yjUN/wCZmPGX4ZrTOdLTP2j8TFXwVnfPuj5+vjPn7b5Xb8D9xH+uVs39Pt18e+WNfjr48cvBj9u7&#10;5x7P7+Xhpnd8567z+uufoBb+c/x557/P7d3M++Py7s/++z996y8/QPd+wX/OG2qnwJqCRBjpHh+j&#10;9gE5CQrBOU5cTDCgY9mlTqyIlvGIR0VLN0U8Ol6EFYI+mcmTkMpQFQ0KY262uQbKbM0xGrt08iCF&#10;OoMUyiKGMjOc+ksMwwWIgdYrUP0cav265gkMN/iSyc0Ze+n7nHjxrn5F0bbbPO9+Yt5gcUXN+PTj&#10;kFPBkL1Or++eaHc3O/55lSM3wfYPPq78T6j8v27vznlYtRnSWP5C5zeHtzDusFGksygeOh+V98JZ&#10;p0SCsC2QzHOVBrSTRlvA3OU6vaIsckzSXrxaRJw05xz+ZhhTw2Uc1FlSFKnIWy86BDrHmClOILBS&#10;cZENo1h0cBS5ceIUpsgiBgcwJr9dO1160Z0FnIZPu8X7bOzN+vIeR34fM6z1/ByQ8NMVG/Xr4H3z&#10;E+3n49fTgAdVrb83L+3lJd+7e7LXHf8AOuekF9vu59/YxzBDbbhMrjrdoozIcUwk17asG/JoQpwU&#10;LckBJ+9zfoXnUCR0wIg9veWL/WhQoFJLXdYCQiBGT1TzrK3DI74kAsqsm5QzUK3GnE0WQ0ratCWb&#10;CoeR0RpfVVbkVx1jhAgKuOyjDA9pFDiNvWPWr+wcm0HYLFM9S+DGczGuA/t/WdT/AJvZgP4ua+fP&#10;45s/UXf26638ZnKnMW86y9/DeYcQ9zMy+LcTGvix1z0F6Qxgn3/5rnyF+LOutG83s4Bm4yGEuRW9&#10;583NEc331iYEzjgYkVUeXqDYdDBMgAuKnGkob9T7noQxCBIaOkb0DXbLeZCHJO+fEvAQwqJQMdTk&#10;Uqztk16L3opiUvBN3b1m6g5HvomdHEOEw75OrvHdcJWAYGM7wBI3kmKqALbkdKhAC5SXmJDEDDCe&#10;rvPpZzZr735MMuzHyc2Xbv8Ah+vSb74B9e2Pt9T166kLW7saE+fnhZp5fre99+jfjif7P879Bc8h&#10;9S/z6fb6cqhxjXvfz/ZNk51Dy+PtbksYVMT2tEC1G/K5bGF4EYFYbd3Zmsx2XCG/lBgHaW3Z6ucZ&#10;WpOMBr0vhRPuhOCrdKpI6bTpY00ZK2JedVyGUN1vS9McXlKkpmDPbRACkx5IJA76Ka9MikNvMIIU&#10;YUsvjFCQTmz8ZU1r6FzP+cR+sB8nXst8TmB39iZ9ffXxyno4O/r+df8AM4WTDQz/AH551Ne+D4rP&#10;s/Pnmh/S8H1p83rnQeTRno6vxjwdPDRlRsdHbIdymH3OYh6bbCI6zKQ4TYSsi2IVGXmbDwqHqNFw&#10;sbgQwRvNaLv5agy1ZkOzMS5RBxOhpBrFJZ4kyiHR3NomSt5EMvLhsiGFAEvYJmWgQU3q1B8AEqXX&#10;oqzxEEWXcGG5vN2QgwULAi58A5Y+ZTrv+sc9CPaB+z793mBz+Ydfg/Z3+qTz76y+jXPKC59OMfac&#10;TD2se3vTXjqvl5CeCyLi/EfiZ5PG2pXfcPOp3fpyNQg3u+W36/eLahKlM05cMDydgTjdYrvZZgYi&#10;MFmZvPalkqr5eW90f49nemEKETji14LklKlvSgGcAxvuzIkkamYFML5rupg0TEnYiHi5mcMSHP8A&#10;t05tfkz4EOIOg5UJqSXsyQBMC6/UTU4ucevuLl2Jh8iY7Ma+Aue+jxsvg76y88hr+3rv8fXmAdQX&#10;x7k8XWPHXMjPl/sv4uuJ83xr5/rnsEf0/T++XfHYvWnvZmIBnpTptjvHo7OyhTHCjwk3zfIHN6+8&#10;y4dKUbVagk8bgYShSbF0JUXMHw2SPAkSwPsFvhmYXNmRddfmNxulW0M5cuDgF+V6HADMb1HZQOuc&#10;Nb4rlOhbjnR4ot0DLHWjpaYB+Mwi+BQDE3jyMtoPB6aup1IgTxth+cnhC/B02HjnT5/H+f3xaH+s&#10;FztfJet3PYMmPWYh9684LwYQyBIOhODPNnHz5/ZX7Y5l4TKTf1Wft1nlld5MFx7+ni75uoNMoNq4&#10;w+a+l0cO1nEcAcWkSMQypyqkrQFo4lPFhlONiBQYuz9VTOei8QVkpEyKrBZs8tooanSoFkeOSDjS&#10;PxiO28kkuZEHMnmeZrGBlpj6cMP5cOCTM2ONapxYhYBwFGnpLhAZh0S1ZftBgSHixAHwAZHBcwmn&#10;uGV4x1unZvvqem/jki4A9n+a+DzjmFRZ9PB5694nCbbbvzrf7nd5h0T6R5/vx9eVJOGTO8l19swr&#10;rLyh4vSyhpcoSd5yW5s0MstDHjPlz84zx3VqUHF5xroR8wrIIKHhrlDwDLyajLNQcn0Y5EiG64VD&#10;DaAa3zgZyuquIzIbJwlMuLDRLioyRjJ3pUlMFUtaC3V6ozFEiYq9Aki8jJ2kvCMbaZheNYtzwDtd&#10;BVoyBJqLxlNYDtV5VCwCcETxYEd5xLdiCuImtapkQ5TS9erzwfA+z+nIGRgCZtPxLnPfWOS6udwz&#10;gz1zNC3SErYyeOwa/M4hha437xN/2/xxLLv9ZzrbEmPl0Q4FILLvPnx9Uu+JeBAc+IaNFMfENC45&#10;syY3Wx6I7ZBeFOhG2ddPmvkspOLdrmcWQEpltTJHuaVd0UtyHkyZQ3YQ5V3rZJThLmNA7WF2w8IM&#10;kBQhWckQCaSHVLcQdcPVmkqxNixs60Ti16L4/ZPWvO+3kxRbkK4koOgXWS+yyXax1d5o3FKCu9uJ&#10;XL/fr7ar/HfEjswHb/eH91H35bg9H57SG9cshh3vV1POsfXwc+AGvX21/vkehDP0cZ/7n275L8bP&#10;ywnmb3/9owPqvNvzg+82nMbxXpLBh43cf+A8cO5jtCUC0jsuaNphglJGyqxaFsYBDl6nBtqr0aSm&#10;3K9IfQYZiOEzvzj5aB9fZkzQKRMd6xqLUDSN5mDrqm05/JFZDK1IwkpmIelQFATqQMlxNwpcJm+F&#10;xLeZ9JMDoyy56KAGvOhJ6LkUaesfNEx9zli6Gu+MZS5+2uscxtVDF6Dij7wv24xfB85/R+5xfHXf&#10;PUB19/W9BjF3nh4jp+ad9Uz+dcDibQ5O0YNAFQ5jhCWxyVvHIeoqwelJvNzvdoR+6GMdrd0NElta&#10;3zTtpvLaYUyI9lF5CsGZldBZSAJoHUIPUoAEsHbhTTmVSLHRuMKk6cvcS8AHOxIqpRA+daoLeNwm&#10;AfJ+Gvt1rDz5An2P4nWPPviGBk3W1cBHePQfCDuaW9iPeHtzS+rySQtyuZhk9fvocJB/Pb86zn+e&#10;aEO/nad2bj1LOZkOtZTv0gEW5Hhti4ELC3IHUeGXp+I+qn0MTFuC3F4taGAAACA8YymZMtrdoIuI&#10;Jxej7XDI2+uMYBzpnGXhd0/DwTiC3KzwdAiCB6OAPfi0CkQlxuTn9ZieyicpckpczPjUnmij8VGx&#10;91Fov34yLFK+MC5ZOPjywdCig+CMzNAc4H4BMrI7Fp4JSGhH3QCzigX3rKYCCgQE6J1NIHzlzfjg&#10;1nr3l3gu7vzhzfJ492lKW0heUpVOohOFi/KAN1QzqxgBVXGFyu3Lx/M9zz457ylVUd8bNtGShDrR&#10;uM6i1GwlspxKgxhZHOB+F2F2wRC1pibzGS4Tlg/rnpdwh02qOD9xYrBWCobRAgGJiDo6zB3w5/Rz&#10;a2YRlMyx5M178wxdxccIcJbyEZZ2kYxhUCDtZ4rJQzO+RjGEQUOOz+b55bIdUCb8WVXFRNDcOX2T&#10;Cy/4pE+EDVKnIgurcxXWiA/XCKiiVJdXV66k804RgShup9BpDxZAV0GnC7mcyJcw/viGRTE/2yyJ&#10;boTs4z1i2JPn3TMZnM2aTLkz06d4TD2peMonBAcEETqLLfIkDdPrnJQgXPGyzvEEDeN+drNmakgX&#10;y0fKqc8AgjxhBgWKtB73E5TIhiKC5OQUE4Hsdr80HDi+RqWRsHHPCJtsm63pgyIQwv3AyFNrDXCL&#10;hMEQzTTKRYGbySoLOPk6UDmXuHxg+vEIHLitxeVBRAN6b3cit2UYC7ZvnHjF3XB61k7etOsc1gRc&#10;3dsdFLi9W3mnqBo9k3ankzW0iMmRWBjtn456cdZWiwExc7bk7HJjhCj64EGcRN2T1vHE0GD1jCWS&#10;khpSm4MSlAnbSGkzj73X0bvANTALwZGOFn9q/uoBcAVGLQV4cziYF2FT6xc4zo5Yys1lVJ0jKQdg&#10;trlHMxn+Kibl8cQGYC1N16sgFSSl4FQsC3flEdNx3rUVRStMTLdpjx/pwjC36hYjVFYGXAY64gCU&#10;mZmUiYDVMwwcTBjhL+vP2AhnsWecgFcciAyYPWTgURS6b0ZW+jOs74pSaauSfxmul59EdwlJ4tbn&#10;0nDU/khw1XIeNGLDwVBAL7lRBl0TDFODTI/61W9nLSZU4qyF7CH/AJz8H1ae1pyXcWpIOSzc3k7d&#10;NaAZQxlcqFcK31Lh4lnsrwskoqMmADBrUrlZKrf1OVpbVeQluBbcDTI54fM363AgSLsxsLzZd941&#10;syr487MjyQcgv5wWIDps84XmYUbFbA3N1KYx9A2nhv8AMc5nR3v3piklw+UwjkQAyGQdcGTg4sDX&#10;bitjrps3EozWLp1VxcPwjxhCSY3FNYk6bAvIa2q9J1CTYZxCoCJA53uopiqSY674lXV0zZFumrgh&#10;owMKIEUHciCYrLzZ4F5eJO+KGIMascSphCiDjhhofjiabOewzKgfDhEoKVMMJXczUHD81IddYDIC&#10;4ocZ3pIfcFd6DQgKk9Vl50LkwbRcac+pVU7Rye3X3dcQaYOlybcNzWNqVjzecVgtDGkgbLA4TyyH&#10;xpmceIYxGDhQff00/wCDENopBwuG2XN8tb73ZgWQ3MiJXmk7WbPUc3hx9iebtqo03hhAyi3Z6N21&#10;Mo1FMzOM8Ccns58coBDWh2w5YaRy7SLGaI3DnARkgbCEeEfwAlMqDBensFPOFQ20cYkkvKo7cpXg&#10;PQMphRuLkAqtEGfWvyJ6BBuycyxE9ZAKrmDV8KMXkiqmAaSDcgytqZyJWMPLjv8AYz3O+FXMyN0M&#10;Eut418FSjnvxJTBufziu+XjO2VaL164itD41aQtZ/NkNsXFGDoBfsmMx+0pKjbkyyKJVqvRgnfDW&#10;D35zQBWZ6CO98xGgaDP61ut91REumd8btKuWOSscwCSA3Azp3lVnw+laLckbhEkoknT5CRZIxyDH&#10;Ew7ywvreYAoysM0CmOzVAZaai+jVgfMvkRxZmmQUhObamRmpvF5fDTMXkDIAPrRJlpyYy5lby3mJ&#10;Msx0kghk68cmDpgmZBhXRpd608zkYoia1X0zcT6HB1Hp+5AOcOdkLseEMNCygeY9+Pvt/wDbiN/1&#10;Hlz8f+/H8/8AJz955/8AyWEF7f8AfeH/ALC5/gPN4l+F/wDDD+h5ef/Z"/>
  <p:tag name="ISPRING_PRESENTER_PHOTO_1" val="png|iVBORw0KGgoAAAANSUhEUgAAAI8AAAEsCAYAAAGNm9DxAAAACXBIWXMAAAsTAAALEwEAmpwYAAAK&#10;T2lDQ1BQaG90b3Nob3AgSUNDIHByb2ZpbGUAAHjanVNnVFPpFj333vRCS4iAlEtvUhUIIFJCi4AU&#10;kSYqIQkQSoghodkVUcERRUUEG8igiAOOjoCMFVEsDIoK2AfkIaKOg6OIisr74Xuja9a89+bN/rXX&#10;Pues852zzwfACAyWSDNRNYAMqUIeEeCDx8TG4eQuQIEKJHAAEAizZCFz/SMBAPh+PDwrIsAHvgAB&#10;eNMLCADATZvAMByH/w/qQplcAYCEAcB0kThLCIAUAEB6jkKmAEBGAYCdmCZTAKAEAGDLY2LjAFAt&#10;AGAnf+bTAICd+Jl7AQBblCEVAaCRACATZYhEAGg7AKzPVopFAFgwABRmS8Q5ANgtADBJV2ZIALC3&#10;AMDOEAuyAAgMADBRiIUpAAR7AGDIIyN4AISZABRG8lc88SuuEOcqAAB4mbI8uSQ5RYFbCC1xB1dX&#10;Lh4ozkkXKxQ2YQJhmkAuwnmZGTKBNA/g88wAAKCRFRHgg/P9eM4Ors7ONo62Dl8t6r8G/yJiYuP+&#10;5c+rcEAAAOF0ftH+LC+zGoA7BoBt/qIl7gRoXgugdfeLZrIPQLUAoOnaV/Nw+H48PEWhkLnZ2eXk&#10;5NhKxEJbYcpXff5nwl/AV/1s+X48/Pf14L7iJIEyXYFHBPjgwsz0TKUcz5IJhGLc5o9H/LcL//wd&#10;0yLESWK5WCoU41EScY5EmozzMqUiiUKSKcUl0v9k4t8s+wM+3zUAsGo+AXuRLahdYwP2SycQWHTA&#10;4vcAAPK7b8HUKAgDgGiD4c93/+8//UegJQCAZkmScQAAXkQkLlTKsz/HCAAARKCBKrBBG/TBGCzA&#10;BhzBBdzBC/xgNoRCJMTCQhBCCmSAHHJgKayCQiiGzbAdKmAv1EAdNMBRaIaTcA4uwlW4Dj1wD/ph&#10;CJ7BKLyBCQRByAgTYSHaiAFiilgjjggXmYX4IcFIBBKLJCDJiBRRIkuRNUgxUopUIFVIHfI9cgI5&#10;h1xGupE7yAAygvyGvEcxlIGyUT3UDLVDuag3GoRGogvQZHQxmo8WoJvQcrQaPYw2oefQq2gP2o8+&#10;Q8cwwOgYBzPEbDAuxsNCsTgsCZNjy7EirAyrxhqwVqwDu4n1Y8+xdwQSgUXACTYEd0IgYR5BSFhM&#10;WE7YSKggHCQ0EdoJNwkDhFHCJyKTqEu0JroR+cQYYjIxh1hILCPWEo8TLxB7iEPENyQSiUMyJ7mQ&#10;AkmxpFTSEtJG0m5SI+ksqZs0SBojk8naZGuyBzmULCAryIXkneTD5DPkG+Qh8lsKnWJAcaT4U+Io&#10;UspqShnlEOU05QZlmDJBVaOaUt2ooVQRNY9aQq2htlKvUYeoEzR1mjnNgxZJS6WtopXTGmgXaPdp&#10;r+h0uhHdlR5Ol9BX0svpR+iX6AP0dwwNhhWDx4hnKBmbGAcYZxl3GK+YTKYZ04sZx1QwNzHrmOeZ&#10;D5lvVVgqtip8FZHKCpVKlSaVGyovVKmqpqreqgtV81XLVI+pXlN9rkZVM1PjqQnUlqtVqp1Q61Mb&#10;U2epO6iHqmeob1Q/pH5Z/YkGWcNMw09DpFGgsV/jvMYgC2MZs3gsIWsNq4Z1gTXEJrHN2Xx2KruY&#10;/R27iz2qqaE5QzNKM1ezUvOUZj8H45hx+Jx0TgnnKKeX836K3hTvKeIpG6Y0TLkxZVxrqpaXllir&#10;SKtRq0frvTau7aedpr1Fu1n7gQ5Bx0onXCdHZ4/OBZ3nU9lT3acKpxZNPTr1ri6qa6UbobtEd79u&#10;p+6Ynr5egJ5Mb6feeb3n+hx9L/1U/W36p/VHDFgGswwkBtsMzhg8xTVxbzwdL8fb8VFDXcNAQ6Vh&#10;lWGX4YSRudE8o9VGjUYPjGnGXOMk423GbcajJgYmISZLTepN7ppSTbmmKaY7TDtMx83MzaLN1pk1&#10;mz0x1zLnm+eb15vft2BaeFostqi2uGVJsuRaplnutrxuhVo5WaVYVVpds0atna0l1rutu6cRp7lO&#10;k06rntZnw7Dxtsm2qbcZsOXYBtuutm22fWFnYhdnt8Wuw+6TvZN9un2N/T0HDYfZDqsdWh1+c7Ry&#10;FDpWOt6azpzuP33F9JbpL2dYzxDP2DPjthPLKcRpnVOb00dnF2e5c4PziIuJS4LLLpc+Lpsbxt3I&#10;veRKdPVxXeF60vWdm7Obwu2o26/uNu5p7ofcn8w0nymeWTNz0MPIQ+BR5dE/C5+VMGvfrH5PQ0+B&#10;Z7XnIy9jL5FXrdewt6V3qvdh7xc+9j5yn+M+4zw33jLeWV/MN8C3yLfLT8Nvnl+F30N/I/9k/3r/&#10;0QCngCUBZwOJgUGBWwL7+Hp8Ib+OPzrbZfay2e1BjKC5QRVBj4KtguXBrSFoyOyQrSH355jOkc5p&#10;DoVQfujW0Adh5mGLw34MJ4WHhVeGP45wiFga0TGXNXfR3ENz30T6RJZE3ptnMU85ry1KNSo+qi5q&#10;PNo3ujS6P8YuZlnM1VidWElsSxw5LiquNm5svt/87fOH4p3iC+N7F5gvyF1weaHOwvSFpxapLhIs&#10;OpZATIhOOJTwQRAqqBaMJfITdyWOCnnCHcJnIi/RNtGI2ENcKh5O8kgqTXqS7JG8NXkkxTOlLOW5&#10;hCepkLxMDUzdmzqeFpp2IG0yPTq9MYOSkZBxQqohTZO2Z+pn5mZ2y6xlhbL+xW6Lty8elQfJa7OQ&#10;rAVZLQq2QqboVFoo1yoHsmdlV2a/zYnKOZarnivN7cyzytuQN5zvn//tEsIS4ZK2pYZLVy0dWOa9&#10;rGo5sjxxedsK4xUFK4ZWBqw8uIq2Km3VT6vtV5eufr0mek1rgV7ByoLBtQFr6wtVCuWFfevc1+1d&#10;T1gvWd+1YfqGnRs+FYmKrhTbF5cVf9go3HjlG4dvyr+Z3JS0qavEuWTPZtJm6ebeLZ5bDpaql+aX&#10;Dm4N2dq0Dd9WtO319kXbL5fNKNu7g7ZDuaO/PLi8ZafJzs07P1SkVPRU+lQ27tLdtWHX+G7R7ht7&#10;vPY07NXbW7z3/T7JvttVAVVN1WbVZftJ+7P3P66Jqun4lvttXa1ObXHtxwPSA/0HIw6217nU1R3S&#10;PVRSj9Yr60cOxx++/p3vdy0NNg1VjZzG4iNwRHnk6fcJ3/ceDTradox7rOEH0x92HWcdL2pCmvKa&#10;RptTmvtbYlu6T8w+0dbq3nr8R9sfD5w0PFl5SvNUyWna6YLTk2fyz4ydlZ19fi753GDborZ752PO&#10;32oPb++6EHTh0kX/i+c7vDvOXPK4dPKy2+UTV7hXmq86X23qdOo8/pPTT8e7nLuarrlca7nuer21&#10;e2b36RueN87d9L158Rb/1tWeOT3dvfN6b/fF9/XfFt1+cif9zsu72Xcn7q28T7xf9EDtQdlD3YfV&#10;P1v+3Njv3H9qwHeg89HcR/cGhYPP/pH1jw9DBY+Zj8uGDYbrnjg+OTniP3L96fynQ89kzyaeF/6i&#10;/suuFxYvfvjV69fO0ZjRoZfyl5O/bXyl/erA6xmv28bCxh6+yXgzMV70VvvtwXfcdx3vo98PT+R8&#10;IH8o/2j5sfVT0Kf7kxmTk/8EA5jz/GMzLdsAAAAgY0hSTQAAeiUAAICDAAD5/wAAgOkAAHUwAADq&#10;YAAAOpgAABdvkl/FRgAAN1hJREFUeNqsVtFtwjAQfY4YADYoG4QNQPIAMAIToLoDFBZw2wnoBjCA&#10;UdmAFdgg3eD6Ycdxwjm2VSwhhTv75d753V0EEeEpiwVShqAMMfYf1s4CxTZyL4sC5YJw+z1QaFTm&#10;VBpZ5f9oKQLHujTCKmJfALh68LGlpYAyJIgIQohhuC8ATgBqvzlBLxbRew9EmWOSZrEgeX0xET3e&#10;3tE9T53vG8rUecnuwNYAvtxzA2ALLbcA7mmgTgZ7AAcAt8C7c3t+c6/fJlzLvadoVz2gTjlAfYqh&#10;BFp7YKuybsXab/6gEyGUafIisgcP7nnhXnL2Pi1n7dZJFrU2giG9UWp97hvuEEc/paNdsmtm5QhY&#10;jvhWeUB8xc8C/zUPSJnpwHLmFJ2T7LoXlZab0g45d0kdy8+mbK61t2QLuLBDdppZBbT2ASgrgUlm&#10;R5ylpkqs+TcA5q6ZpeUx0vyn7sdp6rNM2Vre2drS8pUTa4UnLZujt8v/P5KI6FE3ls4x2ja6Hu7P&#10;Trg57ub+ymuqs3flY2uxSY2j5WgP1/JRGgG1j17V92k2kUnsU/K0ZP8BAAD//7RY7Y2CQBB9XCxg&#10;7cASLGFJLEA7gArOswE7MHagHWABJnAd0AF2cJRwP3Zgh/2AgSgJiQEzzM6+N/PeJm9TtVF+RVSH&#10;TMWZP+4XSZu3KNog+BZq7Q5HmfdSEowB9Qun59Fjs9VIWrz93jj2s8lx2d2X6mw+EGsKvh+pVbkK&#10;OqBhhjXRpgAQ09s6lNGGAmasZq1jMURTZMMy0QAULrsHEVcBqOQ1Ml9V5ACqfiCY3pSGMlsFRzbQ&#10;kNqoiDahIZBM6eyXQ9CrxNhIVO3RsV+QLs1uu7mzQM+eyOj05HZhy4JohzrZ1PZvRyVySOEK5bHb&#10;9LS82LYeKYCcvakAlHKdbbe8BHBju6UBXD0RNrG0HwAtMzE1e44+s2igITFVZJJoAHepg8yd+vCr&#10;JDs6wf7hqcQNwJoyq+WADNer7f3a7Fbr+jSLo+jhy5gXKQNLUfMAaa7fvuHzZ7OMn0Vy4RyHnSno&#10;WhooZaDTXrYBu5XMFg+iGnXCkwPTfWZ+d/Q5xBqb6klqDqO+Hc3YUMAOpIUfyHzhj5G0oUZ3oKBG&#10;zYpwxAFol/Kg8ZQ4UGg/Uux/AAAA//+8Wu1NwzAQPVUMUDbICO0GRMp/2gmACYAu0HSBwAYtGzBA&#10;pbAB2aBs0DIB/LDjnO27y9ktWEIqSepcz/fx3rNpviajtCcAeFE+/T5GqtMNMoTgycElgfqrcOuY&#10;EsnifjU0vxAVEMXsvzBEaZi/ZOaBpY1kmQFoVGX9crpQmBA33vP5TMbAdQKwSM8Uz0jEGDyzueAC&#10;usI0sGKFDi9IzD+2iB0BoHSwJX3pykm2m/0fMLdGXQPAF1Lji8SZ20GA0HpmtT8g4aEgn8X3zOep&#10;OutUBnGTctJCLukXFDo8eoHtKBrAYUb/+v2YobqgpieZQ1N1ATR8CagYBY+eXS8klPpJQq0Ir3Xo&#10;RSWs9lMkS57IgDVjRyRFgszLL8uNfUmJeBL2BsVSvsaa89UZFbnlqBEAFNBUO2egvzSfFkN2+R7i&#10;lJumOiGDHwDgzsLnLaz2W2ap5/kekjPiiJYIEEuFqEH7c70i4pnhIUolCrHuGAKISdrz+TE09Kpp&#10;Vr8z92uK16fyV5+uD7+yI2uTPNbM99QGlQIengm1iWJnvQ56OsegIoqbfj/CCBhlsGQFG0fm+vY8&#10;UbZXdY0xBZr4xgohLSkNxrFVs/0tK4aMMQdyy9kgyY2If5qq1mJwTZb1LeKVyb4+hWsCIYDWMymV&#10;unUvDtN2RMl2omKCUZpuPw/SFhAabL2NttiDa/T/9jIGNVUXKMQfNltOgvoHnjhlxkLP7dNYBw0t&#10;uGMRwpkLav60bj/ETJtFHBVxdJVkzNAyZtlIU71kMsh/s59vkTE9c30Ec5hpja6t0fc3UVKYEvJN&#10;PEvsecd737XA0fzjWriFaNlJ8Md5KFa+4kN6/KZGXAIOdpt8NNa4LYYlIeP15zkWjj3ojJl6kENg&#10;HNoY+tfxy8zVHScOA+GFoQBTwYUO4goOJhQAFWA6ABogKSBAKgipAO6dmfgqCB3YHYQOfA+yrJW9&#10;kla2uImekgBmtdqfb3c/5c6j/BYCdWpgcisT5iqKgimQhB9qrWE3PVje/wg6HfFIDZLaCaQ0csOc&#10;PQ+NPlexxhEo7QLhXYZocKqK5WoqFouiMA673kthjsG6rUK7Q6iTQJ1GrVQct+oV+jhGbbMmDW1t&#10;zYBA2uqZQNuAkPzW4JAoXA3BbEq1cZb0kUmj0wFVBDSDL634FwGPrn5kETTHlyY64ThIJ18dXaQn&#10;V8k7azN6CrMajLvICdgdWbqzlhrwgyZDHYiIPbxTKNgLgWz1EiZ7CkydaXalM3IfOoq0km6feAB8&#10;U9mTVaPmdsdadXL7RvTnB0MeKhTQxvsQ/1sK9MFoOADK+lTpnFghiddObXRBTEV1Z3NZ7yfGgtIi&#10;hznb6ysyli3NbA5lBH+vajLJh2Cuvoed4FiUMuu0PQA8hLjPpOyFFmwCkr7V7F/Pymp1Brtp7BtQ&#10;+wx3pHZfVPlMXndS64Ru5kSwuYy1qrZTs0HMw0xxKas8sA7gdRJqio74s4Sw6y4dtKZHClT5QfaJ&#10;JBqgNzgBgD+2qM5px8wBMYVAzsh20xQ2l60xROh2dy3t6lRqawyby9D3lpbc1Zkw9LyGZzJEpjXZ&#10;4jvS0tCEtdqMOCMAyGreNULeNDfgnQi9/wZe1OF20b5AGr06N2aAwF1GnPjazTfKeQsQ87AFC0l0&#10;itQO+AmSDLqbprVQMARJx3A8dwChVx0TqZ+vIMhzM1vkbk9GUQ1NaZyx1vIzE6HOXVKHSwt5FQQx&#10;y6FDQTnodDS2LzU1RB1tnYHlCz+9BOMIY5pmMzX0F+WkFOyXB83CNLtvLd1eQgjxBW8NjMQ9JimM&#10;gilpNxviEAhsCFNsQKaNxP9qhnr4rNa0xMMXDkNPauLNI8ha3f6E4ssSeVVcNrVyy2ePpRAr1xH5&#10;CHQjjuKFKA4pW5JpY1+/BNxFIPlPC740Q+fX8OM24c3mZXPDuWdGr7L/PgpRdYDlgWdj54SuhBNw&#10;MGP8BNpN81JjcaVBM96hBNpy7Mkl0LHCxLJeF+3iK2MLt7A2hL1FzeqPZU6Kq7uyzfWi1fp3sKF1&#10;6VkvNRS4ql7nHnkQgUTPJ6tyG/16Mwfi3mHA2l73GGFHKdtmRJm99rEhPjtGLBM3sVfbwAF5WxrO&#10;qM1aeyYEkUzgBSqRc9+eY1ti5W/LexLYXG6l0U/Cur25uy+OQr+3eWx4oAyEwTpoqru/Ngj1gY4u&#10;gQCL22w4GAz5F/BGDVdu0cBnetJrhQzYhiIfuXCkz/Sqb2PHVSHJ5xDTIq7bR9YUoQt7QH+PtFYy&#10;w7h9KtdrixCxAsVvXHMGyz6BcdHiSLbIFjmQha2hUQldl2xRWtoT1+1zEDecsntfhuv9l9t2zFW8&#10;PvU4R0ax7G5AM/PqLL0D0Gw8is3n1NCSYDjQ/y1L4iRRCOxB8K1j62cJzyxen3p9Zx6TUIOep8YI&#10;J+UoesdES2bSxcswxW/k3T1rvp45qc5WgeRu9S/MnS4ux1AdUoitHXNC+eoLESMzTRP6jmcNLYi2&#10;zrDxWbaGFHFgXsvWeteD1gJFljuhZ45caJTbQTuz3ufwIgY0/nmBsQ8/bP1j7+quU8eB8LDnFgAV&#10;LOmAVBBz9haQVHChggS2AJIC9oZUEDpY5509MRVAB/FWAFsB+yAJjUajH9uy8cPVS85xjC1/mn/N&#10;jKrX2zcZIhXxsab9fQCAt5iWRslW7HyGdgASgnkPvsov/dEHAPiXOLgT+du7SFP8xRl66A1A7lK4&#10;eSurLtLoPoEvV1ikyNNpDhAvwEZXS/UTEdhZKrDqAYRzo5XlWCfHun2wnoD2JqlogVQDyF6deZcC&#10;syFYtbaB4wCyU/1vW82y7g6oIOWHATIfGFUDQYToMDZSfkWgnAvuB6hKax4R9Jy0FXhoCSQ8ZzZz&#10;ngeI7vdXb3IRGos0qbJJQMpAb1BYLGdnwJrgnFpa8dfe+DcinK88xCGXfkx9H0w5banuEVqMPoBU&#10;onDMkO5m/1ZL5oTljOjgquPSIyseEHZDuqYkJahntrP65z9YldeTEWZKyKMEQKXJng2/yQ4nHkJN&#10;UjrXbj+/D7AMwikm6waUs5EOpuJr7kCTFQroHCR5v1l9n5bb+6jmUmnHhg936NLf5isZJ4A3TFq6&#10;aOfEdw7oTvMhTjj/9cczFdIfLb76JNnrRYY3KAUuPLLwNbbpRMLxA8COcRYNkJ+Bbm7xJtnnFEwR&#10;MsMkOYiagTOpGttL4Tm3Vrs943PMAVQ/DqRlUIjtTKuVMyeW2xMst0f0vzcQXbAoINOWQWpYESDI&#10;fhgRHsEjQ+VWM4fAz6XgVkmzG+CrobLLNd/zGgwqpKeVsjBtgRz3e8Eyig334OoVq2JPemdJsyNN&#10;CxIs8TuIBnDTBot++aYUuwiUpT7ZNo3L7R6t8t9SU76DPirp3pGk/kwm/UYCYnChMJHVMU9Srp2M&#10;gkJqnc/Ct7szmhudZiDOfD7t1OcbBYiE/bxS/IpQUIoSlzlENDIj6nxh1RLGFS0eAaBatbjIytvX&#10;DfQ1p6B6YY9CypKJ03gUHzUF39lFQoYVoLMkAMJbRX6gWqAgiClcscDXrfeyi5MoyqpxkWeo+nli&#10;gEwL2YXAxt0WjgCwh+U22iFPQ0G80cet9sRTquSSWcdGnr+9Qf8EomZiEENBaQGq9kFce90ziESS&#10;qTQ+D+TZX+ArGolRElcQ0tTViGXHPSy3C2ZiYxS4G1w8e/HszmNIKVyNJudLvV7UurubdCkTZ3Lm&#10;/xhMU9apAi/dVGMo7a7NNS3ptsaBTaPT48ZxNp5pgsSwXGssFq/eX4DvCoBbqI5lVPL+oq1Uzako&#10;R6dbyqVH9myaTLjrhKWFpFDsd5WSAgaXjxX3fCDtp8YQdEbHQ2sthpLKoGpjL5tg5FYrLHeD+Ekj&#10;7UQOs+gGIFHwkDUA6p7pafEhKeskn81ZxHEfqs2BE4h85CPU6ZvYEgUVNcCbgH/rOhaYs8G6ntOH&#10;ugKoNHJXtT2UscCJE0a5JCdw3l9Pm1ZLtEgOkDpKNdzH6CQt5hJV6owiAcqs8Idg7bm0Z9ae+c0Z&#10;dd8rLXZrJLZrF2IT4YDS8Y5SxDNpGL5acW5qQOpQ70OTRK+61ZB7h5xQavfT6Osjrt9Cs/K7FwsQ&#10;Xcu6I/d+gVlc0rkdhAVqzrReGTqihU3GI1HvBTIY123ZJSli0i/y44+R9sooUs7R3w6JlswuCyU0&#10;XO54TtE9QHryMzDzF8ERvMLUczSor2q4Qmk28b8Duv7QONSRmIJ8K5NH/H4UeSxg4QHwNhBSKa4J&#10;UOZU7erDzfM5S+MD4ncncMzoPuJ+3INkdz2A3N2fRoitMnTvkAjt54CmVL89eP0yLjSijdjn6wpp&#10;E6Tcc66SigZiq3sVeHbhYTNuP3+GVDxYFv4VDcW1IST59JWZZL0yWuWbHW52BDzOtvmRWkCnAQg3&#10;ONYf/kD20/1JobhVa331nIGIiCaND6VzNUzKyRn7BYdKOHb5cFrrQpZsguzedEemNYBoDYQZl6Ek&#10;n7Hs8vP7Grkqc7DriGfMe58rtUe+SjzIlidYOI49cgXAVS6uzi80cxQHHq//M3VWRxoK4npS2QJ0&#10;6qAeewdFtf8RwOA9tleD5fR7CwTSVx8p6MkDHhfWWKGAVlHRiZ0Y+/nL7X+yK56mVnzUUC8oyCb7&#10;k1M4U3litwHAB6TmERb8HfO/cWqZlELNDwwr2lWDYVrOC7Jls0FRQJF5Vm9MJXXN+sJitr8kLNkB&#10;Y8/coWtrg70SxY9Bb0i+Q8MNw7RqXqjo9SU3kfezdoiahk5fTOQZDiDcZHBHfC8co4IqHe27MRTN&#10;WM+KYa2C3LcyTAW78LZEbHhyCnx15oBgrw2i5vtI778TFuNkwSeygqvaVAdpLO6D/ppiYfFXacZC&#10;CvOyrwApiimdRmNIpYfA0RqtYNg0mdGYGqATqAQD2wRooxhlBebZtD2zpPlg2cgyAFP7S0o2dVBF&#10;3bujIvs0etnQqG+jiQzyVydymRb8PQ9G/Eg1iven3LmzPexj93z3ntsAKJx1oasD3SDqBM3cmrAL&#10;nDiZc4y6N/KIrm81qIY7u6lEfemGoGPQt4w/hpt04rZvT5cV58EOd3FRIRH7uvne1liMfrAri11r&#10;NDr5CbpyY7kr9nHzCuwYipjI598E3tsaQCMyceXrPCAezyVAN47Jg+HU0kO7bBCOFwo1TYUdY6Hv&#10;QXXg1O8dNwGnCkAbIujUxNfk+pdkw5KZPB60x/LaEqQ6QvhCQHx2yhNbNs6Ydz1ChYz9ODsoTN5D&#10;p3CktRtxydz2obAhbVnluRXsoG8RcsfXHodmu1K5MyMTWnueNSPuyNxzLxW6mwrP/WVJ/7KkOxz/&#10;s3dFx23zSHjlybvpCn65gsgVhJrz+0kVRK4gkhuQVcBZTAVSKpDy7hkpFYhXgflXYF4FugcAwgJY&#10;EAAJUsxdMONxIkuk+GGx++0Cuzs4n/8IjxWcTu/GONLXmmZ3C6yOa97J0jqfWwaH8Y9dUw5iGa3W&#10;b2wPHHsyiunLsYB7CWrAPQVWOSEFd/SxAHYWu+w3ONVpBXtgVXrzBtd3+VD3seo0xgPH/qWPmtsR&#10;cyJsXCZKHdnm4JgxFukytFDHuUKvUTWqs9DuT/HAoaWlO1BokN6DXaHo4Jg+S39KIlNlkGvU5agH&#10;jhmC7GdJ5IbfMxwc84bXqyru9311J9k7gS4MnAj9iK8EkG7VvAAyi9f6AVP+NsCwSdxqoZCZ73mg&#10;QQ1g7uB3HKYEVSppt+ToGYK/KzBSgjDvcR5yqGoZlIKtAJHfTKU9BCgDfKLDsb/lWy3cjyfY3Yh+&#10;mXu9ujBBXO3WSi1CtK9MWlNLlleNqZZe0B+AiFVB6xxZNUV8cOrgEb5HUnY9W2Qr1/KidM67EgKo&#10;9mXSBuJ8bf2Dl1JC1ZumivRjs10VG9nUFuf+KOt7i1CQkuMnNf8rQ518Q3psprxs2Wf6Z48gurdx&#10;nxtNuUrT7R6jGjM1ABbznfdUeoY2yUktH7CN3AqAPAB57/25/liuiQqOqoh9yRqVL55d3A7Wi7lQ&#10;TrEzRTzpoe55oQyNkJw1euNTjQuKMeecYaQp91K7T9ZjNZ3o4ExqIi6Wz0JhwvgmbA9riPRUyUE8&#10;o5+kB6BkaGkllLUqa4KUgUhKYzkMBVLyPsr3o1d6h39nHZzvDdbtlND6qUVsxSQsgCWhlNop+ROh&#10;C9vWO1gwvgEAfNKiYk0dQ7/CIWZc6E773BRVwLy7lt65ATUbr6mZbZbpIrgWoxI5WPpudTVuICxN&#10;yCURuScItgfGXOsB0fqz9vm2FPhRByeeE8iO2lYpPPEztX4xNU3y3mVuIw+Fu8XO07LFZUN2HGXu&#10;Fat7WBjSzV5fN9kL911WsaTmjCRgBaL6CfvJLZ950eoSsjoZ2ErJtIKdMcsttIeJKzmyMWz47idj&#10;2TrTFtXA9dDlRPvsngObt3UUrmmdjIQDs61I73nR2HAacG39Neqzh74uK6Fj/iYeZMMlYGk8DF0x&#10;Ew89s3hVAUSi9NPpEThDzCg1sX/iBK4kY0FV/IVt4wxJJ5fuBtdKf9RYCjmxUvLXxzvunK44scu5&#10;ZKwcD7TSABQcZIbiLguLUeittbIrX1aBgLWlYs6q3d1g0pIgyzVF95rD6+OeX+Me8adjjEoG7fCc&#10;57eTd/dK1h/njhd5tFVm2oMoQsIKPmIulCFX46XfPEfqkpNhYczYzRZkxK0AUbrK5umb1aM6if+0&#10;kRwyUpTm6+NRK6v3AQA/Lj6WrJ6SVvhMcx52HRhhDWkZD7GtVux2eHBRmvraZ8vmTjPJCZKKhSPo&#10;9XFxReQkCHY94wx7zV/74IC9XE/nvD4+VVD40hJQ0nt6zUF2tM08PX+fRNkJACzh+W1Z9yRamzlX&#10;3yr+tvBgvjTb9g2dMOs44L7aR/eSIxUqFROacL2wMGI1tAvgM7tLeH7Lgnw40ZsixJJGBGcM1Mlx&#10;oRdoyn/08KsOlof5QCb9qMVgbvk9UysrDzi6F6N6XOH5zgyFMcZg9jveabpp5AieCWlcop+fnAzu&#10;EU/aov8nIYUcY+mcsQeIC1SQcQiy2TRehjPP4JntHkd+D7GUf3CqMAW5DT30DbPGqhp3dPx9YEgb&#10;e+274ciKLrj1WXqKljnePHhAAM270jli3Fl5iszcUw9OsrKcJbBt4hUZ/AoBynxvqk3KQ8j14ply&#10;picKK8Nl4ys8v601k7wGUaedMulV7cx92Dql+zzTnmLzHJepTDlQS6R7WHCLuRyHi1tBx4ZCxt7S&#10;u2LRveQIpVo9So3QvSsuh1waiSFF4SfNGu9MxNE5gpe4T3vlfOnNuPQIAnlwXHsN4U2FhtCwCONN&#10;BGA2XBGPPN6dEMvwwboE2fISXvyY/0y9vleEuu+fIgATMqMjDcQP3ouCdhWEFTSXlK0LU4magQwB&#10;YIYa3c+4HirbB0fcvLnknT2WR0587mC4JCKaiMtUyTqnS048B11Izgy6GSfLA6UXPYZ9MAbaCPle&#10;O76cg5teNwHnC3Q1nt/OWhRwojFfPaiGP3sC2Qi2M52T1vjMEwd1RjJsFkQXgSq13hZbfhn3wncK&#10;UFXZOIFhiljgHIMAwvXbmXIUu5ifORgiFCGU6gviQ0vEtOdaLKloS2CbgPMrCBw1llKgB6aZrDz2&#10;lng5sy2MLktTJaiM3T1qPTdRtm5UtyKBK46u63YlfGdgdNEHDKQpyOO5Z7BHFoF79gNPaX1pcqaw&#10;bvNn3+JBNpZ8QsRPpEnuNQ51ADM2vffOFQ2sERhT58wjStOEM+2/NSWfGH6ZT4NEeZhKxphwIfzO&#10;Hc/mY6a5DPVMsppYX6D99RRqdIZsQ+ccI1+v8Cy1uQGcWsm2ZGbIOl5dId9BkxQBc2Re3YzYzsWM&#10;mKCvTcBpuqyo/le7yvf6xnD9LdIEzMOU4xjhi5vaok7d1G42xyD7XsUeJfnd6rs4jcGRTdxVAqdb&#10;mC3K61zz3ytvZ1Nk/AmJFCcy8HkdUyqiHdyuC07iBI+BMiRIXUit9BE3xWe+dOb83/OK5bhHlkvo&#10;wU7B+VYp5qwh4QjMusnDiGGMkZUVs7HhYJVdg5NWKN07jYjJcERcumBT/MtYLV8+RfuyMkSpA7Pn&#10;ZCxteA/ZVoop4aFFOScQKRPopoY4p8QyGiNFqVdrEpT/0CjcoCrep5q6sGMSKKP9VLJrTgLqZ9Kp&#10;ZbhtqkfaBUedwRV/2HdSlKU/tHQ8NDUoJ/OnArY8PbrvXzyHbf5/WNb/EwFI7uleHMnlLGPFB2UZ&#10;2b314lrg5FzHJBbgthbe4sNzUuLBUgI8m1uwcuimVsFZ8AedO2de7iZQ475CKgttaX25OKMyq69U&#10;nFRd113FfRANT6vBc4n2okL/HBW2K6UOQOR2vT5utQy9EbKe+xjhk3ZiyPhL05al4ADbSlv9qjDT&#10;uYOYfr8o7IaHCeqBE0LoZAgjVwJRbNiW222DZ9pDpNTGugw5dy4ptbJ1jsR+pTmGIe6Jjx75dl1T&#10;bidhBepF/E7wHZySuHF441BDbywQrXi4Djh26REmdG0hc3XI2i8nB1INxdDQe52DY+4GHBG3mSnx&#10;FdkLTySXuXygleEyqAw9t+i3c8ywSFNrhZXsmFDWe2KZgIfCvNX4DnhLT6QlFQOcJ8JfOigeuQQr&#10;s+gUaswdUrvwphJX9K1yZabUSklPiuIVDxQxe9cxYT0IWaiiLyzUHdI/Qw9TuyC4SgjvGjl8uquB&#10;MzakxjT1ZWVowu2OuMYGWiicHyPYddSkBs/o/ELpbUDRR9b0pefaQVi0UR8+zrJSdQ1+2CWhjCc1&#10;JqD0nKAegqNKzXfDWRQPZ/pkmWaeCwgpikYX/Yg2YhQXSh2zWDXr/zF4Erumfg8baZzFtE5tSM7B&#10;AVpe4TRmlmUyICTzyXKfQz8lp7oCZEpIztJblziq6wd46VeTHH3WMMf4rPhTlAm3SZyewevyxVqS&#10;nliVl8T44W2VdBMuqqXQByU/tPeuu5CemwZLakTGc0Ip/vPbHIECzmXG3I858ff3PumcpUWS3AAJ&#10;is+U9jpgQs4V1m/YH8lxt1jRX3sh9MjBCIG4XYCk4r7vfZEcALbv9E5wHEoHfNYUaOow3zF04FVD&#10;FkXAuyeaAqWjfWGsdw8tjhgkMCO+6K0D1AEPtBf8/08a660fu4m4tGKAo+5Lq2mEhSN2M2wouWWb&#10;SytGyKK8/NYLitEHrLdaOCOLuBIevEhjx165GH/x3yOr1ZJDmPCf0RSzDNvu+gSOMOtzrmzFzFEN&#10;d04WkHSAwmM0kpim/QHHnoA6J3WCapFGpIWiqjO5xylmrKfrTD2bRaIbjzIm/WCRkgmyfKJryQIt&#10;y1l/wGm+5bKxAJRb3r/T3pcZgfqGx3tjJqOtvcMS1QBtgAXU5xCWCqCP8jrnc9zUPXPoIvph1BBF&#10;E2CKGLsRbZ3sqpO5kkS8f5R+gDHB2bfgSLr0XNrm5WMWNJt68I/YI2kTnNjZwSWI3jCq5GyiSqhP&#10;CnXv3AemBI9cWoYK0Ys3RtDRiK+Q5ebc+6UhRtxRdAXOoFf9fHs0zv/6x+DmDwz9861+ixHDWu0B&#10;4N/E60vHe2+5i4BjyeI1/Zp/EY7kEeg0gC9EyCIHPW5k/45RwHmo6Fs10m5sr1yg9pHZkZxJjQuv&#10;KguvqjrUbvbNXdNI4LjZr08+5wTMEOnE4beFZBm7urHN4+scP7cguTwMPWtDwweTcd+FJRQydgIj&#10;49KLGMdtQyVnq32ZGZ/VIyohPkEiXXrFYrC0mYcnxVFdn/DD2nINHcRNfHDw/hJz+jaG3hAPTq11&#10;VR8sPJlvQnyWhUVo7z9z3LcTUx4W4de/IJ5dXDTalEy/sIhQsObrnRQ0WxB+lA2ALFAiC6Drj24u&#10;pthdlmoe23O/CXiAzBtA26zW94/GtSawYdeiuqXwDoSjKRWie1aHhB5QuZD6YDvlhKlZnHVjmcB1&#10;F+Do+0epRanaXvORzGPFg6UaM9bH7HruA062wEpSVaq0GTXN5hbU1pZlxZLNAJ9VxpTB5Ee6Mk+B&#10;rvK0jAlOSQC1DVCIMysdcC1bv0D9yZhAKYlHqzqIpJB9Hubk+d7S41ojvoxyj/cKEhpy3YjguPae&#10;cL1zffbMsnhTx7VSkPvdUw9gNl6TYhY8irKsCseDHBxSMXEoXaw3TqB2fS0q3vuu8BfbBFLXDRh/&#10;wqSW8SdM2qJv9Qec/+fxX/au7ThxpAsfu+Z95QhWjmBxBBa1fh8cgSGCAf4AbAewBkcAEwHyO1vI&#10;EaCJwJoIrI2A/+G0UHerr1LrAlZXUbU7Bl26vz7nO5c+5+JwOMDFxcXXeFtUIj75/EkJ6sDyShGl&#10;sH5D1mDI0Xn2zsvjw+HMwINuoQAwTzOAlov/cywnBAyWhE1V8uvBo+bID1DjQcaGRgjYVDPswVOf&#10;RHmE8s6blKiV99rUCxpxPjE2byuCeg0YwUx68DQDlkw1vHVyF6MxPCIqdWT56yUBU9qDR05kV4ae&#10;hgwond6dFhLrh8VGiQHL3cdfGzzmgEkBa60sz4FsGkioKfBN9DoGpHbAY95bNyITk8BXHiiZFgYc&#10;KiTzlZ4feNgIQicm4ERdESsNkFLAwnHR6YNH35O5Ezr8RCXSRqPyJy7LKTYHHj1oZg7KKvbDbK7X&#10;RtkLrYNH/SIpYAZTL2XaoQbOJJFb8KgfvAdNt0A0rMqJ3IBHlDXCjpseNJ0EUQwmpypqAw/bq77n&#10;NKfJiUqtU3nwqPPOKiFas4tUgdAQAF7rNlFPGEAqDREbtf+uDJ5iUqVbQoYgqZpSUZuJegYgUmkL&#10;Y4phDx75jVMAuC4tbfAkwdTxNFV7pvMGkE80h1d249mBR643o8KhoHZBU7uP44xAlJ9XYIf6QLsV&#10;eOTA0d6kJImrB0TnEIV3D6ANiFNElGubgeey5CKXBw4Ov+FpGgPWAgp6xFADj8aL1NRjoWq6YFxq&#10;1EodwGlzDHrEFAA0UQBobA8e/JGIjyxPDDjPwB7J+9GjRQqgUPCXlUpaX0rY+EpCjmctSIAY8NDo&#10;FfkMAQ/AhwaT8kTqea6P6rJXXSoVJuKEGxvJs5GYvi6rQ0aG30vg5e4GXu7oIysxqaF8TxWcHoLo&#10;yHZ+sL8HjNkQWc6erG7RpUBdDST2v0ufybMVyObbASmpgx++QMvLXUS8pGGBKOdn/DPgRT1GpNIn&#10;AXFZk7Go6DprquMCedx36qtJmzP6P4jJaGOF5R5RdXrrM+TOzQTYWgge+U0K6BNKewRBVsjQL9AH&#10;EsYo+nmwOtBCuUjNPPiY41x4/2JoJLf6xC8LFGB+glmtmd6piPM5ktCXe3i5C0XgEXkcy3uQqz28&#10;D3mjsgnVuq6pWh5LQS2zEXyh8+gqPLDg+d+//K5mkNbSw9PPFBMV45e+nkk1UvaeRX8WSudHwq3G&#10;cNo+LxNKIZLWV4d//k5pwhxIJjxs7eGR2K4p096vOBm+4T0zQv1YIImY+/IKufP0EebbzxqbQrQ5&#10;1pJ/H/HW1m0Fc7pOAE0cPseHzmNKxk/GbcEDAyXNDeQ1vjwA2MN8e6i7OXsLlpdIRd/y4BFJnveO&#10;vIbv8For7QIXUxL2Ban1chczDUZYk3ajkH6LE4NQolqPb5Y/bFrvrizBk4KbZPslsOGZHWC3YR5o&#10;Q0FqyZsCmDOYb0cnVFLlFxSj7kG3wYOqYgf6bMKU7P43YgkkJe/nkUmSpbr6MN/uhJYnAuIX5V5Y&#10;wXybSJ2RL3chqcT689QzHjNrS2QCDxv1xuICrsgipoDOvLjWHBy85wJoDzQuaizxe8j9QMV+5upm&#10;GLnbobtpsxKL6/DP3xc6ydPUA46pXZuAXQcSWlLtIS/klBCRGyrBh/fROwVRWqwJp/ktMc9jDjwb&#10;UNepzzzfK5hvb0/ROXnZIeAA2fWp0e/YevkLyvIJiCm9IBbWgXyq+WNwcROQ57k8A1tlOdCQ84gj&#10;2kEPHnPgBFBM/bg1XMg1AMQw334Q8W8y8Y8ERFX8MpmJXuysjKC/EVhfppXmd9TzjXrwqIfIbA0M&#10;fTFZJP2aeI6voJj4JVMVEeWXmVpKn5RYXRmApgLfyFDwTgeBZJGZ7R7xLx2M5+LLEWZ1nMqt2z8P&#10;OyTHZs9s7CYGm8OK7CE6URhjDOKEOuRzKPnSIx9TnyRJAIPDaePo0BDmroLHpc+Gt4ZoAI3IIntH&#10;tWR6PzZ4Gwn6Eu0E6rSxlstNgKdNtaUDpkfUy57KCBRbWjkppj8fnFp5pnw2H0crCj3Fmbrbw3y7&#10;MyKvKDUmlGr64L4h8tCPzikO1iZ43gy/NwDMHhSDCEMFWTrqkvqLDwALAqQd4UgXgAE/n+EhKImG&#10;BNAB4TOeIXEHCpQ0t4lBnGe9Mbr2CYx2nYTizEXdWBol4iPvWIBZVVGW7+SH4fRqRqx+WTUm5jQp&#10;AddvUBf+To5Ev+lDix13Ek7Ati0pwBTm2/+0hJpuJCfPjMsk2wewHYUnlJqZlihDEjAxLAxhiNSV&#10;D7l3W7VRH4g0lP29lQzI9sMT5c6s2z+bPl62LHW0SE38r2q1kopz5zZluMOEORs/S/xmZ+0DydMo&#10;YoVE2zh+t49a+c3L3Yzie6GRgeFwtB/bwuT2ZQnps6oh+WrkOGXCI2Q/IWoJm6eUlQ4IigGjHlkO&#10;RRsYbl0dnQQPywmCmu7A5mKr6/VtYL69VnTvzEi+jZrzAeNtY3KNJmY1c3XUBqJugAcBNJQ41mxH&#10;AiqPbF6SX6duZKkSr4QHTKt2adcMMV9iPeN8c3UPiufXMhA5J9XdAU8OoCq1e0ylwTUJE6jASqvF&#10;SKIq6pyL1IDwB8yzZcFZMYjGMN/+cllotFvgwQmYwHz7Gywawh91Pqo/D7JmH1kYgudYrEk+Buw3&#10;Oub4w7VgAQNC8H3im6FNbdeW1CdkDk15j65bBfBuBIDzzlfy5C//RHS1TcK4VzCbs9TRPEvxjVFF&#10;yGueuLSJVKr2RO4B9CEtagCRZ2BEBFpjBOCKOlHr1PXS3dbPKF6r6uiAcIQPyDvt8Yu/oRZhSMz5&#10;lJi8B+bEg+jsF8bHrimT+QrkZ55cjgQAJoZm+YxIUqfg6U4Os1x8fzje1Xnd4WJNvqxUy6dy0UTq&#10;sPjcLsi/irMlDcz9E3Q6h1n+4FNLtSUaEdl1e+rfBkS9XQm4hMlRHywQJdtYNOeqb/jQgaNR3zoE&#10;ljGYBTJt1V8M8+2zYAftAQtWbbhFsXlmH6p1Xi4vPTswunB6os56zIEi9uQDwANTAMG8CscO5tuI&#10;ki5mSV5orS0IKR9YbJSIWHkJsSJTBsAtlQj+1iJoVi3sWH6MCGCWpYBpA5zcWrvhyPpIIV2GAnfB&#10;D/LM6RF8822W3sr7d1LAVI778wEPmrdtA4ce04oA/ATTdgXqHKYUsAHLk0ClrwSmPM3jfOo7S8iT&#10;7ZJzkzznVtLWAwxGqkMAuMAi4OjqIMXEEsxVHfrCBoS78cd7fjVhKbcFnqDjYIhL8BKAvIDmGrCX&#10;VcpZYTuJOgu1pD/nPrwxcEX+O216ktoCT1QzgNgmZLhwnxa/fyPgSQgnGUrOr2ftnfwCiBBIpmr8&#10;w8h3JAZW2tYOaws8db5wAnziOZLJjGA+H3ewONwQQN7v6zegl9uD+dZjFgqlRajgJKqxBFFBhRMb&#10;bYHnl8LKqDp8wJSKlJEYL3dXVCkVdAaykiHmQJ2QBY6cuhZMaiP24OkEid3DfJubvCg51kDHnlDS&#10;PEisvzEBYeyAq62JJHNtue6Jhbb+KuC5bfBeA2IJ0RImJguZ+UEmwAdhkdMMoHrqhfuKqShBp5B7&#10;zVfEWfh0nuBxE6tyBaYB92wA/MkDmtMU38Uk6JlLPHeAWXHqfk3+3wOsArJu0tvcpOT53nE1t3eU&#10;W5yC2zP2YxDH/DBNlk2c86HBgOk5c56mR0IWNHIIGpkFR+dX0w7XABosgdwkeOIShBNFP47PjoIm&#10;JovpStLoYn55nhXGxmiJFDX54k2Cx9fs2kRqIpc7jBdBXupt7/hdIkBHZNyAlKEHfyLU49wAZwue&#10;N47s6Zui5LEb80XNrokEfQOu84PqybBMrIGDcbLA8honCh4kd0DtsKyEHP/SD2AfcZ8Anp4IBScG&#10;EgPJZydB59uBY++wbuGXgvttBOoTzlXyiCapzHHhkPhOYrL7UhJ+CAT5zs8k+rxzCJ4VZd4DZzb/&#10;BoC/OAl7TzbECGT5zy93icbSexWY7QNmTlqoONY0eIIKv2UP9NF+o+LEZyB9hPn2saF3k0nLDSe1&#10;dhJ1HYG8+1DCAWfPqepWStU1DZ4fJSRVVgk+pXiQrFRKDJljTt4vqk1TPlPXC8HJ1lTB/Q7HDQTw&#10;X0G6tjSa9DCvDMmr2PTV19fhj6M8tDSnEQHKWAIeH/Cc+yv3vCbB4jHUm5FgNZo89Dc2AM0VaYUd&#10;M2Yspm7uFcAZcqJdxnHWIO7e63KkBY6Sj5+K+TCx4Dyo63hzZ8Gjry46I6BJGUmF4lonsZacT0gW&#10;d0oJyaw7vuYR8F8LLc5cciRw4qMpyRMrdunVMetvvvWOx3zNzPVrjkSvFKSct1DKDp30CiiSO1Fw&#10;nxVTp/AE+703Ax55ZPn6WBEdVdOn4QInBHRJwQfDfw+Tr1yRypSkb8QaSetL/EP8+40K82E/t9G5&#10;Sx6RNZGdF99r+AwIACE75vIuWLCDQ6vLlKwGlJqaUMBOoZityJvk9xoyHjEq+4sQZt63sbCQNPS4&#10;l+z2zxIgCS2/75Nc5gjUlTAeOJ4TUeC7kYIHvx8qyPM79/6/vgZ4skrt+cQEJa4ijl4jIfcsr3VT&#10;wrkWHSXey93EIh85k4gDeLlLjuVY5Conltz7iXtP76tIHlpylPFVpNI8XTu9vyYLF5doSfSuIMBF&#10;tWVnhqvcGkvKK73iyPsXAQ9aF58ld8yzsXSQt2ccHk90ssdzq4zEgjSbm/vs+E3xw4CSwmmb4Gk6&#10;POGVXiBRIcZiy6Ns1wcContNhTg8yNsd2QxR4v4byDoiu4noJwAQCip4tO4nalbyoHqxJak3TCQ6&#10;cx7iZNL5OhHHqcTAwVG20nsgeKelwXf9CpvmWiAhY+hAjZ42OI9NncF1IVQhdh7GisQy3nMdQJXo&#10;vthbruMeZdXLULIJb9pWWe2Ax7QdtZjnLCQ85oYCV8D9jRfvVSp0JBIg6PpnRBbgpF0XWfmWoAL5&#10;PivJk/k+VN7UrLpoQk2qOKKeJ4OPOPE+ExwVnkK1Y87i8+U6aw9/8wzmwU96s/Dv/NoV8LR39Aaz&#10;52YCaXJfkBbymBUt1ldKgm3WNqAMYaZV11jxvk+leVWuwifQodFuHWZc4IRRU3ytGvFRlBgwtpVJ&#10;HX6HigKXOwdPHCjqHrs6h/7nKQCnXcnDiuEFYB7ukwI4EWTFljKOk0uUKfWrUADAJ3Dlja2fqI4F&#10;FlfngNO+5MmlT1wgx0WJ8w4vd1eCkACvimaW6iaz1rIK7qkFgXc7EOSsZVq26NMXkTzASBK5qgol&#10;lknASZ2khC/lhruPjLt8BwAZdwnJ3wclgTMADOyugS9J14PHeBLFHEd8TupRa4noezM8W3CXAcy3&#10;T0Lyi893U6ltwIkVfrrsGHB2kl3/JtmpI06CRALgfCoWMxIEW3Xm9KPD9/U48J3U+NYx4AQKM5gf&#10;Pwz8HzoV8i7x2VwIns+0nFxg+L5TAFgoW1L2kqcycGTN6Mfcd5Yl7hwZfxNzpYegcm6yKR66a2dS&#10;58PggEAveSQTvtHs1lfNIqkI6E4JHNv839yv5BPJN6CAMIAsV8h+7GC+HZ5aEvy3loHzBOpwQSwp&#10;cO1T/51KTOhAc91hSY6yh2KUfFmwGL8AgNpsXBIYkE9ZwJH229xLJtxTSJyh4TOOwayNU9bpOAbz&#10;OoSR4P13iq7KPXioYZLFFwsWdGRISv+0kjh43R9QrRjDAEQ9KFDNfQCm0l5p52W+hVMA0GVLUmcK&#10;5ROkflgsJDDqTaRa5tsFlVjmiriOScLamDPvPaoXe6IB0LgHj3iEUCZBCjlHYPC9QACeYo0bzJXR&#10;md8xlD/fvhKcfvUI+U4MfjvuwVO0WhIivnXkMClwC7MRSCUWnk7dgzoRfwZ4yiMrvLAEd3GtW0vw&#10;dRZA7Vpb2PNcVv0zquA8exASaLM2kNeCfCIP2ivZ8lcveeQAmkj0f7lqV7hTRXwqBYxSX1ARdP7v&#10;IuD4REr5Nby9SarFyLB3+hcET64m2EnNj8lsKJJpIvK/S6ysK8aCYXOF8RnEku6jxo2jsqgyq9An&#10;FtxTDx7xJIaQp1yEx0lF4jsCeesBkVPNMwAnAHv8Ju6gabwz2BQ9eDhr6FlDfGnQRQbXFUXbeS/x&#10;s+IeF+D2WO+7xaa6YFwP6IvqwSMBQsilJtxyPptAwG9EpjU9fErtZb/hVdZAy8twISfQfE3AiJGW&#10;HQqidiufh65agTo+0FhKovDGf4J/WxCrDiTE95H6u5qj5KmwsxrAwZN/EVHfVTwHf6bg0QMDlFIl&#10;U1PiMdYUesq8wgtDoC8JiG4spdEf3P+r/Ece+YQFEt8BC+wcWyYlFX+fBTnNApSoZq8s6j5PYb4N&#10;jqESWfJZUQrxOU8bEkRNevCwE7WRmK47AVDCmp5iRVRZCHhSNOSe0SdgGZfgQQMCoKjC8/ltZyB2&#10;VfKMFFLFp3b9dUPPMtL0hmhChSSUQTDswumKU1NbE0r61DV5EWSHC+sdAdilwRab6PaEWThi4WSj&#10;mL8ifheZ1PnuYFGbkCTf4cRHV8HzKp1s7I+uKqk2PZG5Hxi5B3rwWA60cpbWk10027tmBUbkswZM&#10;n52cMni6y3le7mYw3/4EjEFlJHlMUjQnAuAMoBt920VjKWiRdPLjstNPh7Wbr4kzbkkBaCeQOPsO&#10;v8kIznCckrX1TvGZwDCxq0sq6+zGxeFwgIv//XuAfvTDcBz++fui+2qrHz3n6cd5jjY5zxowZhRZ&#10;/arY/pofEQC8So4pZ9cYQ37oUF7vj/0egCjHmf2+qpJGAui/WluHFjDWJyPdKXXdxPB6AxcGxrfG&#10;AVPFt4F+Hl8CRLNqWpjKsDouqBw4HhRL8yaaBZkKFnZYqfYOAngkuO6sQurs5pQkT3U/B6Zgjh2A&#10;kTbzVSc0aODEBiVcdtzi3lSOeoubq1QrhiDfgJ0Ej6viRdUnEf1BAwrQseJ7I+Ze+gXxnEhXuYSI&#10;K1fiEG/AzoJHDhzxYb8bSTM2ukEJSgwT4ODOHUOeCx1Q6mqm+A3tqVa3JmIXJAXMbtTVfI61kpgF&#10;emIEnOL78mNwKoR5ZgmcpQQ4vM5fKskw/uYJ1Fl9Q8PdHip5RZEXeWBWLGFmAIKFoXrNS9SdibUl&#10;5wg44T+Br70jkiRFaycx3LGPpUCNz2GjGkQ933WdDBMDNb7jnjfWEOpWYnp1gWeoWJwU1CcGBoBF&#10;CXzJwuhM0EUpULuxgiZaqai/7oIitOrnddetsDPgqda+EHdZ1sqR9kU8G5i8OhM0S+t4rWg+ixYt&#10;rHzqtGju31d835MCj3wCiypIbUGwhDHWdo1hd6xqjCFL7ZCrlesSizbSBGtNTmPsuO8nhoS6leEy&#10;PJGCLMe2SCzVO6uofnTqKoDqGYQpmPR6sF+0CLDOz9rC3NcRdZ16PjnJo1JXq4JlhWooNdjZMwOC&#10;uVGCQl8H0FStBNSixQ4qoNJSeczMpV61Xxg+767r4FkriSJ9jFjPJfbcDlxa7FgxqN0s8NRKGtoR&#10;ZJbnuDhWg/6nTdclT1rZo5qrtZHVwus9pmsH1s+A7F7PUhqWuW5dz9tZ8Awr7g6Z5NB5dj3Nzkoq&#10;BmGfJP6isLS5L98k1Teh+XFnZ6NqJmEI5g1TA8DayIGBVRSBvoDkI6i9uTMw6z3uEQL8F5jlGuuc&#10;gNnwyecWzLzONg1ss+cNoJkzZszIMgn7NNR+lAZPn0nYj9KjB08/qnGefvSjzPj/ANVjA+o5kvTw&#10;AAAAAElFTkSuQmCC"/>
  <p:tag name="ISPRING_PRESENTERDATA_0" val="0JDQvdC00YDQtdC5INCS0LvQsNC00LjQvNC40YDQvtCy0LjRhyDQmtC+0YDQtdC90Yw=|0Jou0Y0u0L0uLCDQtNC+0YbQtdC90YIg0JLQk9Cj0K3QoQ==|YW5kcmV5LmtvcmVuM0BtYWlsLnJ1||e0UxOTg0QTg4LTIzMEMtNEQ2Ri05MkEyLTYxRkU3ODZCQThBMn0=||SVNQUklOR19QUkVTRU5URVJfUEhPVE9fMA==|MA==|aHR0cDovL3d3dy52dnN1LnJ1|SVNQUklOR19QUkVTRU5URVJfUEhPVE9fMQ==|KzcoNDIzKTI0MC00MS02MA=="/>
  <p:tag name="GENSWF_OUTPUT_FILE_NAME" val="Lecture-1"/>
  <p:tag name="ISPRING_RESOURCE_PATHS_HASH_PRESENTER" val="dc6853f6bfee0d6527feb8797f2cedf04b9973"/>
</p:tagLst>
</file>

<file path=ppt/tags/tag2.xml><?xml version="1.0" encoding="utf-8"?>
<p:tagLst xmlns:a="http://schemas.openxmlformats.org/drawingml/2006/main" xmlns:r="http://schemas.openxmlformats.org/officeDocument/2006/relationships" xmlns:p="http://schemas.openxmlformats.org/presentationml/2006/main">
  <p:tag name="GENSWF_SLIDE_TITLE" val="Тема"/>
  <p:tag name="ISPRING_SLIDE_INDENT_LEVEL" val="0"/>
  <p:tag name="ISPRING_SLIDE_ID" val="{84E56C29-299E-4501-9EC0-81A4D7F7E17F}"/>
  <p:tag name="GENSWF_ADVANCE_TIME" val="22.45"/>
  <p:tag name="TIMING" val=""/>
  <p:tag name="ISPRING_CUSTOM_TIMING_USED" val="1"/>
  <p:tag name="ISPRING_PRESENTER_ID" val="{E1984A88-230C-4D6F-92A2-61FE786BA8A2}"/>
</p:tagLst>
</file>

<file path=ppt/tags/tag3.xml><?xml version="1.0" encoding="utf-8"?>
<p:tagLst xmlns:a="http://schemas.openxmlformats.org/drawingml/2006/main" xmlns:r="http://schemas.openxmlformats.org/officeDocument/2006/relationships" xmlns:p="http://schemas.openxmlformats.org/presentationml/2006/main">
  <p:tag name="ISPRING_SLIDE_INDENT_LEVEL" val="0"/>
  <p:tag name="GENSWF_SLIDE_TITLE" val="Материал"/>
  <p:tag name="ISPRING_SLIDE_ID" val="{1AA3389F-3F1E-4748-83B2-144567DBA6F3}"/>
  <p:tag name="TIMING" val=""/>
  <p:tag name="ISPRING_CUSTOM_TIMING_USED" val="1"/>
  <p:tag name="GENSWF_ADVANCE_TIME" val="17.40"/>
  <p:tag name="ISPRING_PRESENTER_ID" val="{E1984A88-230C-4D6F-92A2-61FE786BA8A2}"/>
</p:tagLst>
</file>

<file path=ppt/tags/tag4.xml><?xml version="1.0" encoding="utf-8"?>
<p:tagLst xmlns:a="http://schemas.openxmlformats.org/drawingml/2006/main" xmlns:r="http://schemas.openxmlformats.org/officeDocument/2006/relationships" xmlns:p="http://schemas.openxmlformats.org/presentationml/2006/main">
  <p:tag name="ISPRING_SLIDE_INDENT_LEVEL" val="0"/>
  <p:tag name="GENSWF_SLIDE_TITLE" val="Понятия"/>
  <p:tag name="ISPRING_SLIDE_ID" val="{1192DB6F-104E-4A32-835D-41FA9BFCF2FF}"/>
  <p:tag name="GENSWF_ADVANCE_TIME" val="10.37"/>
  <p:tag name="TIMING" val=""/>
  <p:tag name="ISPRING_CUSTOM_TIMING_USED" val="1"/>
  <p:tag name="ISPRING_PRESENTER_ID" val="{E1984A88-230C-4D6F-92A2-61FE786BA8A2}"/>
</p:tagLst>
</file>

<file path=ppt/tags/tag5.xml><?xml version="1.0" encoding="utf-8"?>
<p:tagLst xmlns:a="http://schemas.openxmlformats.org/drawingml/2006/main" xmlns:r="http://schemas.openxmlformats.org/officeDocument/2006/relationships" xmlns:p="http://schemas.openxmlformats.org/presentationml/2006/main">
  <p:tag name="ISPRING_SLIDE_INDENT_LEVEL" val="0"/>
  <p:tag name="GENSWF_SLIDE_TITLE" val="Определение"/>
  <p:tag name="ISPRING_SLIDE_ID" val="{EE3523DE-8D50-422A-90D7-989E329C026C}"/>
  <p:tag name="GENSWF_ADVANCE_TIME" val="35.66"/>
  <p:tag name="TIMING" val=""/>
  <p:tag name="ISPRING_CUSTOM_TIMING_USED" val="1"/>
  <p:tag name="ISPRING_PRESENTER_ID" val="{E1984A88-230C-4D6F-92A2-61FE786BA8A2}"/>
</p:tagLst>
</file>

<file path=ppt/tags/tag6.xml><?xml version="1.0" encoding="utf-8"?>
<p:tagLst xmlns:a="http://schemas.openxmlformats.org/drawingml/2006/main" xmlns:r="http://schemas.openxmlformats.org/officeDocument/2006/relationships" xmlns:p="http://schemas.openxmlformats.org/presentationml/2006/main">
  <p:tag name="ISPRING_SLIDE_INDENT_LEVEL" val="0"/>
  <p:tag name="GENSWF_SLIDE_TITLE" val="Определение"/>
  <p:tag name="ISPRING_SLIDE_ID" val="{EE3523DE-8D50-422A-90D7-989E329C026C}"/>
  <p:tag name="GENSWF_ADVANCE_TIME" val="35.66"/>
  <p:tag name="TIMING" val=""/>
  <p:tag name="ISPRING_CUSTOM_TIMING_USED" val="1"/>
  <p:tag name="ISPRING_PRESENTER_ID" val="{E1984A88-230C-4D6F-92A2-61FE786BA8A2}"/>
</p:tagLst>
</file>

<file path=ppt/tags/tag7.xml><?xml version="1.0" encoding="utf-8"?>
<p:tagLst xmlns:a="http://schemas.openxmlformats.org/drawingml/2006/main" xmlns:r="http://schemas.openxmlformats.org/officeDocument/2006/relationships" xmlns:p="http://schemas.openxmlformats.org/presentationml/2006/main">
  <p:tag name="ISPRING_SLIDE_INDENT_LEVEL" val="0"/>
  <p:tag name="GENSWF_SLIDE_TITLE" val="Определение"/>
  <p:tag name="ISPRING_SLIDE_ID" val="{EE3523DE-8D50-422A-90D7-989E329C026C}"/>
  <p:tag name="GENSWF_ADVANCE_TIME" val="35.66"/>
  <p:tag name="TIMING" val=""/>
  <p:tag name="ISPRING_CUSTOM_TIMING_USED" val="1"/>
  <p:tag name="ISPRING_PRESENTER_ID" val="{E1984A88-230C-4D6F-92A2-61FE786BA8A2}"/>
</p:tagLst>
</file>

<file path=ppt/tags/tag8.xml><?xml version="1.0" encoding="utf-8"?>
<p:tagLst xmlns:a="http://schemas.openxmlformats.org/drawingml/2006/main" xmlns:r="http://schemas.openxmlformats.org/officeDocument/2006/relationships" xmlns:p="http://schemas.openxmlformats.org/presentationml/2006/main">
  <p:tag name="ISPRING_SLIDE_INDENT_LEVEL" val="0"/>
  <p:tag name="GENSWF_SLIDE_TITLE" val="Типология"/>
  <p:tag name="ISPRING_SLIDE_ID" val="{A5FF5ADF-F88B-461F-A107-514095062BB1}"/>
  <p:tag name="GENSWF_ADVANCE_TIME" val="19.23"/>
  <p:tag name="TIMING" val=""/>
  <p:tag name="ISPRING_CUSTOM_TIMING_USED" val="1"/>
  <p:tag name="ISPRING_PRESENTER_ID" val="{E1984A88-230C-4D6F-92A2-61FE786BA8A2}"/>
</p:tagLst>
</file>

<file path=ppt/tags/tag9.xml><?xml version="1.0" encoding="utf-8"?>
<p:tagLst xmlns:a="http://schemas.openxmlformats.org/drawingml/2006/main" xmlns:r="http://schemas.openxmlformats.org/officeDocument/2006/relationships" xmlns:p="http://schemas.openxmlformats.org/presentationml/2006/main">
  <p:tag name="ISPRING_SLIDE_INDENT_LEVEL" val="0"/>
  <p:tag name="GENSWF_SLIDE_TITLE" val="Участники"/>
  <p:tag name="ISPRING_SLIDE_ID" val="{D07AB3D1-97D5-4968-AFFB-70E3072ED7C6}"/>
  <p:tag name="TIMING" val=""/>
  <p:tag name="ISPRING_CUSTOM_TIMING_USED" val="1"/>
  <p:tag name="GENSWF_ADVANCE_TIME" val="50.60"/>
  <p:tag name="ISPRING_PRESENTER_ID" val="{E1984A88-230C-4D6F-92A2-61FE786BA8A2}"/>
</p:tagLst>
</file>

<file path=ppt/tags/tag10.xml><?xml version="1.0" encoding="utf-8"?>
<p:tagLst xmlns:a="http://schemas.openxmlformats.org/drawingml/2006/main" xmlns:r="http://schemas.openxmlformats.org/officeDocument/2006/relationships" xmlns:p="http://schemas.openxmlformats.org/presentationml/2006/main">
  <p:tag name="ISPRING_SLIDE_INDENT_LEVEL" val="0"/>
  <p:tag name="GENSWF_SLIDE_TITLE" val="Долговой рынок"/>
  <p:tag name="ISPRING_SLIDE_ID" val="{338E0625-1B65-4DD8-A4F8-2D55431A6DEC}"/>
  <p:tag name="GENSWF_ADVANCE_TIME" val="60.24"/>
  <p:tag name="TIMING" val=""/>
  <p:tag name="ISPRING_CUSTOM_TIMING_USED" val="1"/>
  <p:tag name="ISPRING_PRESENTER_ID" val="{E1984A88-230C-4D6F-92A2-61FE786BA8A2}"/>
</p:tagLst>
</file>

<file path=ppt/tags/tag11.xml><?xml version="1.0" encoding="utf-8"?>
<p:tagLst xmlns:a="http://schemas.openxmlformats.org/drawingml/2006/main" xmlns:r="http://schemas.openxmlformats.org/officeDocument/2006/relationships" xmlns:p="http://schemas.openxmlformats.org/presentationml/2006/main">
  <p:tag name="ISPRING_SLIDE_INDENT_LEVEL" val="0"/>
  <p:tag name="GENSWF_SLIDE_TITLE" val="Долговой рынок"/>
  <p:tag name="ISPRING_SLIDE_ID" val="{338E0625-1B65-4DD8-A4F8-2D55431A6DEC}"/>
  <p:tag name="GENSWF_ADVANCE_TIME" val="60.24"/>
  <p:tag name="TIMING" val=""/>
  <p:tag name="ISPRING_CUSTOM_TIMING_USED" val="1"/>
  <p:tag name="ISPRING_PRESENTER_ID" val="{E1984A88-230C-4D6F-92A2-61FE786BA8A2}"/>
</p:tagLst>
</file>

<file path=ppt/tags/tag12.xml><?xml version="1.0" encoding="utf-8"?>
<p:tagLst xmlns:a="http://schemas.openxmlformats.org/drawingml/2006/main" xmlns:r="http://schemas.openxmlformats.org/officeDocument/2006/relationships" xmlns:p="http://schemas.openxmlformats.org/presentationml/2006/main">
  <p:tag name="ISPRING_SLIDE_INDENT_LEVEL" val="0"/>
  <p:tag name="GENSWF_SLIDE_TITLE" val="Типология"/>
  <p:tag name="ISPRING_SLIDE_ID" val="{A5FF5ADF-F88B-461F-A107-514095062BB1}"/>
  <p:tag name="GENSWF_ADVANCE_TIME" val="19.23"/>
  <p:tag name="TIMING" val=""/>
  <p:tag name="ISPRING_CUSTOM_TIMING_USED" val="1"/>
  <p:tag name="ISPRING_PRESENTER_ID" val="{E1984A88-230C-4D6F-92A2-61FE786BA8A2}"/>
</p:tagLst>
</file>

<file path=ppt/tags/tag13.xml><?xml version="1.0" encoding="utf-8"?>
<p:tagLst xmlns:a="http://schemas.openxmlformats.org/drawingml/2006/main" xmlns:r="http://schemas.openxmlformats.org/officeDocument/2006/relationships" xmlns:p="http://schemas.openxmlformats.org/presentationml/2006/main">
  <p:tag name="ISPRING_SLIDE_INDENT_LEVEL" val="0"/>
  <p:tag name="GENSWF_SLIDE_TITLE" val="Типология"/>
  <p:tag name="ISPRING_SLIDE_ID" val="{A5FF5ADF-F88B-461F-A107-514095062BB1}"/>
  <p:tag name="GENSWF_ADVANCE_TIME" val="19.23"/>
  <p:tag name="TIMING" val=""/>
  <p:tag name="ISPRING_CUSTOM_TIMING_USED" val="1"/>
  <p:tag name="ISPRING_PRESENTER_ID" val="{E1984A88-230C-4D6F-92A2-61FE786BA8A2}"/>
</p:tagLst>
</file>

<file path=ppt/tags/tag14.xml><?xml version="1.0" encoding="utf-8"?>
<p:tagLst xmlns:a="http://schemas.openxmlformats.org/drawingml/2006/main" xmlns:r="http://schemas.openxmlformats.org/officeDocument/2006/relationships" xmlns:p="http://schemas.openxmlformats.org/presentationml/2006/main">
  <p:tag name="ISPRING_SLIDE_INDENT_LEVEL" val="0"/>
  <p:tag name="GENSWF_SLIDE_TITLE" val="Типология"/>
  <p:tag name="ISPRING_SLIDE_ID" val="{A5FF5ADF-F88B-461F-A107-514095062BB1}"/>
  <p:tag name="GENSWF_ADVANCE_TIME" val="19.23"/>
  <p:tag name="TIMING" val=""/>
  <p:tag name="ISPRING_CUSTOM_TIMING_USED" val="1"/>
  <p:tag name="ISPRING_PRESENTER_ID" val="{E1984A88-230C-4D6F-92A2-61FE786BA8A2}"/>
</p:tagLst>
</file>

<file path=ppt/tags/tag15.xml><?xml version="1.0" encoding="utf-8"?>
<p:tagLst xmlns:a="http://schemas.openxmlformats.org/drawingml/2006/main" xmlns:r="http://schemas.openxmlformats.org/officeDocument/2006/relationships" xmlns:p="http://schemas.openxmlformats.org/presentationml/2006/main">
  <p:tag name="ISPRING_SLIDE_INDENT_LEVEL" val="0"/>
  <p:tag name="GENSWF_SLIDE_TITLE" val="Типология"/>
  <p:tag name="ISPRING_SLIDE_ID" val="{A5FF5ADF-F88B-461F-A107-514095062BB1}"/>
  <p:tag name="GENSWF_ADVANCE_TIME" val="19.23"/>
  <p:tag name="TIMING" val=""/>
  <p:tag name="ISPRING_CUSTOM_TIMING_USED" val="1"/>
  <p:tag name="ISPRING_PRESENTER_ID" val="{E1984A88-230C-4D6F-92A2-61FE786BA8A2}"/>
</p:tagLst>
</file>

<file path=ppt/tags/tag16.xml><?xml version="1.0" encoding="utf-8"?>
<p:tagLst xmlns:a="http://schemas.openxmlformats.org/drawingml/2006/main" xmlns:r="http://schemas.openxmlformats.org/officeDocument/2006/relationships" xmlns:p="http://schemas.openxmlformats.org/presentationml/2006/main">
  <p:tag name="ISPRING_SLIDE_INDENT_LEVEL" val="0"/>
  <p:tag name="GENSWF_SLIDE_TITLE" val="Типология"/>
  <p:tag name="ISPRING_SLIDE_ID" val="{A5FF5ADF-F88B-461F-A107-514095062BB1}"/>
  <p:tag name="GENSWF_ADVANCE_TIME" val="19.23"/>
  <p:tag name="TIMING" val=""/>
  <p:tag name="ISPRING_CUSTOM_TIMING_USED" val="1"/>
  <p:tag name="ISPRING_PRESENTER_ID" val="{E1984A88-230C-4D6F-92A2-61FE786BA8A2}"/>
</p:tagLst>
</file>

<file path=ppt/tags/tag17.xml><?xml version="1.0" encoding="utf-8"?>
<p:tagLst xmlns:a="http://schemas.openxmlformats.org/drawingml/2006/main" xmlns:r="http://schemas.openxmlformats.org/officeDocument/2006/relationships" xmlns:p="http://schemas.openxmlformats.org/presentationml/2006/main">
  <p:tag name="ISPRING_SLIDE_INDENT_LEVEL" val="0"/>
  <p:tag name="GENSWF_SLIDE_TITLE" val="Вопросы"/>
  <p:tag name="ISPRING_SLIDE_ID" val="{4195A1E5-9B74-4F52-9F2A-8C921E8B896F}"/>
  <p:tag name="GENSWF_ADVANCE_TIME" val="9.15"/>
  <p:tag name="TIMING" val=""/>
  <p:tag name="ISPRING_CUSTOM_TIMING_USED" val="1"/>
  <p:tag name="ISPRING_PRESENTER_ID" val="{E1984A88-230C-4D6F-92A2-61FE786BA8A2}"/>
</p:tagLst>
</file>

<file path=ppt/tags/tag18.xml><?xml version="1.0" encoding="utf-8"?>
<p:tagLst xmlns:a="http://schemas.openxmlformats.org/drawingml/2006/main" xmlns:r="http://schemas.openxmlformats.org/officeDocument/2006/relationships" xmlns:p="http://schemas.openxmlformats.org/presentationml/2006/main">
  <p:tag name="GENSWF_SLIDE_TITLE" val="Конец"/>
  <p:tag name="ISPRING_SLIDE_INDENT_LEVEL" val="0"/>
  <p:tag name="ISPRING_SLIDE_ID" val="{3864E923-F8D7-4305-9B14-BCCCB81AA296}"/>
  <p:tag name="GENSWF_ADVANCE_TIME" val="8.45"/>
  <p:tag name="TIMING" val=""/>
  <p:tag name="ISPRING_CUSTOM_TIMING_USED" val="1"/>
  <p:tag name="ISPRING_PRESENTER_ID" val="{E1984A88-230C-4D6F-92A2-61FE786BA8A2}"/>
</p:tagLst>
</file>

<file path=ppt/theme/theme1.xml><?xml version="1.0" encoding="utf-8"?>
<a:theme xmlns:a="http://schemas.openxmlformats.org/drawingml/2006/main" name="Оформление по умолчанию">
  <a:themeElements>
    <a:clrScheme name="Другая 1">
      <a:dk1>
        <a:srgbClr val="000000"/>
      </a:dk1>
      <a:lt1>
        <a:srgbClr val="FFFFFF"/>
      </a:lt1>
      <a:dk2>
        <a:srgbClr val="333399"/>
      </a:dk2>
      <a:lt2>
        <a:srgbClr val="808080"/>
      </a:lt2>
      <a:accent1>
        <a:srgbClr val="FFFFFF"/>
      </a:accent1>
      <a:accent2>
        <a:srgbClr val="0F2BEC"/>
      </a:accent2>
      <a:accent3>
        <a:srgbClr val="FFFFFF"/>
      </a:accent3>
      <a:accent4>
        <a:srgbClr val="000000"/>
      </a:accent4>
      <a:accent5>
        <a:srgbClr val="FFFFFF"/>
      </a:accent5>
      <a:accent6>
        <a:srgbClr val="0C26D6"/>
      </a:accent6>
      <a:hlink>
        <a:srgbClr val="FFFFFF"/>
      </a:hlink>
      <a:folHlink>
        <a:srgbClr val="FFFFFF"/>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Оформление по умолчанию 13">
        <a:dk1>
          <a:srgbClr val="000000"/>
        </a:dk1>
        <a:lt1>
          <a:srgbClr val="FFFFFF"/>
        </a:lt1>
        <a:dk2>
          <a:srgbClr val="333399"/>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14">
        <a:dk1>
          <a:srgbClr val="000000"/>
        </a:dk1>
        <a:lt1>
          <a:srgbClr val="FFFFFF"/>
        </a:lt1>
        <a:dk2>
          <a:srgbClr val="333399"/>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00"/>
        </a:hlink>
        <a:folHlink>
          <a:srgbClr val="292929"/>
        </a:folHlink>
      </a:clrScheme>
      <a:clrMap bg1="lt1" tx1="dk1" bg2="lt2" tx2="dk2" accent1="accent1" accent2="accent2" accent3="accent3" accent4="accent4" accent5="accent5" accent6="accent6" hlink="hlink" folHlink="folHlink"/>
    </a:extraClrScheme>
    <a:extraClrScheme>
      <a:clrScheme name="Оформление по умолчанию 15">
        <a:dk1>
          <a:srgbClr val="000000"/>
        </a:dk1>
        <a:lt1>
          <a:srgbClr val="FFFFFF"/>
        </a:lt1>
        <a:dk2>
          <a:srgbClr val="333399"/>
        </a:dk2>
        <a:lt2>
          <a:srgbClr val="808080"/>
        </a:lt2>
        <a:accent1>
          <a:srgbClr val="FFFFFF"/>
        </a:accent1>
        <a:accent2>
          <a:srgbClr val="333399"/>
        </a:accent2>
        <a:accent3>
          <a:srgbClr val="FFFFFF"/>
        </a:accent3>
        <a:accent4>
          <a:srgbClr val="000000"/>
        </a:accent4>
        <a:accent5>
          <a:srgbClr val="FFFFFF"/>
        </a:accent5>
        <a:accent6>
          <a:srgbClr val="2D2D8A"/>
        </a:accent6>
        <a:hlink>
          <a:srgbClr val="000000"/>
        </a:hlink>
        <a:folHlink>
          <a:srgbClr val="292929"/>
        </a:folHlink>
      </a:clrScheme>
      <a:clrMap bg1="lt1" tx1="dk1" bg2="lt2" tx2="dk2" accent1="accent1" accent2="accent2" accent3="accent3" accent4="accent4" accent5="accent5" accent6="accent6" hlink="hlink" folHlink="folHlink"/>
    </a:extraClrScheme>
    <a:extraClrScheme>
      <a:clrScheme name="Оформление по умолчанию 16">
        <a:dk1>
          <a:srgbClr val="000000"/>
        </a:dk1>
        <a:lt1>
          <a:srgbClr val="FFFFFF"/>
        </a:lt1>
        <a:dk2>
          <a:srgbClr val="333399"/>
        </a:dk2>
        <a:lt2>
          <a:srgbClr val="808080"/>
        </a:lt2>
        <a:accent1>
          <a:srgbClr val="FFFFFF"/>
        </a:accent1>
        <a:accent2>
          <a:srgbClr val="0F2BEC"/>
        </a:accent2>
        <a:accent3>
          <a:srgbClr val="FFFFFF"/>
        </a:accent3>
        <a:accent4>
          <a:srgbClr val="000000"/>
        </a:accent4>
        <a:accent5>
          <a:srgbClr val="FFFFFF"/>
        </a:accent5>
        <a:accent6>
          <a:srgbClr val="0C26D6"/>
        </a:accent6>
        <a:hlink>
          <a:srgbClr val="000000"/>
        </a:hlink>
        <a:folHlink>
          <a:srgbClr val="29292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1971</TotalTime>
  <Words>1070</Words>
  <Application>Microsoft Office PowerPoint</Application>
  <PresentationFormat>Экран (4:3)</PresentationFormat>
  <Paragraphs>126</Paragraphs>
  <Slides>30</Slides>
  <Notes>17</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30</vt:i4>
      </vt:variant>
    </vt:vector>
  </HeadingPairs>
  <TitlesOfParts>
    <vt:vector size="34" baseType="lpstr">
      <vt:lpstr>Arial</vt:lpstr>
      <vt:lpstr>Symbol</vt:lpstr>
      <vt:lpstr>Times New Roman</vt:lpstr>
      <vt:lpstr>Оформление по умолчанию</vt:lpstr>
      <vt:lpstr>Презентация PowerPoint</vt:lpstr>
      <vt:lpstr>Презентация PowerPoint</vt:lpstr>
      <vt:lpstr>Презентация PowerPoint</vt:lpstr>
      <vt:lpstr>Презентация PowerPoint</vt:lpstr>
      <vt:lpstr>Инвестиционные свойства акций</vt:lpstr>
      <vt:lpstr> Особенности российского рынка акций</vt:lpstr>
      <vt:lpstr> Потенциал российского рынка акций</vt:lpstr>
      <vt:lpstr>Причина выпуска акций</vt:lpstr>
      <vt:lpstr>Инвестора в акциях привлекает:</vt:lpstr>
      <vt:lpstr>Привлекательность динамики дивидендных выплат</vt:lpstr>
      <vt:lpstr>Денежный (дивидендный) поток</vt:lpstr>
      <vt:lpstr>Приобретение акций связано с определенным риском:</vt:lpstr>
      <vt:lpstr>Виды акций</vt:lpstr>
      <vt:lpstr>Презентация PowerPoint</vt:lpstr>
      <vt:lpstr>Презентация PowerPoint</vt:lpstr>
      <vt:lpstr>Зарубежные акции</vt:lpstr>
      <vt:lpstr>Презентация PowerPoint</vt:lpstr>
      <vt:lpstr>Фундаментальный анализ</vt:lpstr>
      <vt:lpstr>Презентация PowerPoint</vt:lpstr>
      <vt:lpstr>Презентация PowerPoint</vt:lpstr>
      <vt:lpstr>Немного истории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Полезные ссылки</vt:lpstr>
      <vt:lpstr>Презентация PowerPoint</vt:lpstr>
      <vt:lpstr>Презентация PowerPoint</vt:lpstr>
    </vt:vector>
  </TitlesOfParts>
  <Company>OPITUP VVSU</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Тема1. Понятие, структура и принципы функционирования финансовых рынков</dc:title>
  <dc:creator>S.V.Ryzhkov</dc:creator>
  <cp:lastModifiedBy>Корень Андрей</cp:lastModifiedBy>
  <cp:revision>188</cp:revision>
  <dcterms:created xsi:type="dcterms:W3CDTF">2007-04-22T06:20:01Z</dcterms:created>
  <dcterms:modified xsi:type="dcterms:W3CDTF">2017-02-01T04:57:18Z</dcterms:modified>
</cp:coreProperties>
</file>