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1" r:id="rId3"/>
    <p:sldId id="257" r:id="rId4"/>
    <p:sldId id="258" r:id="rId5"/>
    <p:sldId id="260" r:id="rId6"/>
    <p:sldId id="262" r:id="rId7"/>
    <p:sldId id="264" r:id="rId8"/>
    <p:sldId id="265" r:id="rId9"/>
    <p:sldId id="266" r:id="rId10"/>
    <p:sldId id="267" r:id="rId11"/>
    <p:sldId id="270" r:id="rId12"/>
    <p:sldId id="269" r:id="rId13"/>
    <p:sldId id="268" r:id="rId14"/>
    <p:sldId id="263" r:id="rId15"/>
    <p:sldId id="259" r:id="rId16"/>
    <p:sldId id="271" r:id="rId17"/>
    <p:sldId id="273" r:id="rId18"/>
    <p:sldId id="274" r:id="rId19"/>
    <p:sldId id="275" r:id="rId20"/>
    <p:sldId id="272" r:id="rId21"/>
    <p:sldId id="276" r:id="rId22"/>
    <p:sldId id="280" r:id="rId23"/>
    <p:sldId id="279" r:id="rId24"/>
    <p:sldId id="278" r:id="rId25"/>
    <p:sldId id="277" r:id="rId26"/>
    <p:sldId id="283" r:id="rId27"/>
    <p:sldId id="282" r:id="rId28"/>
    <p:sldId id="281" r:id="rId29"/>
    <p:sldId id="285" r:id="rId30"/>
    <p:sldId id="286" r:id="rId31"/>
    <p:sldId id="284" r:id="rId32"/>
    <p:sldId id="287" r:id="rId33"/>
    <p:sldId id="289" r:id="rId34"/>
    <p:sldId id="288" r:id="rId35"/>
    <p:sldId id="290" r:id="rId36"/>
    <p:sldId id="293" r:id="rId37"/>
    <p:sldId id="292" r:id="rId38"/>
    <p:sldId id="291" r:id="rId39"/>
    <p:sldId id="294" r:id="rId40"/>
  </p:sldIdLst>
  <p:sldSz cx="12192000" cy="6858000"/>
  <p:notesSz cx="6858000" cy="9144000"/>
  <p:custDataLst>
    <p:tags r:id="rId41"/>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30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6" d="100"/>
          <a:sy n="116" d="100"/>
        </p:scale>
        <p:origin x="39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tags" Target="tags/tag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ru-RU" smtClean="0"/>
              <a:t>Образец заголовка</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7" name="Date Placeholder 6"/>
          <p:cNvSpPr>
            <a:spLocks noGrp="1"/>
          </p:cNvSpPr>
          <p:nvPr>
            <p:ph type="dt" sz="half" idx="10"/>
          </p:nvPr>
        </p:nvSpPr>
        <p:spPr/>
        <p:txBody>
          <a:bodyPr/>
          <a:lstStyle/>
          <a:p>
            <a:fld id="{ECD19FB2-3AAB-4D03-B13A-2960828C78E3}" type="datetimeFigureOut">
              <a:rPr lang="en-US" dirty="0"/>
              <a:t>6/13/2017</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dirty="0"/>
              <a:t>6/13/2017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ru-RU" smtClean="0"/>
              <a:t>Образец заголовка</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0F39F4F5-F4D2-4D2A-AB60-88D37ADCB869}" type="datetimeFigureOut">
              <a:rPr lang="en-US" dirty="0"/>
              <a:t>6/13/2017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dirty="0"/>
              <a:t>6/13/2017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20000" y="2505075"/>
            <a:ext cx="5025216"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ru-RU" smtClean="0"/>
              <a:t>Образец текста</a:t>
            </a:r>
          </a:p>
        </p:txBody>
      </p:sp>
      <p:sp>
        <p:nvSpPr>
          <p:cNvPr id="6" name="Content Placeholder 5"/>
          <p:cNvSpPr>
            <a:spLocks noGrp="1"/>
          </p:cNvSpPr>
          <p:nvPr>
            <p:ph sz="quarter" idx="4"/>
          </p:nvPr>
        </p:nvSpPr>
        <p:spPr>
          <a:xfrm>
            <a:off x="6319840" y="2505075"/>
            <a:ext cx="503554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dirty="0"/>
              <a:t>6/13/2017</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dirty="0"/>
              <a:t>6/13/2017</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dirty="0"/>
              <a:t>6/13/2017</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F7D1BD23-6E54-4D9D-AD88-A2813C73CC25}" type="datetimeFigureOut">
              <a:rPr lang="en-US" dirty="0"/>
              <a:t>6/13/2017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1471A834-4F3C-4AF9-9C74-05EC35A0F292}" type="datetimeFigureOut">
              <a:rPr lang="en-US" dirty="0"/>
              <a:t>6/13/2017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1B80C674-7DFC-42FE-B9CD-82963CDB1557}" type="datetimeFigureOut">
              <a:rPr lang="en-US" dirty="0"/>
              <a:t>6/13/2017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2076456F-F47D-4F25-8053-2A695DA0CA7D}" type="datetimeFigureOut">
              <a:rPr lang="en-US" dirty="0"/>
              <a:t>6/13/2017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5D6C7379-69CC-4837-9905-BEBA22830C8A}" type="datetimeFigureOut">
              <a:rPr lang="en-US" dirty="0"/>
              <a:t>6/13/2017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ru-RU" smtClean="0"/>
              <a:t>Образец заголовка</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9EB8B7E-8AEE-4F10-BFEE-C999AD004D36}" type="datetimeFigureOut">
              <a:rPr lang="en-US" dirty="0"/>
              <a:t>6/13/2017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ru-RU" smtClean="0"/>
              <a:t>Образец текста</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ru-RU" smtClean="0"/>
              <a:t>Образец текста</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8668F3F9-58BC-440B-B37B-805B9055EF92}" type="datetimeFigureOut">
              <a:rPr lang="en-US" dirty="0"/>
              <a:t>6/13/2017</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0D5A53AF-48EA-489D-8260-9DCAB666386A}" type="datetimeFigureOut">
              <a:rPr lang="en-US" dirty="0"/>
              <a:t>6/13/2017</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dirty="0"/>
              <a:t>6/13/2017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dirty="0"/>
              <a:t>6/13/2017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51CF1133-3259-4C45-BABA-5B62D9C6F78D}" type="datetimeFigureOut">
              <a:rPr lang="en-US" dirty="0"/>
              <a:t>6/13/2017</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r>
              <a:rPr lang="en-US" dirty="0"/>
              <a:t>
              </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iming>
    <p:tnLst>
      <p:par>
        <p:cTn id="1" dur="indefinite" restart="never" nodeType="tmRoot"/>
      </p:par>
    </p:tnLst>
  </p:timing>
  <p:hf sldNum="0" hdr="0" ftr="0" dt="0"/>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73487" y="188242"/>
            <a:ext cx="6503831" cy="945099"/>
          </a:xfrm>
        </p:spPr>
        <p:txBody>
          <a:bodyPr>
            <a:noAutofit/>
          </a:bodyPr>
          <a:lstStyle/>
          <a:p>
            <a:pPr algn="l"/>
            <a:r>
              <a:rPr lang="ru-RU" sz="4400" dirty="0">
                <a:solidFill>
                  <a:schemeClr val="tx1"/>
                </a:solidFill>
                <a:effectLst/>
              </a:rPr>
              <a:t>КАФЕДРА ЭКОНОМИКИ</a:t>
            </a:r>
            <a:r>
              <a:rPr lang="ru-RU" sz="7200" dirty="0">
                <a:solidFill>
                  <a:schemeClr val="tx1"/>
                </a:solidFill>
              </a:rPr>
              <a:t/>
            </a:r>
            <a:br>
              <a:rPr lang="ru-RU" sz="7200" dirty="0">
                <a:solidFill>
                  <a:schemeClr val="tx1"/>
                </a:solidFill>
              </a:rPr>
            </a:br>
            <a:endParaRPr lang="ru-RU" sz="7200" dirty="0">
              <a:solidFill>
                <a:schemeClr val="tx1"/>
              </a:solidFill>
            </a:endParaRPr>
          </a:p>
        </p:txBody>
      </p:sp>
      <p:sp>
        <p:nvSpPr>
          <p:cNvPr id="3" name="Подзаголовок 2"/>
          <p:cNvSpPr>
            <a:spLocks noGrp="1"/>
          </p:cNvSpPr>
          <p:nvPr>
            <p:ph type="subTitle" idx="1"/>
          </p:nvPr>
        </p:nvSpPr>
        <p:spPr>
          <a:xfrm>
            <a:off x="373487" y="1133341"/>
            <a:ext cx="9144000" cy="1133341"/>
          </a:xfrm>
        </p:spPr>
        <p:txBody>
          <a:bodyPr>
            <a:noAutofit/>
          </a:bodyPr>
          <a:lstStyle/>
          <a:p>
            <a:pPr algn="l"/>
            <a:r>
              <a:rPr lang="ru-RU" sz="2800" dirty="0" smtClean="0">
                <a:solidFill>
                  <a:schemeClr val="tx1"/>
                </a:solidFill>
              </a:rPr>
              <a:t>Преподаватель: КЭН, доцент</a:t>
            </a:r>
          </a:p>
          <a:p>
            <a:pPr algn="l"/>
            <a:r>
              <a:rPr lang="ru-RU" sz="2800" dirty="0" smtClean="0">
                <a:solidFill>
                  <a:schemeClr val="tx1"/>
                </a:solidFill>
              </a:rPr>
              <a:t>Василенко Марина Евгеньевна</a:t>
            </a:r>
            <a:endParaRPr lang="ru-RU" sz="2800" dirty="0">
              <a:solidFill>
                <a:schemeClr val="tx1"/>
              </a:solidFill>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7955" y="5503453"/>
            <a:ext cx="588135" cy="1251515"/>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502275" y="2653049"/>
            <a:ext cx="11121313" cy="1446550"/>
          </a:xfrm>
          <a:prstGeom prst="rect">
            <a:avLst/>
          </a:prstGeom>
          <a:solidFill>
            <a:schemeClr val="tx2">
              <a:lumMod val="60000"/>
              <a:lumOff val="40000"/>
            </a:schemeClr>
          </a:solidFill>
        </p:spPr>
        <p:txBody>
          <a:bodyPr wrap="square" rtlCol="0">
            <a:spAutoFit/>
          </a:bodyPr>
          <a:lstStyle/>
          <a:p>
            <a:pPr algn="ctr"/>
            <a:r>
              <a:rPr lang="ru-RU" sz="4400" b="1" dirty="0">
                <a:solidFill>
                  <a:srgbClr val="123034"/>
                </a:solidFill>
              </a:rPr>
              <a:t>Аудит финансовой (бухгалтерской) отчетности</a:t>
            </a:r>
          </a:p>
        </p:txBody>
      </p:sp>
    </p:spTree>
    <p:extLst>
      <p:ext uri="{BB962C8B-B14F-4D97-AF65-F5344CB8AC3E}">
        <p14:creationId xmlns:p14="http://schemas.microsoft.com/office/powerpoint/2010/main" val="10808370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11762" y="1257214"/>
            <a:ext cx="10233800" cy="4351338"/>
          </a:xfrm>
        </p:spPr>
        <p:txBody>
          <a:bodyPr>
            <a:normAutofit/>
          </a:bodyPr>
          <a:lstStyle/>
          <a:p>
            <a:r>
              <a:rPr lang="ru-RU" sz="3200" dirty="0"/>
              <a:t>В ходе аудиторской проверке аудитор должен получить достаточное количество надлежащих доказательств, чтобы на их основании выразить свое мнение о достоверности финансовой отчетности. Аудиторские доказательства при аудите финансовой отчетности получают в результате проведения тестов средств внутреннего контроля и необходимых процедур проверки по существу.</a:t>
            </a:r>
          </a:p>
        </p:txBody>
      </p:sp>
    </p:spTree>
    <p:extLst>
      <p:ext uri="{BB962C8B-B14F-4D97-AF65-F5344CB8AC3E}">
        <p14:creationId xmlns:p14="http://schemas.microsoft.com/office/powerpoint/2010/main" val="15485881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79957" y="746467"/>
            <a:ext cx="10233800" cy="5110635"/>
          </a:xfrm>
        </p:spPr>
        <p:txBody>
          <a:bodyPr>
            <a:noAutofit/>
          </a:bodyPr>
          <a:lstStyle/>
          <a:p>
            <a:r>
              <a:rPr lang="ru-RU" sz="3200" dirty="0"/>
              <a:t>Аудиторские доказательства – это информация, полученная аудитором при проведении проверки и  результат анализа указанной информации, на основании которых основывается мнение </a:t>
            </a:r>
            <a:r>
              <a:rPr lang="ru-RU" sz="3200" dirty="0" smtClean="0"/>
              <a:t>аудитора. </a:t>
            </a:r>
            <a:r>
              <a:rPr lang="ru-RU" sz="3200" dirty="0"/>
              <a:t>К аудиторским доказательствам при аудите финансовой отчетности относятся: формы бухгалтерской (финансовой) отчетности, главная книга, регистры бухгалтерского учета, приказ по учетной политике, первичные документы и бухгалтерские записи, расчеты, сделанные в ходе анализа финансовой отчетности и др.</a:t>
            </a:r>
          </a:p>
        </p:txBody>
      </p:sp>
    </p:spTree>
    <p:extLst>
      <p:ext uri="{BB962C8B-B14F-4D97-AF65-F5344CB8AC3E}">
        <p14:creationId xmlns:p14="http://schemas.microsoft.com/office/powerpoint/2010/main" val="11554163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89341" y="614662"/>
            <a:ext cx="10380022" cy="5489576"/>
          </a:xfrm>
        </p:spPr>
        <p:txBody>
          <a:bodyPr>
            <a:noAutofit/>
          </a:bodyPr>
          <a:lstStyle/>
          <a:p>
            <a:r>
              <a:rPr lang="ru-RU" sz="3200" dirty="0"/>
              <a:t>Тесты средств внутреннего контроля составляются с целью получения аудиторских доказательств в отношении организации и эффективности функционирования систем бухгалтерского учета и внутреннего контроля. Процедуры проверки по существу проводятся с целью получения аудиторских доказательств существенных искажений в финансовой (бухгалтерской) отчетности. Аудиторские процедуры по существу могут проводиться в следующих формах: инспектирование (проверка записей, документов или материальных активов), наблюдение, запрос, подтверждение, пересчет и аналитические процедуры.</a:t>
            </a:r>
          </a:p>
        </p:txBody>
      </p:sp>
    </p:spTree>
    <p:extLst>
      <p:ext uri="{BB962C8B-B14F-4D97-AF65-F5344CB8AC3E}">
        <p14:creationId xmlns:p14="http://schemas.microsoft.com/office/powerpoint/2010/main" val="8850072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54097" y="1314878"/>
            <a:ext cx="10233800" cy="4351338"/>
          </a:xfrm>
        </p:spPr>
        <p:txBody>
          <a:bodyPr>
            <a:normAutofit/>
          </a:bodyPr>
          <a:lstStyle/>
          <a:p>
            <a:r>
              <a:rPr lang="ru-RU" sz="3200" dirty="0"/>
              <a:t>В ходе инспектирования записей и документов при аудите финансовой отчетности, аудитор проверяет формы финансовой отчетности, приказ по учетной политике, регистры бухгалтерского учета и первичные документы, на основании которых сделаны бухгалтерские записи, документы, подтверждающие наличие имущества у </a:t>
            </a:r>
            <a:r>
              <a:rPr lang="ru-RU" sz="3200" dirty="0" err="1"/>
              <a:t>аудируемого</a:t>
            </a:r>
            <a:r>
              <a:rPr lang="ru-RU" sz="3200" dirty="0"/>
              <a:t> лица.</a:t>
            </a:r>
          </a:p>
        </p:txBody>
      </p:sp>
    </p:spTree>
    <p:extLst>
      <p:ext uri="{BB962C8B-B14F-4D97-AF65-F5344CB8AC3E}">
        <p14:creationId xmlns:p14="http://schemas.microsoft.com/office/powerpoint/2010/main" val="1339991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8811" y="1529063"/>
            <a:ext cx="10233800" cy="4351338"/>
          </a:xfrm>
        </p:spPr>
        <p:txBody>
          <a:bodyPr>
            <a:normAutofit/>
          </a:bodyPr>
          <a:lstStyle/>
          <a:p>
            <a:r>
              <a:rPr lang="ru-RU" sz="3600" dirty="0"/>
              <a:t>Наблюдение представляет собой отслеживание аудитором процесса или процедуры, выполняемой другими лицами (например, при аудите финансовой отчетности, аудиторы могут наблюдать за процессом пересчета товаров, осуществляемым сотрудниками предприятия).</a:t>
            </a:r>
          </a:p>
        </p:txBody>
      </p:sp>
    </p:spTree>
    <p:extLst>
      <p:ext uri="{BB962C8B-B14F-4D97-AF65-F5344CB8AC3E}">
        <p14:creationId xmlns:p14="http://schemas.microsoft.com/office/powerpoint/2010/main" val="42937321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96433" y="1446686"/>
            <a:ext cx="10553016" cy="4351338"/>
          </a:xfrm>
        </p:spPr>
        <p:txBody>
          <a:bodyPr>
            <a:normAutofit/>
          </a:bodyPr>
          <a:lstStyle/>
          <a:p>
            <a:r>
              <a:rPr lang="ru-RU" sz="3600" dirty="0"/>
              <a:t>Запрос – это поиск информации у осведомленных лиц в пределах или за пределами </a:t>
            </a:r>
            <a:r>
              <a:rPr lang="ru-RU" sz="3600" dirty="0" err="1"/>
              <a:t>аудируемого</a:t>
            </a:r>
            <a:r>
              <a:rPr lang="ru-RU" sz="3600" dirty="0"/>
              <a:t> лица (интервьюирование главного бухгалтера, руководителя предприятия, материально-ответственного лица склада и др.).</a:t>
            </a:r>
          </a:p>
        </p:txBody>
      </p:sp>
    </p:spTree>
    <p:extLst>
      <p:ext uri="{BB962C8B-B14F-4D97-AF65-F5344CB8AC3E}">
        <p14:creationId xmlns:p14="http://schemas.microsoft.com/office/powerpoint/2010/main" val="23340988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20000" y="1326292"/>
            <a:ext cx="10233800" cy="4850671"/>
          </a:xfrm>
        </p:spPr>
        <p:txBody>
          <a:bodyPr>
            <a:normAutofit/>
          </a:bodyPr>
          <a:lstStyle/>
          <a:p>
            <a:r>
              <a:rPr lang="ru-RU" sz="3600" dirty="0"/>
              <a:t>Подтверждение представляет собой ответ на запрос об информации, содержащейся в бухгалтерских записях (например, подтверждение дебиторской задолженности у дебиторов </a:t>
            </a:r>
            <a:r>
              <a:rPr lang="ru-RU" sz="3600" dirty="0" smtClean="0"/>
              <a:t>предприя</a:t>
            </a:r>
            <a:r>
              <a:rPr lang="ru-RU" sz="3600" dirty="0"/>
              <a:t>т</a:t>
            </a:r>
            <a:r>
              <a:rPr lang="ru-RU" sz="3600" dirty="0" smtClean="0"/>
              <a:t>ия </a:t>
            </a:r>
            <a:r>
              <a:rPr lang="ru-RU" sz="3600" dirty="0"/>
              <a:t>или запрос учредителям о направлении использования средств собственного капитала).</a:t>
            </a:r>
          </a:p>
        </p:txBody>
      </p:sp>
    </p:spTree>
    <p:extLst>
      <p:ext uri="{BB962C8B-B14F-4D97-AF65-F5344CB8AC3E}">
        <p14:creationId xmlns:p14="http://schemas.microsoft.com/office/powerpoint/2010/main" val="33790439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28238" y="1323117"/>
            <a:ext cx="10233800" cy="4351338"/>
          </a:xfrm>
        </p:spPr>
        <p:txBody>
          <a:bodyPr>
            <a:normAutofit/>
          </a:bodyPr>
          <a:lstStyle/>
          <a:p>
            <a:r>
              <a:rPr lang="ru-RU" sz="3600" dirty="0"/>
              <a:t>Пересчет представляет собой проверку точности арифметических расчетов в первичных документах и бухгалтерских записях или выполнение аудитором самостоятельных расчетов (данная процедура была применена аудитором при проверке расчетов финансовых результатов, сумм начисления амортизации и др.).</a:t>
            </a:r>
          </a:p>
        </p:txBody>
      </p:sp>
    </p:spTree>
    <p:extLst>
      <p:ext uri="{BB962C8B-B14F-4D97-AF65-F5344CB8AC3E}">
        <p14:creationId xmlns:p14="http://schemas.microsoft.com/office/powerpoint/2010/main" val="13401481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29384" y="1515762"/>
            <a:ext cx="10233800" cy="4611774"/>
          </a:xfrm>
        </p:spPr>
        <p:txBody>
          <a:bodyPr>
            <a:normAutofit/>
          </a:bodyPr>
          <a:lstStyle/>
          <a:p>
            <a:r>
              <a:rPr lang="ru-RU" sz="3600" dirty="0"/>
              <a:t>Аналитические процедуры представляют собой анализ и оценку полученной аудитором информации (может быть использована аудитором при анализе финансового состояния и анализе платежеспособности предприятия).</a:t>
            </a:r>
          </a:p>
        </p:txBody>
      </p:sp>
    </p:spTree>
    <p:extLst>
      <p:ext uri="{BB962C8B-B14F-4D97-AF65-F5344CB8AC3E}">
        <p14:creationId xmlns:p14="http://schemas.microsoft.com/office/powerpoint/2010/main" val="31359550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76519" y="1306641"/>
            <a:ext cx="10233800" cy="4351338"/>
          </a:xfrm>
        </p:spPr>
        <p:txBody>
          <a:bodyPr>
            <a:normAutofit/>
          </a:bodyPr>
          <a:lstStyle/>
          <a:p>
            <a:r>
              <a:rPr lang="ru-RU" sz="3600" dirty="0"/>
              <a:t>Аудит различных объектов контроля, проведенный в соответствии с планом и программой проверки позволяет собрать достаточное количество качественных аудиторских доказательств для оценки полноты и достоверности показателей бухгалтерской отчетности. </a:t>
            </a:r>
          </a:p>
        </p:txBody>
      </p:sp>
    </p:spTree>
    <p:extLst>
      <p:ext uri="{BB962C8B-B14F-4D97-AF65-F5344CB8AC3E}">
        <p14:creationId xmlns:p14="http://schemas.microsoft.com/office/powerpoint/2010/main" val="2644058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07308" y="642550"/>
            <a:ext cx="10546492" cy="5733535"/>
          </a:xfrm>
        </p:spPr>
        <p:txBody>
          <a:bodyPr>
            <a:normAutofit lnSpcReduction="10000"/>
          </a:bodyPr>
          <a:lstStyle/>
          <a:p>
            <a:r>
              <a:rPr lang="ru-RU" dirty="0"/>
              <a:t>При проведении аудита финансовой отчетности  аудитору следует руководствоваться  следующими нормативными документами: </a:t>
            </a:r>
            <a:endParaRPr lang="ru-RU" dirty="0" smtClean="0"/>
          </a:p>
          <a:p>
            <a:pPr lvl="1">
              <a:buFontTx/>
              <a:buChar char="-"/>
            </a:pPr>
            <a:r>
              <a:rPr lang="ru-RU" sz="2800" dirty="0" smtClean="0"/>
              <a:t>Гражданским </a:t>
            </a:r>
            <a:r>
              <a:rPr lang="ru-RU" sz="2800" dirty="0"/>
              <a:t>кодексом РФ, части 1 и </a:t>
            </a:r>
            <a:r>
              <a:rPr lang="ru-RU" sz="2800" dirty="0" smtClean="0"/>
              <a:t>2; </a:t>
            </a:r>
          </a:p>
          <a:p>
            <a:pPr lvl="1">
              <a:buFontTx/>
              <a:buChar char="-"/>
            </a:pPr>
            <a:r>
              <a:rPr lang="ru-RU" sz="2800" dirty="0" smtClean="0"/>
              <a:t>Налоговым </a:t>
            </a:r>
            <a:r>
              <a:rPr lang="ru-RU" sz="2800" dirty="0"/>
              <a:t>кодексом, часть 2; </a:t>
            </a:r>
            <a:endParaRPr lang="ru-RU" sz="2800" dirty="0" smtClean="0"/>
          </a:p>
          <a:p>
            <a:pPr lvl="1">
              <a:buFontTx/>
              <a:buChar char="-"/>
            </a:pPr>
            <a:r>
              <a:rPr lang="ru-RU" sz="2800" dirty="0" smtClean="0"/>
              <a:t>Положением </a:t>
            </a:r>
            <a:r>
              <a:rPr lang="ru-RU" sz="2800" dirty="0"/>
              <a:t>по ведению бухгалтерского учета и отчетности в РФ [7</a:t>
            </a:r>
            <a:r>
              <a:rPr lang="ru-RU" sz="2800" dirty="0" smtClean="0"/>
              <a:t>];</a:t>
            </a:r>
          </a:p>
          <a:p>
            <a:pPr lvl="1">
              <a:buFontTx/>
              <a:buChar char="-"/>
            </a:pPr>
            <a:r>
              <a:rPr lang="ru-RU" sz="2800" dirty="0" smtClean="0"/>
              <a:t>ПБУ </a:t>
            </a:r>
            <a:r>
              <a:rPr lang="ru-RU" sz="2800" dirty="0"/>
              <a:t>«Учетная политика организации</a:t>
            </a:r>
            <a:r>
              <a:rPr lang="ru-RU" sz="2800" dirty="0" smtClean="0"/>
              <a:t>»; </a:t>
            </a:r>
          </a:p>
          <a:p>
            <a:pPr lvl="1">
              <a:buFontTx/>
              <a:buChar char="-"/>
            </a:pPr>
            <a:r>
              <a:rPr lang="ru-RU" sz="2800" dirty="0" smtClean="0"/>
              <a:t>ПБУ </a:t>
            </a:r>
            <a:r>
              <a:rPr lang="ru-RU" sz="2800" dirty="0"/>
              <a:t>«Бухгалтерская отчетность организации</a:t>
            </a:r>
            <a:r>
              <a:rPr lang="ru-RU" sz="2800" dirty="0" smtClean="0"/>
              <a:t>»;</a:t>
            </a:r>
          </a:p>
          <a:p>
            <a:pPr lvl="1">
              <a:buFontTx/>
              <a:buChar char="-"/>
            </a:pPr>
            <a:r>
              <a:rPr lang="ru-RU" sz="2800" dirty="0" smtClean="0"/>
              <a:t>приказом </a:t>
            </a:r>
            <a:r>
              <a:rPr lang="ru-RU" sz="2800" dirty="0"/>
              <a:t>МФ РФ «О порядке составления и представления бухгалтерской </a:t>
            </a:r>
            <a:r>
              <a:rPr lang="ru-RU" sz="2800" dirty="0" smtClean="0"/>
              <a:t>отчетности» и </a:t>
            </a:r>
            <a:r>
              <a:rPr lang="ru-RU" sz="2800" dirty="0"/>
              <a:t>другими нормативными документами по бухгалтерскому учету. Рассмотрим методику аудиторской проверки в соответствии с разработанной программой аудита.</a:t>
            </a:r>
          </a:p>
        </p:txBody>
      </p:sp>
    </p:spTree>
    <p:extLst>
      <p:ext uri="{BB962C8B-B14F-4D97-AF65-F5344CB8AC3E}">
        <p14:creationId xmlns:p14="http://schemas.microsoft.com/office/powerpoint/2010/main" val="39099813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52951" y="1487874"/>
            <a:ext cx="10233800" cy="4351338"/>
          </a:xfrm>
        </p:spPr>
        <p:txBody>
          <a:bodyPr>
            <a:normAutofit/>
          </a:bodyPr>
          <a:lstStyle/>
          <a:p>
            <a:r>
              <a:rPr lang="ru-RU" sz="3600" dirty="0"/>
              <a:t>Соответствие состава и содержания форм бухгалтерской отчетности требованиям нормативных документов. Аудиторы должны изучить учредительные документы предприятия и определить относится ли </a:t>
            </a:r>
            <a:r>
              <a:rPr lang="ru-RU" sz="3600" dirty="0" err="1"/>
              <a:t>аудируемое</a:t>
            </a:r>
            <a:r>
              <a:rPr lang="ru-RU" sz="3600" dirty="0"/>
              <a:t> лицо к субъектам малого предпринимательства.</a:t>
            </a:r>
          </a:p>
        </p:txBody>
      </p:sp>
    </p:spTree>
    <p:extLst>
      <p:ext uri="{BB962C8B-B14F-4D97-AF65-F5344CB8AC3E}">
        <p14:creationId xmlns:p14="http://schemas.microsoft.com/office/powerpoint/2010/main" val="21116936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37621" y="873210"/>
            <a:ext cx="10233800" cy="5338119"/>
          </a:xfrm>
        </p:spPr>
        <p:txBody>
          <a:bodyPr>
            <a:noAutofit/>
          </a:bodyPr>
          <a:lstStyle/>
          <a:p>
            <a:r>
              <a:rPr lang="ru-RU" sz="3200" dirty="0"/>
              <a:t>Если проверяемое предприятие не относится к малому, то в состав годовой бухгалтерской отчетности в соответствии с приказом МФ РФ № 67 от 22.07.2003  и ПБУ 4/99 </a:t>
            </a:r>
            <a:r>
              <a:rPr lang="ru-RU" sz="3200" dirty="0" smtClean="0"/>
              <a:t>включаются:</a:t>
            </a:r>
          </a:p>
          <a:p>
            <a:pPr lvl="1">
              <a:buFontTx/>
              <a:buChar char="-"/>
            </a:pPr>
            <a:r>
              <a:rPr lang="ru-RU" sz="3200" dirty="0" smtClean="0"/>
              <a:t>Бухгалтерский </a:t>
            </a:r>
            <a:r>
              <a:rPr lang="ru-RU" sz="3200" dirty="0"/>
              <a:t>баланс – форма № </a:t>
            </a:r>
            <a:r>
              <a:rPr lang="ru-RU" sz="3200" dirty="0" smtClean="0"/>
              <a:t>1;</a:t>
            </a:r>
          </a:p>
          <a:p>
            <a:pPr lvl="1">
              <a:buFontTx/>
              <a:buChar char="-"/>
            </a:pPr>
            <a:r>
              <a:rPr lang="ru-RU" sz="3200" dirty="0" smtClean="0"/>
              <a:t>Отчет </a:t>
            </a:r>
            <a:r>
              <a:rPr lang="ru-RU" sz="3200" dirty="0"/>
              <a:t>о прибылях и убытках – форма № </a:t>
            </a:r>
            <a:r>
              <a:rPr lang="ru-RU" sz="3200" dirty="0" smtClean="0"/>
              <a:t>2;</a:t>
            </a:r>
          </a:p>
          <a:p>
            <a:pPr lvl="1">
              <a:buFontTx/>
              <a:buChar char="-"/>
            </a:pPr>
            <a:r>
              <a:rPr lang="ru-RU" sz="3200" dirty="0" smtClean="0"/>
              <a:t>Отчет </a:t>
            </a:r>
            <a:r>
              <a:rPr lang="ru-RU" sz="3200" dirty="0"/>
              <a:t>об изменениях капитала – форма № </a:t>
            </a:r>
            <a:r>
              <a:rPr lang="ru-RU" sz="3200" dirty="0" smtClean="0"/>
              <a:t>3;</a:t>
            </a:r>
          </a:p>
          <a:p>
            <a:pPr lvl="1">
              <a:buFontTx/>
              <a:buChar char="-"/>
            </a:pPr>
            <a:r>
              <a:rPr lang="ru-RU" sz="3200" dirty="0" smtClean="0"/>
              <a:t>Отчет </a:t>
            </a:r>
            <a:r>
              <a:rPr lang="ru-RU" sz="3200" dirty="0"/>
              <a:t>о движении денежных средств – форма № </a:t>
            </a:r>
            <a:r>
              <a:rPr lang="ru-RU" sz="3200" dirty="0" smtClean="0"/>
              <a:t>4;</a:t>
            </a:r>
          </a:p>
          <a:p>
            <a:pPr lvl="1">
              <a:buFontTx/>
              <a:buChar char="-"/>
            </a:pPr>
            <a:r>
              <a:rPr lang="ru-RU" sz="3200" dirty="0" smtClean="0"/>
              <a:t>Приложение </a:t>
            </a:r>
            <a:r>
              <a:rPr lang="ru-RU" sz="3200" dirty="0"/>
              <a:t>к бухгалтерскому балансу – форма № </a:t>
            </a:r>
            <a:r>
              <a:rPr lang="ru-RU" sz="3200" dirty="0" smtClean="0"/>
              <a:t>5;</a:t>
            </a:r>
          </a:p>
          <a:p>
            <a:pPr lvl="1">
              <a:buFontTx/>
              <a:buChar char="-"/>
            </a:pPr>
            <a:r>
              <a:rPr lang="ru-RU" sz="3200" dirty="0" smtClean="0"/>
              <a:t>Отчет </a:t>
            </a:r>
            <a:r>
              <a:rPr lang="ru-RU" sz="3200" dirty="0"/>
              <a:t>о целевом использовании полученных средств – форма № 6.</a:t>
            </a:r>
          </a:p>
        </p:txBody>
      </p:sp>
    </p:spTree>
    <p:extLst>
      <p:ext uri="{BB962C8B-B14F-4D97-AF65-F5344CB8AC3E}">
        <p14:creationId xmlns:p14="http://schemas.microsoft.com/office/powerpoint/2010/main" val="3400662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6075" y="354227"/>
            <a:ext cx="10752438" cy="5997147"/>
          </a:xfrm>
        </p:spPr>
        <p:txBody>
          <a:bodyPr>
            <a:noAutofit/>
          </a:bodyPr>
          <a:lstStyle/>
          <a:p>
            <a:r>
              <a:rPr lang="ru-RU" sz="3000" dirty="0"/>
              <a:t>Субъекты малого предпринимательства, не применяющие </a:t>
            </a:r>
            <a:r>
              <a:rPr lang="ru-RU" sz="3000" dirty="0" smtClean="0"/>
              <a:t>упрощенную </a:t>
            </a:r>
            <a:r>
              <a:rPr lang="ru-RU" sz="3000" dirty="0"/>
              <a:t>систему налогообложения, учета и отчетности и не </a:t>
            </a:r>
            <a:r>
              <a:rPr lang="ru-RU" sz="3000" dirty="0" smtClean="0"/>
              <a:t>обязанные </a:t>
            </a:r>
            <a:r>
              <a:rPr lang="ru-RU" sz="3000" dirty="0"/>
              <a:t>проводить аудиторскую проверку достоверности </a:t>
            </a:r>
            <a:r>
              <a:rPr lang="ru-RU" sz="3000" dirty="0" smtClean="0"/>
              <a:t>бухгалтерской </a:t>
            </a:r>
            <a:r>
              <a:rPr lang="ru-RU" sz="3000" dirty="0"/>
              <a:t>отчетности, могут не представлять в составе годовой </a:t>
            </a:r>
            <a:r>
              <a:rPr lang="ru-RU" sz="3000" dirty="0" smtClean="0"/>
              <a:t>бухгалтерской </a:t>
            </a:r>
            <a:r>
              <a:rPr lang="ru-RU" sz="3000" dirty="0"/>
              <a:t>отчетности отчеты об изменениях капитала и движении </a:t>
            </a:r>
            <a:r>
              <a:rPr lang="ru-RU" sz="3000" dirty="0" smtClean="0"/>
              <a:t>денежных </a:t>
            </a:r>
            <a:r>
              <a:rPr lang="ru-RU" sz="3000" dirty="0"/>
              <a:t>средств, приложение к бухгалтерскому балансу (формы № 3, 4, 5 и 6) и пояснительную записку. Если указанные субъекты малого предпринимательства </a:t>
            </a:r>
            <a:r>
              <a:rPr lang="ru-RU" sz="3000" dirty="0" smtClean="0"/>
              <a:t>обязаны </a:t>
            </a:r>
            <a:r>
              <a:rPr lang="ru-RU" sz="3000" dirty="0"/>
              <a:t>проводить аудиторскую проверку достоверности бухгалтерской отчетности (по экономическим показателям деятельности), то они также могут не представлять в составе годовой бухгалтерской отчетности формы № 3, 4 и 5, если отсутствуют </a:t>
            </a:r>
            <a:r>
              <a:rPr lang="ru-RU" sz="3000" dirty="0" smtClean="0"/>
              <a:t>соответствующие </a:t>
            </a:r>
            <a:r>
              <a:rPr lang="ru-RU" sz="3000" dirty="0"/>
              <a:t>данные. </a:t>
            </a:r>
          </a:p>
        </p:txBody>
      </p:sp>
    </p:spTree>
    <p:extLst>
      <p:ext uri="{BB962C8B-B14F-4D97-AF65-F5344CB8AC3E}">
        <p14:creationId xmlns:p14="http://schemas.microsoft.com/office/powerpoint/2010/main" val="22702462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13255" y="757881"/>
            <a:ext cx="10587681" cy="5468509"/>
          </a:xfrm>
        </p:spPr>
        <p:txBody>
          <a:bodyPr>
            <a:noAutofit/>
          </a:bodyPr>
          <a:lstStyle/>
          <a:p>
            <a:r>
              <a:rPr lang="ru-RU" sz="3000" dirty="0"/>
              <a:t>Арифметический контроль показателей финансовой отчетности и их взаимосвязь. Некоторые показатели, отраженные в разных формах отчетности, как правило, совпадают. Поэтому аудитор должен при проверке отчетности за 2003 год сопоставить данные из различных форм и таким образом проверить, правильно ли предприятием составлена отчетность. Так, например, при сверке показателей формы № 1 «Бухгалтерский баланс» и формы № 2 «Отчет о прибылях и убытках» необходимо проверить, чтобы строка 190 формы № 2 (чистая прибыль отчетного года) совпадала со строкой 470 формы № 1 (нераспределенная прибыль отчетного года). </a:t>
            </a:r>
          </a:p>
        </p:txBody>
      </p:sp>
    </p:spTree>
    <p:extLst>
      <p:ext uri="{BB962C8B-B14F-4D97-AF65-F5344CB8AC3E}">
        <p14:creationId xmlns:p14="http://schemas.microsoft.com/office/powerpoint/2010/main" val="7490949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23784" y="766119"/>
            <a:ext cx="10530016" cy="5410844"/>
          </a:xfrm>
        </p:spPr>
        <p:txBody>
          <a:bodyPr>
            <a:normAutofit/>
          </a:bodyPr>
          <a:lstStyle/>
          <a:p>
            <a:r>
              <a:rPr lang="ru-RU" dirty="0"/>
              <a:t>При проверке финансовой отчетности начиная с 2003 года, аудитор должен изучить формы отчетности и посмотреть кодировку строк в формах  бухгалтерской отчетности, которую предприятия должны разработать самостоятельно[70]. Неизменной осталась следующая </a:t>
            </a:r>
            <a:r>
              <a:rPr lang="ru-RU" dirty="0" err="1"/>
              <a:t>взаимоувязка</a:t>
            </a:r>
            <a:r>
              <a:rPr lang="ru-RU" dirty="0"/>
              <a:t>:</a:t>
            </a:r>
          </a:p>
          <a:p>
            <a:pPr marL="457200" lvl="1" indent="0">
              <a:buNone/>
            </a:pPr>
            <a:r>
              <a:rPr lang="ru-RU" sz="2800" dirty="0" smtClean="0"/>
              <a:t>- форма </a:t>
            </a:r>
            <a:r>
              <a:rPr lang="ru-RU" sz="2800" dirty="0"/>
              <a:t>№ 3 «Отчет об изменениях капитала» расшифровывает показатели строк 410, 420, 430, 470 и 650 Бухгалтерского баланса;</a:t>
            </a:r>
          </a:p>
          <a:p>
            <a:pPr marL="457200" lvl="1" indent="0">
              <a:buNone/>
            </a:pPr>
            <a:r>
              <a:rPr lang="ru-RU" sz="2800" dirty="0" smtClean="0"/>
              <a:t>- форма </a:t>
            </a:r>
            <a:r>
              <a:rPr lang="ru-RU" sz="2800" dirty="0"/>
              <a:t>№ 4 «Отчет о движении денежных средств» расшифровывает показатель строки 260 Бухгалтерского баланса;</a:t>
            </a:r>
          </a:p>
          <a:p>
            <a:pPr marL="457200" lvl="1" indent="0">
              <a:buNone/>
            </a:pPr>
            <a:r>
              <a:rPr lang="ru-RU" sz="2800" dirty="0" smtClean="0"/>
              <a:t>- форма </a:t>
            </a:r>
            <a:r>
              <a:rPr lang="ru-RU" sz="2800" dirty="0"/>
              <a:t>№ 5 «Приложение к бухгалтерскому балансу» - остальные основные показатели строк Бухгалтерского баланса.</a:t>
            </a:r>
          </a:p>
          <a:p>
            <a:endParaRPr lang="ru-RU" dirty="0"/>
          </a:p>
        </p:txBody>
      </p:sp>
    </p:spTree>
    <p:extLst>
      <p:ext uri="{BB962C8B-B14F-4D97-AF65-F5344CB8AC3E}">
        <p14:creationId xmlns:p14="http://schemas.microsoft.com/office/powerpoint/2010/main" val="36778263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66119" y="642551"/>
            <a:ext cx="10604157" cy="5741773"/>
          </a:xfrm>
        </p:spPr>
        <p:txBody>
          <a:bodyPr>
            <a:normAutofit/>
          </a:bodyPr>
          <a:lstStyle/>
          <a:p>
            <a:r>
              <a:rPr lang="ru-RU" dirty="0"/>
              <a:t>Правильность оценки статей финансовой отчетности.  Проверяя правильность оценки статей баланса, аудитор должен убедиться в соблюдении следующих принципиальных положений при его составлении:</a:t>
            </a:r>
          </a:p>
          <a:p>
            <a:pPr marL="457200" lvl="1" indent="0">
              <a:buNone/>
            </a:pPr>
            <a:r>
              <a:rPr lang="ru-RU" sz="2800" dirty="0"/>
              <a:t>- отражение в отчетности стоимости имущества и обязательств предприятия в рублях;</a:t>
            </a:r>
          </a:p>
          <a:p>
            <a:pPr marL="457200" lvl="1" indent="0">
              <a:buNone/>
            </a:pPr>
            <a:r>
              <a:rPr lang="ru-RU" sz="2800" dirty="0"/>
              <a:t>- оценка имущества производится путем суммирования расходов;</a:t>
            </a:r>
          </a:p>
          <a:p>
            <a:pPr marL="457200" lvl="1" indent="0">
              <a:buNone/>
            </a:pPr>
            <a:r>
              <a:rPr lang="ru-RU" sz="2800" dirty="0"/>
              <a:t>- зачет между статьями активов и пассивов, статьями прибылей и убытков не допускается;</a:t>
            </a:r>
          </a:p>
          <a:p>
            <a:pPr marL="457200" lvl="1" indent="0">
              <a:buNone/>
            </a:pPr>
            <a:r>
              <a:rPr lang="ru-RU" sz="2800" dirty="0" smtClean="0"/>
              <a:t>- отражение </a:t>
            </a:r>
            <a:r>
              <a:rPr lang="ru-RU" sz="2800" dirty="0"/>
              <a:t>числовых показателей в бухгалтерском балансе (форма № 1) осуществляется в нетто-оценке, то есть за вычетом регулирующих величин.</a:t>
            </a:r>
          </a:p>
          <a:p>
            <a:endParaRPr lang="ru-RU" dirty="0"/>
          </a:p>
        </p:txBody>
      </p:sp>
    </p:spTree>
    <p:extLst>
      <p:ext uri="{BB962C8B-B14F-4D97-AF65-F5344CB8AC3E}">
        <p14:creationId xmlns:p14="http://schemas.microsoft.com/office/powerpoint/2010/main" val="40799149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28238" y="1079157"/>
            <a:ext cx="10233800" cy="4974239"/>
          </a:xfrm>
        </p:spPr>
        <p:txBody>
          <a:bodyPr>
            <a:normAutofit/>
          </a:bodyPr>
          <a:lstStyle/>
          <a:p>
            <a:r>
              <a:rPr lang="ru-RU" sz="3200" dirty="0"/>
              <a:t>При проверке правильности отражения в учете нематериальных активов, аудитор должен пользоваться ПБУ 14 /2000 «Учет нематериальных активов». Если в отчетности предприятия в качестве нематериальных активов отражены организационные расходы, то в соответствии с ПБУ/14 под организационными расходами принимаются все затраты на создание юридического лица, которые признаются вкладом участников в уставный капитал </a:t>
            </a:r>
          </a:p>
        </p:txBody>
      </p:sp>
    </p:spTree>
    <p:extLst>
      <p:ext uri="{BB962C8B-B14F-4D97-AF65-F5344CB8AC3E}">
        <p14:creationId xmlns:p14="http://schemas.microsoft.com/office/powerpoint/2010/main" val="26933734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35330" y="1273691"/>
            <a:ext cx="10233800" cy="4351338"/>
          </a:xfrm>
        </p:spPr>
        <p:txBody>
          <a:bodyPr>
            <a:normAutofit/>
          </a:bodyPr>
          <a:lstStyle/>
          <a:p>
            <a:r>
              <a:rPr lang="ru-RU" sz="3200" dirty="0"/>
              <a:t>При проверке пассива баланса, аудитор должен изучить третий раздел «Капитал и резервы», в котором по статье «Уставный капитал» должна быть отражена сумма, соответствующая заявленному размеру уставного капитала в учредительных документах и кредитовому сальдо счету 80 «Уставный капитал». По строке 420 приводится величина добавочного капитала. </a:t>
            </a:r>
          </a:p>
        </p:txBody>
      </p:sp>
    </p:spTree>
    <p:extLst>
      <p:ext uri="{BB962C8B-B14F-4D97-AF65-F5344CB8AC3E}">
        <p14:creationId xmlns:p14="http://schemas.microsoft.com/office/powerpoint/2010/main" val="16571125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29384" y="1128584"/>
            <a:ext cx="10233800" cy="4801244"/>
          </a:xfrm>
        </p:spPr>
        <p:txBody>
          <a:bodyPr>
            <a:normAutofit/>
          </a:bodyPr>
          <a:lstStyle/>
          <a:p>
            <a:r>
              <a:rPr lang="ru-RU" sz="3200" dirty="0"/>
              <a:t>Если учредительным договором и приказам по учетной политике предприятия не предусмотрено создание фондов и резервного капитала, то в балансе строки 430 и 440 не заполняются. По строке 465 должен быть отражен непокрытый убыток на конец года. Эта сумма должна соответствовать дебетовому остатку </a:t>
            </a:r>
            <a:r>
              <a:rPr lang="ru-RU" sz="3200" dirty="0" err="1"/>
              <a:t>субсчета</a:t>
            </a:r>
            <a:r>
              <a:rPr lang="ru-RU" sz="3200" dirty="0"/>
              <a:t> «Нераспределенная прибыль (непокрытый убыток) прошлых лет» счета 84 «Нераспределенная прибыль (непокрытый убыток)».</a:t>
            </a:r>
          </a:p>
        </p:txBody>
      </p:sp>
    </p:spTree>
    <p:extLst>
      <p:ext uri="{BB962C8B-B14F-4D97-AF65-F5344CB8AC3E}">
        <p14:creationId xmlns:p14="http://schemas.microsoft.com/office/powerpoint/2010/main" val="11069048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67265" y="527222"/>
            <a:ext cx="10834816" cy="5980670"/>
          </a:xfrm>
        </p:spPr>
        <p:txBody>
          <a:bodyPr>
            <a:normAutofit lnSpcReduction="10000"/>
          </a:bodyPr>
          <a:lstStyle/>
          <a:p>
            <a:r>
              <a:rPr lang="ru-RU" sz="3000" dirty="0"/>
              <a:t>При проверке отражения в балансе нераспределенной прибыли отчетного года аудитор должен подтвердить соответствие показателей по строке 470 формы № 1 и по строке 190 формы № 2 «Отчета о прибылях и убытках». </a:t>
            </a:r>
          </a:p>
          <a:p>
            <a:r>
              <a:rPr lang="ru-RU" sz="3000" dirty="0"/>
              <a:t>	Группа статей раздела «Долгосрочные обязательства» в отчетности может быть не заполнена, если предприятие не имеет долгосрочных кредитов и займов.</a:t>
            </a:r>
          </a:p>
          <a:p>
            <a:r>
              <a:rPr lang="ru-RU" sz="3000" dirty="0"/>
              <a:t>	Кредиторская задолженность, отраженная по строке 620 на конец года должна складываться за счет следующих показателей: задолженность поставщикам и подрядчиков, задолженность перед персоналом по оплате труда, задолженность перед бюджетом, задолженность перед государственными внебюджетными фондами. прочие кредиторы</a:t>
            </a:r>
            <a:r>
              <a:rPr lang="ru-RU" sz="3000" dirty="0" smtClean="0"/>
              <a:t>.</a:t>
            </a:r>
            <a:endParaRPr lang="ru-RU" sz="3000" dirty="0"/>
          </a:p>
        </p:txBody>
      </p:sp>
    </p:spTree>
    <p:extLst>
      <p:ext uri="{BB962C8B-B14F-4D97-AF65-F5344CB8AC3E}">
        <p14:creationId xmlns:p14="http://schemas.microsoft.com/office/powerpoint/2010/main" val="35071071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51935" y="247135"/>
            <a:ext cx="10981037" cy="6293707"/>
          </a:xfrm>
        </p:spPr>
        <p:txBody>
          <a:bodyPr>
            <a:noAutofit/>
          </a:bodyPr>
          <a:lstStyle/>
          <a:p>
            <a:r>
              <a:rPr lang="ru-RU" sz="3000" dirty="0"/>
              <a:t>Сумма по строке 621 должна  соответствовать кредитовому сальдо счета 60 «Расчеты с поставщиками», отраженному в Главной книге. По строке 624 указана сумма начисленной, но не выданной заработной платы, соответствует кредитовому сальдо счета 70 «Расчеты с персоналом по оплате труда». По строке 626 задолженность перед бюджетом по налогам и сборам сравнивается с  кредитовым сальдо счета 68 «Расчеты по налогам  и сборам». </a:t>
            </a:r>
            <a:endParaRPr lang="ru-RU" sz="3000" dirty="0" smtClean="0"/>
          </a:p>
          <a:p>
            <a:r>
              <a:rPr lang="ru-RU" sz="3000" dirty="0" smtClean="0"/>
              <a:t>При </a:t>
            </a:r>
            <a:r>
              <a:rPr lang="ru-RU" sz="3000" dirty="0"/>
              <a:t>проверке аудитор должен выявить, что по счету 68  правомерно отражено   развернутое сальдо: по дебету счета – во втором разделе актива баланса, по кредиту счета – в пятом разделе пассива баланса. Таким образом, аудитор должен полностью подтвердить правомерность оценки статей бухгалтерского баланса. Обнаруженные ошибки аудитор должен отразить в рабочем документе.</a:t>
            </a:r>
          </a:p>
        </p:txBody>
      </p:sp>
    </p:spTree>
    <p:extLst>
      <p:ext uri="{BB962C8B-B14F-4D97-AF65-F5344CB8AC3E}">
        <p14:creationId xmlns:p14="http://schemas.microsoft.com/office/powerpoint/2010/main" val="21155087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9470" y="266271"/>
            <a:ext cx="11172568" cy="1661383"/>
          </a:xfrm>
        </p:spPr>
        <p:txBody>
          <a:bodyPr>
            <a:normAutofit/>
          </a:bodyPr>
          <a:lstStyle/>
          <a:p>
            <a:r>
              <a:rPr lang="ru-RU" sz="3600" dirty="0"/>
              <a:t>Правильность формирования финансовых результатов организации и учет нераспределенной прибыли (непокрытых убытков)</a:t>
            </a:r>
            <a:endParaRPr lang="ru-RU" dirty="0"/>
          </a:p>
        </p:txBody>
      </p:sp>
      <p:sp>
        <p:nvSpPr>
          <p:cNvPr id="3" name="Объект 2"/>
          <p:cNvSpPr>
            <a:spLocks noGrp="1"/>
          </p:cNvSpPr>
          <p:nvPr>
            <p:ph idx="1"/>
          </p:nvPr>
        </p:nvSpPr>
        <p:spPr>
          <a:xfrm>
            <a:off x="782248" y="2026508"/>
            <a:ext cx="10233800" cy="4351338"/>
          </a:xfrm>
        </p:spPr>
        <p:txBody>
          <a:bodyPr>
            <a:normAutofit fontScale="92500" lnSpcReduction="10000"/>
          </a:bodyPr>
          <a:lstStyle/>
          <a:p>
            <a:r>
              <a:rPr lang="ru-RU" sz="3200" dirty="0" smtClean="0"/>
              <a:t>Целью </a:t>
            </a:r>
            <a:r>
              <a:rPr lang="ru-RU" sz="3200" dirty="0"/>
              <a:t>проверки финансовых результатов является установление соответствия применяемой предприятием методики учета операций по формированию и использованию финансовых результатов нормативным документам, действующим в Российской Федерации.</a:t>
            </a:r>
          </a:p>
          <a:p>
            <a:r>
              <a:rPr lang="ru-RU" sz="3200" dirty="0"/>
              <a:t>Проверяя принятый предприятием способ отражения выручки от реализации в учетных регистрах бухгалтерского учета, аудитор должен выявить, как определен порядок учета выручки от продажи продукции и услуг для целей бухгалтерского учета и налогообложения. </a:t>
            </a:r>
          </a:p>
          <a:p>
            <a:endParaRPr lang="ru-RU" dirty="0"/>
          </a:p>
        </p:txBody>
      </p:sp>
    </p:spTree>
    <p:extLst>
      <p:ext uri="{BB962C8B-B14F-4D97-AF65-F5344CB8AC3E}">
        <p14:creationId xmlns:p14="http://schemas.microsoft.com/office/powerpoint/2010/main" val="39029753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30876" y="1194486"/>
            <a:ext cx="10422924" cy="4982477"/>
          </a:xfrm>
        </p:spPr>
        <p:txBody>
          <a:bodyPr>
            <a:noAutofit/>
          </a:bodyPr>
          <a:lstStyle/>
          <a:p>
            <a:r>
              <a:rPr lang="ru-RU" sz="3200" dirty="0"/>
              <a:t>При аудите формы № 2 «Отчет о прибылях и убытках», аудитор проверяет достоверность отражения показателей в данной отчетности. По строке 010 отражается общая сумма доходов, полученная предприятием от обычных видов деятельности. Данная сумма соответствует кредитовому обороту по </a:t>
            </a:r>
            <a:r>
              <a:rPr lang="ru-RU" sz="3200" dirty="0" err="1"/>
              <a:t>субсчету</a:t>
            </a:r>
            <a:r>
              <a:rPr lang="ru-RU" sz="3200" dirty="0"/>
              <a:t> «Выручка» счета 90 «Продажи». Доходы от обычных видов деятельности в форме № 2 «Отчет о прибылях и убытках» детализируются по строкам 011-013. </a:t>
            </a:r>
          </a:p>
        </p:txBody>
      </p:sp>
    </p:spTree>
    <p:extLst>
      <p:ext uri="{BB962C8B-B14F-4D97-AF65-F5344CB8AC3E}">
        <p14:creationId xmlns:p14="http://schemas.microsoft.com/office/powerpoint/2010/main" val="189161777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64973" y="782595"/>
            <a:ext cx="10488827" cy="5394368"/>
          </a:xfrm>
        </p:spPr>
        <p:txBody>
          <a:bodyPr>
            <a:normAutofit/>
          </a:bodyPr>
          <a:lstStyle/>
          <a:p>
            <a:r>
              <a:rPr lang="ru-RU" dirty="0"/>
              <a:t>Проверка правильности отражения в отчетности расходов по обычным видам деятельности по строке 020, в которой указана себестоимость проданных товаров, работ, услуг должна соответствовать дебетовому обороту по </a:t>
            </a:r>
            <a:r>
              <a:rPr lang="ru-RU" dirty="0" err="1"/>
              <a:t>субсчету</a:t>
            </a:r>
            <a:r>
              <a:rPr lang="ru-RU" dirty="0"/>
              <a:t> «Себестоимость продаж» счета 90 «Продажи» в корреспонденции со счетами 20 «Основное производство», 43 «Готовая продукция», 41 «Товары». Расходы по обычным видам деятельности детализируются в форме № 2 по строкам 021-023. Коммерческие расходы, отраженные по строке 030, должны соответствовать кредитовому обороту по счету 44 «Расходы на продажу». Управленческие расходы, отраженные по строке 040, должны соответствовать кредитовому обороту по счету 26 «Общехозяйственные расходы».</a:t>
            </a:r>
          </a:p>
        </p:txBody>
      </p:sp>
    </p:spTree>
    <p:extLst>
      <p:ext uri="{BB962C8B-B14F-4D97-AF65-F5344CB8AC3E}">
        <p14:creationId xmlns:p14="http://schemas.microsoft.com/office/powerpoint/2010/main" val="274359163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63827" y="535458"/>
            <a:ext cx="10406449" cy="5857103"/>
          </a:xfrm>
        </p:spPr>
        <p:txBody>
          <a:bodyPr>
            <a:noAutofit/>
          </a:bodyPr>
          <a:lstStyle/>
          <a:p>
            <a:r>
              <a:rPr lang="ru-RU" sz="3200" dirty="0"/>
              <a:t>Аудитор далее должен подтвердить, что общая сумма доходов, полученная от обычных видов деятельности сформирована в соответствии с Положением по бухгалтерскому учету «Доходы организации» (ПБУ 9/99). Расходы по обычным видам деятельности сформированы в соответствии с ПБУ 10/99 «Расходы организации».</a:t>
            </a:r>
          </a:p>
          <a:p>
            <a:r>
              <a:rPr lang="ru-RU" sz="3200" dirty="0"/>
              <a:t>Разделы второй и третий формы № 2 предназначены для отражения операционных и внереализационных доходов и расходов. Если за </a:t>
            </a:r>
            <a:r>
              <a:rPr lang="ru-RU" sz="3200" dirty="0" err="1"/>
              <a:t>аудируемый</a:t>
            </a:r>
            <a:r>
              <a:rPr lang="ru-RU" sz="3200" dirty="0"/>
              <a:t> период отсутствуют обороты по счету 91 «Прочие доходы и расходы», названные разделы формы № 2 не заполняются.</a:t>
            </a:r>
          </a:p>
          <a:p>
            <a:endParaRPr lang="ru-RU" sz="3200" dirty="0"/>
          </a:p>
        </p:txBody>
      </p:sp>
    </p:spTree>
    <p:extLst>
      <p:ext uri="{BB962C8B-B14F-4D97-AF65-F5344CB8AC3E}">
        <p14:creationId xmlns:p14="http://schemas.microsoft.com/office/powerpoint/2010/main" val="157275612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68411" y="502508"/>
            <a:ext cx="11145794" cy="5988908"/>
          </a:xfrm>
        </p:spPr>
        <p:txBody>
          <a:bodyPr>
            <a:normAutofit lnSpcReduction="10000"/>
          </a:bodyPr>
          <a:lstStyle/>
          <a:p>
            <a:r>
              <a:rPr lang="ru-RU" dirty="0"/>
              <a:t>По строке 140 отражается финансовый результат (прибыль) до налогообложения за отчетный период. Он рассчитывается следующим образом: </a:t>
            </a:r>
          </a:p>
          <a:p>
            <a:pPr marL="0" indent="0" algn="ctr">
              <a:buNone/>
            </a:pPr>
            <a:r>
              <a:rPr lang="ru-RU" b="1" dirty="0"/>
              <a:t>строка 010 – строка 020 – строка 030</a:t>
            </a:r>
          </a:p>
          <a:p>
            <a:r>
              <a:rPr lang="ru-RU" dirty="0"/>
              <a:t>По строке 150 показывается налог на прибыль, который рассчитывается в соответствии с налоговым законодательством и соответствует остатку по </a:t>
            </a:r>
            <a:r>
              <a:rPr lang="ru-RU" dirty="0" err="1"/>
              <a:t>субсчету</a:t>
            </a:r>
            <a:r>
              <a:rPr lang="ru-RU" dirty="0"/>
              <a:t> «Налог на прибыль» счета 68 «Расчеты по налогам и сборам». По строке 160 приводится прибыль предприятия от обычных видов деятельности, которая при отсутствии чрезвычайных доходов и расходов соответствует нераспределенной прибыли, показанной по строке 190. Сумма нераспределенной прибыли по форме № 2 должна совпадать с показателем строки 470 формы № 1 за соответствующий год. Таким образом, аудитор после проведения проверки, полностью должен подтвердить показатели, отраженные в форме № 2 «Отчет о прибылях и убытках».</a:t>
            </a:r>
          </a:p>
          <a:p>
            <a:endParaRPr lang="ru-RU" dirty="0"/>
          </a:p>
        </p:txBody>
      </p:sp>
    </p:spTree>
    <p:extLst>
      <p:ext uri="{BB962C8B-B14F-4D97-AF65-F5344CB8AC3E}">
        <p14:creationId xmlns:p14="http://schemas.microsoft.com/office/powerpoint/2010/main" val="16920662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96562" y="365125"/>
            <a:ext cx="11285838" cy="1325563"/>
          </a:xfrm>
        </p:spPr>
        <p:txBody>
          <a:bodyPr>
            <a:normAutofit/>
          </a:bodyPr>
          <a:lstStyle/>
          <a:p>
            <a:r>
              <a:rPr lang="ru-RU" sz="3400" dirty="0"/>
              <a:t>Отражение  информации в пояснительной записке к финансовой отчетности</a:t>
            </a:r>
          </a:p>
        </p:txBody>
      </p:sp>
      <p:sp>
        <p:nvSpPr>
          <p:cNvPr id="3" name="Объект 2"/>
          <p:cNvSpPr>
            <a:spLocks noGrp="1"/>
          </p:cNvSpPr>
          <p:nvPr>
            <p:ph idx="1"/>
          </p:nvPr>
        </p:nvSpPr>
        <p:spPr>
          <a:xfrm>
            <a:off x="972065" y="1825625"/>
            <a:ext cx="10700951" cy="4624602"/>
          </a:xfrm>
        </p:spPr>
        <p:txBody>
          <a:bodyPr>
            <a:noAutofit/>
          </a:bodyPr>
          <a:lstStyle/>
          <a:p>
            <a:r>
              <a:rPr lang="ru-RU" sz="3000" dirty="0" smtClean="0"/>
              <a:t>Иногда </a:t>
            </a:r>
            <a:r>
              <a:rPr lang="ru-RU" sz="3000" dirty="0"/>
              <a:t>данных, представленных в типовых формах бухгалтерской отчетности, недостаточно для того, чтобы создать реальное представление о финансовом положении организации. В связи с этим, пункт 2 статьи 13 Федерального закона от 21.11.96 года № 129 – ФЗ «О бухгалтерском учете» требует, чтобы в составе отчетности предприятия представляли пояснительную записку. В ней приводятся дополнительные сведения о деятельности организации, которые не вошли в типовые формы. Какую информацию нужно раскрыть в пояснительной записке и в какой форме это надо сделать, организации определяют самостоятельно.</a:t>
            </a:r>
          </a:p>
        </p:txBody>
      </p:sp>
    </p:spTree>
    <p:extLst>
      <p:ext uri="{BB962C8B-B14F-4D97-AF65-F5344CB8AC3E}">
        <p14:creationId xmlns:p14="http://schemas.microsoft.com/office/powerpoint/2010/main" val="6869827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01362" y="749643"/>
            <a:ext cx="10876005" cy="5377893"/>
          </a:xfrm>
        </p:spPr>
        <p:txBody>
          <a:bodyPr>
            <a:normAutofit/>
          </a:bodyPr>
          <a:lstStyle/>
          <a:p>
            <a:r>
              <a:rPr lang="ru-RU" dirty="0"/>
              <a:t>Пояснительная записка должна состоять из общей части и тех разделов, в которых  расшифровываются некоторые показатели бухгалтерского баланса и отчета о прибылях и убытках. В этих разделах  отражается информация, которая не вошла в типовые формы, но имеет значение для пользователей бухгалтерской отчетности. В пояснительной записке к бухгалтерской отчетности отражаются основные направления деятельности организации, основные показатели деятельности и факторы, повлиявшие в отчетном году на финансовые результаты, приводится среднесписочная численность работающих. Аудитор должен подтвердить достоверность отраженной в пояснительной записке информации на основе использования аналитических процедур.</a:t>
            </a:r>
          </a:p>
        </p:txBody>
      </p:sp>
    </p:spTree>
    <p:extLst>
      <p:ext uri="{BB962C8B-B14F-4D97-AF65-F5344CB8AC3E}">
        <p14:creationId xmlns:p14="http://schemas.microsoft.com/office/powerpoint/2010/main" val="112749332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416" y="274510"/>
            <a:ext cx="8905103" cy="1068258"/>
          </a:xfrm>
        </p:spPr>
        <p:txBody>
          <a:bodyPr>
            <a:noAutofit/>
          </a:bodyPr>
          <a:lstStyle/>
          <a:p>
            <a:r>
              <a:rPr lang="ru-RU" sz="3600" dirty="0"/>
              <a:t>Подтверждение показателей отчетности результатами инвентаризации</a:t>
            </a:r>
          </a:p>
        </p:txBody>
      </p:sp>
      <p:sp>
        <p:nvSpPr>
          <p:cNvPr id="3" name="Объект 2"/>
          <p:cNvSpPr>
            <a:spLocks noGrp="1"/>
          </p:cNvSpPr>
          <p:nvPr>
            <p:ph idx="1"/>
          </p:nvPr>
        </p:nvSpPr>
        <p:spPr>
          <a:xfrm>
            <a:off x="790832" y="1342768"/>
            <a:ext cx="11046941" cy="5036495"/>
          </a:xfrm>
        </p:spPr>
        <p:txBody>
          <a:bodyPr>
            <a:normAutofit fontScale="77500" lnSpcReduction="20000"/>
          </a:bodyPr>
          <a:lstStyle/>
          <a:p>
            <a:endParaRPr lang="ru-RU" dirty="0"/>
          </a:p>
          <a:p>
            <a:r>
              <a:rPr lang="ru-RU" sz="3300" dirty="0" smtClean="0"/>
              <a:t>Прежде </a:t>
            </a:r>
            <a:r>
              <a:rPr lang="ru-RU" sz="3300" dirty="0"/>
              <a:t>чем составлять годовую отчетность, каждое предприятие обязано провести инвентаризацию имущества в соответствии со статьей 12 Федерального закона от 21.12.96 г. № 129-ФЗ «О бухгалтерском учете</a:t>
            </a:r>
            <a:r>
              <a:rPr lang="ru-RU" sz="3300" dirty="0" smtClean="0"/>
              <a:t>». </a:t>
            </a:r>
            <a:r>
              <a:rPr lang="ru-RU" sz="3300" dirty="0"/>
              <a:t>Годовую инвентаризацию имущества обычно проводят в конце года. </a:t>
            </a:r>
          </a:p>
          <a:p>
            <a:r>
              <a:rPr lang="ru-RU" sz="3300" dirty="0" smtClean="0"/>
              <a:t>Приказом </a:t>
            </a:r>
            <a:r>
              <a:rPr lang="ru-RU" sz="3300" dirty="0"/>
              <a:t>по учетной политике предприятия предусматриваются сроки проведения годовой инвентаризации имущества и обязательств. </a:t>
            </a:r>
            <a:endParaRPr lang="ru-RU" sz="3300" dirty="0" smtClean="0"/>
          </a:p>
          <a:p>
            <a:r>
              <a:rPr lang="ru-RU" sz="3300" dirty="0" smtClean="0"/>
              <a:t>Инвентаризации </a:t>
            </a:r>
            <a:r>
              <a:rPr lang="ru-RU" sz="3300" dirty="0"/>
              <a:t>подлежат основные средства, числящиеся на балансе предприятия,   нематериальные активы и остатки товарно-материальных ценностей, денежных средств и обязательств. </a:t>
            </a:r>
            <a:endParaRPr lang="ru-RU" sz="3300" dirty="0" smtClean="0"/>
          </a:p>
          <a:p>
            <a:r>
              <a:rPr lang="ru-RU" sz="3300" dirty="0" smtClean="0"/>
              <a:t>Данные</a:t>
            </a:r>
            <a:r>
              <a:rPr lang="ru-RU" sz="3300" dirty="0"/>
              <a:t>, полученные в ходе инвентаризации о наличии имущества, записываются в инвентаризационные описи. </a:t>
            </a:r>
            <a:endParaRPr lang="ru-RU" sz="3300" dirty="0" smtClean="0"/>
          </a:p>
          <a:p>
            <a:r>
              <a:rPr lang="ru-RU" sz="3300" dirty="0" smtClean="0"/>
              <a:t>При </a:t>
            </a:r>
            <a:r>
              <a:rPr lang="ru-RU" sz="3300" dirty="0"/>
              <a:t>проведении инвентаризации расчетов,  главный бухгалтер направляет акты сверки взаиморасчетов дебиторам и кредиторам. </a:t>
            </a:r>
          </a:p>
        </p:txBody>
      </p:sp>
    </p:spTree>
    <p:extLst>
      <p:ext uri="{BB962C8B-B14F-4D97-AF65-F5344CB8AC3E}">
        <p14:creationId xmlns:p14="http://schemas.microsoft.com/office/powerpoint/2010/main" val="5009582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28237" y="1339593"/>
            <a:ext cx="10233800" cy="4351338"/>
          </a:xfrm>
        </p:spPr>
        <p:txBody>
          <a:bodyPr>
            <a:normAutofit/>
          </a:bodyPr>
          <a:lstStyle/>
          <a:p>
            <a:r>
              <a:rPr lang="ru-RU" sz="3200" dirty="0"/>
              <a:t>Если остатки по дебиторской задолженности и обязательствам, числящиеся в учете предприятия, подтверждаются актами, полученными от контрагентов, остатки по счетам расчетов можно считать достоверными. При проверке аудитор должен подтвердить, что фактические остатки материальных ценностей и средств в расчетах, выявленные при инвентаризации, соответствуют остаткам на счетах бухгалтерского учета.</a:t>
            </a:r>
          </a:p>
        </p:txBody>
      </p:sp>
    </p:spTree>
    <p:extLst>
      <p:ext uri="{BB962C8B-B14F-4D97-AF65-F5344CB8AC3E}">
        <p14:creationId xmlns:p14="http://schemas.microsoft.com/office/powerpoint/2010/main" val="416055937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0746" y="365125"/>
            <a:ext cx="10843054" cy="1325563"/>
          </a:xfrm>
        </p:spPr>
        <p:txBody>
          <a:bodyPr>
            <a:normAutofit/>
          </a:bodyPr>
          <a:lstStyle/>
          <a:p>
            <a:r>
              <a:rPr lang="ru-RU" sz="3600" dirty="0"/>
              <a:t>Анализ финансового состояния и результатов хозяйственной деятельности</a:t>
            </a:r>
            <a:endParaRPr lang="ru-RU" dirty="0"/>
          </a:p>
        </p:txBody>
      </p:sp>
      <p:sp>
        <p:nvSpPr>
          <p:cNvPr id="3" name="Объект 2"/>
          <p:cNvSpPr>
            <a:spLocks noGrp="1"/>
          </p:cNvSpPr>
          <p:nvPr>
            <p:ph idx="1"/>
          </p:nvPr>
        </p:nvSpPr>
        <p:spPr>
          <a:xfrm>
            <a:off x="1120000" y="1825625"/>
            <a:ext cx="10380022" cy="4641078"/>
          </a:xfrm>
        </p:spPr>
        <p:txBody>
          <a:bodyPr>
            <a:normAutofit fontScale="92500" lnSpcReduction="10000"/>
          </a:bodyPr>
          <a:lstStyle/>
          <a:p>
            <a:r>
              <a:rPr lang="ru-RU" sz="2900" dirty="0" smtClean="0"/>
              <a:t>В </a:t>
            </a:r>
            <a:r>
              <a:rPr lang="ru-RU" sz="2900" dirty="0"/>
              <a:t>обязательные условия аудиторской проверки финансовой отчетности обычно не входит проверка финансового состояния предприятия. Однако в договоре стороны могут предусмотреть проведение данной работы на исследуемом предприятии. </a:t>
            </a:r>
          </a:p>
          <a:p>
            <a:r>
              <a:rPr lang="ru-RU" sz="2900" dirty="0"/>
              <a:t>Аудит финансового состояния начинают с определения платежеспособности предприятия. К платежеспособному относится предприятие, у которого сумма текущих активов (запасы, денежные средства, дебиторская задолженность и другие активы) больше или равна его внешней задолженности (обязательствам). </a:t>
            </a:r>
            <a:endParaRPr lang="ru-RU" sz="2900" dirty="0" smtClean="0"/>
          </a:p>
          <a:p>
            <a:r>
              <a:rPr lang="ru-RU" sz="2900" dirty="0" smtClean="0"/>
              <a:t>Ликвидность </a:t>
            </a:r>
            <a:r>
              <a:rPr lang="ru-RU" sz="2900" dirty="0"/>
              <a:t>баланса определяется как степень покрытия обязательств организации ее активами, срок превращения которых в деньги соответствует сроку погашения обязательств. </a:t>
            </a:r>
          </a:p>
          <a:p>
            <a:endParaRPr lang="ru-RU" dirty="0"/>
          </a:p>
        </p:txBody>
      </p:sp>
    </p:spTree>
    <p:extLst>
      <p:ext uri="{BB962C8B-B14F-4D97-AF65-F5344CB8AC3E}">
        <p14:creationId xmlns:p14="http://schemas.microsoft.com/office/powerpoint/2010/main" val="26937102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20000" y="939114"/>
            <a:ext cx="10233800" cy="5237849"/>
          </a:xfrm>
        </p:spPr>
        <p:txBody>
          <a:bodyPr>
            <a:normAutofit/>
          </a:bodyPr>
          <a:lstStyle/>
          <a:p>
            <a:r>
              <a:rPr lang="ru-RU" sz="3200" dirty="0"/>
              <a:t>Различают три показателя платежеспособности:</a:t>
            </a:r>
          </a:p>
          <a:p>
            <a:pPr lvl="1">
              <a:buFontTx/>
              <a:buChar char="-"/>
            </a:pPr>
            <a:r>
              <a:rPr lang="ru-RU" sz="3200" dirty="0" smtClean="0"/>
              <a:t>коэффициент </a:t>
            </a:r>
            <a:r>
              <a:rPr lang="ru-RU" sz="3200" dirty="0"/>
              <a:t>абсолютной (срочной) </a:t>
            </a:r>
            <a:r>
              <a:rPr lang="ru-RU" sz="3200" dirty="0" smtClean="0"/>
              <a:t>ликвидности;</a:t>
            </a:r>
          </a:p>
          <a:p>
            <a:pPr lvl="1">
              <a:buFontTx/>
              <a:buChar char="-"/>
            </a:pPr>
            <a:r>
              <a:rPr lang="ru-RU" sz="3200" dirty="0" smtClean="0"/>
              <a:t>промежуточный </a:t>
            </a:r>
            <a:r>
              <a:rPr lang="ru-RU" sz="3200" dirty="0"/>
              <a:t>коэффициент </a:t>
            </a:r>
            <a:r>
              <a:rPr lang="ru-RU" sz="3200" dirty="0" smtClean="0"/>
              <a:t>покрытия;</a:t>
            </a:r>
          </a:p>
          <a:p>
            <a:pPr lvl="1">
              <a:buFontTx/>
              <a:buChar char="-"/>
            </a:pPr>
            <a:r>
              <a:rPr lang="ru-RU" sz="3200" dirty="0" smtClean="0"/>
              <a:t>общий </a:t>
            </a:r>
            <a:r>
              <a:rPr lang="ru-RU" sz="3200" dirty="0"/>
              <a:t>коэффициент покрытия (коэффициент текущей платежеспособности). </a:t>
            </a:r>
            <a:endParaRPr lang="ru-RU" sz="3200" dirty="0" smtClean="0"/>
          </a:p>
          <a:p>
            <a:r>
              <a:rPr lang="ru-RU" sz="3200" dirty="0" smtClean="0"/>
              <a:t>Исчисляются </a:t>
            </a:r>
            <a:r>
              <a:rPr lang="ru-RU" sz="3200" dirty="0"/>
              <a:t>обязательства как совокупная величина краткосрочных заемных средств, кредиторской задолженности, расчетов по дивидендам и прочих краткосрочных пассивов (стр. 610+620+630+660). </a:t>
            </a:r>
          </a:p>
          <a:p>
            <a:endParaRPr lang="ru-RU" dirty="0"/>
          </a:p>
        </p:txBody>
      </p:sp>
    </p:spTree>
    <p:extLst>
      <p:ext uri="{BB962C8B-B14F-4D97-AF65-F5344CB8AC3E}">
        <p14:creationId xmlns:p14="http://schemas.microsoft.com/office/powerpoint/2010/main" val="423019699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27222" y="436605"/>
            <a:ext cx="11038702" cy="6112476"/>
          </a:xfrm>
        </p:spPr>
        <p:txBody>
          <a:bodyPr>
            <a:normAutofit/>
          </a:bodyPr>
          <a:lstStyle/>
          <a:p>
            <a:r>
              <a:rPr lang="ru-RU" b="1" dirty="0"/>
              <a:t>Коэффициент абсолютной ликвидности </a:t>
            </a:r>
            <a:r>
              <a:rPr lang="ru-RU" dirty="0"/>
              <a:t>исчисляют отношением суммы денежных средств и краткосрочных финансовых вложений (стр. 250+260) к краткосрочным обязательствам. Значение коэффициента абсолютной ликвидности свидетельствует о хорошей платежеспособности предприятия, если он составляет примерно 0,2-0,5. Показатель абсолютной ликвидности предприятия имеет особенно важное значение для поставщиков материальных ресурсов и банка, кредитующего данное предприятие.</a:t>
            </a:r>
          </a:p>
          <a:p>
            <a:r>
              <a:rPr lang="ru-RU" b="1" dirty="0"/>
              <a:t>Промежуточный коэффициент покрытия</a:t>
            </a:r>
            <a:r>
              <a:rPr lang="ru-RU" dirty="0"/>
              <a:t> определяют как частное от деления совокупной суммы денежных средств, краткосрочных финансовых вложений, краткосрочной дебиторской задолженности (платежи по которой ожидаются в течение 12 месяцев), готовой и отгруженной продукции (стр. 215, 216 ,240 ,250 ,260) к краткосрочным обязательствам. Теоретическое значение этого показателя признается достаточным на уровне 0,5-0,7. </a:t>
            </a:r>
          </a:p>
          <a:p>
            <a:endParaRPr lang="ru-RU" dirty="0"/>
          </a:p>
        </p:txBody>
      </p:sp>
    </p:spTree>
    <p:extLst>
      <p:ext uri="{BB962C8B-B14F-4D97-AF65-F5344CB8AC3E}">
        <p14:creationId xmlns:p14="http://schemas.microsoft.com/office/powerpoint/2010/main" val="254477641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91978" y="741406"/>
            <a:ext cx="10661822" cy="5435558"/>
          </a:xfrm>
        </p:spPr>
        <p:txBody>
          <a:bodyPr>
            <a:noAutofit/>
          </a:bodyPr>
          <a:lstStyle/>
          <a:p>
            <a:r>
              <a:rPr lang="ru-RU" b="1" dirty="0"/>
              <a:t>Общий коэффициент покрытия (текущий коэффициент ликвидности)</a:t>
            </a:r>
            <a:r>
              <a:rPr lang="ru-RU" dirty="0"/>
              <a:t> исчисляют отношением совокупной величины оборотных активов (стр. 290) к краткосрочным обязательствам. В соответствии с Методическими рекомендациями по разработке финансовой политики предприятия, утвержденными приказом Минэкономики России от 01 октября 1997 г за № 118, нормативное значение общего коэффициента покрытия составляет от 1 до 2. Нижняя граница обусловлена необходимостью покрытия оборотными активами краткосрочных обязательств предприятия. Значительное превышение оборотных активов на краткосрочными обязательствами (более 2,0) также нежелательно, так как свидетельствует о неэффективном использовании предприятием своего имущества.</a:t>
            </a:r>
          </a:p>
        </p:txBody>
      </p:sp>
    </p:spTree>
    <p:extLst>
      <p:ext uri="{BB962C8B-B14F-4D97-AF65-F5344CB8AC3E}">
        <p14:creationId xmlns:p14="http://schemas.microsoft.com/office/powerpoint/2010/main" val="35517527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05016" y="955589"/>
            <a:ext cx="10348784" cy="5221374"/>
          </a:xfrm>
        </p:spPr>
        <p:txBody>
          <a:bodyPr>
            <a:normAutofit fontScale="92500" lnSpcReduction="10000"/>
          </a:bodyPr>
          <a:lstStyle/>
          <a:p>
            <a:r>
              <a:rPr lang="ru-RU" dirty="0"/>
              <a:t>При характеристике платежеспособности аудитор должен обратить внимание на такие показатели, как наличие денежных средств на счетах в банках, в кассе организации, просроченные дебиторскую и кредиторскую задолженности, не погашенные в срок кредиты и займы, полноту перечисления соответствующих налогов в бюджет. Также следует обратить внимание на оценку положения предприятия на рынке ценных бумаг и выяснить причины имевших место негативных явлений.</a:t>
            </a:r>
          </a:p>
          <a:p>
            <a:r>
              <a:rPr lang="ru-RU" dirty="0"/>
              <a:t>Кроме того, аудитором может быть проведена оценка деловой активности организации, критериями которой являются широта рынков сбыта продукции, включая наличие поставок на экспорт, репутация предприятия и иная информация; степень выполнения плановых показателей, обеспечения заданных темпов их роста (снижения); уровень эффективности использования ресурсов предприятия и др.</a:t>
            </a:r>
          </a:p>
          <a:p>
            <a:endParaRPr lang="ru-RU" dirty="0"/>
          </a:p>
        </p:txBody>
      </p:sp>
    </p:spTree>
    <p:extLst>
      <p:ext uri="{BB962C8B-B14F-4D97-AF65-F5344CB8AC3E}">
        <p14:creationId xmlns:p14="http://schemas.microsoft.com/office/powerpoint/2010/main" val="170912511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5206" y="373364"/>
            <a:ext cx="7309021" cy="1027070"/>
          </a:xfrm>
        </p:spPr>
        <p:txBody>
          <a:bodyPr/>
          <a:lstStyle/>
          <a:p>
            <a:r>
              <a:rPr lang="ru-RU" sz="4800" dirty="0"/>
              <a:t>Вопросы и задания к </a:t>
            </a:r>
            <a:r>
              <a:rPr lang="ru-RU" sz="4800" dirty="0" smtClean="0"/>
              <a:t>теме:</a:t>
            </a:r>
            <a:endParaRPr lang="ru-RU" dirty="0"/>
          </a:p>
        </p:txBody>
      </p:sp>
      <p:sp>
        <p:nvSpPr>
          <p:cNvPr id="3" name="Объект 2"/>
          <p:cNvSpPr>
            <a:spLocks noGrp="1"/>
          </p:cNvSpPr>
          <p:nvPr>
            <p:ph idx="1"/>
          </p:nvPr>
        </p:nvSpPr>
        <p:spPr>
          <a:xfrm>
            <a:off x="1112108" y="1589903"/>
            <a:ext cx="10560908" cy="4662616"/>
          </a:xfrm>
        </p:spPr>
        <p:txBody>
          <a:bodyPr>
            <a:normAutofit fontScale="92500" lnSpcReduction="10000"/>
          </a:bodyPr>
          <a:lstStyle/>
          <a:p>
            <a:pPr marL="0" indent="0">
              <a:buNone/>
            </a:pPr>
            <a:r>
              <a:rPr lang="ru-RU" sz="3000" dirty="0" smtClean="0"/>
              <a:t>1. Назовите </a:t>
            </a:r>
            <a:r>
              <a:rPr lang="ru-RU" sz="3000" dirty="0"/>
              <a:t>основные источники информации для проведения аудита финансовой отчетности.</a:t>
            </a:r>
          </a:p>
          <a:p>
            <a:pPr marL="0" indent="0">
              <a:buNone/>
            </a:pPr>
            <a:r>
              <a:rPr lang="ru-RU" sz="3000" dirty="0" smtClean="0"/>
              <a:t>2. Какие </a:t>
            </a:r>
            <a:r>
              <a:rPr lang="ru-RU" sz="3000" dirty="0"/>
              <a:t>аудиторские процедуры используются для подтверждения данных дебиторской и кредиторской задолженностей?</a:t>
            </a:r>
          </a:p>
          <a:p>
            <a:pPr marL="0" indent="0">
              <a:buNone/>
            </a:pPr>
            <a:r>
              <a:rPr lang="ru-RU" sz="3000" dirty="0" smtClean="0"/>
              <a:t>3. Какие </a:t>
            </a:r>
            <a:r>
              <a:rPr lang="ru-RU" sz="3000" dirty="0"/>
              <a:t>аналитические процедуры используются при аудите финансовой отчетности?</a:t>
            </a:r>
          </a:p>
          <a:p>
            <a:pPr marL="0" indent="0">
              <a:buNone/>
            </a:pPr>
            <a:r>
              <a:rPr lang="ru-RU" sz="3000" dirty="0" smtClean="0"/>
              <a:t>4. Какие </a:t>
            </a:r>
            <a:r>
              <a:rPr lang="ru-RU" sz="3000" dirty="0"/>
              <a:t>основные коэффициенты рассчитываются аудитором при проверке финансовой отчетности?</a:t>
            </a:r>
          </a:p>
          <a:p>
            <a:pPr marL="0" indent="0">
              <a:buNone/>
            </a:pPr>
            <a:r>
              <a:rPr lang="ru-RU" sz="3000" dirty="0" smtClean="0"/>
              <a:t>5. Составьте </a:t>
            </a:r>
            <a:r>
              <a:rPr lang="ru-RU" sz="3000" dirty="0"/>
              <a:t>программу аудита финансовой отчетности (на конкретном примере).</a:t>
            </a:r>
          </a:p>
          <a:p>
            <a:endParaRPr lang="ru-RU" dirty="0"/>
          </a:p>
        </p:txBody>
      </p:sp>
    </p:spTree>
    <p:extLst>
      <p:ext uri="{BB962C8B-B14F-4D97-AF65-F5344CB8AC3E}">
        <p14:creationId xmlns:p14="http://schemas.microsoft.com/office/powerpoint/2010/main" val="233103937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0536" y="735828"/>
            <a:ext cx="10515600" cy="1325563"/>
          </a:xfrm>
        </p:spPr>
        <p:txBody>
          <a:bodyPr/>
          <a:lstStyle/>
          <a:p>
            <a:r>
              <a:rPr lang="ru-RU" dirty="0" smtClean="0"/>
              <a:t>СПАСИБО ЗА ВНИМАНИЕ!!!</a:t>
            </a:r>
            <a:endParaRPr lang="ru-RU" dirty="0"/>
          </a:p>
        </p:txBody>
      </p:sp>
      <p:pic>
        <p:nvPicPr>
          <p:cNvPr id="4" name="Рисунок 3"/>
          <p:cNvPicPr>
            <a:picLocks noChangeAspect="1"/>
          </p:cNvPicPr>
          <p:nvPr/>
        </p:nvPicPr>
        <p:blipFill>
          <a:blip r:embed="rId2"/>
          <a:stretch>
            <a:fillRect/>
          </a:stretch>
        </p:blipFill>
        <p:spPr>
          <a:xfrm>
            <a:off x="6497842" y="2657492"/>
            <a:ext cx="5694158" cy="4200508"/>
          </a:xfrm>
          <a:prstGeom prst="rect">
            <a:avLst/>
          </a:prstGeom>
        </p:spPr>
      </p:pic>
    </p:spTree>
    <p:extLst>
      <p:ext uri="{BB962C8B-B14F-4D97-AF65-F5344CB8AC3E}">
        <p14:creationId xmlns:p14="http://schemas.microsoft.com/office/powerpoint/2010/main" val="287070497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421a09e88cfb488ae9d76ede97465038caa91e"/>
</p:tagLst>
</file>

<file path=ppt/theme/theme1.xml><?xml version="1.0" encoding="utf-8"?>
<a:theme xmlns:a="http://schemas.openxmlformats.org/drawingml/2006/main" name="Глубина">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docProps/app.xml><?xml version="1.0" encoding="utf-8"?>
<Properties xmlns="http://schemas.openxmlformats.org/officeDocument/2006/extended-properties" xmlns:vt="http://schemas.openxmlformats.org/officeDocument/2006/docPropsVTypes">
  <Template>Глубина</Template>
  <TotalTime>116</TotalTime>
  <Words>2714</Words>
  <Application>Microsoft Office PowerPoint</Application>
  <PresentationFormat>Широкоэкранный</PresentationFormat>
  <Paragraphs>90</Paragraphs>
  <Slides>39</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39</vt:i4>
      </vt:variant>
    </vt:vector>
  </HeadingPairs>
  <TitlesOfParts>
    <vt:vector size="42" baseType="lpstr">
      <vt:lpstr>Arial</vt:lpstr>
      <vt:lpstr>Corbel</vt:lpstr>
      <vt:lpstr>Глубина</vt:lpstr>
      <vt:lpstr>КАФЕДРА ЭКОНОМИКИ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Правильность формирования финансовых результатов организации и учет нераспределенной прибыли (непокрытых убытков)</vt:lpstr>
      <vt:lpstr>Презентация PowerPoint</vt:lpstr>
      <vt:lpstr>Презентация PowerPoint</vt:lpstr>
      <vt:lpstr>Презентация PowerPoint</vt:lpstr>
      <vt:lpstr>Презентация PowerPoint</vt:lpstr>
      <vt:lpstr>Отражение  информации в пояснительной записке к финансовой отчетности</vt:lpstr>
      <vt:lpstr>Презентация PowerPoint</vt:lpstr>
      <vt:lpstr>Подтверждение показателей отчетности результатами инвентаризации</vt:lpstr>
      <vt:lpstr>Презентация PowerPoint</vt:lpstr>
      <vt:lpstr>Анализ финансового состояния и результатов хозяйственной деятельности</vt:lpstr>
      <vt:lpstr>Презентация PowerPoint</vt:lpstr>
      <vt:lpstr>Презентация PowerPoint</vt:lpstr>
      <vt:lpstr>Презентация PowerPoint</vt:lpstr>
      <vt:lpstr>Презентация PowerPoint</vt:lpstr>
      <vt:lpstr>Вопросы и задания к теме:</vt:lpstr>
      <vt:lpstr>СПАСИБО ЗА ВНИМАНИЕ!!!</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КАФЕДРА ЭКОНОМИКИ</dc:title>
  <dc:creator>Антон Демченко</dc:creator>
  <cp:lastModifiedBy>Резванец Дарья</cp:lastModifiedBy>
  <cp:revision>10</cp:revision>
  <dcterms:created xsi:type="dcterms:W3CDTF">2017-06-11T07:06:41Z</dcterms:created>
  <dcterms:modified xsi:type="dcterms:W3CDTF">2017-06-13T06:26:25Z</dcterms:modified>
</cp:coreProperties>
</file>