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B7C8-DA6C-4CC8-8F00-EEB5B378608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3F76-3703-46EB-A96F-08FC6853D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195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B7C8-DA6C-4CC8-8F00-EEB5B378608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3F76-3703-46EB-A96F-08FC6853D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45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B7C8-DA6C-4CC8-8F00-EEB5B378608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3F76-3703-46EB-A96F-08FC6853D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51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B7C8-DA6C-4CC8-8F00-EEB5B378608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3F76-3703-46EB-A96F-08FC6853D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498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B7C8-DA6C-4CC8-8F00-EEB5B378608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3F76-3703-46EB-A96F-08FC6853D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010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B7C8-DA6C-4CC8-8F00-EEB5B378608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3F76-3703-46EB-A96F-08FC6853D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405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B7C8-DA6C-4CC8-8F00-EEB5B378608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3F76-3703-46EB-A96F-08FC6853D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310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B7C8-DA6C-4CC8-8F00-EEB5B378608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3F76-3703-46EB-A96F-08FC6853D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614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B7C8-DA6C-4CC8-8F00-EEB5B378608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3F76-3703-46EB-A96F-08FC6853D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959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B7C8-DA6C-4CC8-8F00-EEB5B378608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3F76-3703-46EB-A96F-08FC6853D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908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B7C8-DA6C-4CC8-8F00-EEB5B378608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3F76-3703-46EB-A96F-08FC6853D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17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B7C8-DA6C-4CC8-8F00-EEB5B378608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3F76-3703-46EB-A96F-08FC6853DEE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980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B7C8-DA6C-4CC8-8F00-EEB5B378608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3F76-3703-46EB-A96F-08FC6853D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657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B7C8-DA6C-4CC8-8F00-EEB5B378608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3F76-3703-46EB-A96F-08FC6853D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2209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B7C8-DA6C-4CC8-8F00-EEB5B378608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3F76-3703-46EB-A96F-08FC6853D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8401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B7C8-DA6C-4CC8-8F00-EEB5B378608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3F76-3703-46EB-A96F-08FC6853D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7569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B7C8-DA6C-4CC8-8F00-EEB5B378608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F3F76-3703-46EB-A96F-08FC6853D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359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FACB7C8-DA6C-4CC8-8F00-EEB5B378608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F3F76-3703-46EB-A96F-08FC6853D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4855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3487" y="188242"/>
            <a:ext cx="6503831" cy="945099"/>
          </a:xfrm>
        </p:spPr>
        <p:txBody>
          <a:bodyPr>
            <a:noAutofit/>
          </a:bodyPr>
          <a:lstStyle/>
          <a:p>
            <a:pPr algn="l"/>
            <a:r>
              <a:rPr lang="ru-RU" sz="7200" dirty="0">
                <a:solidFill>
                  <a:schemeClr val="tx1"/>
                </a:solidFill>
              </a:rPr>
              <a:t/>
            </a:r>
            <a:br>
              <a:rPr lang="ru-RU" sz="7200" dirty="0">
                <a:solidFill>
                  <a:schemeClr val="tx1"/>
                </a:solidFill>
              </a:rPr>
            </a:br>
            <a:r>
              <a:rPr lang="ru-RU" sz="4400" dirty="0" smtClean="0">
                <a:solidFill>
                  <a:schemeClr val="tx1"/>
                </a:solidFill>
              </a:rPr>
              <a:t>Кафедра экономики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3487" y="1133341"/>
            <a:ext cx="9144000" cy="1133341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Преподаватель: КЭН, доцент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Василенко Марина Евгеньевна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88" y="5268675"/>
            <a:ext cx="588135" cy="12515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02276" y="2653049"/>
            <a:ext cx="10985680" cy="144655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Аудит учета операций с основными средствами</a:t>
            </a:r>
            <a:endParaRPr lang="ru-RU" sz="4400" b="1" dirty="0">
              <a:solidFill>
                <a:srgbClr val="1230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94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768" y="759255"/>
            <a:ext cx="12211997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Целью аудита данного раздела учета является про­верка правильности оценки основных средств, </a:t>
            </a:r>
            <a:endParaRPr lang="ru-RU" dirty="0" smtClean="0"/>
          </a:p>
          <a:p>
            <a:pPr algn="ctr"/>
            <a:r>
              <a:rPr lang="ru-RU" dirty="0" smtClean="0"/>
              <a:t>отражения </a:t>
            </a:r>
            <a:r>
              <a:rPr lang="ru-RU" dirty="0"/>
              <a:t>в учете операций по движению основ­ных средств, начислению </a:t>
            </a:r>
            <a:endParaRPr lang="ru-RU" dirty="0" smtClean="0"/>
          </a:p>
          <a:p>
            <a:pPr algn="ctr"/>
            <a:r>
              <a:rPr lang="ru-RU" dirty="0" smtClean="0"/>
              <a:t>амортизации </a:t>
            </a:r>
            <a:r>
              <a:rPr lang="ru-RU" dirty="0"/>
              <a:t>и </a:t>
            </a:r>
            <a:r>
              <a:rPr lang="ru-RU" dirty="0" smtClean="0"/>
              <a:t>отражения </a:t>
            </a:r>
            <a:r>
              <a:rPr lang="ru-RU" dirty="0"/>
              <a:t>зат­рат </a:t>
            </a:r>
            <a:r>
              <a:rPr lang="ru-RU" dirty="0" smtClean="0"/>
              <a:t>на </a:t>
            </a:r>
            <a:r>
              <a:rPr lang="ru-RU" dirty="0"/>
              <a:t>ремонт основных средств предприятия</a:t>
            </a:r>
            <a:r>
              <a:rPr lang="ru-RU" sz="2200" dirty="0"/>
              <a:t>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18525" y="2719525"/>
            <a:ext cx="1126462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u="sng" dirty="0"/>
              <a:t>Для достижения цели аудита следует решить следую­щие задачи</a:t>
            </a:r>
            <a:r>
              <a:rPr lang="ru-RU" sz="1600" dirty="0"/>
              <a:t>: </a:t>
            </a:r>
          </a:p>
          <a:p>
            <a:r>
              <a:rPr lang="ru-RU" sz="1600" dirty="0"/>
              <a:t>- изучение условий хранения и эксплуатации основных средств, их состава и структуры;</a:t>
            </a:r>
          </a:p>
          <a:p>
            <a:r>
              <a:rPr lang="ru-RU" sz="1600" dirty="0"/>
              <a:t>- подтверждение правильности оформления и отраже­ния в учете операций с основными средствами; </a:t>
            </a:r>
          </a:p>
          <a:p>
            <a:r>
              <a:rPr lang="ru-RU" sz="1600" dirty="0" smtClean="0"/>
              <a:t>- подтверждение </a:t>
            </a:r>
            <a:r>
              <a:rPr lang="ru-RU" sz="1600" dirty="0"/>
              <a:t>расчетов начисленной амортизации по основным средствам и </a:t>
            </a:r>
            <a:endParaRPr lang="ru-RU" sz="1600" dirty="0" smtClean="0"/>
          </a:p>
          <a:p>
            <a:r>
              <a:rPr lang="ru-RU" sz="1600" dirty="0" smtClean="0"/>
              <a:t>достоверности </a:t>
            </a:r>
            <a:r>
              <a:rPr lang="ru-RU" sz="1600" dirty="0"/>
              <a:t>отражения ее в учете;</a:t>
            </a:r>
          </a:p>
          <a:p>
            <a:r>
              <a:rPr lang="ru-RU" sz="1600" dirty="0" smtClean="0"/>
              <a:t>- установление </a:t>
            </a:r>
            <a:r>
              <a:rPr lang="ru-RU" sz="1600" dirty="0"/>
              <a:t>объемов, выполненных ремонтов основ­ных средств и </a:t>
            </a:r>
            <a:endParaRPr lang="ru-RU" sz="1600" dirty="0" smtClean="0"/>
          </a:p>
          <a:p>
            <a:r>
              <a:rPr lang="ru-RU" sz="1600" dirty="0" smtClean="0"/>
              <a:t>правомерности </a:t>
            </a:r>
            <a:r>
              <a:rPr lang="ru-RU" sz="1600" dirty="0"/>
              <a:t>отражения ремонтов по их проведению в учете в зависимости от выбранного метода; </a:t>
            </a:r>
          </a:p>
          <a:p>
            <a:r>
              <a:rPr lang="ru-RU" sz="1600" dirty="0"/>
              <a:t>- подтверждение итогов, проведенной в отчетном году переоценки основных средств;</a:t>
            </a:r>
          </a:p>
          <a:p>
            <a:r>
              <a:rPr lang="ru-RU" sz="1600" dirty="0"/>
              <a:t>- оценка качества проведенной перед составлением годо­вого отчета инвентаризации основных средств.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542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0300" y="6477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29049" y="769827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44843" y="647700"/>
            <a:ext cx="11378857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Источниками информации при осуществлении про­верки являются: </a:t>
            </a:r>
            <a:endParaRPr lang="ru-RU" sz="2400" b="1" dirty="0" smtClean="0"/>
          </a:p>
          <a:p>
            <a:endParaRPr lang="ru-RU" dirty="0" smtClean="0"/>
          </a:p>
          <a:p>
            <a:pPr algn="just"/>
            <a:r>
              <a:rPr lang="ru-RU" sz="2000" dirty="0" smtClean="0"/>
              <a:t>- </a:t>
            </a:r>
            <a:r>
              <a:rPr lang="ru-RU" sz="2000" dirty="0" smtClean="0"/>
              <a:t>положение </a:t>
            </a:r>
            <a:r>
              <a:rPr lang="ru-RU" sz="2000" dirty="0"/>
              <a:t>об учетной политике пред­приятия; </a:t>
            </a:r>
            <a:endParaRPr lang="ru-RU" sz="2000" dirty="0" smtClean="0"/>
          </a:p>
          <a:p>
            <a:pPr algn="just"/>
            <a:r>
              <a:rPr lang="ru-RU" sz="2000" dirty="0" smtClean="0"/>
              <a:t>- договора </a:t>
            </a:r>
            <a:r>
              <a:rPr lang="ru-RU" sz="2000" dirty="0"/>
              <a:t>купли-продажи основных средств; </a:t>
            </a:r>
            <a:endParaRPr lang="ru-RU" sz="2000" dirty="0" smtClean="0"/>
          </a:p>
          <a:p>
            <a:pPr algn="just"/>
            <a:r>
              <a:rPr lang="ru-RU" sz="2000" dirty="0" smtClean="0"/>
              <a:t>- акт </a:t>
            </a:r>
            <a:r>
              <a:rPr lang="ru-RU" sz="2000" dirty="0"/>
              <a:t>приемки законченного строительством объекта приемоч­ной комиссией (ф. № КС-14); </a:t>
            </a:r>
            <a:endParaRPr lang="ru-RU" sz="2000" dirty="0" smtClean="0"/>
          </a:p>
          <a:p>
            <a:pPr algn="just"/>
            <a:r>
              <a:rPr lang="ru-RU" sz="2000" dirty="0" smtClean="0"/>
              <a:t>- акт </a:t>
            </a:r>
            <a:r>
              <a:rPr lang="ru-RU" sz="2000" dirty="0"/>
              <a:t>о приеме-передаче объекта основных средств (кроме зданий, сооружений) (ф. № ОС-1); </a:t>
            </a:r>
            <a:endParaRPr lang="ru-RU" sz="2000" dirty="0" smtClean="0"/>
          </a:p>
          <a:p>
            <a:pPr algn="just"/>
            <a:r>
              <a:rPr lang="ru-RU" sz="2000" dirty="0" smtClean="0"/>
              <a:t>- акт </a:t>
            </a:r>
            <a:r>
              <a:rPr lang="ru-RU" sz="2000" dirty="0"/>
              <a:t>о приеме-передаче здания (сооружения) (форма № ОС-1а); </a:t>
            </a:r>
            <a:endParaRPr lang="ru-RU" sz="2000" dirty="0" smtClean="0"/>
          </a:p>
          <a:p>
            <a:pPr algn="just"/>
            <a:r>
              <a:rPr lang="ru-RU" sz="2000" dirty="0" smtClean="0"/>
              <a:t>- акт </a:t>
            </a:r>
            <a:r>
              <a:rPr lang="ru-RU" sz="2000" dirty="0"/>
              <a:t>о приеме-передаче групп объектов основных средств (кроме зданий, сооружений) (форма № ОС-1б); </a:t>
            </a:r>
            <a:endParaRPr lang="ru-RU" sz="2000" dirty="0" smtClean="0"/>
          </a:p>
          <a:p>
            <a:pPr algn="just"/>
            <a:r>
              <a:rPr lang="ru-RU" sz="2000" dirty="0" smtClean="0"/>
              <a:t>- акт </a:t>
            </a:r>
            <a:r>
              <a:rPr lang="ru-RU" sz="2000" dirty="0"/>
              <a:t>о приеме (поступлении) оборудования (форма № ОС -14); </a:t>
            </a:r>
            <a:endParaRPr lang="ru-RU" sz="2000" dirty="0" smtClean="0"/>
          </a:p>
          <a:p>
            <a:pPr algn="just"/>
            <a:r>
              <a:rPr lang="ru-RU" sz="2000" dirty="0" smtClean="0"/>
              <a:t>- акт </a:t>
            </a:r>
            <a:r>
              <a:rPr lang="ru-RU" sz="2000" dirty="0"/>
              <a:t>о приеме-передаче оборудования в монтаж (форма № ОС-15); </a:t>
            </a:r>
            <a:endParaRPr lang="ru-RU" sz="2000" dirty="0" smtClean="0"/>
          </a:p>
          <a:p>
            <a:pPr algn="just"/>
            <a:r>
              <a:rPr lang="ru-RU" sz="2000" dirty="0" smtClean="0"/>
              <a:t>- акт </a:t>
            </a:r>
            <a:r>
              <a:rPr lang="ru-RU" sz="2000" dirty="0"/>
              <a:t>о выяв­ленных дефектах  оборудования (ф. № ОС-16);  </a:t>
            </a:r>
            <a:endParaRPr lang="ru-RU" sz="2000" dirty="0" smtClean="0"/>
          </a:p>
          <a:p>
            <a:pPr algn="just"/>
            <a:r>
              <a:rPr lang="ru-RU" sz="2000" dirty="0" smtClean="0"/>
              <a:t>- накладная </a:t>
            </a:r>
            <a:r>
              <a:rPr lang="ru-RU" sz="2000" dirty="0"/>
              <a:t>на внутреннее перемещение объектов основных средств (форма № ОС-2); </a:t>
            </a:r>
            <a:endParaRPr lang="ru-RU" sz="2000" dirty="0" smtClean="0"/>
          </a:p>
          <a:p>
            <a:pPr algn="just"/>
            <a:r>
              <a:rPr lang="ru-RU" sz="2000" dirty="0" smtClean="0"/>
              <a:t>- акт о приеме-сдаче отремонтированных, реконструированных, модернизированных;</a:t>
            </a:r>
          </a:p>
          <a:p>
            <a:pPr algn="just"/>
            <a:r>
              <a:rPr lang="ru-RU" sz="2000" dirty="0" smtClean="0"/>
              <a:t>- объектов основных средств (форма № ОС-3); </a:t>
            </a:r>
          </a:p>
          <a:p>
            <a:pPr algn="just"/>
            <a:endParaRPr lang="ru-RU" sz="20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801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7833" y="479854"/>
            <a:ext cx="93519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Источниками информации при осуществлении про­верки являются: 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33633" y="1119069"/>
            <a:ext cx="11205004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 ин­вентарная карточка учета объекта основных средств (форма № ОС-6); </a:t>
            </a:r>
          </a:p>
          <a:p>
            <a:r>
              <a:rPr lang="ru-RU" dirty="0" smtClean="0"/>
              <a:t>- инвентарная карточка группового учета объектов основных средств (форма № ОС-6а); </a:t>
            </a:r>
          </a:p>
          <a:p>
            <a:r>
              <a:rPr lang="ru-RU" dirty="0" smtClean="0"/>
              <a:t>- инвентарная книга учета объектов основных средств (форма № ОС-6б); </a:t>
            </a:r>
          </a:p>
          <a:p>
            <a:r>
              <a:rPr lang="ru-RU" dirty="0" smtClean="0"/>
              <a:t>- акт о списании объекта основных средств (кроме автотранспортных средств) (форма № ОС-4); </a:t>
            </a:r>
          </a:p>
          <a:p>
            <a:r>
              <a:rPr lang="ru-RU" dirty="0" smtClean="0"/>
              <a:t>- акт о спи­сании автотранспортных средств (форма № ОС-4а); </a:t>
            </a:r>
          </a:p>
          <a:p>
            <a:r>
              <a:rPr lang="ru-RU" dirty="0" smtClean="0"/>
              <a:t>- акт о списании групп объектов основных средств (кроме автотранспортных средств) (форма № ОС-4б); </a:t>
            </a:r>
          </a:p>
          <a:p>
            <a:r>
              <a:rPr lang="ru-RU" dirty="0" smtClean="0"/>
              <a:t>- разработочные таблицы (форма № 6 по расчету сумм амортизационных отчислений); </a:t>
            </a:r>
          </a:p>
          <a:p>
            <a:r>
              <a:rPr lang="ru-RU" dirty="0" smtClean="0"/>
              <a:t>- де­фектные ведомости; </a:t>
            </a:r>
          </a:p>
          <a:p>
            <a:r>
              <a:rPr lang="ru-RU" dirty="0" smtClean="0"/>
              <a:t>- наряд-заказ на ремонт основных средств; </a:t>
            </a:r>
          </a:p>
          <a:p>
            <a:r>
              <a:rPr lang="ru-RU" dirty="0" smtClean="0"/>
              <a:t>- договоры на передачу, получение в аренду основ­ных средств; </a:t>
            </a:r>
          </a:p>
          <a:p>
            <a:r>
              <a:rPr lang="ru-RU" dirty="0" smtClean="0"/>
              <a:t>- учетные регистры по счетам 01, 02, 03, 20, 25, 26, 07, 08, 97, 91, 98 и др.; </a:t>
            </a:r>
          </a:p>
          <a:p>
            <a:r>
              <a:rPr lang="ru-RU" dirty="0" smtClean="0"/>
              <a:t>- Главная книга; </a:t>
            </a:r>
          </a:p>
          <a:p>
            <a:r>
              <a:rPr lang="ru-RU" dirty="0" smtClean="0"/>
              <a:t>- баланс; </a:t>
            </a:r>
          </a:p>
          <a:p>
            <a:r>
              <a:rPr lang="ru-RU" dirty="0" smtClean="0"/>
              <a:t>- приложе­ние к бухгалтерскому балансу (ф. № 5).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190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3957" y="1655806"/>
            <a:ext cx="95171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Приступая к проверке аудитору следует обращать осо­бое внимание на соответствие практики учета основных средств требованиям следующих нормативных актов: По­ложения по бухгалтерскому учету «Учет основных средств» (ПБУ 6/01), утвержденного приказом Минфина РФ от 30.03.2001 г. № 26н (в ред. Приказа МФ РФ № 147н от 12.12.2005 г.); Методических указаний по бухгал­терскому учету основных средств, утвержденных прика­зом Минфина РФ от 13.10.2003 г. № 91н; 25-й главы «Налог на прибыль организации» Налогового кодекса РФ.</a:t>
            </a:r>
          </a:p>
        </p:txBody>
      </p:sp>
    </p:spTree>
    <p:extLst>
      <p:ext uri="{BB962C8B-B14F-4D97-AF65-F5344CB8AC3E}">
        <p14:creationId xmlns:p14="http://schemas.microsoft.com/office/powerpoint/2010/main" val="372418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41405"/>
            <a:ext cx="11099800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/>
              <a:t>Так в процессе аудита основных средств аудитор должен выяснить:</a:t>
            </a:r>
          </a:p>
          <a:p>
            <a:endParaRPr lang="ru-RU" sz="1700" dirty="0" smtClean="0"/>
          </a:p>
          <a:p>
            <a:r>
              <a:rPr lang="ru-RU" sz="1700" dirty="0" smtClean="0"/>
              <a:t>1</a:t>
            </a:r>
            <a:r>
              <a:rPr lang="ru-RU" sz="1700" dirty="0"/>
              <a:t>) Выполняются ли при принятии к бухгалтерскому уче­ту активов в качестве основных средств одновременно следующие ус­ловия, сформулированные в ПБУ 6/01(в ред. приказа МФ РФ № 147н от 12.12.2005 г.):</a:t>
            </a:r>
          </a:p>
          <a:p>
            <a:r>
              <a:rPr lang="ru-RU" sz="1700" dirty="0"/>
              <a:t>— использование в производстве продукции, при вы­полнении работ или оказании услуг, для управ­ленческих нужд организации либо для предоставления организацией за плату во временное владение и пользование или во временное пользование;</a:t>
            </a:r>
          </a:p>
          <a:p>
            <a:r>
              <a:rPr lang="ru-RU" sz="1700" dirty="0"/>
              <a:t>— использование в течение длительного времени, т.е. срока продолжительнос­тью свыше 12 месяцев или обычного операционного цикла, если он превышает 12 месяцев;</a:t>
            </a:r>
          </a:p>
          <a:p>
            <a:r>
              <a:rPr lang="ru-RU" sz="1700" dirty="0"/>
              <a:t>— организацией не предполагается последующая пере­продажа данных объектов;</a:t>
            </a:r>
          </a:p>
          <a:p>
            <a:r>
              <a:rPr lang="ru-RU" sz="1700" dirty="0"/>
              <a:t>— способность приносить организации экономические выгоды (доход) в будущем;</a:t>
            </a:r>
          </a:p>
          <a:p>
            <a:r>
              <a:rPr lang="ru-RU" sz="1700" dirty="0"/>
              <a:t>2) Обоснованы ли способы начисления амортизации по вновь поступившим основным средствам; </a:t>
            </a:r>
          </a:p>
          <a:p>
            <a:r>
              <a:rPr lang="ru-RU" sz="1700" dirty="0"/>
              <a:t>3) Организован ли эффективный аналитический учет ос­новных средств;</a:t>
            </a:r>
          </a:p>
          <a:p>
            <a:r>
              <a:rPr lang="ru-RU" sz="1700" dirty="0"/>
              <a:t>4) Ведутся ли инвентарные карточки; </a:t>
            </a:r>
          </a:p>
          <a:p>
            <a:r>
              <a:rPr lang="ru-RU" sz="1700" dirty="0"/>
              <a:t>5) Соблюдается ли график документооборота по движе­нию основных средств;</a:t>
            </a:r>
          </a:p>
          <a:p>
            <a:r>
              <a:rPr lang="ru-RU" sz="1700" dirty="0"/>
              <a:t>6) Правильно ли построен и ведется налоговый учет операций с основными средствами.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85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1405" y="1383957"/>
            <a:ext cx="109147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Проверка условий хранения и эксплуатации основных средств предполагает получение сведений о том за кем зак­реплены отдельные объекты, как организована их охрана и использование. Для этого следует провести осмотр про­изводственных помещений или опрос сотрудников пред­приятия. В процессе изучения учетных данных (инвентарных карточек) аудитор устанавливает наличие объектов основных средств по от­дельным классификационным группам (производственные, непроизводственные, собственные и арендуемые и т.д.) и местам размещения (подразделениям и материально-ответ­ственным лицам). Выясняя правильность организации ана­литического учета основных средств, следует обратить вни­мание на наличие инвентарных номеров, технической до­кументации, сроки поступления и оприходования ос­новных средств. Эти данные получают на основании технических паспортов и актов приема-передачи основных средств и сопоставляют с записями по счету 01  и информацией инвентарных карточек.</a:t>
            </a:r>
          </a:p>
        </p:txBody>
      </p:sp>
    </p:spTree>
    <p:extLst>
      <p:ext uri="{BB962C8B-B14F-4D97-AF65-F5344CB8AC3E}">
        <p14:creationId xmlns:p14="http://schemas.microsoft.com/office/powerpoint/2010/main" val="155581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6184" y="1865871"/>
            <a:ext cx="1066113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Далее необходимо установить соответствие остатков по синтетическим счетам 01 «Основные средства», 02 «Амортизация основных средств», 07 «Оборудование к установке», 08 «Вложения во </a:t>
            </a:r>
            <a:r>
              <a:rPr lang="ru-RU" sz="2000" dirty="0" err="1"/>
              <a:t>внеоборотные</a:t>
            </a:r>
            <a:r>
              <a:rPr lang="ru-RU" sz="2000" dirty="0"/>
              <a:t> активы», 60 «Расчеты с поставщиками», 91 «Прочие доходы и расходы», отраженных в Главной книге, аналогичным данным аналитического учета и бухгалтерского баланса. При расхождении данных аналитического и син­тетического учета определяются их причины, виновные лица и экономические последствия. При этом следует проанализировать, привело ли соответствующее искажение в бухгалтерском учете к занижению или завышению налогооблагаемой базы по налогу на имущество, и сделать соответствующий перерасчет.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51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0196" y="630195"/>
            <a:ext cx="1104693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Важным этапом проверки является проверка операций по движению основных средств. Поступление объектов ос­новных средств должно быть проверено с точки зрения законности, целесообразности и правильности отражения в учете. При этом объем проводимых процедур аудитор определяет самостоятельно на основе его субъективной классификации операций с основными средствами на ти­пичные и нетипичные, исходя из повторяемости операций, целей создания и функционирования предприятий, сложностей при налогообложении.</a:t>
            </a:r>
          </a:p>
          <a:p>
            <a:pPr algn="ctr"/>
            <a:endParaRPr lang="ru-RU" sz="2000" dirty="0" smtClean="0"/>
          </a:p>
          <a:p>
            <a:pPr algn="ctr"/>
            <a:endParaRPr lang="ru-RU" sz="2000" dirty="0"/>
          </a:p>
          <a:p>
            <a:pPr algn="ctr"/>
            <a:r>
              <a:rPr lang="ru-RU" sz="2000" dirty="0" smtClean="0"/>
              <a:t>Проверка </a:t>
            </a:r>
            <a:r>
              <a:rPr lang="ru-RU" sz="2000" dirty="0"/>
              <a:t>типичных операций может проводиться вы­борочным путем, а не типичных — сплошным методом. Отражение в учете операций по оприходованию основных средств проверяется на основании различных договоров (купли-продажи, учредительных, дарения, мены и т.д.) и актов приема-передачи основных средств. Кроме первичных документов источником информации являются обороты по счетам. Аудитор должен проверить соблюдение корреспонденции счетов, предусмотренной Планом счетов бухгалтерского учета и Инструкцией по его применению. Все затраты, связанные с приобретением, созданием объектов основных средств и доведением их до состояния возможного использования собираются на счете 08 «Вложения во </a:t>
            </a:r>
            <a:r>
              <a:rPr lang="ru-RU" sz="2000" dirty="0" err="1"/>
              <a:t>внеоборотные</a:t>
            </a:r>
            <a:r>
              <a:rPr lang="ru-RU" sz="2000" dirty="0"/>
              <a:t> активы». </a:t>
            </a:r>
          </a:p>
        </p:txBody>
      </p:sp>
    </p:spTree>
    <p:extLst>
      <p:ext uri="{BB962C8B-B14F-4D97-AF65-F5344CB8AC3E}">
        <p14:creationId xmlns:p14="http://schemas.microsoft.com/office/powerpoint/2010/main" val="56331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8605" y="1124465"/>
            <a:ext cx="10070757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/>
              <a:t>При этом должна соблюдаться следующая корреспонденция счетов:</a:t>
            </a:r>
          </a:p>
          <a:p>
            <a:endParaRPr lang="ru-RU" b="1" dirty="0" smtClean="0"/>
          </a:p>
          <a:p>
            <a:r>
              <a:rPr lang="ru-RU" b="1" dirty="0" err="1" smtClean="0"/>
              <a:t>Дт</a:t>
            </a:r>
            <a:r>
              <a:rPr lang="ru-RU" b="1" dirty="0" smtClean="0"/>
              <a:t> </a:t>
            </a:r>
            <a:r>
              <a:rPr lang="ru-RU" b="1" dirty="0"/>
              <a:t>08 </a:t>
            </a:r>
            <a:r>
              <a:rPr lang="ru-RU" b="1" dirty="0" err="1"/>
              <a:t>Кт</a:t>
            </a:r>
            <a:r>
              <a:rPr lang="ru-RU" b="1" dirty="0"/>
              <a:t> 60</a:t>
            </a:r>
            <a:r>
              <a:rPr lang="ru-RU" dirty="0"/>
              <a:t> – оприходованы полученные от поставщика объекты основных средств;</a:t>
            </a:r>
          </a:p>
          <a:p>
            <a:r>
              <a:rPr lang="ru-RU" b="1" dirty="0" err="1"/>
              <a:t>Дт</a:t>
            </a:r>
            <a:r>
              <a:rPr lang="ru-RU" b="1" dirty="0"/>
              <a:t> 19 </a:t>
            </a:r>
            <a:r>
              <a:rPr lang="ru-RU" b="1" dirty="0" err="1"/>
              <a:t>Кт</a:t>
            </a:r>
            <a:r>
              <a:rPr lang="ru-RU" b="1" dirty="0"/>
              <a:t> 60</a:t>
            </a:r>
            <a:r>
              <a:rPr lang="ru-RU" dirty="0"/>
              <a:t> – отражен в учете НДС, подлежащий уплате поставщику основных средств, согласно счета-фактуры;</a:t>
            </a:r>
          </a:p>
          <a:p>
            <a:r>
              <a:rPr lang="ru-RU" b="1" dirty="0" err="1"/>
              <a:t>Дт</a:t>
            </a:r>
            <a:r>
              <a:rPr lang="ru-RU" b="1" dirty="0"/>
              <a:t> 08 </a:t>
            </a:r>
            <a:r>
              <a:rPr lang="ru-RU" b="1" dirty="0" err="1"/>
              <a:t>Кт</a:t>
            </a:r>
            <a:r>
              <a:rPr lang="ru-RU" b="1" dirty="0"/>
              <a:t> 98</a:t>
            </a:r>
            <a:r>
              <a:rPr lang="ru-RU" dirty="0"/>
              <a:t> – оприходованы по рыночной стоимости безвозмездно полученные основные средства;</a:t>
            </a:r>
          </a:p>
          <a:p>
            <a:r>
              <a:rPr lang="ru-RU" b="1" dirty="0" err="1"/>
              <a:t>Дт</a:t>
            </a:r>
            <a:r>
              <a:rPr lang="ru-RU" b="1" dirty="0"/>
              <a:t> 08 </a:t>
            </a:r>
            <a:r>
              <a:rPr lang="ru-RU" b="1" dirty="0" err="1"/>
              <a:t>Кт</a:t>
            </a:r>
            <a:r>
              <a:rPr lang="ru-RU" b="1" dirty="0"/>
              <a:t> 75</a:t>
            </a:r>
            <a:r>
              <a:rPr lang="ru-RU" dirty="0"/>
              <a:t> – оприходован объект основных средств, полученный в качестве взноса в уставный капитал организации;</a:t>
            </a:r>
          </a:p>
          <a:p>
            <a:r>
              <a:rPr lang="ru-RU" b="1" dirty="0" err="1"/>
              <a:t>Дт</a:t>
            </a:r>
            <a:r>
              <a:rPr lang="ru-RU" b="1" dirty="0"/>
              <a:t> 08 </a:t>
            </a:r>
            <a:r>
              <a:rPr lang="ru-RU" b="1" dirty="0" err="1"/>
              <a:t>Кт</a:t>
            </a:r>
            <a:r>
              <a:rPr lang="ru-RU" b="1" dirty="0"/>
              <a:t> 10, 23, 70, 69, 76, 71</a:t>
            </a:r>
            <a:r>
              <a:rPr lang="ru-RU" dirty="0"/>
              <a:t> – списаны в качестве капитальных расходов затраты на транспортировку и доведение объекта основных средств до состояния пригодного к использованию.</a:t>
            </a:r>
          </a:p>
          <a:p>
            <a:endParaRPr lang="ru-RU" dirty="0" smtClean="0"/>
          </a:p>
          <a:p>
            <a:endParaRPr lang="ru-RU" dirty="0"/>
          </a:p>
          <a:p>
            <a:pPr algn="ctr"/>
            <a:r>
              <a:rPr lang="ru-RU" b="1" dirty="0" smtClean="0"/>
              <a:t>На </a:t>
            </a:r>
            <a:r>
              <a:rPr lang="ru-RU" b="1" dirty="0"/>
              <a:t>основании указанных бухгалтерских записей аудитор проверяет формирование первоначальной стоимости объектов основных средств.</a:t>
            </a:r>
          </a:p>
        </p:txBody>
      </p:sp>
    </p:spTree>
    <p:extLst>
      <p:ext uri="{BB962C8B-B14F-4D97-AF65-F5344CB8AC3E}">
        <p14:creationId xmlns:p14="http://schemas.microsoft.com/office/powerpoint/2010/main" val="383567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6692" y="1124464"/>
            <a:ext cx="1081902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После принятия основных средств к учету и оформления акта приемки-передачи делается бухгалтерская запись </a:t>
            </a:r>
            <a:r>
              <a:rPr lang="ru-RU" b="1" dirty="0" err="1"/>
              <a:t>Дт</a:t>
            </a:r>
            <a:r>
              <a:rPr lang="ru-RU" b="1" dirty="0"/>
              <a:t> 01 </a:t>
            </a:r>
            <a:r>
              <a:rPr lang="ru-RU" b="1" dirty="0" err="1"/>
              <a:t>Кт</a:t>
            </a:r>
            <a:r>
              <a:rPr lang="ru-RU" b="1" dirty="0"/>
              <a:t> 08</a:t>
            </a:r>
            <a:r>
              <a:rPr lang="ru-RU" dirty="0"/>
              <a:t>. На счете 01 «Основные средства» основные средства будут числиться до момента их выбытия или списания. На основании данных бухгалтерского учета и первичных учетных документов проверяется своевременность зачисления объектов в состав основных средств.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Операции </a:t>
            </a:r>
            <a:r>
              <a:rPr lang="ru-RU" dirty="0"/>
              <a:t>по списанию основных средств отражаются в учете на основании актов приема-передачи основных средств и актов на списание основных средств. При этом основанием для отражения выбытия основных средств может быть их продажа (договор купли-продажи), безвозмездная передача некоммерческим организациям (договор дарения), передача в виде вклада в уставный (складочный) капитал другой организации (учредительные документы), прекращение использования вследствие морального или физического износа (приказ руководителя предприятия и заключение экспертной комиссии), ликвидация при аварии, стихийном бедствии и иной чрезвычайной ситуации (приказ руководителя организации), выявление недостачи или порчи при инвентаризации, иные случаи.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291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9688" y="1099752"/>
            <a:ext cx="10902091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процессе проведения аудита амортизационных отчис­лений аудитор осуществляет проверку правильности на­числения амортизации по отдельным объектам основных средств и в целом расчет за отчетный период. Аудитору следует подтвердить правильность применяемых норм и сумм начисленной амортизации. Аудитор должен учиты­вать, что по вновь вводимым объектам основных средств может применяться один из следующих методов начисле­ния амортизации: </a:t>
            </a:r>
          </a:p>
          <a:p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/>
              <a:t>линейный способ; </a:t>
            </a:r>
          </a:p>
          <a:p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/>
              <a:t>способ уменьшаемого остатка; </a:t>
            </a:r>
          </a:p>
          <a:p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/>
              <a:t>способ списания стоимости по сумме чисел лет срока полезного использования; </a:t>
            </a:r>
          </a:p>
          <a:p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/>
              <a:t>способ списания стоимости пропорционально объему продукции (работ).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119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0260" y="729049"/>
            <a:ext cx="1074522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Применение одного из этих методов по группе однород­ных объектов основных средств производится в течение всего срока полезного использования объектов, входящих в эту группу. При определении срока амортизации пред­приятие должно исходить из срока полезного использова­ния. Сроком полезного использования признается период, в течение которого использование объекта основных средств приносит экономические выгоды (доход) организации.  Он определяется исходя из технических характеристик объекта основных средств, условий эксплуатации и  предполагаемого физического и морального износа. Срок полезного использования в целях налогообложения определяется предприятием самостоятельно на дату ввода в эксплуатацию основных средств в соответствии с Классификацией основных средств, утвержденной постановлением Правительства </a:t>
            </a:r>
            <a:r>
              <a:rPr lang="ru-RU" sz="1600" dirty="0" smtClean="0"/>
              <a:t>РФ. </a:t>
            </a:r>
            <a:r>
              <a:rPr lang="ru-RU" sz="1600" dirty="0"/>
              <a:t>Активы, в отношении которых выполняются условия, предусмотренные для отнесения активов к основным средствам и стоимостью в пределах лимита, установленного в учетной политике организации, но не более 20000 руб. за единицу, могут отражаться в бухгалтерском учете и бухгалтерской отчетности в составе материально-производственных </a:t>
            </a:r>
            <a:r>
              <a:rPr lang="ru-RU" sz="1600" dirty="0" smtClean="0"/>
              <a:t>запасов. </a:t>
            </a:r>
            <a:r>
              <a:rPr lang="ru-RU" sz="1600" dirty="0"/>
              <a:t>Для проверки соблюдения этого положения ПБУ 6/01, аудитор должен изучить положения приказа по учетной политике, инвентарные карточки, акты   приема-передачи основных средств, а также, организацию надлежащего контроля за движением этих объектов для обеспечения сохранности их в производстве и при эксплуатации.</a:t>
            </a:r>
          </a:p>
        </p:txBody>
      </p:sp>
    </p:spTree>
    <p:extLst>
      <p:ext uri="{BB962C8B-B14F-4D97-AF65-F5344CB8AC3E}">
        <p14:creationId xmlns:p14="http://schemas.microsoft.com/office/powerpoint/2010/main" val="167027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1406" y="543697"/>
            <a:ext cx="10490885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/>
              <a:t>Проверяя начисление амортизации, аудитору следует учитывать, что амортизация не начисляется по:</a:t>
            </a:r>
          </a:p>
          <a:p>
            <a:r>
              <a:rPr lang="ru-RU" sz="1600" dirty="0" smtClean="0"/>
              <a:t>- </a:t>
            </a:r>
            <a:r>
              <a:rPr lang="ru-RU" sz="1600" dirty="0"/>
              <a:t>объектам основных средств некоммерческих организаций;</a:t>
            </a:r>
          </a:p>
          <a:p>
            <a:r>
              <a:rPr lang="ru-RU" sz="1600" dirty="0"/>
              <a:t> - объектам жилищного фонда;</a:t>
            </a:r>
          </a:p>
          <a:p>
            <a:r>
              <a:rPr lang="ru-RU" sz="1600" dirty="0"/>
              <a:t> -  объектам внешнего благоустройства и другим анало­гичным объектам;</a:t>
            </a:r>
          </a:p>
          <a:p>
            <a:r>
              <a:rPr lang="ru-RU" sz="1600" dirty="0"/>
              <a:t> - продуктивному скоту, буйволам, волам и оленям;</a:t>
            </a:r>
          </a:p>
          <a:p>
            <a:pPr lvl="0"/>
            <a:r>
              <a:rPr lang="ru-RU" sz="1600" dirty="0"/>
              <a:t>многолетним насаждениям, не достигшим эксплуата­ционного возраста и т.д.</a:t>
            </a:r>
          </a:p>
          <a:p>
            <a:endParaRPr lang="ru-RU" sz="1600" dirty="0" smtClean="0"/>
          </a:p>
          <a:p>
            <a:endParaRPr lang="ru-RU" sz="1600" dirty="0"/>
          </a:p>
          <a:p>
            <a:pPr algn="ctr"/>
            <a:r>
              <a:rPr lang="ru-RU" sz="1600" dirty="0" smtClean="0"/>
              <a:t>По </a:t>
            </a:r>
            <a:r>
              <a:rPr lang="ru-RU" sz="1600" dirty="0"/>
              <a:t>указанным объектам основных средств произво­дится начисление износа в конце отчетного года по уста­новленным нормам амортизационных отчислений. Движе­ние сумм износа по указанным объектам учитывается на отдельном </a:t>
            </a:r>
            <a:r>
              <a:rPr lang="ru-RU" sz="1600" dirty="0" err="1"/>
              <a:t>забалансовом</a:t>
            </a:r>
            <a:r>
              <a:rPr lang="ru-RU" sz="1600" dirty="0"/>
              <a:t> счете 010 «Износ основных средств». Не подлежат амортизации объекты основных средств, потребительские свойства которых с течением времени не изменяются (земельные участки и объекты при­родопользования</a:t>
            </a:r>
            <a:r>
              <a:rPr lang="ru-RU" sz="1600" dirty="0" smtClean="0"/>
              <a:t>).</a:t>
            </a:r>
          </a:p>
          <a:p>
            <a:pPr algn="ctr"/>
            <a:endParaRPr lang="ru-RU" sz="1600" dirty="0" smtClean="0"/>
          </a:p>
          <a:p>
            <a:pPr algn="ctr"/>
            <a:r>
              <a:rPr lang="ru-RU" sz="1600" dirty="0" smtClean="0"/>
              <a:t>Путем </a:t>
            </a:r>
            <a:r>
              <a:rPr lang="ru-RU" sz="1600" dirty="0"/>
              <a:t>арифметического пересчета сумм амортизаци­онных отчислений по отдельным объектам и сопоставле­ния полученных результатов с данными разработочных таблиц расчета амортизации, анализа указанной в учет­ных регистрах корреспонденции счетов, аудитор выясняет правомерность применения методики расчета и норм амор­тизации и определение величины амортизационной сто­имости объектов. Аудитор, также, проверяет корреспонденцию счетов по начислению амортизации по объектам основных средств.</a:t>
            </a:r>
          </a:p>
          <a:p>
            <a:pPr algn="ctr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685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4909" y="481914"/>
            <a:ext cx="1108401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Следующим направлением является проверка правильности учета затрат на ремонт основных средств. При этом ауди­тор должен установить наличие планов и смет на ремон­ты, акта сдачи-приемки основных средств, договоров под­ряда, актов технологического осмотра зданий и сооруже­ний, правомерности и своевременности составления этих документов и соблюдение норм расхода материалов, рас­ценок по оплате труда ремонтных рабочих. При этом ауди­тор должен учитывать, что затраты на ремонт основных средств могут отражаться одним из следующих способов:</a:t>
            </a:r>
          </a:p>
          <a:p>
            <a:endParaRPr lang="ru-RU" sz="1600" dirty="0" smtClean="0"/>
          </a:p>
          <a:p>
            <a:r>
              <a:rPr lang="ru-RU" sz="1600" b="1" dirty="0" smtClean="0"/>
              <a:t>1</a:t>
            </a:r>
            <a:r>
              <a:rPr lang="ru-RU" sz="1600" b="1" dirty="0"/>
              <a:t>. </a:t>
            </a:r>
            <a:r>
              <a:rPr lang="ru-RU" sz="1600" dirty="0"/>
              <a:t>При проведении небольших объемов ремонтных ра­бот затраты по ним относятся на счета издержек в том периоде, в котором они возникли. </a:t>
            </a:r>
          </a:p>
          <a:p>
            <a:endParaRPr lang="ru-RU" sz="1600" dirty="0" smtClean="0"/>
          </a:p>
          <a:p>
            <a:r>
              <a:rPr lang="ru-RU" sz="1600" b="1" dirty="0" smtClean="0"/>
              <a:t>2</a:t>
            </a:r>
            <a:r>
              <a:rPr lang="ru-RU" sz="1600" b="1" dirty="0"/>
              <a:t>. </a:t>
            </a:r>
            <a:r>
              <a:rPr lang="ru-RU" sz="1600" dirty="0"/>
              <a:t>При проведении капитальных ремонтов для равно­мерного включения затрат в себестоимость продукции целесообразно формировать резерв на ремонт основных средств или создавать ремонтный фонд. Если предприятие использует этот способ учета ремонта основных средств, то при образовании резерва в затраты на производство (расходы на продажу) включается сумма отчислений, исчисленная исходя из годовой сметной стоимости </a:t>
            </a:r>
            <a:r>
              <a:rPr lang="ru-RU" sz="1600" dirty="0" smtClean="0"/>
              <a:t>ремонта.</a:t>
            </a:r>
            <a:endParaRPr lang="ru-RU" sz="1600" dirty="0"/>
          </a:p>
          <a:p>
            <a:endParaRPr lang="ru-RU" sz="1600" dirty="0" smtClean="0"/>
          </a:p>
          <a:p>
            <a:r>
              <a:rPr lang="ru-RU" sz="1600" b="1" dirty="0" smtClean="0"/>
              <a:t>З</a:t>
            </a:r>
            <a:r>
              <a:rPr lang="ru-RU" sz="1600" b="1" dirty="0"/>
              <a:t>. </a:t>
            </a:r>
            <a:r>
              <a:rPr lang="ru-RU" sz="1600" dirty="0"/>
              <a:t>При проведении внеплановых ремонтов расходы по их осуществлению могут относиться сначала на счет </a:t>
            </a:r>
            <a:r>
              <a:rPr lang="ru-RU" sz="1600" b="1" dirty="0"/>
              <a:t>97 </a:t>
            </a:r>
            <a:r>
              <a:rPr lang="ru-RU" sz="1600" dirty="0"/>
              <a:t>«Расходы будущих периодов» и затем равномерно списы­ваться на затраты предприятия в течение периода, остав­шегося до конца отчетного года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920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7330" y="864973"/>
            <a:ext cx="1067623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/>
              <a:t>Выбранный вариант учета затрат на ремонт основных средств должен быть зафиксирован в учетной политике предприятия. Аудитору следует убедиться, в том, что зат­раты на ремонт основных средств производственного на­значения отнесены на себестоимость, а непроизводствен­ного назначения — на прочие расходы.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   В </a:t>
            </a:r>
            <a:r>
              <a:rPr lang="ru-RU" dirty="0"/>
              <a:t>ходе проверки аудитору следует убедиться в том, что правильно сформирована проектно-сметная документация на проведение ремонта и выяснить не производится ли под видом ремонта новое строительство, модернизация и реконструкция действующих основных средств. Эти затраты  должны относить­ся на капитальные вложения, учитываться по дебету счета 08 «Вложения во </a:t>
            </a:r>
            <a:r>
              <a:rPr lang="ru-RU" dirty="0" err="1"/>
              <a:t>внеоборотные</a:t>
            </a:r>
            <a:r>
              <a:rPr lang="ru-RU" dirty="0"/>
              <a:t> активы» и на основании формы № ОС-3 «Акт о приеме-сдаче отремонтированных, реконструированных и модернизированных объектов основных средств» увеличивать первоначальную стоимость основных средств. В бухгалтерском учете должна быть сделана запись </a:t>
            </a:r>
            <a:r>
              <a:rPr lang="ru-RU" b="1" dirty="0" err="1"/>
              <a:t>Дт</a:t>
            </a:r>
            <a:r>
              <a:rPr lang="ru-RU" b="1" dirty="0"/>
              <a:t> 01  </a:t>
            </a:r>
            <a:r>
              <a:rPr lang="ru-RU" b="1" dirty="0" err="1"/>
              <a:t>Кт</a:t>
            </a:r>
            <a:r>
              <a:rPr lang="ru-RU" b="1" dirty="0"/>
              <a:t> 08</a:t>
            </a:r>
            <a:r>
              <a:rPr lang="ru-RU" dirty="0"/>
              <a:t>. Если объект основных средств имеет несколько частей, учитываемых как отдельные инвентарные объекты и имеющие разный срок полезного использования, аудитор проверяет, чтобы замена каждой такой части при восстановлении учитывалась как выбытие и приобретение самостоятельного инвентарного объекта. Данная ситуация является особенно актуальной при замене отдельных частей таких объектов основных средств,  как морские суда.</a:t>
            </a:r>
          </a:p>
        </p:txBody>
      </p:sp>
    </p:spTree>
    <p:extLst>
      <p:ext uri="{BB962C8B-B14F-4D97-AF65-F5344CB8AC3E}">
        <p14:creationId xmlns:p14="http://schemas.microsoft.com/office/powerpoint/2010/main" val="109543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1406" y="889687"/>
            <a:ext cx="1089419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Проверка правильности переоценки основных средств в зависимости от их количества может быть осуществлена сплошным порядком или выборочно. Для этого путем про­слеживания первичных документов, проверки арифмети­ческих расчетов, обоснованности примененных коэффици­ентов определяется восстановительная стоимость объек­тов и сравнивается со стоимостью указанной в ведомости переоценки. Если переоценка осуществлялась не по коэф­фициентам, то рыночная стоимость объектов должна быть подтверждена документами.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процессе подтверждения достоверности проводимой инвентаризации аудитор оценивает учетную политику на предмет обоснования сроков и порядка проведения инвен­таризации основных средств. Изучаются предоставленные инвентаризационные и сличительные ведомости. Если в процессе инвентаризации не установлены отклонения, то можно сделать вывод, либо о формальном характере ин­вентаризации либо об эффективной системе внутреннего контроля. Для подтверждения того или иного мнения ауди­тор может провести выборочную инвентаризацию основ­ных средств. При этом в состав выборки включаются лег­кореализуемые, дорогостоящие основные средства. Резуль­таты выборочной инвентаризации распространяют на всю проверяемую совокупность основных средств и делают вы­воды о качестве проведения инвентаризации.</a:t>
            </a:r>
          </a:p>
        </p:txBody>
      </p:sp>
    </p:spTree>
    <p:extLst>
      <p:ext uri="{BB962C8B-B14F-4D97-AF65-F5344CB8AC3E}">
        <p14:creationId xmlns:p14="http://schemas.microsoft.com/office/powerpoint/2010/main" val="393964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411" y="568411"/>
            <a:ext cx="11306089" cy="543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u="sng" dirty="0"/>
              <a:t>При проверке налогообложения операций с основными средствами аудитор должен рассмотреть следующие вопросы:</a:t>
            </a:r>
          </a:p>
          <a:p>
            <a:endParaRPr lang="ru-RU" b="1" dirty="0" smtClean="0"/>
          </a:p>
          <a:p>
            <a:r>
              <a:rPr lang="ru-RU" sz="1700" b="1" dirty="0" smtClean="0"/>
              <a:t>1</a:t>
            </a:r>
            <a:r>
              <a:rPr lang="ru-RU" sz="1700" b="1" dirty="0"/>
              <a:t>. </a:t>
            </a:r>
            <a:r>
              <a:rPr lang="ru-RU" sz="1700" i="1" dirty="0"/>
              <a:t>Порядок определения стоимости амортизируемого имущества.</a:t>
            </a:r>
            <a:r>
              <a:rPr lang="ru-RU" sz="1700" dirty="0"/>
              <a:t> Первоначальная стоимость основных средств в целях бухгалтерского и налогового учета определяется одинаково. Восстановительная стоимость амортизируемых основных средств, приобретенных (созданных) до вступления в силу главы 25  НК РФ, определяется как их первоначальная стоимость с учетом проведенных переоценок по состоянию на 1 января 2002 года. Указанная переоценка принимается в целях налогообложения в размере, не превышающем 30 процентов от восстановительной стоимости соответствующих объектов основных средств, отраженных в бухгалтерском учете налогоплательщика по состоянию на 1 января 2001 года (с учетом переоценки по состоянию на 1 января 2001 года, произведенной по решению предприятия и отраженной в бухгалтерском учете в 2001 году). Величина переоценки (уценки) по состоянию на 1 января 2002 года, отраженная предприятием в учете в 2002 году, не признается доходом (расходом) предприятия в целях налогообложения. В аналогичном порядке принимается в целях налогообложения соответствующая переоценка сумм амортизации. Проведенные предприятием переоценки в последующих отчетных периодах после вступления в силу главы 25 НК РФ, также не признаются доходом (расходом), учитываемым для целей налогообложения и не принимаются при  определении восстановительной стоимости амортизируемого </a:t>
            </a:r>
            <a:r>
              <a:rPr lang="ru-RU" sz="2000" dirty="0"/>
              <a:t>имущества и при начислении амортизации.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977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411" y="345989"/>
            <a:ext cx="1119556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2. </a:t>
            </a:r>
            <a:r>
              <a:rPr lang="ru-RU" sz="1600" i="1" dirty="0"/>
              <a:t>Правильность включения амортизируемого имущества в состав амортизационных групп.</a:t>
            </a:r>
            <a:endParaRPr lang="ru-RU" sz="1600" dirty="0"/>
          </a:p>
          <a:p>
            <a:r>
              <a:rPr lang="ru-RU" sz="1600" dirty="0" smtClean="0"/>
              <a:t>Аудитор </a:t>
            </a:r>
            <a:r>
              <a:rPr lang="ru-RU" sz="1600" dirty="0"/>
              <a:t>доложен проверить, соответствует ли срок полезного использования, исходя из которого, начисляется амортизация в целях налогообложения тем срокам, которые приведены в классификации основных средств, утвержденных постановлением Правительства Российской Федерации № 1 от 01.01.2002 г. (в ред. постановления Правительства Российской Федерации от 09.07.2003 г. № 415).</a:t>
            </a:r>
          </a:p>
          <a:p>
            <a:r>
              <a:rPr lang="ru-RU" sz="1600" dirty="0"/>
              <a:t> В соответствии с п. 3 ст. 258 НК РФ амортизируемые основные средства (имущество) объединяются в амортизационные группы:</a:t>
            </a:r>
          </a:p>
          <a:p>
            <a:endParaRPr lang="ru-RU" sz="1600" u="sng" dirty="0" smtClean="0"/>
          </a:p>
          <a:p>
            <a:r>
              <a:rPr lang="ru-RU" sz="1600" u="sng" dirty="0" smtClean="0"/>
              <a:t>1 </a:t>
            </a:r>
            <a:r>
              <a:rPr lang="ru-RU" sz="1600" u="sng" dirty="0"/>
              <a:t>группа </a:t>
            </a:r>
            <a:r>
              <a:rPr lang="ru-RU" sz="1600" dirty="0"/>
              <a:t>– срок полезного использования от 1 до 2 лет включительно;</a:t>
            </a:r>
          </a:p>
          <a:p>
            <a:r>
              <a:rPr lang="ru-RU" sz="1600" u="sng" dirty="0"/>
              <a:t>2 группа </a:t>
            </a:r>
            <a:r>
              <a:rPr lang="ru-RU" sz="1600" dirty="0"/>
              <a:t>– срок полезного использования свыше 2 лет до 3 лет включительно;</a:t>
            </a:r>
          </a:p>
          <a:p>
            <a:r>
              <a:rPr lang="ru-RU" sz="1600" u="sng" dirty="0"/>
              <a:t>3 группа </a:t>
            </a:r>
            <a:r>
              <a:rPr lang="ru-RU" sz="1600" dirty="0"/>
              <a:t>– срок полезного использования свыше 3 лет до 5 лет включительно;</a:t>
            </a:r>
          </a:p>
          <a:p>
            <a:r>
              <a:rPr lang="ru-RU" sz="1600" u="sng" dirty="0"/>
              <a:t>4 группа </a:t>
            </a:r>
            <a:r>
              <a:rPr lang="ru-RU" sz="1600" dirty="0"/>
              <a:t>– срок полезного использования свыше 5 лет до 7 лет включительно;</a:t>
            </a:r>
          </a:p>
          <a:p>
            <a:r>
              <a:rPr lang="ru-RU" sz="1600" u="sng" dirty="0"/>
              <a:t>5 группа </a:t>
            </a:r>
            <a:r>
              <a:rPr lang="ru-RU" sz="1600" dirty="0"/>
              <a:t>– срок полезного использования свыше 7 лет до 10 лет включительно;</a:t>
            </a:r>
          </a:p>
          <a:p>
            <a:r>
              <a:rPr lang="ru-RU" sz="1600" u="sng" dirty="0"/>
              <a:t>6 группа </a:t>
            </a:r>
            <a:r>
              <a:rPr lang="ru-RU" sz="1600" dirty="0"/>
              <a:t>- срок полезного использования свыше 10 лет до 15 лет включительно;</a:t>
            </a:r>
          </a:p>
          <a:p>
            <a:r>
              <a:rPr lang="ru-RU" sz="1600" u="sng" dirty="0"/>
              <a:t>7 группа- </a:t>
            </a:r>
            <a:r>
              <a:rPr lang="ru-RU" sz="1600" dirty="0"/>
              <a:t>срок полезного использования свыше 15 лет до 20 лет включительно;</a:t>
            </a:r>
          </a:p>
          <a:p>
            <a:r>
              <a:rPr lang="ru-RU" sz="1600" u="sng" dirty="0"/>
              <a:t>8 группа- </a:t>
            </a:r>
            <a:r>
              <a:rPr lang="ru-RU" sz="1600" dirty="0"/>
              <a:t>срок полезного использования свыше 20 лет до 25 лет включительно;</a:t>
            </a:r>
          </a:p>
          <a:p>
            <a:r>
              <a:rPr lang="ru-RU" sz="1600" u="sng" dirty="0"/>
              <a:t>9 группа- </a:t>
            </a:r>
            <a:r>
              <a:rPr lang="ru-RU" sz="1600" dirty="0"/>
              <a:t>срок полезного использования свыше 25 лет до 30 лет включительно;</a:t>
            </a:r>
          </a:p>
          <a:p>
            <a:r>
              <a:rPr lang="ru-RU" sz="1600" u="sng" dirty="0"/>
              <a:t>10 группа </a:t>
            </a:r>
            <a:r>
              <a:rPr lang="ru-RU" sz="1600" dirty="0"/>
              <a:t>- срок полезного использования свыше 30 </a:t>
            </a:r>
            <a:r>
              <a:rPr lang="ru-RU" sz="1600" dirty="0" smtClean="0"/>
              <a:t>лет.</a:t>
            </a:r>
            <a:endParaRPr lang="ru-RU" sz="1600" dirty="0"/>
          </a:p>
          <a:p>
            <a:endParaRPr lang="ru-RU" sz="1600" dirty="0" smtClean="0"/>
          </a:p>
          <a:p>
            <a:pPr algn="ctr"/>
            <a:r>
              <a:rPr lang="ru-RU" sz="1600" dirty="0" smtClean="0"/>
              <a:t>Если </a:t>
            </a:r>
            <a:r>
              <a:rPr lang="ru-RU" sz="1600" dirty="0"/>
              <a:t>аудитор обнаружит, что на предприятии не соответствуют принятые сроки полезного использования установленным классификационным группам, аудитор должен определить повлияла ли эта ошибка на сумму амортизационных отчислений а, следовательно, на величину расходов в целях налогообложения.</a:t>
            </a:r>
          </a:p>
        </p:txBody>
      </p:sp>
    </p:spTree>
    <p:extLst>
      <p:ext uri="{BB962C8B-B14F-4D97-AF65-F5344CB8AC3E}">
        <p14:creationId xmlns:p14="http://schemas.microsoft.com/office/powerpoint/2010/main" val="285534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9048" y="395416"/>
            <a:ext cx="10923373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3. </a:t>
            </a:r>
            <a:r>
              <a:rPr lang="ru-RU" dirty="0"/>
              <a:t> </a:t>
            </a:r>
            <a:r>
              <a:rPr lang="ru-RU" i="1" dirty="0"/>
              <a:t>Методы и порядок расчета сумм амортизации.</a:t>
            </a:r>
            <a:endParaRPr lang="ru-RU" dirty="0"/>
          </a:p>
          <a:p>
            <a:endParaRPr lang="ru-RU" dirty="0" smtClean="0"/>
          </a:p>
          <a:p>
            <a:r>
              <a:rPr lang="ru-RU" sz="1600" dirty="0" smtClean="0"/>
              <a:t>Сумма </a:t>
            </a:r>
            <a:r>
              <a:rPr lang="ru-RU" sz="1600" dirty="0"/>
              <a:t>амортизации для целей налогообложения определяется предприятиями ежемесячно в порядке, установленном статьей 259 НК РФ. Амортизация начисляется отдельно по каждому объекту амортизируемого имущества. Линейный метод начисления амортизации может применяться к зданиям, сооружениям, передаточным устройствам, входящим в 8-10 амортизационные группы, независимо от сроков ввода в эксплуатацию этих объектов. К остальным основным средствам предприятие вправе применять один из методов, указанных в п. 1 статьи 259 НК РФ (т.е. линейный или нелинейный). Аудитор должен изучить приказ по учетной политики в целях налогообложения и проверить, соблюдается ли предприятием выбранный метод начисления амортизации по группам объектов основных средств.</a:t>
            </a:r>
          </a:p>
          <a:p>
            <a:r>
              <a:rPr lang="ru-RU" sz="1600" u="sng" dirty="0"/>
              <a:t>В процессе аудиторской проверки возникают следую­щие типичные ошибки</a:t>
            </a:r>
            <a:r>
              <a:rPr lang="ru-RU" sz="1600" dirty="0"/>
              <a:t>:</a:t>
            </a:r>
          </a:p>
          <a:p>
            <a:endParaRPr lang="ru-RU" sz="1600" dirty="0" smtClean="0"/>
          </a:p>
          <a:p>
            <a:r>
              <a:rPr lang="ru-RU" sz="1600" dirty="0" smtClean="0"/>
              <a:t>- </a:t>
            </a:r>
            <a:r>
              <a:rPr lang="ru-RU" sz="1600" dirty="0"/>
              <a:t>несвоевременное оприходование основных средств; </a:t>
            </a:r>
          </a:p>
          <a:p>
            <a:r>
              <a:rPr lang="ru-RU" sz="1600" dirty="0"/>
              <a:t>- неправильное определение первоначальной стоимости объектов основных средств; </a:t>
            </a:r>
          </a:p>
          <a:p>
            <a:r>
              <a:rPr lang="ru-RU" sz="1600" dirty="0"/>
              <a:t>- начисление износа по полностью амортизированным объектам основных средств;</a:t>
            </a:r>
          </a:p>
          <a:p>
            <a:r>
              <a:rPr lang="ru-RU" sz="1600" dirty="0"/>
              <a:t>- отсутствие дефектных актов и смет на проведение ка­питального ремонта; </a:t>
            </a:r>
          </a:p>
          <a:p>
            <a:r>
              <a:rPr lang="ru-RU" sz="1600" dirty="0"/>
              <a:t>- некорректная корреспонденция счетов при отражении операций по выбытию основных средств; </a:t>
            </a:r>
          </a:p>
          <a:p>
            <a:r>
              <a:rPr lang="ru-RU" sz="1600" dirty="0"/>
              <a:t>- неправильное исчисление налогооблагаемой прибыли при реализации объектов основных средств;</a:t>
            </a:r>
          </a:p>
          <a:p>
            <a:r>
              <a:rPr lang="ru-RU" sz="1600" dirty="0"/>
              <a:t>-  формальное проведение инвентаризаций основных средств;</a:t>
            </a:r>
          </a:p>
          <a:p>
            <a:r>
              <a:rPr lang="ru-RU" sz="1600" dirty="0"/>
              <a:t>переоценка объектов основных средств без наличия документов, подтверждающих реальность рыночных цен и т.д.</a:t>
            </a:r>
          </a:p>
        </p:txBody>
      </p:sp>
    </p:spTree>
    <p:extLst>
      <p:ext uri="{BB962C8B-B14F-4D97-AF65-F5344CB8AC3E}">
        <p14:creationId xmlns:p14="http://schemas.microsoft.com/office/powerpoint/2010/main" val="263225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9751" y="1779373"/>
            <a:ext cx="1074214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4.</a:t>
            </a:r>
            <a:r>
              <a:rPr lang="ru-RU" i="1" dirty="0"/>
              <a:t> </a:t>
            </a:r>
            <a:r>
              <a:rPr lang="ru-RU" sz="2000" i="1" dirty="0"/>
              <a:t>Начисление НДС при реализации основных средств, а также восстановление принятого к возмещению НДС по приобретенным основным средствам при передаче их в качестве вклада в уставный капитал другой организации.</a:t>
            </a:r>
            <a:endParaRPr lang="ru-RU" sz="2000" dirty="0"/>
          </a:p>
          <a:p>
            <a:endParaRPr lang="ru-RU" sz="2000" dirty="0" smtClean="0"/>
          </a:p>
          <a:p>
            <a:r>
              <a:rPr lang="ru-RU" sz="2000" dirty="0" smtClean="0"/>
              <a:t>При </a:t>
            </a:r>
            <a:r>
              <a:rPr lang="ru-RU" sz="2000" dirty="0"/>
              <a:t>проверке данного вопроса аудитор должен пользоваться положениями 21 главы Налогового кодекса РФ, введенными в действие с 01.01.2006 года.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934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1093" y="1210962"/>
            <a:ext cx="90451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Вопросы и задания к теме:</a:t>
            </a:r>
            <a:endParaRPr lang="ru-RU" sz="2000" b="1" dirty="0"/>
          </a:p>
          <a:p>
            <a:pPr lvl="1"/>
            <a:endParaRPr lang="ru-RU" dirty="0" smtClean="0"/>
          </a:p>
          <a:p>
            <a:pPr lvl="1"/>
            <a:r>
              <a:rPr lang="ru-RU" dirty="0" smtClean="0"/>
              <a:t>1. Назовите </a:t>
            </a:r>
            <a:r>
              <a:rPr lang="ru-RU" dirty="0"/>
              <a:t>источники информации и нормативную базу для аудита основных средств.</a:t>
            </a:r>
            <a:endParaRPr lang="ru-RU" sz="1600" dirty="0"/>
          </a:p>
          <a:p>
            <a:pPr lvl="1"/>
            <a:endParaRPr lang="ru-RU" dirty="0" smtClean="0"/>
          </a:p>
          <a:p>
            <a:pPr lvl="1"/>
            <a:r>
              <a:rPr lang="ru-RU" dirty="0" smtClean="0"/>
              <a:t>2. Какие </a:t>
            </a:r>
            <a:r>
              <a:rPr lang="ru-RU" dirty="0"/>
              <a:t>основные вопросы должен рассмотреть аудитор при проверке наличия основных средств на предприятии?</a:t>
            </a:r>
            <a:endParaRPr lang="ru-RU" sz="1600" dirty="0"/>
          </a:p>
          <a:p>
            <a:pPr lvl="1"/>
            <a:endParaRPr lang="ru-RU" dirty="0" smtClean="0"/>
          </a:p>
          <a:p>
            <a:pPr lvl="1"/>
            <a:r>
              <a:rPr lang="ru-RU" dirty="0" smtClean="0"/>
              <a:t>3. Назовите </a:t>
            </a:r>
            <a:r>
              <a:rPr lang="ru-RU" dirty="0"/>
              <a:t>основные направления программы аудита движения основных средств с указанием источников информации и методов получения аудиторских доказательств.</a:t>
            </a:r>
            <a:endParaRPr lang="ru-RU" sz="1600" dirty="0"/>
          </a:p>
          <a:p>
            <a:pPr lvl="1"/>
            <a:endParaRPr lang="ru-RU" dirty="0" smtClean="0"/>
          </a:p>
          <a:p>
            <a:pPr lvl="1"/>
            <a:r>
              <a:rPr lang="ru-RU" dirty="0" smtClean="0"/>
              <a:t>4. Какие </a:t>
            </a:r>
            <a:r>
              <a:rPr lang="ru-RU" dirty="0"/>
              <a:t>возникают вопросы налогообложения в операциях с основными средствами и на основании каких источников их проверить?</a:t>
            </a:r>
            <a:endParaRPr lang="ru-RU" sz="1600" dirty="0"/>
          </a:p>
          <a:p>
            <a:pPr lvl="1"/>
            <a:endParaRPr lang="ru-RU" dirty="0" smtClean="0"/>
          </a:p>
          <a:p>
            <a:pPr lvl="1"/>
            <a:r>
              <a:rPr lang="ru-RU" dirty="0" smtClean="0"/>
              <a:t>5. Составить </a:t>
            </a:r>
            <a:r>
              <a:rPr lang="ru-RU" dirty="0"/>
              <a:t>программу аудита основных средств.</a:t>
            </a:r>
            <a:endParaRPr lang="ru-RU" sz="1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283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b251640eaedae112583ac9836574e6e23b5716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122</TotalTime>
  <Words>3233</Words>
  <Application>Microsoft Office PowerPoint</Application>
  <PresentationFormat>Широкоэкранный</PresentationFormat>
  <Paragraphs>162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Century Gothic</vt:lpstr>
      <vt:lpstr>Wingdings 3</vt:lpstr>
      <vt:lpstr>Ион</vt:lpstr>
      <vt:lpstr> Кафедра экономики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Эд</dc:creator>
  <cp:lastModifiedBy>Колосов Данил</cp:lastModifiedBy>
  <cp:revision>12</cp:revision>
  <dcterms:created xsi:type="dcterms:W3CDTF">2017-06-06T13:29:13Z</dcterms:created>
  <dcterms:modified xsi:type="dcterms:W3CDTF">2017-06-13T05:51:21Z</dcterms:modified>
</cp:coreProperties>
</file>