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5" r:id="rId14"/>
    <p:sldId id="286" r:id="rId15"/>
    <p:sldId id="267" r:id="rId16"/>
    <p:sldId id="268" r:id="rId17"/>
    <p:sldId id="269" r:id="rId18"/>
    <p:sldId id="270" r:id="rId19"/>
    <p:sldId id="288" r:id="rId20"/>
    <p:sldId id="271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1" r:id="rId29"/>
    <p:sldId id="283" r:id="rId30"/>
    <p:sldId id="284" r:id="rId31"/>
    <p:sldId id="282" r:id="rId32"/>
    <p:sldId id="287" r:id="rId33"/>
  </p:sldIdLst>
  <p:sldSz cx="9144000" cy="6858000" type="screen4x3"/>
  <p:notesSz cx="6858000" cy="9144000"/>
  <p:custDataLst>
    <p:tags r:id="rId3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14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694001-9DD6-448C-8890-83A8729EB623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7003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1. Классификация текстильных волокон, тканей и трикотажных полотен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572008"/>
            <a:ext cx="7854696" cy="1752600"/>
          </a:xfrm>
        </p:spPr>
        <p:txBody>
          <a:bodyPr/>
          <a:lstStyle/>
          <a:p>
            <a:pPr marR="0"/>
            <a:r>
              <a:rPr lang="ru-RU" sz="2400" smtClean="0"/>
              <a:t>.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071678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1. Классификация ассортимента волокон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Текстильные волокна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/>
              <a:t>Текстильными волокнами </a:t>
            </a:r>
            <a:r>
              <a:rPr lang="ru-RU" sz="3200" dirty="0" smtClean="0"/>
              <a:t>называют гибкие прочные тела с малыми поперечными размерами, </a:t>
            </a:r>
            <a:r>
              <a:rPr lang="ru-RU" sz="3200" dirty="0" smtClean="0">
                <a:solidFill>
                  <a:srgbClr val="FF0000"/>
                </a:solidFill>
              </a:rPr>
              <a:t>ог</a:t>
            </a:r>
            <a:r>
              <a:rPr lang="ru-RU" sz="3200" dirty="0" smtClean="0"/>
              <a:t>раниченной длины, пригодные для изготовления текстильных изделий.</a:t>
            </a:r>
          </a:p>
          <a:p>
            <a:r>
              <a:rPr lang="ru-RU" sz="3200" i="1" dirty="0" smtClean="0"/>
              <a:t>Текстильные волокна</a:t>
            </a:r>
            <a:r>
              <a:rPr lang="ru-RU" sz="3200" dirty="0" smtClean="0"/>
              <a:t> подразделяют на два класса: натуральные и химические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Текстильные волокна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 происхождению волокнообразующего вещества </a:t>
            </a:r>
            <a:r>
              <a:rPr lang="ru-RU" b="1" dirty="0" smtClean="0"/>
              <a:t>натуральные волокна </a:t>
            </a:r>
            <a:r>
              <a:rPr lang="ru-RU" dirty="0" smtClean="0"/>
              <a:t>подразделяют на три подкласса: </a:t>
            </a:r>
          </a:p>
          <a:p>
            <a:r>
              <a:rPr lang="ru-RU" dirty="0" smtClean="0"/>
              <a:t>растительного </a:t>
            </a:r>
          </a:p>
          <a:p>
            <a:r>
              <a:rPr lang="ru-RU" dirty="0" smtClean="0"/>
              <a:t>животного </a:t>
            </a:r>
          </a:p>
          <a:p>
            <a:r>
              <a:rPr lang="ru-RU" dirty="0" smtClean="0"/>
              <a:t>минерального происхождения (асбест) </a:t>
            </a:r>
          </a:p>
          <a:p>
            <a:pPr>
              <a:buNone/>
            </a:pPr>
            <a:r>
              <a:rPr lang="ru-RU" b="1" dirty="0" smtClean="0"/>
              <a:t>    химические волокна </a:t>
            </a:r>
            <a:r>
              <a:rPr lang="ru-RU" dirty="0" smtClean="0"/>
              <a:t>— на два подкласса:</a:t>
            </a:r>
          </a:p>
          <a:p>
            <a:r>
              <a:rPr lang="ru-RU" dirty="0" smtClean="0"/>
              <a:t> искусственные </a:t>
            </a:r>
          </a:p>
          <a:p>
            <a:r>
              <a:rPr lang="ru-RU" dirty="0" smtClean="0"/>
              <a:t>синтетические.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Натуральные растительные волокна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Хлопок </a:t>
            </a:r>
            <a:r>
              <a:rPr lang="ru-RU" dirty="0" smtClean="0"/>
              <a:t>— это волокна, покрывающие семена растений хлопчатника. </a:t>
            </a:r>
          </a:p>
          <a:p>
            <a:r>
              <a:rPr lang="ru-RU" dirty="0" smtClean="0"/>
              <a:t>Основным веществом (9</a:t>
            </a:r>
            <a:r>
              <a:rPr lang="ru-RU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—96 %), из которого состоит хлопковое волокно, является целлюлоза.</a:t>
            </a:r>
          </a:p>
          <a:p>
            <a:r>
              <a:rPr lang="ru-RU" dirty="0" smtClean="0"/>
              <a:t>Хлопковым волокнам присуща извитость — 40—120 </a:t>
            </a:r>
            <a:r>
              <a:rPr lang="ru-RU" dirty="0" err="1" smtClean="0"/>
              <a:t>извитков</a:t>
            </a:r>
            <a:r>
              <a:rPr lang="ru-RU" dirty="0" smtClean="0"/>
              <a:t> на 1 см.</a:t>
            </a:r>
          </a:p>
          <a:p>
            <a:r>
              <a:rPr lang="ru-RU" dirty="0" smtClean="0"/>
              <a:t>Длина хлопковых волокон колеблется от </a:t>
            </a:r>
            <a:r>
              <a:rPr lang="ru-RU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 до 55 мм. </a:t>
            </a:r>
            <a:endParaRPr lang="ru-RU" dirty="0"/>
          </a:p>
        </p:txBody>
      </p:sp>
      <p:pic>
        <p:nvPicPr>
          <p:cNvPr id="24578" name="Picture 2" descr="Картинки по запросу волокна хлоп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5010149"/>
            <a:ext cx="2676525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Хлопковое волокно обладает свойствами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имеет высокую гигроскопичность (</a:t>
            </a:r>
            <a:r>
              <a:rPr lang="ru-RU" dirty="0" smtClean="0">
                <a:solidFill>
                  <a:srgbClr val="FF0000"/>
                </a:solidFill>
              </a:rPr>
              <a:t>8— 12 %)??</a:t>
            </a:r>
          </a:p>
          <a:p>
            <a:r>
              <a:rPr lang="ru-RU" dirty="0" smtClean="0"/>
              <a:t>волокна достаточно прочные</a:t>
            </a:r>
          </a:p>
          <a:p>
            <a:r>
              <a:rPr lang="ru-RU" dirty="0" smtClean="0"/>
              <a:t>имеет высокую термостойкость</a:t>
            </a:r>
          </a:p>
          <a:p>
            <a:r>
              <a:rPr lang="ru-RU" dirty="0" smtClean="0"/>
              <a:t>стойкое к действию света-</a:t>
            </a:r>
            <a:r>
              <a:rPr lang="ru-RU" sz="2000" i="1" dirty="0" smtClean="0">
                <a:solidFill>
                  <a:srgbClr val="FF0000"/>
                </a:solidFill>
              </a:rPr>
              <a:t>постепенно разрушается</a:t>
            </a:r>
          </a:p>
          <a:p>
            <a:r>
              <a:rPr lang="ru-RU" dirty="0" smtClean="0"/>
              <a:t>обладает высокой устойчивостью к действию щелочей  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  <a:r>
              <a:rPr lang="en-US" dirty="0" err="1" smtClean="0">
                <a:solidFill>
                  <a:srgbClr val="FF0000"/>
                </a:solidFill>
              </a:rPr>
              <a:t>st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имеет высокую сминаемость </a:t>
            </a:r>
          </a:p>
          <a:p>
            <a:r>
              <a:rPr lang="ru-RU" dirty="0" smtClean="0"/>
              <a:t>большую усадку </a:t>
            </a:r>
          </a:p>
          <a:p>
            <a:r>
              <a:rPr lang="ru-RU" dirty="0" smtClean="0"/>
              <a:t>низкую стойкость к воздействию кислот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Натуральные растительные волокна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4"/>
            <a:ext cx="5472122" cy="465218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Л</a:t>
            </a:r>
            <a:r>
              <a:rPr lang="ru-RU" b="1" dirty="0" smtClean="0">
                <a:solidFill>
                  <a:srgbClr val="FF0000"/>
                </a:solidFill>
              </a:rPr>
              <a:t>убяные</a:t>
            </a:r>
            <a:r>
              <a:rPr lang="ru-RU" b="1" dirty="0" smtClean="0"/>
              <a:t> волокна </a:t>
            </a:r>
            <a:r>
              <a:rPr lang="ru-RU" dirty="0" smtClean="0"/>
              <a:t>получают из стеблей, листьев или оболочек плодов различных растений.</a:t>
            </a:r>
          </a:p>
          <a:p>
            <a:r>
              <a:rPr lang="ru-RU" dirty="0" smtClean="0"/>
              <a:t> стеблевыми лубяными волокнами являются </a:t>
            </a:r>
            <a:r>
              <a:rPr lang="ru-RU" dirty="0" smtClean="0">
                <a:solidFill>
                  <a:srgbClr val="FF0000"/>
                </a:solidFill>
              </a:rPr>
              <a:t>лен, пенька, джут, кенаф </a:t>
            </a:r>
            <a:r>
              <a:rPr lang="ru-RU" dirty="0" smtClean="0"/>
              <a:t>и др., </a:t>
            </a:r>
          </a:p>
          <a:p>
            <a:r>
              <a:rPr lang="ru-RU" dirty="0" smtClean="0"/>
              <a:t>листовыми — сизаль и др., </a:t>
            </a:r>
          </a:p>
          <a:p>
            <a:r>
              <a:rPr lang="ru-RU" dirty="0" smtClean="0"/>
              <a:t>плодовыми — </a:t>
            </a:r>
            <a:r>
              <a:rPr lang="ru-RU" dirty="0" err="1" smtClean="0"/>
              <a:t>койр</a:t>
            </a:r>
            <a:r>
              <a:rPr lang="ru-RU" dirty="0" smtClean="0"/>
              <a:t>, получаемый из покрова скорлупы кокосовых орехов. </a:t>
            </a:r>
          </a:p>
          <a:p>
            <a:pPr>
              <a:buNone/>
            </a:pPr>
            <a:r>
              <a:rPr lang="ru-RU" dirty="0" smtClean="0"/>
              <a:t>Основным веществом, из которого состоят лубяные волокна, является целлюлоза (около 75 %). </a:t>
            </a:r>
            <a:endParaRPr lang="ru-RU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607" y="2000240"/>
            <a:ext cx="2797457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Льняное волокно обладает свойствами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имеет сравнительно толстые стенки</a:t>
            </a:r>
          </a:p>
          <a:p>
            <a:r>
              <a:rPr lang="ru-RU" dirty="0" smtClean="0"/>
              <a:t>слабо загрязняются и легко отстирываются</a:t>
            </a:r>
          </a:p>
          <a:p>
            <a:r>
              <a:rPr lang="ru-RU" dirty="0" smtClean="0"/>
              <a:t>высокой гигроскопичности (12 %)</a:t>
            </a:r>
          </a:p>
          <a:p>
            <a:r>
              <a:rPr lang="ru-RU" dirty="0" smtClean="0"/>
              <a:t>устойчивость к действию света, погоды, микроорганизмов</a:t>
            </a:r>
          </a:p>
          <a:p>
            <a:r>
              <a:rPr lang="ru-RU" dirty="0" smtClean="0"/>
              <a:t>устойчиво к действию щелочей, но не устойчиво к кислотам</a:t>
            </a:r>
          </a:p>
          <a:p>
            <a:r>
              <a:rPr lang="ru-RU" dirty="0" smtClean="0"/>
              <a:t>имеет шелковистый блеск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&amp;&amp;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сильно сминается из-за низкой упругости</a:t>
            </a:r>
          </a:p>
          <a:p>
            <a:r>
              <a:rPr lang="ru-RU" dirty="0" smtClean="0"/>
              <a:t>трудно отбеливается и окрашивается.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Натуральные волокна животного происхождения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4"/>
            <a:ext cx="5257808" cy="4723625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Шерсть — </a:t>
            </a:r>
            <a:r>
              <a:rPr lang="ru-RU" dirty="0" smtClean="0">
                <a:solidFill>
                  <a:srgbClr val="FF0000"/>
                </a:solidFill>
              </a:rPr>
              <a:t>волокно из снятого волосяного покрова </a:t>
            </a:r>
            <a:r>
              <a:rPr lang="ru-RU" dirty="0" smtClean="0"/>
              <a:t>овец, коз, верблюдов, кроликов и других животных.</a:t>
            </a:r>
          </a:p>
          <a:p>
            <a:r>
              <a:rPr lang="ru-RU" dirty="0" smtClean="0"/>
              <a:t> Шерсть, снятую стрижкой в виде цельного волосяного покрова, называют руном. </a:t>
            </a:r>
          </a:p>
          <a:p>
            <a:r>
              <a:rPr lang="ru-RU" dirty="0" smtClean="0"/>
              <a:t>Шерстяные волокна состоят из </a:t>
            </a:r>
            <a:r>
              <a:rPr lang="ru-RU" dirty="0" smtClean="0">
                <a:solidFill>
                  <a:srgbClr val="FF0000"/>
                </a:solidFill>
              </a:rPr>
              <a:t>белка кератина</a:t>
            </a:r>
            <a:r>
              <a:rPr lang="ru-RU" dirty="0" smtClean="0"/>
              <a:t>, содержащего, как и другие белки, аминокислоты.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Пух </a:t>
            </a:r>
            <a:r>
              <a:rPr lang="ru-RU" dirty="0" smtClean="0"/>
              <a:t>— тонкое, сильно извитое, шелковистое волокно без сердцевинного слоя. </a:t>
            </a:r>
            <a:endParaRPr lang="ru-RU" dirty="0"/>
          </a:p>
        </p:txBody>
      </p:sp>
      <p:pic>
        <p:nvPicPr>
          <p:cNvPr id="20482" name="Picture 2" descr="Картинки по запросу волокна лен структу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571612"/>
            <a:ext cx="3219450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 шерсти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высокая </a:t>
            </a:r>
            <a:r>
              <a:rPr lang="ru-RU" dirty="0" err="1" smtClean="0"/>
              <a:t>свойлачиваемость</a:t>
            </a:r>
            <a:endParaRPr lang="ru-RU" dirty="0" smtClean="0"/>
          </a:p>
          <a:p>
            <a:r>
              <a:rPr lang="ru-RU" dirty="0" smtClean="0"/>
              <a:t>обладает высокими теплозащитными свойствами</a:t>
            </a:r>
          </a:p>
          <a:p>
            <a:r>
              <a:rPr lang="ru-RU" dirty="0" smtClean="0"/>
              <a:t> имеет высокую упругость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щелочи на шерсть действуют разрушающе</a:t>
            </a:r>
            <a:r>
              <a:rPr lang="ru-RU" dirty="0" smtClean="0"/>
              <a:t>, к кислотам она устойчива</a:t>
            </a:r>
          </a:p>
          <a:p>
            <a:r>
              <a:rPr lang="ru-RU" dirty="0" smtClean="0"/>
              <a:t>высокая гигроскопичность (15—17 %)-</a:t>
            </a:r>
            <a:r>
              <a:rPr lang="ru-RU" dirty="0" smtClean="0">
                <a:solidFill>
                  <a:srgbClr val="FF0000"/>
                </a:solidFill>
              </a:rPr>
              <a:t>11%</a:t>
            </a:r>
          </a:p>
          <a:p>
            <a:r>
              <a:rPr lang="ru-RU" dirty="0" smtClean="0"/>
              <a:t>высокое удлинение при разрыве</a:t>
            </a:r>
          </a:p>
          <a:p>
            <a:r>
              <a:rPr lang="ru-RU" dirty="0" smtClean="0"/>
              <a:t>малая термостойкость — при температуре 100—110°С волокна становятся ломкими, жесткими, снижается их прочность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Натуральные волокна животного происхождения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4"/>
            <a:ext cx="4543428" cy="4652187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Натуральный шелк</a:t>
            </a:r>
            <a:r>
              <a:rPr lang="ru-RU" dirty="0" smtClean="0"/>
              <a:t>. Получают разматыванием коконов, образуемых гусеницами шелкопрядов. </a:t>
            </a:r>
          </a:p>
          <a:p>
            <a:r>
              <a:rPr lang="ru-RU" dirty="0" smtClean="0"/>
              <a:t>Коконные нити очень тонкие, поэтому разматывают их одновременно с нескольких коконов (6—8), соединяя в одну комплексную нить. Такая нить называется шелком-сырцом. </a:t>
            </a:r>
          </a:p>
          <a:p>
            <a:r>
              <a:rPr lang="ru-RU" dirty="0" smtClean="0"/>
              <a:t>Общая длина разматываемой нити составляет в среднем 1000—1300 м.</a:t>
            </a:r>
          </a:p>
          <a:p>
            <a:endParaRPr lang="ru-RU" dirty="0"/>
          </a:p>
        </p:txBody>
      </p:sp>
      <p:pic>
        <p:nvPicPr>
          <p:cNvPr id="18434" name="Picture 2" descr="Картинки по запросу волокна шелк структу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2071678"/>
            <a:ext cx="3428756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Свойства шелка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самое легкое волокно</a:t>
            </a:r>
          </a:p>
          <a:p>
            <a:r>
              <a:rPr lang="ru-RU" dirty="0" smtClean="0"/>
              <a:t>имеет красивый внешний вид</a:t>
            </a:r>
          </a:p>
          <a:p>
            <a:r>
              <a:rPr lang="ru-RU" dirty="0" smtClean="0"/>
              <a:t>обладает высокой гигроскопичностью (11 %)</a:t>
            </a:r>
          </a:p>
          <a:p>
            <a:r>
              <a:rPr lang="ru-RU" dirty="0" smtClean="0"/>
              <a:t>мягкий, шелковистый</a:t>
            </a:r>
          </a:p>
          <a:p>
            <a:r>
              <a:rPr lang="ru-RU" dirty="0" smtClean="0"/>
              <a:t>обладает малой </a:t>
            </a:r>
            <a:r>
              <a:rPr lang="ru-RU" dirty="0" err="1" smtClean="0"/>
              <a:t>сминаемостью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обладает высокой прочностью</a:t>
            </a:r>
          </a:p>
          <a:p>
            <a:r>
              <a:rPr lang="ru-RU" dirty="0" smtClean="0"/>
              <a:t>устойчив к кислотам, к щелочам — </a:t>
            </a:r>
            <a:r>
              <a:rPr lang="ru-RU" dirty="0" smtClean="0">
                <a:solidFill>
                  <a:srgbClr val="FF0000"/>
                </a:solidFill>
              </a:rPr>
              <a:t>нет</a:t>
            </a:r>
          </a:p>
          <a:p>
            <a:r>
              <a:rPr lang="ru-RU" dirty="0" smtClean="0"/>
              <a:t>имеет низкую светостойкость,</a:t>
            </a:r>
          </a:p>
          <a:p>
            <a:r>
              <a:rPr lang="ru-RU" dirty="0" smtClean="0"/>
              <a:t>имеет относительно низкую термостойкость (100—110°С)</a:t>
            </a:r>
          </a:p>
          <a:p>
            <a:r>
              <a:rPr lang="ru-RU" dirty="0" smtClean="0"/>
              <a:t> имеет </a:t>
            </a:r>
            <a:r>
              <a:rPr lang="ru-RU" dirty="0" smtClean="0">
                <a:solidFill>
                  <a:srgbClr val="FF0000"/>
                </a:solidFill>
              </a:rPr>
              <a:t>высокую</a:t>
            </a:r>
            <a:r>
              <a:rPr lang="ru-RU" dirty="0" smtClean="0"/>
              <a:t> усадку.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Минеральное волокно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Асбест</a:t>
            </a:r>
            <a:r>
              <a:rPr lang="ru-RU" dirty="0" smtClean="0"/>
              <a:t> (горный лен)– это тонковолокнистый белый или зеленовато-желтый минерал </a:t>
            </a:r>
            <a:r>
              <a:rPr lang="ru-RU" dirty="0" err="1" smtClean="0"/>
              <a:t>c</a:t>
            </a:r>
            <a:r>
              <a:rPr lang="ru-RU" dirty="0" smtClean="0"/>
              <a:t> шелковистым блеском, образующий прожилки, которые имеют поперечно-волокнистое строение с длиной волокон от долей миллиметра до 5–6 см (изредка до 16см) толщиной менее 0,0001мм. </a:t>
            </a:r>
          </a:p>
          <a:p>
            <a:r>
              <a:rPr lang="ru-RU" dirty="0" smtClean="0"/>
              <a:t>По химическому составу асбестовые минералы являются водными силикатами магния, железа, кальция и натрия.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Замечательным свойством этого минерала является способность распушаться в тонковолокнистую массу, подобную льняной или хлопковой</a:t>
            </a:r>
            <a:r>
              <a:rPr lang="ru-RU" dirty="0" smtClean="0"/>
              <a:t>, пригодной для изготовления несгораемых тканей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 асбеста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высокая термостойкость (температура плавления 1550°С), </a:t>
            </a:r>
          </a:p>
          <a:p>
            <a:r>
              <a:rPr lang="ru-RU" dirty="0" smtClean="0"/>
              <a:t>стойкость к действию щелочей, кислот и других агрессивных жидкостей, </a:t>
            </a:r>
          </a:p>
          <a:p>
            <a:r>
              <a:rPr lang="ru-RU" dirty="0" smtClean="0"/>
              <a:t>эластичность,</a:t>
            </a:r>
          </a:p>
          <a:p>
            <a:r>
              <a:rPr lang="ru-RU" dirty="0" smtClean="0"/>
              <a:t> высокие прядильные свойства,</a:t>
            </a:r>
          </a:p>
          <a:p>
            <a:r>
              <a:rPr lang="ru-RU" dirty="0" smtClean="0"/>
              <a:t>высокие сорбционные,</a:t>
            </a:r>
          </a:p>
          <a:p>
            <a:r>
              <a:rPr lang="ru-RU" dirty="0" smtClean="0"/>
              <a:t>высокие тепло- , </a:t>
            </a:r>
            <a:r>
              <a:rPr lang="ru-RU" dirty="0" err="1" smtClean="0"/>
              <a:t>звуко</a:t>
            </a:r>
            <a:r>
              <a:rPr lang="ru-RU" dirty="0" smtClean="0"/>
              <a:t>- и электроизоляционные свойства,</a:t>
            </a:r>
          </a:p>
          <a:p>
            <a:r>
              <a:rPr lang="ru-RU" dirty="0" smtClean="0"/>
              <a:t>прочность при растяжении вдоль волокон выше прочности стали.</a:t>
            </a:r>
          </a:p>
          <a:p>
            <a:r>
              <a:rPr lang="ru-RU" dirty="0" smtClean="0"/>
              <a:t>не горит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ru-RU" dirty="0" smtClean="0"/>
              <a:t>Химические волокна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Химические волокна получают путем химической переработки природных (целлюлозы, белков и др.) или синтетических высокомолекулярных веществ (полиамидов, полиэфиров и др.).</a:t>
            </a:r>
          </a:p>
          <a:p>
            <a:pPr>
              <a:buNone/>
            </a:pPr>
            <a:r>
              <a:rPr lang="ru-RU" dirty="0" smtClean="0"/>
              <a:t>Технологический процесс изготовления химических волокон состоит из трех основных стадий: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получения прядильного раствора,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формирования из него волокон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отделки волокон.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r>
              <a:rPr lang="ru-RU" dirty="0" smtClean="0"/>
              <a:t>Искусственные волокна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Искусственные волокна получают из природных высокомолекулярных соединений — целлюлозы, белков, металлов, их сплавов, силикатных стекол.</a:t>
            </a:r>
          </a:p>
          <a:p>
            <a:r>
              <a:rPr lang="ru-RU" dirty="0" smtClean="0"/>
              <a:t>Наиболее распространенное искусственное волокно — вискозное, вырабатывается из целлюлозы.</a:t>
            </a:r>
          </a:p>
          <a:p>
            <a:r>
              <a:rPr lang="ru-RU" dirty="0" smtClean="0"/>
              <a:t>Для изготовления вискозного волокна используют обычно древесную, преимущественно еловую целлюлозу. </a:t>
            </a:r>
          </a:p>
          <a:p>
            <a:r>
              <a:rPr lang="ru-RU" dirty="0" smtClean="0"/>
              <a:t>Из других искусственных волокон используют ацетатные, триацетатные волокна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r>
              <a:rPr lang="ru-RU" dirty="0" smtClean="0"/>
              <a:t>Свойства вискозных волокон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вискозное волокно гигиенично,</a:t>
            </a:r>
          </a:p>
          <a:p>
            <a:r>
              <a:rPr lang="ru-RU" dirty="0" smtClean="0"/>
              <a:t> имеет высокую гигроскопичность (11—12 %), изделия из вискозы хорошо впитывают влагу; </a:t>
            </a:r>
          </a:p>
          <a:p>
            <a:r>
              <a:rPr lang="ru-RU" dirty="0" smtClean="0"/>
              <a:t> устойчиво к щелочам; </a:t>
            </a:r>
          </a:p>
          <a:p>
            <a:r>
              <a:rPr lang="ru-RU" dirty="0" smtClean="0"/>
              <a:t>термостойкость вискозного волокна </a:t>
            </a:r>
            <a:r>
              <a:rPr lang="ru-RU" dirty="0" smtClean="0">
                <a:solidFill>
                  <a:srgbClr val="FF0000"/>
                </a:solidFill>
              </a:rPr>
              <a:t>высокая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из-за низкой упругости сильно сминается;</a:t>
            </a:r>
          </a:p>
          <a:p>
            <a:r>
              <a:rPr lang="ru-RU" dirty="0" smtClean="0"/>
              <a:t>имеет высокую усадку волокна (6—8 %);</a:t>
            </a:r>
          </a:p>
          <a:p>
            <a:r>
              <a:rPr lang="ru-RU" dirty="0" smtClean="0"/>
              <a:t>в мокром состоянии теряет прочность (до 50—60 %). Изделия не рекомендуется тереть и выкручивать.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r>
              <a:rPr lang="ru-RU" dirty="0" smtClean="0"/>
              <a:t>Синтетические волокна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10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Синтетические волокна получают из природных, низкомолекулярных веществ (мономеров), которые путем химического синтеза превращаются в высокомолекулярные (полимеры).</a:t>
            </a:r>
          </a:p>
          <a:p>
            <a:pPr>
              <a:buNone/>
            </a:pPr>
            <a:r>
              <a:rPr lang="ru-RU" dirty="0" smtClean="0"/>
              <a:t>К синтетическим волокнам относятся:</a:t>
            </a:r>
          </a:p>
          <a:p>
            <a:r>
              <a:rPr lang="ru-RU" dirty="0" smtClean="0"/>
              <a:t>Полиамидные (капроновые) волокна </a:t>
            </a:r>
          </a:p>
          <a:p>
            <a:r>
              <a:rPr lang="ru-RU" dirty="0" smtClean="0"/>
              <a:t>Полиэфирные волокна (лавсан)</a:t>
            </a:r>
          </a:p>
          <a:p>
            <a:r>
              <a:rPr lang="ru-RU" dirty="0" smtClean="0"/>
              <a:t>Полиакрилонитрильные волокна (акрил, нитрон)</a:t>
            </a:r>
          </a:p>
          <a:p>
            <a:r>
              <a:rPr lang="ru-RU" dirty="0" smtClean="0"/>
              <a:t>Поливинилхлоридное (ПВХ), </a:t>
            </a:r>
            <a:r>
              <a:rPr lang="ru-RU" dirty="0" err="1" smtClean="0"/>
              <a:t>хлориновое</a:t>
            </a:r>
            <a:r>
              <a:rPr lang="ru-RU" dirty="0" smtClean="0"/>
              <a:t> волокно</a:t>
            </a:r>
          </a:p>
          <a:p>
            <a:r>
              <a:rPr lang="ru-RU" dirty="0" smtClean="0"/>
              <a:t>Полиуретановые волокна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Свойства синтетических волокон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dirty="0" err="1" smtClean="0"/>
              <a:t>спец.св-ва</a:t>
            </a:r>
            <a:r>
              <a:rPr lang="ru-RU" dirty="0" smtClean="0"/>
              <a:t> – </a:t>
            </a:r>
            <a:r>
              <a:rPr lang="ru-RU" dirty="0" err="1" smtClean="0"/>
              <a:t>кислотостойкость</a:t>
            </a:r>
            <a:r>
              <a:rPr lang="ru-RU" dirty="0" smtClean="0"/>
              <a:t>, </a:t>
            </a:r>
            <a:r>
              <a:rPr lang="ru-RU" dirty="0" err="1" smtClean="0"/>
              <a:t>бензостойкость</a:t>
            </a:r>
            <a:r>
              <a:rPr lang="ru-RU" dirty="0" smtClean="0"/>
              <a:t> и т.д.</a:t>
            </a:r>
          </a:p>
          <a:p>
            <a:r>
              <a:rPr lang="ru-RU" dirty="0" smtClean="0"/>
              <a:t>2. Прочность, износостойкость</a:t>
            </a:r>
          </a:p>
          <a:p>
            <a:r>
              <a:rPr lang="ru-RU" dirty="0" smtClean="0"/>
              <a:t>3. Окрашиваемость, сохранение цвета</a:t>
            </a:r>
          </a:p>
          <a:p>
            <a:r>
              <a:rPr lang="ru-RU" dirty="0" smtClean="0"/>
              <a:t>4. Устойчивость к микроорганизмам (пока)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815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500306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2. Классификация ассортимента тканей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виду волокон и составу ткани подразделяют на группы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6535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Хлопчатобумажные – </a:t>
            </a:r>
            <a:r>
              <a:rPr lang="ru-RU" dirty="0" err="1" smtClean="0"/>
              <a:t>чистохлопковые</a:t>
            </a:r>
            <a:r>
              <a:rPr lang="ru-RU" dirty="0" smtClean="0"/>
              <a:t>, </a:t>
            </a:r>
            <a:r>
              <a:rPr lang="ru-RU" dirty="0" err="1" smtClean="0"/>
              <a:t>хлопко-вискозные</a:t>
            </a:r>
            <a:r>
              <a:rPr lang="ru-RU" dirty="0" smtClean="0"/>
              <a:t>, </a:t>
            </a:r>
            <a:r>
              <a:rPr lang="ru-RU" dirty="0" err="1" smtClean="0"/>
              <a:t>хлопко-лавсановые</a:t>
            </a:r>
            <a:r>
              <a:rPr lang="ru-RU" dirty="0" smtClean="0"/>
              <a:t>, </a:t>
            </a:r>
            <a:r>
              <a:rPr lang="ru-RU" dirty="0" err="1" smtClean="0"/>
              <a:t>хлопко-капроновые</a:t>
            </a:r>
            <a:r>
              <a:rPr lang="ru-RU" dirty="0" smtClean="0"/>
              <a:t> и др.; </a:t>
            </a:r>
          </a:p>
          <a:p>
            <a:r>
              <a:rPr lang="ru-RU" dirty="0" smtClean="0"/>
              <a:t>Льняные – </a:t>
            </a:r>
            <a:r>
              <a:rPr lang="ru-RU" dirty="0" err="1" smtClean="0"/>
              <a:t>льняные</a:t>
            </a:r>
            <a:r>
              <a:rPr lang="ru-RU" dirty="0" smtClean="0"/>
              <a:t> и полульняные (с хлопком, вискозой, лавсаном, капроном, др.); </a:t>
            </a:r>
          </a:p>
          <a:p>
            <a:r>
              <a:rPr lang="ru-RU" dirty="0" smtClean="0"/>
              <a:t>Шерстяные – чистошерстяные, полушерстяные (с хлопком, вискозой, капроном, лавсаном, нитроном);</a:t>
            </a:r>
          </a:p>
          <a:p>
            <a:r>
              <a:rPr lang="ru-RU" dirty="0" smtClean="0"/>
              <a:t>Шелковые – из натурального шелка; </a:t>
            </a:r>
            <a:br>
              <a:rPr lang="ru-RU" dirty="0" smtClean="0"/>
            </a:br>
            <a:r>
              <a:rPr lang="ru-RU" dirty="0" smtClean="0"/>
              <a:t>- из натурального шелка с другими волокнами; </a:t>
            </a:r>
            <a:br>
              <a:rPr lang="ru-RU" dirty="0" smtClean="0"/>
            </a:br>
            <a:r>
              <a:rPr lang="ru-RU" dirty="0" smtClean="0"/>
              <a:t>- из искусственного шелка; </a:t>
            </a:r>
            <a:br>
              <a:rPr lang="ru-RU" dirty="0" smtClean="0"/>
            </a:br>
            <a:r>
              <a:rPr lang="ru-RU" dirty="0" smtClean="0"/>
              <a:t>- из искусственного шелка с другими волокнами; </a:t>
            </a:r>
            <a:br>
              <a:rPr lang="ru-RU" dirty="0" smtClean="0"/>
            </a:br>
            <a:r>
              <a:rPr lang="ru-RU" dirty="0" smtClean="0"/>
              <a:t>- из синтетического шелка; </a:t>
            </a:r>
            <a:br>
              <a:rPr lang="ru-RU" dirty="0" smtClean="0"/>
            </a:br>
            <a:r>
              <a:rPr lang="ru-RU" dirty="0" smtClean="0"/>
              <a:t>- из синтетического шелка с другими волокнами.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виду переплетения ткани делятся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Главные : полотняное, саржевое и сатиновое (атласное); </a:t>
            </a:r>
          </a:p>
          <a:p>
            <a:r>
              <a:rPr lang="ru-RU" dirty="0" smtClean="0"/>
              <a:t> Мелкоузорчатые : на поверхности тканей заметен мелкий рельефный рисунок в виде рубчиков, клеточек, ромбиков, сетки и проч. </a:t>
            </a:r>
          </a:p>
          <a:p>
            <a:r>
              <a:rPr lang="ru-RU" dirty="0" smtClean="0"/>
              <a:t>Крупноузорчатые (жаккардовые): рисунки образованы сочетанием в элементах простых переплетений. </a:t>
            </a:r>
          </a:p>
          <a:p>
            <a:r>
              <a:rPr lang="ru-RU" dirty="0" smtClean="0"/>
              <a:t>Сложные: образуются введением в структуру тканей дополнительных основных и уточных нитей. К сложным относят полутора-, двух- и трехслойные, петельные (махровые), ворсовые (основоворсовые и </a:t>
            </a:r>
            <a:r>
              <a:rPr lang="ru-RU" dirty="0" err="1" smtClean="0"/>
              <a:t>уточноворсовые</a:t>
            </a:r>
            <a:r>
              <a:rPr lang="ru-RU" dirty="0" smtClean="0"/>
              <a:t>), пике.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ru-RU" dirty="0" smtClean="0"/>
              <a:t>В зависимости от отделки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В зависимости от отделки ткани могут быть:</a:t>
            </a:r>
          </a:p>
          <a:p>
            <a:r>
              <a:rPr lang="ru-RU" dirty="0" smtClean="0"/>
              <a:t>суровыми, </a:t>
            </a:r>
          </a:p>
          <a:p>
            <a:r>
              <a:rPr lang="ru-RU" dirty="0" smtClean="0"/>
              <a:t>отбельными, </a:t>
            </a:r>
          </a:p>
          <a:p>
            <a:r>
              <a:rPr lang="ru-RU" dirty="0" smtClean="0"/>
              <a:t>гладкокрашеными, </a:t>
            </a:r>
          </a:p>
          <a:p>
            <a:r>
              <a:rPr lang="ru-RU" dirty="0" smtClean="0"/>
              <a:t>меланжевыми ( из меланжевой пряжи), </a:t>
            </a:r>
          </a:p>
          <a:p>
            <a:r>
              <a:rPr lang="ru-RU" dirty="0" smtClean="0"/>
              <a:t>пестроткаными (из пряжи или нитей разных цветов),</a:t>
            </a:r>
          </a:p>
          <a:p>
            <a:r>
              <a:rPr lang="ru-RU" dirty="0" smtClean="0"/>
              <a:t> набивными (с печатными рисунками), </a:t>
            </a:r>
          </a:p>
          <a:p>
            <a:r>
              <a:rPr lang="ru-RU" dirty="0" smtClean="0"/>
              <a:t>футерованными (с начесом). </a:t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Для тканей разного назначения и состава могут применяться специфические виды отделок: противогнилостная, водонепроницаемая или водоотталкивающая, и др.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По назначению ассортимент бытовых тканей можно классифицировать: 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3679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Бельевые - для постельного, нательного, столового белья. </a:t>
            </a:r>
          </a:p>
          <a:p>
            <a:r>
              <a:rPr lang="ru-RU" dirty="0" smtClean="0"/>
              <a:t>Полотенечные и холсты – для купальных и кухонных полотенец, махровых простыней, купальных халатов. </a:t>
            </a:r>
          </a:p>
          <a:p>
            <a:r>
              <a:rPr lang="ru-RU" dirty="0" smtClean="0"/>
              <a:t>Блузочные – для женских блузок.</a:t>
            </a:r>
          </a:p>
          <a:p>
            <a:r>
              <a:rPr lang="ru-RU" dirty="0" smtClean="0"/>
              <a:t>Сорочечные – для мужских и мальчиковых сорочек. </a:t>
            </a:r>
          </a:p>
          <a:p>
            <a:r>
              <a:rPr lang="ru-RU" dirty="0" smtClean="0"/>
              <a:t>Платьевые – летние, зимние, демисезонные. </a:t>
            </a:r>
          </a:p>
          <a:p>
            <a:r>
              <a:rPr lang="ru-RU" dirty="0" smtClean="0"/>
              <a:t>Костюмные – плотные ткани, предназначенные для мужских и женских костюмов. </a:t>
            </a:r>
          </a:p>
          <a:p>
            <a:r>
              <a:rPr lang="ru-RU" dirty="0" smtClean="0"/>
              <a:t>Пальтовые для летних, зимних и демисезонных пальто. </a:t>
            </a:r>
          </a:p>
          <a:p>
            <a:r>
              <a:rPr lang="ru-RU" dirty="0" smtClean="0"/>
              <a:t>Плащевые – из тканей с водонепроницаемым покрытием.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По назначению ассортимент бытовых тканей можно классифицировать: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Курточные – из тканей с водоотталкивающей отделкой или без нее, на подкладке или без, с утепляющими прокладками или без них.</a:t>
            </a:r>
          </a:p>
          <a:p>
            <a:r>
              <a:rPr lang="ru-RU" dirty="0" smtClean="0"/>
              <a:t>Подкладочные </a:t>
            </a:r>
          </a:p>
          <a:p>
            <a:r>
              <a:rPr lang="ru-RU" dirty="0" smtClean="0"/>
              <a:t>Прокладочные – сильно аппретированные для жестких прокладок на полочках пальто и костюмов. </a:t>
            </a:r>
          </a:p>
          <a:p>
            <a:r>
              <a:rPr lang="ru-RU" dirty="0" smtClean="0"/>
              <a:t>Декоративные – для штор, занавесей, покрывал, салфеток. </a:t>
            </a:r>
          </a:p>
          <a:p>
            <a:r>
              <a:rPr lang="ru-RU" dirty="0" smtClean="0"/>
              <a:t>Галстучные</a:t>
            </a:r>
          </a:p>
          <a:p>
            <a:r>
              <a:rPr lang="ru-RU" dirty="0" smtClean="0"/>
              <a:t>Платочные – для головных и носовых платков, шарфов, кашне. </a:t>
            </a:r>
          </a:p>
          <a:p>
            <a:r>
              <a:rPr lang="ru-RU" dirty="0" smtClean="0"/>
              <a:t>Мебельные – для наружных покрытий мягкой мебели.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500306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Классификация ассортимента трикотажных полотен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Трикотажные полотна по волокнистому составу можно разделить на группы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хлопчатобумажные, </a:t>
            </a:r>
          </a:p>
          <a:p>
            <a:r>
              <a:rPr lang="ru-RU" sz="2800" dirty="0" smtClean="0"/>
              <a:t>шерстяные, </a:t>
            </a:r>
          </a:p>
          <a:p>
            <a:r>
              <a:rPr lang="ru-RU" sz="2800" dirty="0" smtClean="0"/>
              <a:t>полушерстяные, </a:t>
            </a:r>
          </a:p>
          <a:p>
            <a:r>
              <a:rPr lang="ru-RU" sz="2800" dirty="0" smtClean="0"/>
              <a:t>вискозные, </a:t>
            </a:r>
          </a:p>
          <a:p>
            <a:r>
              <a:rPr lang="ru-RU" sz="2800" dirty="0" err="1" smtClean="0"/>
              <a:t>хлоринованые</a:t>
            </a:r>
            <a:r>
              <a:rPr lang="ru-RU" sz="2800" dirty="0" smtClean="0"/>
              <a:t>, </a:t>
            </a:r>
          </a:p>
          <a:p>
            <a:r>
              <a:rPr lang="ru-RU" sz="2800" dirty="0" smtClean="0"/>
              <a:t>льняные и полульняные, </a:t>
            </a:r>
          </a:p>
          <a:p>
            <a:r>
              <a:rPr lang="ru-RU" sz="2800" dirty="0" smtClean="0"/>
              <a:t>и другие.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трикотажных полотен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/>
              <a:t>Структура трикотажных полотен и изделий крайне разнообразна, что объясняется разнообразием применяемого сырья, видов трикотажных переплетений и характера отделки. </a:t>
            </a:r>
          </a:p>
          <a:p>
            <a:pPr>
              <a:buNone/>
            </a:pPr>
            <a:r>
              <a:rPr lang="ru-RU" sz="2800" dirty="0" smtClean="0"/>
              <a:t>Переплетения могут быть:</a:t>
            </a:r>
          </a:p>
          <a:p>
            <a:r>
              <a:rPr lang="ru-RU" sz="2800" dirty="0" smtClean="0"/>
              <a:t>гладкими, </a:t>
            </a:r>
          </a:p>
          <a:p>
            <a:r>
              <a:rPr lang="ru-RU" sz="2800" dirty="0" smtClean="0"/>
              <a:t>рельефными, </a:t>
            </a:r>
          </a:p>
          <a:p>
            <a:r>
              <a:rPr lang="ru-RU" sz="2800" dirty="0" smtClean="0"/>
              <a:t>ажурными, </a:t>
            </a:r>
          </a:p>
          <a:p>
            <a:r>
              <a:rPr lang="ru-RU" sz="2800" dirty="0" smtClean="0"/>
              <a:t>многослойными, </a:t>
            </a:r>
          </a:p>
          <a:p>
            <a:r>
              <a:rPr lang="ru-RU" sz="2800" dirty="0" smtClean="0"/>
              <a:t>ворсовыми </a:t>
            </a:r>
          </a:p>
          <a:p>
            <a:r>
              <a:rPr lang="ru-RU" sz="2800" dirty="0" smtClean="0"/>
              <a:t>и другими.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Ассортимент бельевых полотен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endParaRPr lang="ru-RU" sz="2800" dirty="0" smtClean="0"/>
          </a:p>
          <a:p>
            <a:pPr>
              <a:lnSpc>
                <a:spcPct val="80000"/>
              </a:lnSpc>
            </a:pPr>
            <a:r>
              <a:rPr lang="ru-RU" sz="2800" dirty="0" smtClean="0"/>
              <a:t>Трикотажные полотна переплетениями гладь, ластик, </a:t>
            </a:r>
            <a:r>
              <a:rPr lang="ru-RU" sz="2800" dirty="0" err="1" smtClean="0"/>
              <a:t>интерлок</a:t>
            </a:r>
            <a:r>
              <a:rPr lang="ru-RU" sz="28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800" dirty="0" err="1" smtClean="0"/>
              <a:t>Платированные</a:t>
            </a:r>
            <a:r>
              <a:rPr lang="ru-RU" sz="2800" dirty="0" smtClean="0"/>
              <a:t> полотна.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Футерованные полотна.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Тонкие шелковые полотна из ацетатных, вискозных или полиамидных нитей.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Полотна ажурных и филейных переплетений.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Эластичные полотна с полиуретановыми (ПУ) нитями.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Эластичные полотна, вырабатываемые </a:t>
            </a:r>
            <a:r>
              <a:rPr lang="ru-RU" sz="2800" dirty="0" err="1" smtClean="0"/>
              <a:t>двуластичными</a:t>
            </a:r>
            <a:r>
              <a:rPr lang="ru-RU" sz="2800" dirty="0" smtClean="0"/>
              <a:t> гладкими, прессовыми, основовязаными комбинированными и другими видами переплетений.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</a:t>
            </a:r>
            <a:r>
              <a:rPr lang="ru-RU" sz="4900" dirty="0" smtClean="0"/>
              <a:t>ссортимент верхних трикотажных полотен</a:t>
            </a:r>
            <a:endParaRPr lang="ru-RU" sz="49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11004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/>
              <a:t>Эластичные </a:t>
            </a:r>
            <a:r>
              <a:rPr lang="ru-RU" sz="2800" dirty="0" err="1" smtClean="0"/>
              <a:t>формоустойчивые</a:t>
            </a:r>
            <a:r>
              <a:rPr lang="ru-RU" sz="2800" dirty="0" smtClean="0"/>
              <a:t> полотна для спортивных верхних изделий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Тонкие легкие блузочные, 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Тонкие сорочечные 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Тонкие платьевые полотна. </a:t>
            </a:r>
          </a:p>
          <a:p>
            <a:pPr>
              <a:lnSpc>
                <a:spcPct val="80000"/>
              </a:lnSpc>
            </a:pP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65334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По колористическому оформлению и отделке трикотажные </a:t>
            </a:r>
            <a:r>
              <a:rPr lang="ru-RU" sz="4000" smtClean="0"/>
              <a:t>полотна могут быть: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82429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smtClean="0"/>
              <a:t>суровыми,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отбеленными, </a:t>
            </a:r>
          </a:p>
          <a:p>
            <a:pPr>
              <a:lnSpc>
                <a:spcPct val="80000"/>
              </a:lnSpc>
            </a:pPr>
            <a:r>
              <a:rPr lang="ru-RU" sz="2400" dirty="0" err="1" smtClean="0"/>
              <a:t>гладкокрашенными</a:t>
            </a:r>
            <a:r>
              <a:rPr lang="ru-RU" sz="2400" dirty="0" smtClean="0"/>
              <a:t>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пестровязаными,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с печатным рисунком,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начесные,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подваленные,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тисненные,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с отделкой под замшу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со специальными обработками.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3058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1986" name="Picture 2" descr="Картинки по запросу волокна шелк структу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000372"/>
            <a:ext cx="4429156" cy="2947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dae3c2a7ccc047dbbda351e02fa5fbe4e7a5e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6132</TotalTime>
  <Words>939</Words>
  <Application>Microsoft Office PowerPoint</Application>
  <PresentationFormat>Экран (4:3)</PresentationFormat>
  <Paragraphs>198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1. Классификация текстильных волокон, тканей и трикотажных полотен</vt:lpstr>
      <vt:lpstr>1. Классификация ассортимента волокон</vt:lpstr>
      <vt:lpstr>Текстильные волокна</vt:lpstr>
      <vt:lpstr>Текстильные волокна</vt:lpstr>
      <vt:lpstr>Натуральные растительные волокна</vt:lpstr>
      <vt:lpstr>Хлопковое волокно обладает свойствами:</vt:lpstr>
      <vt:lpstr>Натуральные растительные волокна</vt:lpstr>
      <vt:lpstr>Льняное волокно обладает свойствами:</vt:lpstr>
      <vt:lpstr>Натуральные волокна животного происхождения</vt:lpstr>
      <vt:lpstr>Свойства шерсти</vt:lpstr>
      <vt:lpstr>Натуральные волокна животного происхождения</vt:lpstr>
      <vt:lpstr>Свойства шелка</vt:lpstr>
      <vt:lpstr>Минеральное волокно</vt:lpstr>
      <vt:lpstr>Свойства асбеста</vt:lpstr>
      <vt:lpstr>Химические волокна</vt:lpstr>
      <vt:lpstr>Искусственные волокна</vt:lpstr>
      <vt:lpstr>Свойства вискозных волокон</vt:lpstr>
      <vt:lpstr>Синтетические волокна</vt:lpstr>
      <vt:lpstr> Свойства синтетических волокон </vt:lpstr>
      <vt:lpstr>2. Классификация ассортимента тканей</vt:lpstr>
      <vt:lpstr>По виду волокон и составу ткани подразделяют на группы</vt:lpstr>
      <vt:lpstr>По виду переплетения ткани делятся</vt:lpstr>
      <vt:lpstr>В зависимости от отделки</vt:lpstr>
      <vt:lpstr>По назначению ассортимент бытовых тканей можно классифицировать: </vt:lpstr>
      <vt:lpstr>По назначению ассортимент бытовых тканей можно классифицировать:</vt:lpstr>
      <vt:lpstr>Классификация ассортимента трикотажных полотен</vt:lpstr>
      <vt:lpstr>Трикотажные полотна по волокнистому составу можно разделить на группы</vt:lpstr>
      <vt:lpstr>Структура трикотажных полотен</vt:lpstr>
      <vt:lpstr>Ассортимент бельевых полотен</vt:lpstr>
      <vt:lpstr>Ассортимент верхних трикотажных полотен</vt:lpstr>
      <vt:lpstr>По колористическому оформлению и отделке трикотажные полотна могут быть:</vt:lpstr>
      <vt:lpstr>Спасибо за внимание!</vt:lpstr>
    </vt:vector>
  </TitlesOfParts>
  <Company>Retired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Классификация текстильных волокон, тканей и трикотажных полотен</dc:title>
  <dc:creator>1</dc:creator>
  <cp:lastModifiedBy>dns1</cp:lastModifiedBy>
  <cp:revision>47</cp:revision>
  <dcterms:created xsi:type="dcterms:W3CDTF">2014-09-09T04:28:20Z</dcterms:created>
  <dcterms:modified xsi:type="dcterms:W3CDTF">2020-02-17T09:19:39Z</dcterms:modified>
</cp:coreProperties>
</file>