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338" r:id="rId2"/>
    <p:sldId id="258" r:id="rId3"/>
    <p:sldId id="259" r:id="rId4"/>
    <p:sldId id="260" r:id="rId5"/>
    <p:sldId id="261" r:id="rId6"/>
    <p:sldId id="262" r:id="rId7"/>
    <p:sldId id="328" r:id="rId8"/>
    <p:sldId id="263" r:id="rId9"/>
    <p:sldId id="264" r:id="rId10"/>
    <p:sldId id="265" r:id="rId11"/>
    <p:sldId id="266" r:id="rId12"/>
    <p:sldId id="267" r:id="rId13"/>
    <p:sldId id="268" r:id="rId14"/>
    <p:sldId id="269" r:id="rId15"/>
    <p:sldId id="270" r:id="rId16"/>
    <p:sldId id="329" r:id="rId17"/>
    <p:sldId id="271" r:id="rId18"/>
    <p:sldId id="330" r:id="rId19"/>
    <p:sldId id="272" r:id="rId20"/>
    <p:sldId id="331" r:id="rId21"/>
    <p:sldId id="273" r:id="rId22"/>
    <p:sldId id="274" r:id="rId23"/>
    <p:sldId id="332" r:id="rId24"/>
    <p:sldId id="275" r:id="rId25"/>
    <p:sldId id="333" r:id="rId26"/>
    <p:sldId id="276" r:id="rId27"/>
    <p:sldId id="277" r:id="rId28"/>
    <p:sldId id="278" r:id="rId29"/>
    <p:sldId id="279" r:id="rId30"/>
    <p:sldId id="280" r:id="rId31"/>
    <p:sldId id="282" r:id="rId32"/>
    <p:sldId id="334" r:id="rId33"/>
    <p:sldId id="283" r:id="rId34"/>
    <p:sldId id="284" r:id="rId35"/>
    <p:sldId id="285" r:id="rId36"/>
    <p:sldId id="286" r:id="rId37"/>
    <p:sldId id="287" r:id="rId38"/>
    <p:sldId id="288" r:id="rId39"/>
    <p:sldId id="289" r:id="rId40"/>
    <p:sldId id="290" r:id="rId41"/>
    <p:sldId id="335"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36" r:id="rId73"/>
    <p:sldId id="323" r:id="rId74"/>
    <p:sldId id="324" r:id="rId75"/>
    <p:sldId id="325" r:id="rId76"/>
    <p:sldId id="337" r:id="rId77"/>
    <p:sldId id="326" r:id="rId78"/>
  </p:sldIdLst>
  <p:sldSz cx="9144000" cy="6858000" type="screen4x3"/>
  <p:notesSz cx="6858000" cy="9144000"/>
  <p:custDataLst>
    <p:tags r:id="rId80"/>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08" y="-14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BD2607-A04A-4869-93A1-CC832533E97C}" type="datetimeFigureOut">
              <a:rPr lang="ru-RU" smtClean="0"/>
              <a:t>15.05.2014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BA5CD6-FF11-4986-A42D-09A7F0ADCD67}" type="slidenum">
              <a:rPr lang="ru-RU" smtClean="0"/>
              <a:t>‹#›</a:t>
            </a:fld>
            <a:endParaRPr lang="ru-RU"/>
          </a:p>
        </p:txBody>
      </p:sp>
    </p:spTree>
    <p:extLst>
      <p:ext uri="{BB962C8B-B14F-4D97-AF65-F5344CB8AC3E}">
        <p14:creationId xmlns:p14="http://schemas.microsoft.com/office/powerpoint/2010/main" val="2515625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5F089FF-B874-4C20-B6E6-B61D56CE71FE}" type="slidenum">
              <a:rPr lang="ru-RU" smtClean="0"/>
              <a:t>1</a:t>
            </a:fld>
            <a:endParaRPr lang="ru-RU"/>
          </a:p>
        </p:txBody>
      </p:sp>
    </p:spTree>
    <p:extLst>
      <p:ext uri="{BB962C8B-B14F-4D97-AF65-F5344CB8AC3E}">
        <p14:creationId xmlns:p14="http://schemas.microsoft.com/office/powerpoint/2010/main" val="131561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a:t>
            </a:fld>
            <a:endParaRPr lang="ru-RU"/>
          </a:p>
        </p:txBody>
      </p:sp>
    </p:spTree>
    <p:extLst>
      <p:ext uri="{BB962C8B-B14F-4D97-AF65-F5344CB8AC3E}">
        <p14:creationId xmlns:p14="http://schemas.microsoft.com/office/powerpoint/2010/main" val="3233567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a:t>
            </a:fld>
            <a:endParaRPr lang="ru-RU"/>
          </a:p>
        </p:txBody>
      </p:sp>
    </p:spTree>
    <p:extLst>
      <p:ext uri="{BB962C8B-B14F-4D97-AF65-F5344CB8AC3E}">
        <p14:creationId xmlns:p14="http://schemas.microsoft.com/office/powerpoint/2010/main" val="3396183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a:t>
            </a:fld>
            <a:endParaRPr lang="ru-RU"/>
          </a:p>
        </p:txBody>
      </p:sp>
    </p:spTree>
    <p:extLst>
      <p:ext uri="{BB962C8B-B14F-4D97-AF65-F5344CB8AC3E}">
        <p14:creationId xmlns:p14="http://schemas.microsoft.com/office/powerpoint/2010/main" val="1821343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a:t>
            </a:fld>
            <a:endParaRPr lang="ru-RU"/>
          </a:p>
        </p:txBody>
      </p:sp>
    </p:spTree>
    <p:extLst>
      <p:ext uri="{BB962C8B-B14F-4D97-AF65-F5344CB8AC3E}">
        <p14:creationId xmlns:p14="http://schemas.microsoft.com/office/powerpoint/2010/main" val="555592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a:t>
            </a:fld>
            <a:endParaRPr lang="ru-RU"/>
          </a:p>
        </p:txBody>
      </p:sp>
    </p:spTree>
    <p:extLst>
      <p:ext uri="{BB962C8B-B14F-4D97-AF65-F5344CB8AC3E}">
        <p14:creationId xmlns:p14="http://schemas.microsoft.com/office/powerpoint/2010/main" val="2023875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a:t>
            </a:fld>
            <a:endParaRPr lang="ru-RU"/>
          </a:p>
        </p:txBody>
      </p:sp>
    </p:spTree>
    <p:extLst>
      <p:ext uri="{BB962C8B-B14F-4D97-AF65-F5344CB8AC3E}">
        <p14:creationId xmlns:p14="http://schemas.microsoft.com/office/powerpoint/2010/main" val="2045915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8</a:t>
            </a:fld>
            <a:endParaRPr lang="ru-RU"/>
          </a:p>
        </p:txBody>
      </p:sp>
    </p:spTree>
    <p:extLst>
      <p:ext uri="{BB962C8B-B14F-4D97-AF65-F5344CB8AC3E}">
        <p14:creationId xmlns:p14="http://schemas.microsoft.com/office/powerpoint/2010/main" val="1055478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9</a:t>
            </a:fld>
            <a:endParaRPr lang="ru-RU"/>
          </a:p>
        </p:txBody>
      </p:sp>
    </p:spTree>
    <p:extLst>
      <p:ext uri="{BB962C8B-B14F-4D97-AF65-F5344CB8AC3E}">
        <p14:creationId xmlns:p14="http://schemas.microsoft.com/office/powerpoint/2010/main" val="2722705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10</a:t>
            </a:fld>
            <a:endParaRPr lang="ru-RU"/>
          </a:p>
        </p:txBody>
      </p:sp>
    </p:spTree>
    <p:extLst>
      <p:ext uri="{BB962C8B-B14F-4D97-AF65-F5344CB8AC3E}">
        <p14:creationId xmlns:p14="http://schemas.microsoft.com/office/powerpoint/2010/main" val="2178061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11</a:t>
            </a:fld>
            <a:endParaRPr lang="ru-RU"/>
          </a:p>
        </p:txBody>
      </p:sp>
    </p:spTree>
    <p:extLst>
      <p:ext uri="{BB962C8B-B14F-4D97-AF65-F5344CB8AC3E}">
        <p14:creationId xmlns:p14="http://schemas.microsoft.com/office/powerpoint/2010/main" val="2445609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12</a:t>
            </a:fld>
            <a:endParaRPr lang="ru-RU"/>
          </a:p>
        </p:txBody>
      </p:sp>
    </p:spTree>
    <p:extLst>
      <p:ext uri="{BB962C8B-B14F-4D97-AF65-F5344CB8AC3E}">
        <p14:creationId xmlns:p14="http://schemas.microsoft.com/office/powerpoint/2010/main" val="2781151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13</a:t>
            </a:fld>
            <a:endParaRPr lang="ru-RU"/>
          </a:p>
        </p:txBody>
      </p:sp>
    </p:spTree>
    <p:extLst>
      <p:ext uri="{BB962C8B-B14F-4D97-AF65-F5344CB8AC3E}">
        <p14:creationId xmlns:p14="http://schemas.microsoft.com/office/powerpoint/2010/main" val="3271256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14</a:t>
            </a:fld>
            <a:endParaRPr lang="ru-RU"/>
          </a:p>
        </p:txBody>
      </p:sp>
    </p:spTree>
    <p:extLst>
      <p:ext uri="{BB962C8B-B14F-4D97-AF65-F5344CB8AC3E}">
        <p14:creationId xmlns:p14="http://schemas.microsoft.com/office/powerpoint/2010/main" val="3691301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15</a:t>
            </a:fld>
            <a:endParaRPr lang="ru-RU"/>
          </a:p>
        </p:txBody>
      </p:sp>
    </p:spTree>
    <p:extLst>
      <p:ext uri="{BB962C8B-B14F-4D97-AF65-F5344CB8AC3E}">
        <p14:creationId xmlns:p14="http://schemas.microsoft.com/office/powerpoint/2010/main" val="1237268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16</a:t>
            </a:fld>
            <a:endParaRPr lang="ru-RU"/>
          </a:p>
        </p:txBody>
      </p:sp>
    </p:spTree>
    <p:extLst>
      <p:ext uri="{BB962C8B-B14F-4D97-AF65-F5344CB8AC3E}">
        <p14:creationId xmlns:p14="http://schemas.microsoft.com/office/powerpoint/2010/main" val="2290822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17</a:t>
            </a:fld>
            <a:endParaRPr lang="ru-RU"/>
          </a:p>
        </p:txBody>
      </p:sp>
    </p:spTree>
    <p:extLst>
      <p:ext uri="{BB962C8B-B14F-4D97-AF65-F5344CB8AC3E}">
        <p14:creationId xmlns:p14="http://schemas.microsoft.com/office/powerpoint/2010/main" val="2180606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18</a:t>
            </a:fld>
            <a:endParaRPr lang="ru-RU"/>
          </a:p>
        </p:txBody>
      </p:sp>
    </p:spTree>
    <p:extLst>
      <p:ext uri="{BB962C8B-B14F-4D97-AF65-F5344CB8AC3E}">
        <p14:creationId xmlns:p14="http://schemas.microsoft.com/office/powerpoint/2010/main" val="52698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19</a:t>
            </a:fld>
            <a:endParaRPr lang="ru-RU"/>
          </a:p>
        </p:txBody>
      </p:sp>
    </p:spTree>
    <p:extLst>
      <p:ext uri="{BB962C8B-B14F-4D97-AF65-F5344CB8AC3E}">
        <p14:creationId xmlns:p14="http://schemas.microsoft.com/office/powerpoint/2010/main" val="1101470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20</a:t>
            </a:fld>
            <a:endParaRPr lang="ru-RU"/>
          </a:p>
        </p:txBody>
      </p:sp>
    </p:spTree>
    <p:extLst>
      <p:ext uri="{BB962C8B-B14F-4D97-AF65-F5344CB8AC3E}">
        <p14:creationId xmlns:p14="http://schemas.microsoft.com/office/powerpoint/2010/main" val="3600413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21</a:t>
            </a:fld>
            <a:endParaRPr lang="ru-RU"/>
          </a:p>
        </p:txBody>
      </p:sp>
    </p:spTree>
    <p:extLst>
      <p:ext uri="{BB962C8B-B14F-4D97-AF65-F5344CB8AC3E}">
        <p14:creationId xmlns:p14="http://schemas.microsoft.com/office/powerpoint/2010/main" val="33682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22</a:t>
            </a:fld>
            <a:endParaRPr lang="ru-RU"/>
          </a:p>
        </p:txBody>
      </p:sp>
    </p:spTree>
    <p:extLst>
      <p:ext uri="{BB962C8B-B14F-4D97-AF65-F5344CB8AC3E}">
        <p14:creationId xmlns:p14="http://schemas.microsoft.com/office/powerpoint/2010/main" val="3494434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23</a:t>
            </a:fld>
            <a:endParaRPr lang="ru-RU"/>
          </a:p>
        </p:txBody>
      </p:sp>
    </p:spTree>
    <p:extLst>
      <p:ext uri="{BB962C8B-B14F-4D97-AF65-F5344CB8AC3E}">
        <p14:creationId xmlns:p14="http://schemas.microsoft.com/office/powerpoint/2010/main" val="1454213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24</a:t>
            </a:fld>
            <a:endParaRPr lang="ru-RU"/>
          </a:p>
        </p:txBody>
      </p:sp>
    </p:spTree>
    <p:extLst>
      <p:ext uri="{BB962C8B-B14F-4D97-AF65-F5344CB8AC3E}">
        <p14:creationId xmlns:p14="http://schemas.microsoft.com/office/powerpoint/2010/main" val="2105592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25</a:t>
            </a:fld>
            <a:endParaRPr lang="ru-RU"/>
          </a:p>
        </p:txBody>
      </p:sp>
    </p:spTree>
    <p:extLst>
      <p:ext uri="{BB962C8B-B14F-4D97-AF65-F5344CB8AC3E}">
        <p14:creationId xmlns:p14="http://schemas.microsoft.com/office/powerpoint/2010/main" val="1126963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26</a:t>
            </a:fld>
            <a:endParaRPr lang="ru-RU"/>
          </a:p>
        </p:txBody>
      </p:sp>
    </p:spTree>
    <p:extLst>
      <p:ext uri="{BB962C8B-B14F-4D97-AF65-F5344CB8AC3E}">
        <p14:creationId xmlns:p14="http://schemas.microsoft.com/office/powerpoint/2010/main" val="3391870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27</a:t>
            </a:fld>
            <a:endParaRPr lang="ru-RU"/>
          </a:p>
        </p:txBody>
      </p:sp>
    </p:spTree>
    <p:extLst>
      <p:ext uri="{BB962C8B-B14F-4D97-AF65-F5344CB8AC3E}">
        <p14:creationId xmlns:p14="http://schemas.microsoft.com/office/powerpoint/2010/main" val="1993095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28</a:t>
            </a:fld>
            <a:endParaRPr lang="ru-RU"/>
          </a:p>
        </p:txBody>
      </p:sp>
    </p:spTree>
    <p:extLst>
      <p:ext uri="{BB962C8B-B14F-4D97-AF65-F5344CB8AC3E}">
        <p14:creationId xmlns:p14="http://schemas.microsoft.com/office/powerpoint/2010/main" val="977025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29</a:t>
            </a:fld>
            <a:endParaRPr lang="ru-RU"/>
          </a:p>
        </p:txBody>
      </p:sp>
    </p:spTree>
    <p:extLst>
      <p:ext uri="{BB962C8B-B14F-4D97-AF65-F5344CB8AC3E}">
        <p14:creationId xmlns:p14="http://schemas.microsoft.com/office/powerpoint/2010/main" val="2386261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30</a:t>
            </a:fld>
            <a:endParaRPr lang="ru-RU"/>
          </a:p>
        </p:txBody>
      </p:sp>
    </p:spTree>
    <p:extLst>
      <p:ext uri="{BB962C8B-B14F-4D97-AF65-F5344CB8AC3E}">
        <p14:creationId xmlns:p14="http://schemas.microsoft.com/office/powerpoint/2010/main" val="2306566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31</a:t>
            </a:fld>
            <a:endParaRPr lang="ru-RU"/>
          </a:p>
        </p:txBody>
      </p:sp>
    </p:spTree>
    <p:extLst>
      <p:ext uri="{BB962C8B-B14F-4D97-AF65-F5344CB8AC3E}">
        <p14:creationId xmlns:p14="http://schemas.microsoft.com/office/powerpoint/2010/main" val="35154405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32</a:t>
            </a:fld>
            <a:endParaRPr lang="ru-RU"/>
          </a:p>
        </p:txBody>
      </p:sp>
    </p:spTree>
    <p:extLst>
      <p:ext uri="{BB962C8B-B14F-4D97-AF65-F5344CB8AC3E}">
        <p14:creationId xmlns:p14="http://schemas.microsoft.com/office/powerpoint/2010/main" val="2785429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33</a:t>
            </a:fld>
            <a:endParaRPr lang="ru-RU"/>
          </a:p>
        </p:txBody>
      </p:sp>
    </p:spTree>
    <p:extLst>
      <p:ext uri="{BB962C8B-B14F-4D97-AF65-F5344CB8AC3E}">
        <p14:creationId xmlns:p14="http://schemas.microsoft.com/office/powerpoint/2010/main" val="415162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34</a:t>
            </a:fld>
            <a:endParaRPr lang="ru-RU"/>
          </a:p>
        </p:txBody>
      </p:sp>
    </p:spTree>
    <p:extLst>
      <p:ext uri="{BB962C8B-B14F-4D97-AF65-F5344CB8AC3E}">
        <p14:creationId xmlns:p14="http://schemas.microsoft.com/office/powerpoint/2010/main" val="517734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35</a:t>
            </a:fld>
            <a:endParaRPr lang="ru-RU"/>
          </a:p>
        </p:txBody>
      </p:sp>
    </p:spTree>
    <p:extLst>
      <p:ext uri="{BB962C8B-B14F-4D97-AF65-F5344CB8AC3E}">
        <p14:creationId xmlns:p14="http://schemas.microsoft.com/office/powerpoint/2010/main" val="2544480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36</a:t>
            </a:fld>
            <a:endParaRPr lang="ru-RU"/>
          </a:p>
        </p:txBody>
      </p:sp>
    </p:spTree>
    <p:extLst>
      <p:ext uri="{BB962C8B-B14F-4D97-AF65-F5344CB8AC3E}">
        <p14:creationId xmlns:p14="http://schemas.microsoft.com/office/powerpoint/2010/main" val="2237786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37</a:t>
            </a:fld>
            <a:endParaRPr lang="ru-RU"/>
          </a:p>
        </p:txBody>
      </p:sp>
    </p:spTree>
    <p:extLst>
      <p:ext uri="{BB962C8B-B14F-4D97-AF65-F5344CB8AC3E}">
        <p14:creationId xmlns:p14="http://schemas.microsoft.com/office/powerpoint/2010/main" val="4087325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38</a:t>
            </a:fld>
            <a:endParaRPr lang="ru-RU"/>
          </a:p>
        </p:txBody>
      </p:sp>
    </p:spTree>
    <p:extLst>
      <p:ext uri="{BB962C8B-B14F-4D97-AF65-F5344CB8AC3E}">
        <p14:creationId xmlns:p14="http://schemas.microsoft.com/office/powerpoint/2010/main" val="6921508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39</a:t>
            </a:fld>
            <a:endParaRPr lang="ru-RU"/>
          </a:p>
        </p:txBody>
      </p:sp>
    </p:spTree>
    <p:extLst>
      <p:ext uri="{BB962C8B-B14F-4D97-AF65-F5344CB8AC3E}">
        <p14:creationId xmlns:p14="http://schemas.microsoft.com/office/powerpoint/2010/main" val="2679160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40</a:t>
            </a:fld>
            <a:endParaRPr lang="ru-RU"/>
          </a:p>
        </p:txBody>
      </p:sp>
    </p:spTree>
    <p:extLst>
      <p:ext uri="{BB962C8B-B14F-4D97-AF65-F5344CB8AC3E}">
        <p14:creationId xmlns:p14="http://schemas.microsoft.com/office/powerpoint/2010/main" val="14476459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41</a:t>
            </a:fld>
            <a:endParaRPr lang="ru-RU"/>
          </a:p>
        </p:txBody>
      </p:sp>
    </p:spTree>
    <p:extLst>
      <p:ext uri="{BB962C8B-B14F-4D97-AF65-F5344CB8AC3E}">
        <p14:creationId xmlns:p14="http://schemas.microsoft.com/office/powerpoint/2010/main" val="472146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42</a:t>
            </a:fld>
            <a:endParaRPr lang="ru-RU"/>
          </a:p>
        </p:txBody>
      </p:sp>
    </p:spTree>
    <p:extLst>
      <p:ext uri="{BB962C8B-B14F-4D97-AF65-F5344CB8AC3E}">
        <p14:creationId xmlns:p14="http://schemas.microsoft.com/office/powerpoint/2010/main" val="40961302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43</a:t>
            </a:fld>
            <a:endParaRPr lang="ru-RU"/>
          </a:p>
        </p:txBody>
      </p:sp>
    </p:spTree>
    <p:extLst>
      <p:ext uri="{BB962C8B-B14F-4D97-AF65-F5344CB8AC3E}">
        <p14:creationId xmlns:p14="http://schemas.microsoft.com/office/powerpoint/2010/main" val="23281035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44</a:t>
            </a:fld>
            <a:endParaRPr lang="ru-RU"/>
          </a:p>
        </p:txBody>
      </p:sp>
    </p:spTree>
    <p:extLst>
      <p:ext uri="{BB962C8B-B14F-4D97-AF65-F5344CB8AC3E}">
        <p14:creationId xmlns:p14="http://schemas.microsoft.com/office/powerpoint/2010/main" val="2579265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45</a:t>
            </a:fld>
            <a:endParaRPr lang="ru-RU"/>
          </a:p>
        </p:txBody>
      </p:sp>
    </p:spTree>
    <p:extLst>
      <p:ext uri="{BB962C8B-B14F-4D97-AF65-F5344CB8AC3E}">
        <p14:creationId xmlns:p14="http://schemas.microsoft.com/office/powerpoint/2010/main" val="17143838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46</a:t>
            </a:fld>
            <a:endParaRPr lang="ru-RU"/>
          </a:p>
        </p:txBody>
      </p:sp>
    </p:spTree>
    <p:extLst>
      <p:ext uri="{BB962C8B-B14F-4D97-AF65-F5344CB8AC3E}">
        <p14:creationId xmlns:p14="http://schemas.microsoft.com/office/powerpoint/2010/main" val="11567072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47</a:t>
            </a:fld>
            <a:endParaRPr lang="ru-RU"/>
          </a:p>
        </p:txBody>
      </p:sp>
    </p:spTree>
    <p:extLst>
      <p:ext uri="{BB962C8B-B14F-4D97-AF65-F5344CB8AC3E}">
        <p14:creationId xmlns:p14="http://schemas.microsoft.com/office/powerpoint/2010/main" val="19102054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48</a:t>
            </a:fld>
            <a:endParaRPr lang="ru-RU"/>
          </a:p>
        </p:txBody>
      </p:sp>
    </p:spTree>
    <p:extLst>
      <p:ext uri="{BB962C8B-B14F-4D97-AF65-F5344CB8AC3E}">
        <p14:creationId xmlns:p14="http://schemas.microsoft.com/office/powerpoint/2010/main" val="3947061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49</a:t>
            </a:fld>
            <a:endParaRPr lang="ru-RU"/>
          </a:p>
        </p:txBody>
      </p:sp>
    </p:spTree>
    <p:extLst>
      <p:ext uri="{BB962C8B-B14F-4D97-AF65-F5344CB8AC3E}">
        <p14:creationId xmlns:p14="http://schemas.microsoft.com/office/powerpoint/2010/main" val="16498510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50</a:t>
            </a:fld>
            <a:endParaRPr lang="ru-RU"/>
          </a:p>
        </p:txBody>
      </p:sp>
    </p:spTree>
    <p:extLst>
      <p:ext uri="{BB962C8B-B14F-4D97-AF65-F5344CB8AC3E}">
        <p14:creationId xmlns:p14="http://schemas.microsoft.com/office/powerpoint/2010/main" val="3571425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51</a:t>
            </a:fld>
            <a:endParaRPr lang="ru-RU"/>
          </a:p>
        </p:txBody>
      </p:sp>
    </p:spTree>
    <p:extLst>
      <p:ext uri="{BB962C8B-B14F-4D97-AF65-F5344CB8AC3E}">
        <p14:creationId xmlns:p14="http://schemas.microsoft.com/office/powerpoint/2010/main" val="40974213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52</a:t>
            </a:fld>
            <a:endParaRPr lang="ru-RU"/>
          </a:p>
        </p:txBody>
      </p:sp>
    </p:spTree>
    <p:extLst>
      <p:ext uri="{BB962C8B-B14F-4D97-AF65-F5344CB8AC3E}">
        <p14:creationId xmlns:p14="http://schemas.microsoft.com/office/powerpoint/2010/main" val="19931312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53</a:t>
            </a:fld>
            <a:endParaRPr lang="ru-RU"/>
          </a:p>
        </p:txBody>
      </p:sp>
    </p:spTree>
    <p:extLst>
      <p:ext uri="{BB962C8B-B14F-4D97-AF65-F5344CB8AC3E}">
        <p14:creationId xmlns:p14="http://schemas.microsoft.com/office/powerpoint/2010/main" val="37463829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54</a:t>
            </a:fld>
            <a:endParaRPr lang="ru-RU"/>
          </a:p>
        </p:txBody>
      </p:sp>
    </p:spTree>
    <p:extLst>
      <p:ext uri="{BB962C8B-B14F-4D97-AF65-F5344CB8AC3E}">
        <p14:creationId xmlns:p14="http://schemas.microsoft.com/office/powerpoint/2010/main" val="25481181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55</a:t>
            </a:fld>
            <a:endParaRPr lang="ru-RU"/>
          </a:p>
        </p:txBody>
      </p:sp>
    </p:spTree>
    <p:extLst>
      <p:ext uri="{BB962C8B-B14F-4D97-AF65-F5344CB8AC3E}">
        <p14:creationId xmlns:p14="http://schemas.microsoft.com/office/powerpoint/2010/main" val="20235759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56</a:t>
            </a:fld>
            <a:endParaRPr lang="ru-RU"/>
          </a:p>
        </p:txBody>
      </p:sp>
    </p:spTree>
    <p:extLst>
      <p:ext uri="{BB962C8B-B14F-4D97-AF65-F5344CB8AC3E}">
        <p14:creationId xmlns:p14="http://schemas.microsoft.com/office/powerpoint/2010/main" val="17401926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57</a:t>
            </a:fld>
            <a:endParaRPr lang="ru-RU"/>
          </a:p>
        </p:txBody>
      </p:sp>
    </p:spTree>
    <p:extLst>
      <p:ext uri="{BB962C8B-B14F-4D97-AF65-F5344CB8AC3E}">
        <p14:creationId xmlns:p14="http://schemas.microsoft.com/office/powerpoint/2010/main" val="599700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58</a:t>
            </a:fld>
            <a:endParaRPr lang="ru-RU"/>
          </a:p>
        </p:txBody>
      </p:sp>
    </p:spTree>
    <p:extLst>
      <p:ext uri="{BB962C8B-B14F-4D97-AF65-F5344CB8AC3E}">
        <p14:creationId xmlns:p14="http://schemas.microsoft.com/office/powerpoint/2010/main" val="26276783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59</a:t>
            </a:fld>
            <a:endParaRPr lang="ru-RU"/>
          </a:p>
        </p:txBody>
      </p:sp>
    </p:spTree>
    <p:extLst>
      <p:ext uri="{BB962C8B-B14F-4D97-AF65-F5344CB8AC3E}">
        <p14:creationId xmlns:p14="http://schemas.microsoft.com/office/powerpoint/2010/main" val="26671464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60</a:t>
            </a:fld>
            <a:endParaRPr lang="ru-RU"/>
          </a:p>
        </p:txBody>
      </p:sp>
    </p:spTree>
    <p:extLst>
      <p:ext uri="{BB962C8B-B14F-4D97-AF65-F5344CB8AC3E}">
        <p14:creationId xmlns:p14="http://schemas.microsoft.com/office/powerpoint/2010/main" val="35487109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61</a:t>
            </a:fld>
            <a:endParaRPr lang="ru-RU"/>
          </a:p>
        </p:txBody>
      </p:sp>
    </p:spTree>
    <p:extLst>
      <p:ext uri="{BB962C8B-B14F-4D97-AF65-F5344CB8AC3E}">
        <p14:creationId xmlns:p14="http://schemas.microsoft.com/office/powerpoint/2010/main" val="22406048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62</a:t>
            </a:fld>
            <a:endParaRPr lang="ru-RU"/>
          </a:p>
        </p:txBody>
      </p:sp>
    </p:spTree>
    <p:extLst>
      <p:ext uri="{BB962C8B-B14F-4D97-AF65-F5344CB8AC3E}">
        <p14:creationId xmlns:p14="http://schemas.microsoft.com/office/powerpoint/2010/main" val="3287277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63</a:t>
            </a:fld>
            <a:endParaRPr lang="ru-RU"/>
          </a:p>
        </p:txBody>
      </p:sp>
    </p:spTree>
    <p:extLst>
      <p:ext uri="{BB962C8B-B14F-4D97-AF65-F5344CB8AC3E}">
        <p14:creationId xmlns:p14="http://schemas.microsoft.com/office/powerpoint/2010/main" val="25934189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64</a:t>
            </a:fld>
            <a:endParaRPr lang="ru-RU"/>
          </a:p>
        </p:txBody>
      </p:sp>
    </p:spTree>
    <p:extLst>
      <p:ext uri="{BB962C8B-B14F-4D97-AF65-F5344CB8AC3E}">
        <p14:creationId xmlns:p14="http://schemas.microsoft.com/office/powerpoint/2010/main" val="20157079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65</a:t>
            </a:fld>
            <a:endParaRPr lang="ru-RU"/>
          </a:p>
        </p:txBody>
      </p:sp>
    </p:spTree>
    <p:extLst>
      <p:ext uri="{BB962C8B-B14F-4D97-AF65-F5344CB8AC3E}">
        <p14:creationId xmlns:p14="http://schemas.microsoft.com/office/powerpoint/2010/main" val="12019330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66</a:t>
            </a:fld>
            <a:endParaRPr lang="ru-RU"/>
          </a:p>
        </p:txBody>
      </p:sp>
    </p:spTree>
    <p:extLst>
      <p:ext uri="{BB962C8B-B14F-4D97-AF65-F5344CB8AC3E}">
        <p14:creationId xmlns:p14="http://schemas.microsoft.com/office/powerpoint/2010/main" val="26680666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67</a:t>
            </a:fld>
            <a:endParaRPr lang="ru-RU"/>
          </a:p>
        </p:txBody>
      </p:sp>
    </p:spTree>
    <p:extLst>
      <p:ext uri="{BB962C8B-B14F-4D97-AF65-F5344CB8AC3E}">
        <p14:creationId xmlns:p14="http://schemas.microsoft.com/office/powerpoint/2010/main" val="9305188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68</a:t>
            </a:fld>
            <a:endParaRPr lang="ru-RU"/>
          </a:p>
        </p:txBody>
      </p:sp>
    </p:spTree>
    <p:extLst>
      <p:ext uri="{BB962C8B-B14F-4D97-AF65-F5344CB8AC3E}">
        <p14:creationId xmlns:p14="http://schemas.microsoft.com/office/powerpoint/2010/main" val="27957387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69</a:t>
            </a:fld>
            <a:endParaRPr lang="ru-RU"/>
          </a:p>
        </p:txBody>
      </p:sp>
    </p:spTree>
    <p:extLst>
      <p:ext uri="{BB962C8B-B14F-4D97-AF65-F5344CB8AC3E}">
        <p14:creationId xmlns:p14="http://schemas.microsoft.com/office/powerpoint/2010/main" val="14196330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70</a:t>
            </a:fld>
            <a:endParaRPr lang="ru-RU"/>
          </a:p>
        </p:txBody>
      </p:sp>
    </p:spTree>
    <p:extLst>
      <p:ext uri="{BB962C8B-B14F-4D97-AF65-F5344CB8AC3E}">
        <p14:creationId xmlns:p14="http://schemas.microsoft.com/office/powerpoint/2010/main" val="40747831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71</a:t>
            </a:fld>
            <a:endParaRPr lang="ru-RU"/>
          </a:p>
        </p:txBody>
      </p:sp>
    </p:spTree>
    <p:extLst>
      <p:ext uri="{BB962C8B-B14F-4D97-AF65-F5344CB8AC3E}">
        <p14:creationId xmlns:p14="http://schemas.microsoft.com/office/powerpoint/2010/main" val="10736818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72</a:t>
            </a:fld>
            <a:endParaRPr lang="ru-RU"/>
          </a:p>
        </p:txBody>
      </p:sp>
    </p:spTree>
    <p:extLst>
      <p:ext uri="{BB962C8B-B14F-4D97-AF65-F5344CB8AC3E}">
        <p14:creationId xmlns:p14="http://schemas.microsoft.com/office/powerpoint/2010/main" val="25762603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73</a:t>
            </a:fld>
            <a:endParaRPr lang="ru-RU"/>
          </a:p>
        </p:txBody>
      </p:sp>
    </p:spTree>
    <p:extLst>
      <p:ext uri="{BB962C8B-B14F-4D97-AF65-F5344CB8AC3E}">
        <p14:creationId xmlns:p14="http://schemas.microsoft.com/office/powerpoint/2010/main" val="20145204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74</a:t>
            </a:fld>
            <a:endParaRPr lang="ru-RU"/>
          </a:p>
        </p:txBody>
      </p:sp>
    </p:spTree>
    <p:extLst>
      <p:ext uri="{BB962C8B-B14F-4D97-AF65-F5344CB8AC3E}">
        <p14:creationId xmlns:p14="http://schemas.microsoft.com/office/powerpoint/2010/main" val="33016705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75</a:t>
            </a:fld>
            <a:endParaRPr lang="ru-RU"/>
          </a:p>
        </p:txBody>
      </p:sp>
    </p:spTree>
    <p:extLst>
      <p:ext uri="{BB962C8B-B14F-4D97-AF65-F5344CB8AC3E}">
        <p14:creationId xmlns:p14="http://schemas.microsoft.com/office/powerpoint/2010/main" val="23189130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76</a:t>
            </a:fld>
            <a:endParaRPr lang="ru-RU"/>
          </a:p>
        </p:txBody>
      </p:sp>
    </p:spTree>
    <p:extLst>
      <p:ext uri="{BB962C8B-B14F-4D97-AF65-F5344CB8AC3E}">
        <p14:creationId xmlns:p14="http://schemas.microsoft.com/office/powerpoint/2010/main" val="9015488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A5CD6-FF11-4986-A42D-09A7F0ADCD67}" type="slidenum">
              <a:rPr lang="ru-RU" smtClean="0"/>
              <a:t>77</a:t>
            </a:fld>
            <a:endParaRPr lang="ru-RU"/>
          </a:p>
        </p:txBody>
      </p:sp>
    </p:spTree>
    <p:extLst>
      <p:ext uri="{BB962C8B-B14F-4D97-AF65-F5344CB8AC3E}">
        <p14:creationId xmlns:p14="http://schemas.microsoft.com/office/powerpoint/2010/main" val="3610968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7E1C1539-7CD6-403B-8C6A-526ABBC33A16}" type="datetimeFigureOut">
              <a:rPr lang="ru-RU" smtClean="0"/>
              <a:t>15.05.2014</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5DC8DC8D-D086-4F03-B81D-B4FFAAE8D183}"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7E1C1539-7CD6-403B-8C6A-526ABBC33A16}" type="datetimeFigureOut">
              <a:rPr lang="ru-RU" smtClean="0"/>
              <a:t>15.05.2014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7E1C1539-7CD6-403B-8C6A-526ABBC33A16}" type="datetimeFigureOut">
              <a:rPr lang="ru-RU" smtClean="0"/>
              <a:t>15.05.2014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C8DC8D-D086-4F03-B81D-B4FFAAE8D183}"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7E1C1539-7CD6-403B-8C6A-526ABBC33A16}" type="datetimeFigureOut">
              <a:rPr lang="ru-RU" smtClean="0"/>
              <a:t>15.05.2014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7E1C1539-7CD6-403B-8C6A-526ABBC33A16}" type="datetimeFigureOut">
              <a:rPr lang="ru-RU" smtClean="0"/>
              <a:t>15.05.2014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7E1C1539-7CD6-403B-8C6A-526ABBC33A16}" type="datetimeFigureOut">
              <a:rPr lang="ru-RU" smtClean="0"/>
              <a:t>15.05.2014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1C1539-7CD6-403B-8C6A-526ABBC33A16}" type="datetimeFigureOut">
              <a:rPr lang="ru-RU" smtClean="0"/>
              <a:t>15.05.2014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7E1C1539-7CD6-403B-8C6A-526ABBC33A16}" type="datetimeFigureOut">
              <a:rPr lang="ru-RU" smtClean="0"/>
              <a:t>15.05.2014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7E1C1539-7CD6-403B-8C6A-526ABBC33A16}" type="datetimeFigureOut">
              <a:rPr lang="ru-RU" smtClean="0"/>
              <a:t>15.05.2014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5DC8DC8D-D086-4F03-B81D-B4FFAAE8D183}"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7E1C1539-7CD6-403B-8C6A-526ABBC33A16}" type="datetimeFigureOut">
              <a:rPr lang="ru-RU" smtClean="0"/>
              <a:t>15.05.2014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7E1C1539-7CD6-403B-8C6A-526ABBC33A16}" type="datetimeFigureOut">
              <a:rPr lang="ru-RU" smtClean="0"/>
              <a:t>15.05.2014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C8DC8D-D086-4F03-B81D-B4FFAAE8D18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1C1539-7CD6-403B-8C6A-526ABBC33A16}" type="datetimeFigureOut">
              <a:rPr lang="ru-RU" smtClean="0"/>
              <a:t>15.05.2014</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DC8DC8D-D086-4F03-B81D-B4FFAAE8D183}"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a:solidFill>
            <a:schemeClr val="accent2">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70000" lnSpcReduction="20000"/>
          </a:bodyPr>
          <a:lstStyle/>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Министерство </a:t>
            </a:r>
            <a:r>
              <a:rPr lang="ru-RU" sz="1600" dirty="0">
                <a:solidFill>
                  <a:schemeClr val="bg1"/>
                </a:solidFill>
              </a:rPr>
              <a:t>образования и науки российской </a:t>
            </a:r>
            <a:r>
              <a:rPr lang="ru-RU" sz="1600" dirty="0" smtClean="0">
                <a:solidFill>
                  <a:schemeClr val="bg1"/>
                </a:solidFill>
              </a:rPr>
              <a:t>федерации</a:t>
            </a:r>
            <a:endParaRPr lang="ru-RU" sz="1600" dirty="0">
              <a:solidFill>
                <a:schemeClr val="bg1"/>
              </a:solidFill>
            </a:endParaRPr>
          </a:p>
          <a:p>
            <a:pPr marL="0" indent="0" algn="ctr">
              <a:buNone/>
            </a:pPr>
            <a:r>
              <a:rPr lang="ru-RU" sz="1600" b="1" dirty="0">
                <a:solidFill>
                  <a:schemeClr val="bg1"/>
                </a:solidFill>
              </a:rPr>
              <a:t> </a:t>
            </a:r>
            <a:endParaRPr lang="ru-RU" sz="1600" dirty="0">
              <a:solidFill>
                <a:schemeClr val="bg1"/>
              </a:solidFill>
            </a:endParaRPr>
          </a:p>
          <a:p>
            <a:pPr marL="0" indent="0" algn="ctr">
              <a:buNone/>
            </a:pPr>
            <a:r>
              <a:rPr lang="ru-RU" sz="1600" dirty="0">
                <a:solidFill>
                  <a:schemeClr val="bg1"/>
                </a:solidFill>
              </a:rPr>
              <a:t>Владивостокский государственный университет экономики и </a:t>
            </a:r>
            <a:r>
              <a:rPr lang="ru-RU" sz="1600" dirty="0" smtClean="0">
                <a:solidFill>
                  <a:schemeClr val="bg1"/>
                </a:solidFill>
              </a:rPr>
              <a:t>сервиса</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Институт информатики, инноваций и бизнес систем</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Кафедра электроники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2100" dirty="0" smtClean="0">
                <a:solidFill>
                  <a:schemeClr val="bg1"/>
                </a:solidFill>
              </a:rPr>
              <a:t>«Основы конструирования и технологии производства РЭУ»</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4600" b="1" dirty="0" smtClean="0">
                <a:solidFill>
                  <a:schemeClr val="bg1"/>
                </a:solidFill>
              </a:rPr>
              <a:t>Тема </a:t>
            </a:r>
            <a:r>
              <a:rPr lang="ru-RU" sz="4600" b="1" dirty="0" smtClean="0">
                <a:solidFill>
                  <a:schemeClr val="bg1"/>
                </a:solidFill>
              </a:rPr>
              <a:t>«</a:t>
            </a:r>
            <a:r>
              <a:rPr lang="ru-RU" sz="3600" b="1" dirty="0"/>
              <a:t>Основные принципы конструирования радиоэлектронных </a:t>
            </a:r>
            <a:r>
              <a:rPr lang="ru-RU" sz="3600" b="1" dirty="0" smtClean="0"/>
              <a:t>устройств</a:t>
            </a:r>
            <a:r>
              <a:rPr lang="ru-RU" sz="4600" b="1" dirty="0" smtClean="0">
                <a:solidFill>
                  <a:schemeClr val="bg1"/>
                </a:solidFill>
              </a:rPr>
              <a:t>»</a:t>
            </a:r>
            <a:endParaRPr lang="ru-RU" sz="4600" b="1" dirty="0">
              <a:solidFill>
                <a:schemeClr val="bg1"/>
              </a:solidFill>
            </a:endParaRPr>
          </a:p>
          <a:p>
            <a:pPr marL="0" indent="0">
              <a:buNone/>
            </a:pPr>
            <a:endParaRPr lang="ru-RU" dirty="0" smtClean="0">
              <a:solidFill>
                <a:schemeClr val="bg1"/>
              </a:solidFill>
            </a:endParaRPr>
          </a:p>
          <a:p>
            <a:pPr marL="0" indent="0">
              <a:buNone/>
            </a:pPr>
            <a:endParaRPr lang="ru-RU" dirty="0">
              <a:solidFill>
                <a:schemeClr val="bg1"/>
              </a:solidFill>
            </a:endParaRPr>
          </a:p>
          <a:p>
            <a:pPr marL="0" indent="0">
              <a:buNone/>
            </a:pPr>
            <a:endParaRPr lang="ru-RU" dirty="0" smtClean="0">
              <a:solidFill>
                <a:schemeClr val="bg1"/>
              </a:solidFill>
            </a:endParaRPr>
          </a:p>
          <a:p>
            <a:pPr marL="0" indent="0">
              <a:buNone/>
            </a:pPr>
            <a:endParaRPr lang="ru-RU" dirty="0" smtClean="0">
              <a:solidFill>
                <a:schemeClr val="bg1"/>
              </a:solidFill>
            </a:endParaRPr>
          </a:p>
          <a:p>
            <a:pPr marL="0" indent="0" algn="r">
              <a:buNone/>
            </a:pPr>
            <a:r>
              <a:rPr lang="ru-RU" sz="1700" dirty="0" smtClean="0">
                <a:solidFill>
                  <a:schemeClr val="bg1"/>
                </a:solidFill>
              </a:rPr>
              <a:t>Ведущий преподаватель: Белоус И.А.</a:t>
            </a: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lgn="ctr">
              <a:buNone/>
            </a:pPr>
            <a:r>
              <a:rPr lang="ru-RU" sz="1700" dirty="0" smtClean="0">
                <a:solidFill>
                  <a:schemeClr val="bg1"/>
                </a:solidFill>
              </a:rPr>
              <a:t>Владивосток, 2014</a:t>
            </a:r>
            <a:endParaRPr lang="ru-RU" sz="17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0857" y="270409"/>
            <a:ext cx="1155574" cy="1142367"/>
          </a:xfrm>
          <a:prstGeom prst="rect">
            <a:avLst/>
          </a:prstGeom>
          <a:effectLst>
            <a:glow rad="127000">
              <a:schemeClr val="accent1">
                <a:alpha val="73000"/>
              </a:schemeClr>
            </a:glow>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2677415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55406" y="1123690"/>
            <a:ext cx="7848872" cy="4955203"/>
          </a:xfrm>
          <a:prstGeom prst="rect">
            <a:avLst/>
          </a:prstGeom>
        </p:spPr>
        <p:txBody>
          <a:bodyPr wrap="square">
            <a:spAutoFit/>
          </a:bodyPr>
          <a:lstStyle/>
          <a:p>
            <a:pPr algn="ctr"/>
            <a:r>
              <a:rPr lang="ru-RU" sz="2800" b="1" dirty="0" smtClean="0">
                <a:solidFill>
                  <a:schemeClr val="tx2"/>
                </a:solidFill>
                <a:latin typeface="Calibri" panose="020F0502020204030204" pitchFamily="34" charset="0"/>
              </a:rPr>
              <a:t>СОДЕРЖАНИЕ</a:t>
            </a:r>
            <a:r>
              <a:rPr lang="ru-RU" sz="2800" dirty="0" smtClean="0">
                <a:solidFill>
                  <a:schemeClr val="tx2"/>
                </a:solidFill>
                <a:latin typeface="Calibri" panose="020F0502020204030204" pitchFamily="34" charset="0"/>
              </a:rPr>
              <a:t>  </a:t>
            </a:r>
          </a:p>
          <a:p>
            <a:pPr algn="ctr"/>
            <a:endParaRPr lang="ru-RU" sz="2400" dirty="0">
              <a:latin typeface="Constantia" panose="02030602050306030303" pitchFamily="18" charset="0"/>
            </a:endParaRPr>
          </a:p>
          <a:p>
            <a:pPr marL="971550" lvl="1" indent="-514350" algn="just">
              <a:buFont typeface="+mj-lt"/>
              <a:buAutoNum type="arabicPeriod"/>
            </a:pPr>
            <a:r>
              <a:rPr lang="ru-RU" sz="2400" b="1" dirty="0">
                <a:latin typeface="Constantia" panose="02030602050306030303" pitchFamily="18" charset="0"/>
              </a:rPr>
              <a:t>Конструктивная иерархия аппаратуры. </a:t>
            </a:r>
            <a:r>
              <a:rPr lang="ru-RU" sz="2400" dirty="0">
                <a:latin typeface="Constantia" panose="02030602050306030303" pitchFamily="18" charset="0"/>
              </a:rPr>
              <a:t>Модульный принцип конструирования. Уровни конструктивной иерархии. Принципы иерархического конструирования.</a:t>
            </a:r>
          </a:p>
          <a:p>
            <a:pPr marL="971550" lvl="1" indent="-514350" algn="just">
              <a:buFont typeface="+mj-lt"/>
              <a:buAutoNum type="arabicPeriod"/>
            </a:pPr>
            <a:r>
              <a:rPr lang="ru-RU" sz="2400" b="1" dirty="0">
                <a:latin typeface="Constantia" panose="02030602050306030303" pitchFamily="18" charset="0"/>
              </a:rPr>
              <a:t>Стандартизация при модульном конструировании. </a:t>
            </a:r>
            <a:r>
              <a:rPr lang="ru-RU" sz="2400" dirty="0">
                <a:latin typeface="Constantia" panose="02030602050306030303" pitchFamily="18" charset="0"/>
              </a:rPr>
              <a:t>Базовый принцип. Модули нулевого уровня. Корпуса микросхем. Микросборки. Модули первого уровня. Модули второго уровня. Блоки стеллажного типа. Блоки книжной конструкции. </a:t>
            </a:r>
            <a:r>
              <a:rPr lang="ru-RU" sz="2400" dirty="0" err="1">
                <a:latin typeface="Constantia" panose="02030602050306030303" pitchFamily="18" charset="0"/>
              </a:rPr>
              <a:t>Этажерочная</a:t>
            </a:r>
            <a:r>
              <a:rPr lang="ru-RU" sz="2400" dirty="0">
                <a:latin typeface="Constantia" panose="02030602050306030303" pitchFamily="18" charset="0"/>
              </a:rPr>
              <a:t> компоновка блока. Модули третьего уровня.</a:t>
            </a:r>
          </a:p>
        </p:txBody>
      </p:sp>
    </p:spTree>
    <p:extLst>
      <p:ext uri="{BB962C8B-B14F-4D97-AF65-F5344CB8AC3E}">
        <p14:creationId xmlns:p14="http://schemas.microsoft.com/office/powerpoint/2010/main" val="27840467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52332" y="908720"/>
            <a:ext cx="6768752" cy="954107"/>
          </a:xfrm>
          <a:prstGeom prst="rect">
            <a:avLst/>
          </a:prstGeom>
        </p:spPr>
        <p:txBody>
          <a:bodyPr wrap="square">
            <a:spAutoFit/>
          </a:bodyPr>
          <a:lstStyle/>
          <a:p>
            <a:pPr algn="ctr"/>
            <a:r>
              <a:rPr lang="ru-RU" sz="2800" b="1" cap="all" dirty="0" smtClean="0">
                <a:solidFill>
                  <a:schemeClr val="tx2"/>
                </a:solidFill>
                <a:latin typeface="+mj-lt"/>
              </a:rPr>
              <a:t>1. конструктивная </a:t>
            </a:r>
            <a:r>
              <a:rPr lang="ru-RU" sz="2800" b="1" cap="all" dirty="0">
                <a:solidFill>
                  <a:schemeClr val="tx2"/>
                </a:solidFill>
                <a:latin typeface="+mj-lt"/>
              </a:rPr>
              <a:t>иерархия аппаратуры </a:t>
            </a:r>
            <a:endParaRPr lang="ru-RU" sz="2800" dirty="0">
              <a:solidFill>
                <a:schemeClr val="tx2"/>
              </a:solidFill>
              <a:latin typeface="+mj-lt"/>
            </a:endParaRPr>
          </a:p>
        </p:txBody>
      </p:sp>
      <p:sp>
        <p:nvSpPr>
          <p:cNvPr id="3" name="Прямоугольник 2"/>
          <p:cNvSpPr/>
          <p:nvPr/>
        </p:nvSpPr>
        <p:spPr>
          <a:xfrm>
            <a:off x="619847" y="2654873"/>
            <a:ext cx="8020694" cy="3046988"/>
          </a:xfrm>
          <a:prstGeom prst="rect">
            <a:avLst/>
          </a:prstGeom>
        </p:spPr>
        <p:txBody>
          <a:bodyPr wrap="square">
            <a:spAutoFit/>
          </a:bodyPr>
          <a:lstStyle/>
          <a:p>
            <a:pPr marL="342900" indent="-342900" algn="just">
              <a:buClr>
                <a:schemeClr val="accent3"/>
              </a:buClr>
              <a:buSzPct val="150000"/>
              <a:buFont typeface="Arial" panose="020B0604020202020204" pitchFamily="34" charset="0"/>
              <a:buChar char="•"/>
            </a:pPr>
            <a:r>
              <a:rPr lang="ru-RU" sz="2400" dirty="0" smtClean="0">
                <a:solidFill>
                  <a:srgbClr val="C00000"/>
                </a:solidFill>
                <a:latin typeface="Constantia" panose="02030602050306030303" pitchFamily="18" charset="0"/>
              </a:rPr>
              <a:t>Снизить </a:t>
            </a:r>
            <a:r>
              <a:rPr lang="ru-RU" sz="2400" dirty="0">
                <a:solidFill>
                  <a:srgbClr val="C00000"/>
                </a:solidFill>
                <a:latin typeface="Constantia" panose="02030602050306030303" pitchFamily="18" charset="0"/>
              </a:rPr>
              <a:t>затраты </a:t>
            </a:r>
            <a:r>
              <a:rPr lang="ru-RU" sz="2400" dirty="0">
                <a:latin typeface="Constantia" panose="02030602050306030303" pitchFamily="18" charset="0"/>
              </a:rPr>
              <a:t>на разработку, подготовку производства и освоение </a:t>
            </a:r>
            <a:r>
              <a:rPr lang="ru-RU" sz="2400" dirty="0" smtClean="0">
                <a:latin typeface="Constantia" panose="02030602050306030303" pitchFamily="18" charset="0"/>
              </a:rPr>
              <a:t>РЭУ, </a:t>
            </a:r>
            <a:r>
              <a:rPr lang="ru-RU" sz="2400" dirty="0">
                <a:latin typeface="Constantia" panose="02030602050306030303" pitchFamily="18" charset="0"/>
              </a:rPr>
              <a:t>обеспечить совместимость и преемственность аппаратурных решений с одновременным улучшением качества, увеличением надежности и срока службы аппаратуры в эксплуатации позволяет модульный принцип конструирования изделий. </a:t>
            </a:r>
          </a:p>
          <a:p>
            <a:pPr algn="just"/>
            <a:r>
              <a:rPr lang="ru-RU" sz="2400" b="1" i="1" dirty="0" smtClean="0">
                <a:latin typeface="Constantia" panose="02030602050306030303" pitchFamily="18" charset="0"/>
              </a:rPr>
              <a:t>	</a:t>
            </a:r>
            <a:endParaRPr lang="ru-RU" sz="2400" dirty="0">
              <a:latin typeface="Constantia" panose="02030602050306030303" pitchFamily="18" charset="0"/>
            </a:endParaRPr>
          </a:p>
        </p:txBody>
      </p:sp>
    </p:spTree>
    <p:extLst>
      <p:ext uri="{BB962C8B-B14F-4D97-AF65-F5344CB8AC3E}">
        <p14:creationId xmlns:p14="http://schemas.microsoft.com/office/powerpoint/2010/main" val="895684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1556792"/>
            <a:ext cx="8352928" cy="446276"/>
          </a:xfrm>
          <a:prstGeom prst="rect">
            <a:avLst/>
          </a:prstGeom>
        </p:spPr>
        <p:txBody>
          <a:bodyPr wrap="square">
            <a:spAutoFit/>
          </a:bodyPr>
          <a:lstStyle/>
          <a:p>
            <a:pPr algn="just"/>
            <a:r>
              <a:rPr lang="ru-RU" sz="2300" dirty="0" smtClean="0"/>
              <a:t>	</a:t>
            </a:r>
            <a:endParaRPr lang="ru-RU" sz="2300" dirty="0"/>
          </a:p>
        </p:txBody>
      </p:sp>
      <p:sp>
        <p:nvSpPr>
          <p:cNvPr id="6" name="Объект 5"/>
          <p:cNvSpPr>
            <a:spLocks noGrp="1"/>
          </p:cNvSpPr>
          <p:nvPr>
            <p:ph idx="1"/>
          </p:nvPr>
        </p:nvSpPr>
        <p:spPr>
          <a:xfrm>
            <a:off x="457200" y="1556792"/>
            <a:ext cx="8229600" cy="4767808"/>
          </a:xfrm>
        </p:spPr>
        <p:txBody>
          <a:bodyPr>
            <a:normAutofit/>
          </a:bodyPr>
          <a:lstStyle/>
          <a:p>
            <a:pPr algn="just"/>
            <a:r>
              <a:rPr lang="ru-RU" sz="2400" dirty="0" smtClean="0">
                <a:solidFill>
                  <a:srgbClr val="C00000"/>
                </a:solidFill>
              </a:rPr>
              <a:t>Модульный принцип конструирования  </a:t>
            </a:r>
            <a:r>
              <a:rPr lang="ru-RU" sz="2400" dirty="0" smtClean="0"/>
              <a:t>предполагает проектиро­вание изделий РЭУ на основе максимальной конструктивной и функциональной взаимоза­меняемости составных частей конструкции - модулей.</a:t>
            </a:r>
          </a:p>
          <a:p>
            <a:pPr algn="just"/>
            <a:r>
              <a:rPr lang="ru-RU" sz="2400" b="1" dirty="0" smtClean="0">
                <a:solidFill>
                  <a:srgbClr val="C00000"/>
                </a:solidFill>
              </a:rPr>
              <a:t>Модуль</a:t>
            </a:r>
            <a:r>
              <a:rPr lang="ru-RU" sz="2400" dirty="0" smtClean="0"/>
              <a:t> - составная часть аппаратуры, выполняющий в конструкции подчиненные функции, имеющий законченное функциональное и конст­руктивное оформление и снабженный элементами коммутации и механиче­ского соединения с подобными модулями и с модулями низшего уровня в изделии. </a:t>
            </a:r>
          </a:p>
          <a:p>
            <a:endParaRPr lang="ru-RU" dirty="0"/>
          </a:p>
        </p:txBody>
      </p:sp>
    </p:spTree>
    <p:extLst>
      <p:ext uri="{BB962C8B-B14F-4D97-AF65-F5344CB8AC3E}">
        <p14:creationId xmlns:p14="http://schemas.microsoft.com/office/powerpoint/2010/main" val="1597313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В основе модульного принципа лежит разукрупнение </a:t>
            </a:r>
            <a:r>
              <a:rPr lang="ru-RU" sz="2400" dirty="0"/>
              <a:t>(разбивка, расчленение) электронной схемы </a:t>
            </a:r>
            <a:r>
              <a:rPr lang="ru-RU" sz="2400" dirty="0" smtClean="0"/>
              <a:t>РЭУ </a:t>
            </a:r>
            <a:r>
              <a:rPr lang="ru-RU" sz="2400" dirty="0"/>
              <a:t>на функционально закон­ченные подсхемы (части), выполняющие определенные функции. </a:t>
            </a:r>
            <a:endParaRPr lang="ru-RU" sz="2400" dirty="0" smtClean="0"/>
          </a:p>
          <a:p>
            <a:pPr algn="just"/>
            <a:r>
              <a:rPr lang="ru-RU" sz="2400" dirty="0" smtClean="0">
                <a:solidFill>
                  <a:srgbClr val="C00000"/>
                </a:solidFill>
              </a:rPr>
              <a:t>Под­схемы </a:t>
            </a:r>
            <a:r>
              <a:rPr lang="ru-RU" sz="2400" dirty="0">
                <a:solidFill>
                  <a:srgbClr val="C00000"/>
                </a:solidFill>
              </a:rPr>
              <a:t>разбиваются на более простые модули</a:t>
            </a:r>
            <a:r>
              <a:rPr lang="ru-RU" sz="2400" dirty="0"/>
              <a:t>, и так далее, пока электронная схема изделия не будет представлена в виде набора модулей разной сложности, а низшим модулем не окажется корпус микросхемы (МС) с обслуживающими ее радиоэлементами. </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047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556792"/>
            <a:ext cx="8229600" cy="4104456"/>
          </a:xfrm>
        </p:spPr>
        <p:txBody>
          <a:bodyPr>
            <a:normAutofit/>
          </a:bodyPr>
          <a:lstStyle/>
          <a:p>
            <a:pPr algn="just"/>
            <a:r>
              <a:rPr lang="ru-RU" sz="2400" dirty="0">
                <a:solidFill>
                  <a:srgbClr val="C00000"/>
                </a:solidFill>
              </a:rPr>
              <a:t>Модули низшего уровня </a:t>
            </a:r>
            <a:r>
              <a:rPr lang="ru-RU" sz="2400" dirty="0"/>
              <a:t>устанавливаются и взаимодействуют между собой в модулях следующего уровня иерархии на какой-либо конструктив­ной основе (несущей конструкции) и реализуются в виде типовых конструктивных единиц, которые устанавливаются и взаимодействуют в модуле более высокого уровня, и т. д. В зависимости от сложности проектируемого изделия может быть задействовано разное число уровней модульности (уровней конструктив­ной иерархии</a:t>
            </a:r>
            <a:r>
              <a:rPr lang="ru-RU" sz="2400" dirty="0" smtClean="0"/>
              <a:t>).</a:t>
            </a:r>
            <a:endParaRPr lang="en-US" sz="2400" dirty="0" smtClean="0"/>
          </a:p>
          <a:p>
            <a:endParaRPr lang="ru-RU" dirty="0"/>
          </a:p>
        </p:txBody>
      </p:sp>
    </p:spTree>
    <p:extLst>
      <p:ext uri="{BB962C8B-B14F-4D97-AF65-F5344CB8AC3E}">
        <p14:creationId xmlns:p14="http://schemas.microsoft.com/office/powerpoint/2010/main" val="1735796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Конструкция современной РЭУ </a:t>
            </a:r>
            <a:r>
              <a:rPr lang="ru-RU" sz="2400" dirty="0"/>
              <a:t>представляет собой иерар­хию модулей, каждая ступень которой называется уровнем модульности. При выборе чис­ла уровней модульности проводится типизация модулей, сокращение их разнообразия и установление таких конструкций, которые выполняли бы достаточно широкие функции в изделиях определенного функционального на­значения. </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235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340768"/>
            <a:ext cx="8229600" cy="4983832"/>
          </a:xfrm>
        </p:spPr>
        <p:txBody>
          <a:bodyPr>
            <a:normAutofit fontScale="92500" lnSpcReduction="10000"/>
          </a:bodyPr>
          <a:lstStyle/>
          <a:p>
            <a:pPr algn="just"/>
            <a:r>
              <a:rPr lang="ru-RU" dirty="0">
                <a:solidFill>
                  <a:srgbClr val="C00000"/>
                </a:solidFill>
              </a:rPr>
              <a:t>При­менение микросхем</a:t>
            </a:r>
            <a:r>
              <a:rPr lang="ru-RU" dirty="0"/>
              <a:t> с различными корпусами в пределах одного устройства нецелесообразно, так как здесь требуется обеспечить их совместимость по электрическим, эксплуатацион­ным и конструктивным параметрам. </a:t>
            </a:r>
          </a:p>
          <a:p>
            <a:pPr algn="just"/>
            <a:r>
              <a:rPr lang="ru-RU" dirty="0">
                <a:solidFill>
                  <a:srgbClr val="C00000"/>
                </a:solidFill>
              </a:rPr>
              <a:t>При использовании ин­тегральных микросхем </a:t>
            </a:r>
            <a:r>
              <a:rPr lang="ru-RU" dirty="0"/>
              <a:t>операции сборки конструкции начинают на уровне схем, выполняющих определенные функции. Интегральная микросхема при этом является исходным унифицированным конструктивным элементом, унификация которого требует унификации и других конструк­тивных единиц, для того чтобы она была технологичной в производстве, надежной в работе, удобной в наладке, ремонте и эксплуатации.</a:t>
            </a:r>
          </a:p>
          <a:p>
            <a:endParaRPr lang="ru-RU" dirty="0"/>
          </a:p>
        </p:txBody>
      </p:sp>
    </p:spTree>
    <p:extLst>
      <p:ext uri="{BB962C8B-B14F-4D97-AF65-F5344CB8AC3E}">
        <p14:creationId xmlns:p14="http://schemas.microsoft.com/office/powerpoint/2010/main" val="3344839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04208" y="1123690"/>
            <a:ext cx="8352928" cy="1200329"/>
          </a:xfrm>
          <a:prstGeom prst="rect">
            <a:avLst/>
          </a:prstGeom>
        </p:spPr>
        <p:txBody>
          <a:bodyPr wrap="square">
            <a:spAutoFit/>
          </a:bodyPr>
          <a:lstStyle/>
          <a:p>
            <a:pPr algn="just"/>
            <a:r>
              <a:rPr lang="ru-RU" sz="2400" b="1" i="1" u="sng" dirty="0" smtClean="0"/>
              <a:t>Уровни </a:t>
            </a:r>
            <a:r>
              <a:rPr lang="ru-RU" sz="2400" b="1" i="1" u="sng" dirty="0"/>
              <a:t>конструктивной иерархии.</a:t>
            </a:r>
            <a:r>
              <a:rPr lang="ru-RU" sz="2400" dirty="0"/>
              <a:t> В конструкции радиоэлектронной аппаратуры можно выделить четыре основных уровня  (рис. </a:t>
            </a:r>
            <a:r>
              <a:rPr lang="ru-RU" sz="2400" dirty="0" smtClean="0"/>
              <a:t>1.).</a:t>
            </a:r>
            <a:endParaRPr lang="ru-RU" sz="2400" dirty="0"/>
          </a:p>
        </p:txBody>
      </p:sp>
      <p:pic>
        <p:nvPicPr>
          <p:cNvPr id="1026" name="Picture 2" descr="8"/>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36356" y="2564904"/>
            <a:ext cx="5688632" cy="3243400"/>
          </a:xfrm>
          <a:prstGeom prst="rect">
            <a:avLst/>
          </a:prstGeom>
          <a:noFill/>
          <a:ln>
            <a:noFill/>
          </a:ln>
          <a:effectLst>
            <a:glow rad="228600">
              <a:schemeClr val="accent2">
                <a:satMod val="175000"/>
                <a:alpha val="40000"/>
              </a:schemeClr>
            </a:glow>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3982736" y="6024233"/>
            <a:ext cx="1016625" cy="461665"/>
          </a:xfrm>
          <a:prstGeom prst="rect">
            <a:avLst/>
          </a:prstGeom>
        </p:spPr>
        <p:txBody>
          <a:bodyPr wrap="none">
            <a:spAutoFit/>
          </a:bodyPr>
          <a:lstStyle/>
          <a:p>
            <a:r>
              <a:rPr lang="ru-RU" sz="2400" dirty="0"/>
              <a:t>рис. </a:t>
            </a:r>
            <a:r>
              <a:rPr lang="ru-RU" sz="2400" dirty="0" smtClean="0"/>
              <a:t>1.</a:t>
            </a:r>
            <a:endParaRPr lang="ru-RU" sz="2400" dirty="0"/>
          </a:p>
        </p:txBody>
      </p:sp>
    </p:spTree>
    <p:extLst>
      <p:ext uri="{BB962C8B-B14F-4D97-AF65-F5344CB8AC3E}">
        <p14:creationId xmlns:p14="http://schemas.microsoft.com/office/powerpoint/2010/main" val="3703358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28967" y="1123690"/>
            <a:ext cx="8064896" cy="4893647"/>
          </a:xfrm>
          <a:prstGeom prst="rect">
            <a:avLst/>
          </a:prstGeom>
        </p:spPr>
        <p:txBody>
          <a:bodyPr wrap="square">
            <a:spAutoFit/>
          </a:bodyPr>
          <a:lstStyle/>
          <a:p>
            <a:pPr algn="just"/>
            <a:r>
              <a:rPr lang="ru-RU" sz="2400" b="1" dirty="0" smtClean="0"/>
              <a:t>	Уровень </a:t>
            </a:r>
            <a:r>
              <a:rPr lang="ru-RU" sz="2400" b="1" dirty="0"/>
              <a:t>0.</a:t>
            </a:r>
            <a:r>
              <a:rPr lang="ru-RU" sz="2400" dirty="0"/>
              <a:t> Конструктивно неделимый элемент - интегральная микросхема с радиоэлементами ее обслуживания.</a:t>
            </a:r>
          </a:p>
          <a:p>
            <a:pPr algn="just"/>
            <a:r>
              <a:rPr lang="ru-RU" sz="2400" b="1" dirty="0" smtClean="0"/>
              <a:t>	Уровень </a:t>
            </a:r>
            <a:r>
              <a:rPr lang="ru-RU" sz="2400" b="1" dirty="0"/>
              <a:t>I.</a:t>
            </a:r>
            <a:r>
              <a:rPr lang="ru-RU" sz="2400" dirty="0"/>
              <a:t> На уровне I неделимые элементы объеди­няются в схемные сочетания, имеющие более сложный функ­циональный признак, образуя ячейки, модули, типовые эле­менты замены (ТЭЗ). Эти конструктивные единицы не имеют ли­цевой панели и содержат единицы и десятки микросхем. К первому структурному уровню относят печатные платы и большие гибридные интегральные схемы (БГИС), полученные путем электрического и механического объединения </a:t>
            </a:r>
            <a:r>
              <a:rPr lang="ru-RU" sz="2400" dirty="0" err="1"/>
              <a:t>бескорпусных</a:t>
            </a:r>
            <a:r>
              <a:rPr lang="ru-RU" sz="2400" dirty="0"/>
              <a:t> микросхем и кристаллов полупроводниковых приборов на общей плате. </a:t>
            </a:r>
          </a:p>
        </p:txBody>
      </p:sp>
    </p:spTree>
    <p:extLst>
      <p:ext uri="{BB962C8B-B14F-4D97-AF65-F5344CB8AC3E}">
        <p14:creationId xmlns:p14="http://schemas.microsoft.com/office/powerpoint/2010/main" val="2345094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63991" y="695411"/>
            <a:ext cx="8064896" cy="5632311"/>
          </a:xfrm>
          <a:prstGeom prst="rect">
            <a:avLst/>
          </a:prstGeom>
        </p:spPr>
        <p:txBody>
          <a:bodyPr wrap="square">
            <a:spAutoFit/>
          </a:bodyPr>
          <a:lstStyle/>
          <a:p>
            <a:pPr algn="just"/>
            <a:r>
              <a:rPr lang="ru-RU" sz="2400" b="1" dirty="0" smtClean="0"/>
              <a:t>	Уровень </a:t>
            </a:r>
            <a:r>
              <a:rPr lang="ru-RU" sz="2400" b="1" dirty="0"/>
              <a:t>II.</a:t>
            </a:r>
            <a:r>
              <a:rPr lang="ru-RU" sz="2400" dirty="0"/>
              <a:t> Этот уровень включает в себя конструктив­ные единицы - блоки, предназначенные для механического и электри­ческого объединения элементов уровня I. Основными конструктивными эле­ментами блока является </a:t>
            </a:r>
            <a:r>
              <a:rPr lang="ru-RU" sz="2400" i="1" dirty="0"/>
              <a:t>панель </a:t>
            </a:r>
            <a:r>
              <a:rPr lang="ru-RU" sz="2400" dirty="0"/>
              <a:t>с ответными </a:t>
            </a:r>
            <a:r>
              <a:rPr lang="ru-RU" sz="2400" i="1" dirty="0"/>
              <a:t>соединителями </a:t>
            </a:r>
            <a:r>
              <a:rPr lang="ru-RU" sz="2400" dirty="0"/>
              <a:t>модулей первого уровня. Межмодульная коммутация выполняется соединителями, расположенными по периферии панели блока. Модули первого уровня размещаются в один или несколько рядов. Кроме соединительной конструктивные единицы уровня II могут содержать лицевую панель, образуя простой функциональный прибор.</a:t>
            </a:r>
          </a:p>
          <a:p>
            <a:pPr algn="just"/>
            <a:r>
              <a:rPr lang="ru-RU" sz="2400" b="1" dirty="0" smtClean="0"/>
              <a:t>	Уровень </a:t>
            </a:r>
            <a:r>
              <a:rPr lang="ru-RU" sz="2400" b="1" dirty="0"/>
              <a:t>Ш.</a:t>
            </a:r>
            <a:r>
              <a:rPr lang="ru-RU" sz="2400" dirty="0"/>
              <a:t> Уровень Ш может быть реализован в виде стойки или крупного прибора, внутренний объем которых заполняется конструктивными единицами уровня II - блоками</a:t>
            </a:r>
            <a:r>
              <a:rPr lang="ru-RU" sz="2400" dirty="0" smtClean="0"/>
              <a:t>.</a:t>
            </a:r>
            <a:endParaRPr lang="ru-RU" sz="2400" dirty="0"/>
          </a:p>
        </p:txBody>
      </p:sp>
    </p:spTree>
    <p:extLst>
      <p:ext uri="{BB962C8B-B14F-4D97-AF65-F5344CB8AC3E}">
        <p14:creationId xmlns:p14="http://schemas.microsoft.com/office/powerpoint/2010/main" val="4073836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268760"/>
            <a:ext cx="8229600" cy="5472608"/>
          </a:xfrm>
        </p:spPr>
        <p:txBody>
          <a:bodyPr>
            <a:normAutofit fontScale="85000" lnSpcReduction="10000"/>
          </a:bodyPr>
          <a:lstStyle/>
          <a:p>
            <a:pPr algn="just"/>
            <a:r>
              <a:rPr lang="ru-RU" sz="2800" dirty="0">
                <a:solidFill>
                  <a:srgbClr val="C00000"/>
                </a:solidFill>
              </a:rPr>
              <a:t>Число уровней конструктивной иерархии </a:t>
            </a:r>
            <a:r>
              <a:rPr lang="ru-RU" sz="2800" dirty="0"/>
              <a:t>может быть из­менено как в сторону увеличения, так и в сторону уменьшения в зависимости от класса аппаратуры и уровня технологии ее изготовления. При разработке несложной аппаратуры высшие уровни модульности отсутствуют. Большая многопро­цессорная аппаратура со сложной структурой требует использования четырех, а иногда и пяти уровней конструктивной иерархии. Так, крупные системы могут рассматриваться как уровень </a:t>
            </a:r>
            <a:r>
              <a:rPr lang="en-US" sz="2800" dirty="0"/>
              <a:t>IV</a:t>
            </a:r>
            <a:r>
              <a:rPr lang="ru-RU" sz="2800" dirty="0"/>
              <a:t>, включающий в свой состав несколько стоек, соединенных кабелями.</a:t>
            </a:r>
          </a:p>
          <a:p>
            <a:pPr algn="just"/>
            <a:r>
              <a:rPr lang="ru-RU" sz="2800" dirty="0">
                <a:solidFill>
                  <a:srgbClr val="C00000"/>
                </a:solidFill>
              </a:rPr>
              <a:t>Конструктивным модулям</a:t>
            </a:r>
            <a:r>
              <a:rPr lang="ru-RU" sz="2800" dirty="0"/>
              <a:t> можно поставить в соответствие схемные модули, которые так же имеют многоуровневую иерархию и представляют собой функциональные узлы, устройства, комплексы, системы. </a:t>
            </a:r>
          </a:p>
          <a:p>
            <a:endParaRPr lang="ru-RU" dirty="0"/>
          </a:p>
        </p:txBody>
      </p:sp>
    </p:spTree>
    <p:extLst>
      <p:ext uri="{BB962C8B-B14F-4D97-AF65-F5344CB8AC3E}">
        <p14:creationId xmlns:p14="http://schemas.microsoft.com/office/powerpoint/2010/main" val="31094081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Таблица 1"/>
          <p:cNvGraphicFramePr>
            <a:graphicFrameLocks noGrp="1"/>
          </p:cNvGraphicFramePr>
          <p:nvPr>
            <p:extLst>
              <p:ext uri="{D42A27DB-BD31-4B8C-83A1-F6EECF244321}">
                <p14:modId xmlns:p14="http://schemas.microsoft.com/office/powerpoint/2010/main" val="1188217806"/>
              </p:ext>
            </p:extLst>
          </p:nvPr>
        </p:nvGraphicFramePr>
        <p:xfrm>
          <a:off x="539552" y="1139892"/>
          <a:ext cx="8064896" cy="1872207"/>
        </p:xfrm>
        <a:graphic>
          <a:graphicData uri="http://schemas.openxmlformats.org/drawingml/2006/table">
            <a:tbl>
              <a:tblPr firstRow="1" firstCol="1" lastRow="1" lastCol="1" bandRow="1" bandCol="1">
                <a:tableStyleId>{5C22544A-7EE6-4342-B048-85BDC9FD1C3A}</a:tableStyleId>
              </a:tblPr>
              <a:tblGrid>
                <a:gridCol w="4128894"/>
                <a:gridCol w="3936002"/>
              </a:tblGrid>
              <a:tr h="468052">
                <a:tc>
                  <a:txBody>
                    <a:bodyPr/>
                    <a:lstStyle/>
                    <a:p>
                      <a:pPr indent="180340" algn="ctr">
                        <a:spcAft>
                          <a:spcPts val="0"/>
                        </a:spcAft>
                      </a:pPr>
                      <a:r>
                        <a:rPr lang="ru-RU" sz="1800" dirty="0">
                          <a:ln>
                            <a:noFill/>
                          </a:ln>
                          <a:solidFill>
                            <a:schemeClr val="tx1"/>
                          </a:solidFill>
                          <a:effectLst/>
                        </a:rPr>
                        <a:t>Конструктивный модуль</a:t>
                      </a:r>
                      <a:endParaRPr lang="ru-RU" sz="3600" dirty="0">
                        <a:ln>
                          <a:noFill/>
                        </a:ln>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180340" algn="ctr">
                        <a:spcAft>
                          <a:spcPts val="0"/>
                        </a:spcAft>
                      </a:pPr>
                      <a:r>
                        <a:rPr lang="ru-RU" sz="1800" dirty="0">
                          <a:ln>
                            <a:noFill/>
                          </a:ln>
                          <a:solidFill>
                            <a:schemeClr val="tx1"/>
                          </a:solidFill>
                          <a:effectLst/>
                        </a:rPr>
                        <a:t>Схемный модуль</a:t>
                      </a:r>
                      <a:endParaRPr lang="ru-RU" sz="3600" dirty="0">
                        <a:ln>
                          <a:noFill/>
                        </a:ln>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04155">
                <a:tc>
                  <a:txBody>
                    <a:bodyPr/>
                    <a:lstStyle/>
                    <a:p>
                      <a:pPr indent="180340" algn="ctr">
                        <a:spcAft>
                          <a:spcPts val="0"/>
                        </a:spcAft>
                      </a:pPr>
                      <a:r>
                        <a:rPr lang="ru-RU" sz="1800" dirty="0">
                          <a:ln>
                            <a:noFill/>
                          </a:ln>
                          <a:solidFill>
                            <a:schemeClr val="tx1"/>
                          </a:solidFill>
                          <a:effectLst/>
                        </a:rPr>
                        <a:t>Корпус микросхемы</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ТЭЗ</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Блок</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Рама</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Стойка</a:t>
                      </a:r>
                      <a:endParaRPr lang="ru-RU" sz="3600" dirty="0">
                        <a:ln>
                          <a:noFill/>
                        </a:ln>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180340" algn="ctr">
                        <a:spcAft>
                          <a:spcPts val="0"/>
                        </a:spcAft>
                      </a:pPr>
                      <a:r>
                        <a:rPr lang="ru-RU" sz="1800" dirty="0">
                          <a:ln>
                            <a:noFill/>
                          </a:ln>
                          <a:solidFill>
                            <a:schemeClr val="tx1"/>
                          </a:solidFill>
                          <a:effectLst/>
                        </a:rPr>
                        <a:t>Логический элемент</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Функциональный узел</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Устройство</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Комплекс</a:t>
                      </a:r>
                      <a:endParaRPr lang="ru-RU" sz="3600" dirty="0">
                        <a:ln>
                          <a:noFill/>
                        </a:ln>
                        <a:solidFill>
                          <a:schemeClr val="tx1"/>
                        </a:solidFill>
                        <a:effectLst/>
                      </a:endParaRPr>
                    </a:p>
                    <a:p>
                      <a:pPr indent="180340" algn="ctr">
                        <a:spcAft>
                          <a:spcPts val="0"/>
                        </a:spcAft>
                      </a:pPr>
                      <a:r>
                        <a:rPr lang="ru-RU" sz="1800" dirty="0">
                          <a:ln>
                            <a:noFill/>
                          </a:ln>
                          <a:solidFill>
                            <a:schemeClr val="tx1"/>
                          </a:solidFill>
                          <a:effectLst/>
                        </a:rPr>
                        <a:t>Система</a:t>
                      </a:r>
                      <a:endParaRPr lang="ru-RU" sz="3600" dirty="0">
                        <a:ln>
                          <a:noFill/>
                        </a:ln>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Прямоугольник 2"/>
          <p:cNvSpPr/>
          <p:nvPr/>
        </p:nvSpPr>
        <p:spPr>
          <a:xfrm>
            <a:off x="539552" y="3356992"/>
            <a:ext cx="8208912" cy="3416320"/>
          </a:xfrm>
          <a:prstGeom prst="rect">
            <a:avLst/>
          </a:prstGeom>
        </p:spPr>
        <p:txBody>
          <a:bodyPr wrap="square">
            <a:spAutoFit/>
          </a:bodyPr>
          <a:lstStyle/>
          <a:p>
            <a:pPr algn="just"/>
            <a:r>
              <a:rPr lang="ru-RU" sz="2400" dirty="0" smtClean="0"/>
              <a:t>	</a:t>
            </a:r>
            <a:r>
              <a:rPr lang="ru-RU" sz="2400" dirty="0" smtClean="0">
                <a:solidFill>
                  <a:srgbClr val="C00000"/>
                </a:solidFill>
              </a:rPr>
              <a:t>Приведенная </a:t>
            </a:r>
            <a:r>
              <a:rPr lang="ru-RU" sz="2400" dirty="0">
                <a:solidFill>
                  <a:srgbClr val="C00000"/>
                </a:solidFill>
              </a:rPr>
              <a:t>связь конструктив­ной и схемной модульности условна. </a:t>
            </a:r>
            <a:r>
              <a:rPr lang="ru-RU" sz="2400" dirty="0"/>
              <a:t>Она </a:t>
            </a:r>
            <a:r>
              <a:rPr lang="ru-RU" sz="2400" dirty="0" smtClean="0"/>
              <a:t>зависит </a:t>
            </a:r>
            <a:r>
              <a:rPr lang="ru-RU" sz="2400" dirty="0"/>
              <a:t>от функциональной сложности проектируемого изделия и степени интеграции применяемых МС. В больших интегральных схе­мах (БИС) реализуются целиком устройства (например, преобразователи, за­поминающие устройства) или их крупные фрагменты, при этом несложная система может быть конструктивно выполнена на одной печатной плате.</a:t>
            </a:r>
          </a:p>
        </p:txBody>
      </p:sp>
    </p:spTree>
    <p:extLst>
      <p:ext uri="{BB962C8B-B14F-4D97-AF65-F5344CB8AC3E}">
        <p14:creationId xmlns:p14="http://schemas.microsoft.com/office/powerpoint/2010/main" val="595211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8"/>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403648" y="764704"/>
            <a:ext cx="6852354" cy="5147865"/>
          </a:xfrm>
          <a:prstGeom prst="rect">
            <a:avLst/>
          </a:prstGeom>
          <a:noFill/>
          <a:ln>
            <a:noFill/>
          </a:ln>
          <a:effectLst>
            <a:glow rad="228600">
              <a:schemeClr val="accent2">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3985140" y="6093296"/>
            <a:ext cx="1077539" cy="461665"/>
          </a:xfrm>
          <a:prstGeom prst="rect">
            <a:avLst/>
          </a:prstGeom>
        </p:spPr>
        <p:txBody>
          <a:bodyPr wrap="none">
            <a:spAutoFit/>
          </a:bodyPr>
          <a:lstStyle/>
          <a:p>
            <a:r>
              <a:rPr lang="ru-RU" sz="2400" dirty="0"/>
              <a:t>Рис. </a:t>
            </a:r>
            <a:r>
              <a:rPr lang="ru-RU" sz="2400" dirty="0" smtClean="0"/>
              <a:t>2</a:t>
            </a:r>
            <a:r>
              <a:rPr lang="ru-RU" sz="2400" dirty="0"/>
              <a:t>.</a:t>
            </a:r>
          </a:p>
        </p:txBody>
      </p:sp>
    </p:spTree>
    <p:extLst>
      <p:ext uri="{BB962C8B-B14F-4D97-AF65-F5344CB8AC3E}">
        <p14:creationId xmlns:p14="http://schemas.microsoft.com/office/powerpoint/2010/main" val="39072836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67544" y="1628800"/>
            <a:ext cx="8229600" cy="4389120"/>
          </a:xfrm>
        </p:spPr>
        <p:txBody>
          <a:bodyPr>
            <a:normAutofit/>
          </a:bodyPr>
          <a:lstStyle/>
          <a:p>
            <a:pPr algn="just"/>
            <a:r>
              <a:rPr lang="ru-RU" sz="2400" dirty="0" smtClean="0">
                <a:solidFill>
                  <a:srgbClr val="C00000"/>
                </a:solidFill>
              </a:rPr>
              <a:t>Для </a:t>
            </a:r>
            <a:r>
              <a:rPr lang="ru-RU" sz="2400" dirty="0">
                <a:solidFill>
                  <a:srgbClr val="C00000"/>
                </a:solidFill>
              </a:rPr>
              <a:t>небольших изделий </a:t>
            </a:r>
            <a:r>
              <a:rPr lang="ru-RU" sz="2400" dirty="0"/>
              <a:t>нет необходи­мости использования конструктивных единиц уровня II и приборы монтируют не­посредственно из ячеек. При этом размеры ячеек и число монтируемых на них микросхем, как правило, больше, чем в больших системах. </a:t>
            </a:r>
            <a:r>
              <a:rPr lang="ru-RU" sz="2400" dirty="0">
                <a:solidFill>
                  <a:srgbClr val="C00000"/>
                </a:solidFill>
              </a:rPr>
              <a:t>Это связано с тем</a:t>
            </a:r>
            <a:r>
              <a:rPr lang="ru-RU" sz="2400" dirty="0"/>
              <a:t>, что разбиение функциональной схемы сравнительно небольших приборов на повторяющиеся мелкие узлы приводит к появлению большого числа проводных и разъемных соединений. </a:t>
            </a:r>
          </a:p>
          <a:p>
            <a:endParaRPr lang="ru-RU" dirty="0"/>
          </a:p>
        </p:txBody>
      </p:sp>
    </p:spTree>
    <p:extLst>
      <p:ext uri="{BB962C8B-B14F-4D97-AF65-F5344CB8AC3E}">
        <p14:creationId xmlns:p14="http://schemas.microsoft.com/office/powerpoint/2010/main" val="1690958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348880"/>
            <a:ext cx="8229600" cy="3975720"/>
          </a:xfrm>
        </p:spPr>
        <p:txBody>
          <a:bodyPr/>
          <a:lstStyle/>
          <a:p>
            <a:pPr algn="just"/>
            <a:r>
              <a:rPr lang="ru-RU" sz="2400" dirty="0">
                <a:solidFill>
                  <a:srgbClr val="C00000"/>
                </a:solidFill>
              </a:rPr>
              <a:t>На рис. 2 представлены структур­ные уровни конструктивной иерархии </a:t>
            </a:r>
            <a:r>
              <a:rPr lang="ru-RU" sz="2400" dirty="0"/>
              <a:t>небольшого прибора. Ячейки вместе со смонтированными на них микросхемами устанавливаются непосредственно на базовую плату, образуя блок, который затем помещают в кожух с пультом управления (настольный ва­риант) или с разъемом (бортовой вариант).</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383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a:xfrm>
            <a:off x="457200" y="2276872"/>
            <a:ext cx="8229600" cy="4047728"/>
          </a:xfrm>
        </p:spPr>
        <p:txBody>
          <a:bodyPr>
            <a:normAutofit/>
          </a:bodyPr>
          <a:lstStyle/>
          <a:p>
            <a:pPr algn="just"/>
            <a:r>
              <a:rPr lang="ru-RU" sz="2400" dirty="0">
                <a:solidFill>
                  <a:srgbClr val="C00000"/>
                </a:solidFill>
              </a:rPr>
              <a:t>Модули высших уровней </a:t>
            </a:r>
            <a:r>
              <a:rPr lang="ru-RU" sz="2400" dirty="0"/>
              <a:t>поставляются разработчикам </a:t>
            </a:r>
            <a:r>
              <a:rPr lang="ru-RU" sz="2400" dirty="0" smtClean="0"/>
              <a:t>РЭУ </a:t>
            </a:r>
            <a:r>
              <a:rPr lang="ru-RU" sz="2400" dirty="0"/>
              <a:t>в виде ба­зовых несущих конструкций (БНК), которые представляют собой деталь или совокупность деталей, предназначенных для размещения, монтажа состав­ных частей аппаратуры и обеспечения устойчивости </a:t>
            </a:r>
            <a:r>
              <a:rPr lang="ru-RU" sz="2400" dirty="0" smtClean="0"/>
              <a:t>РЭУ </a:t>
            </a:r>
            <a:r>
              <a:rPr lang="ru-RU" sz="2400" dirty="0"/>
              <a:t>в условиях внеш­них воздействий</a:t>
            </a:r>
            <a:r>
              <a:rPr lang="ru-RU" sz="2400" dirty="0" smtClean="0"/>
              <a:t>.</a:t>
            </a:r>
          </a:p>
          <a:p>
            <a:pPr algn="just"/>
            <a:r>
              <a:rPr lang="ru-RU" sz="2400" dirty="0" smtClean="0">
                <a:solidFill>
                  <a:srgbClr val="C00000"/>
                </a:solidFill>
              </a:rPr>
              <a:t>Под </a:t>
            </a:r>
            <a:r>
              <a:rPr lang="ru-RU" sz="2400" b="1" dirty="0">
                <a:solidFill>
                  <a:srgbClr val="C00000"/>
                </a:solidFill>
              </a:rPr>
              <a:t>БНК</a:t>
            </a:r>
            <a:r>
              <a:rPr lang="ru-RU" sz="2400" dirty="0"/>
              <a:t> понимается стандартная несущая конструкция, служащая для разработки разнообразной </a:t>
            </a:r>
            <a:r>
              <a:rPr lang="ru-RU" sz="2400" dirty="0" smtClean="0"/>
              <a:t>РЭУ </a:t>
            </a:r>
            <a:r>
              <a:rPr lang="ru-RU" sz="2400" dirty="0"/>
              <a:t>определенного назначения.</a:t>
            </a:r>
          </a:p>
          <a:p>
            <a:endParaRPr lang="ru-RU" dirty="0"/>
          </a:p>
        </p:txBody>
      </p:sp>
    </p:spTree>
    <p:extLst>
      <p:ext uri="{BB962C8B-B14F-4D97-AF65-F5344CB8AC3E}">
        <p14:creationId xmlns:p14="http://schemas.microsoft.com/office/powerpoint/2010/main" val="1573314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348880"/>
            <a:ext cx="8229600" cy="3975720"/>
          </a:xfrm>
        </p:spPr>
        <p:txBody>
          <a:bodyPr/>
          <a:lstStyle/>
          <a:p>
            <a:pPr algn="just"/>
            <a:r>
              <a:rPr lang="ru-RU" sz="2400" dirty="0"/>
              <a:t>При разбивке структурных и функциональных схем необходимо удов­летворить многим порой противоречивым требованиям:</a:t>
            </a:r>
          </a:p>
          <a:p>
            <a:pPr algn="just">
              <a:buFont typeface="Wingdings" panose="05000000000000000000" pitchFamily="2" charset="2"/>
              <a:buChar char="Ø"/>
            </a:pPr>
            <a:r>
              <a:rPr lang="ru-RU" sz="2400" dirty="0" smtClean="0"/>
              <a:t>функциональной </a:t>
            </a:r>
            <a:r>
              <a:rPr lang="ru-RU" sz="2400" dirty="0"/>
              <a:t>законченности, когда выделяемая подсхема должна обладать необходимой полнотой и выполнять определенные частные функции</a:t>
            </a:r>
            <a:r>
              <a:rPr lang="ru-RU" sz="2400" dirty="0" smtClean="0"/>
              <a:t>;</a:t>
            </a:r>
          </a:p>
          <a:p>
            <a:pPr algn="just">
              <a:buFont typeface="Wingdings" panose="05000000000000000000" pitchFamily="2" charset="2"/>
              <a:buChar char="Ø"/>
            </a:pPr>
            <a:r>
              <a:rPr lang="ru-RU" sz="2400" dirty="0"/>
              <a:t>минимизации внешних связей подсхем, либо, если электрические соединители модулей заданы, чтобы число внешних связей не превысило число контактов соединителя;</a:t>
            </a:r>
          </a:p>
          <a:p>
            <a:pPr algn="just">
              <a:buFont typeface="Wingdings" panose="05000000000000000000" pitchFamily="2" charset="2"/>
              <a:buChar char="Ø"/>
            </a:pPr>
            <a:endParaRPr lang="ru-RU" sz="2400" dirty="0"/>
          </a:p>
          <a:p>
            <a:pPr>
              <a:buFont typeface="Wingdings" panose="05000000000000000000" pitchFamily="2" charset="2"/>
              <a:buChar char="Ø"/>
            </a:pPr>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232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67544" y="1628800"/>
            <a:ext cx="8229600" cy="4389120"/>
          </a:xfrm>
        </p:spPr>
        <p:txBody>
          <a:bodyPr>
            <a:normAutofit/>
          </a:bodyPr>
          <a:lstStyle/>
          <a:p>
            <a:pPr algn="just">
              <a:buFont typeface="Wingdings" panose="05000000000000000000" pitchFamily="2" charset="2"/>
              <a:buChar char="Ø"/>
            </a:pPr>
            <a:r>
              <a:rPr lang="ru-RU" sz="2400" dirty="0" smtClean="0"/>
              <a:t>максимального </a:t>
            </a:r>
            <a:r>
              <a:rPr lang="ru-RU" sz="2400" dirty="0"/>
              <a:t>заполнения отводимого конструктивного простран­ства модулями, компоненты не должны существенно отличаться между собой по габаритным раз­мерам и массе;</a:t>
            </a:r>
          </a:p>
          <a:p>
            <a:pPr algn="just">
              <a:buFont typeface="Wingdings" panose="05000000000000000000" pitchFamily="2" charset="2"/>
              <a:buChar char="Ø"/>
            </a:pPr>
            <a:r>
              <a:rPr lang="ru-RU" sz="2400" dirty="0" smtClean="0"/>
              <a:t>модули </a:t>
            </a:r>
            <a:r>
              <a:rPr lang="ru-RU" sz="2400" dirty="0"/>
              <a:t>подсхем должны рассеивать приблизительно одинаковые мощности во избежание местных перегревов;</a:t>
            </a:r>
          </a:p>
          <a:p>
            <a:pPr algn="just">
              <a:buFont typeface="Wingdings" panose="05000000000000000000" pitchFamily="2" charset="2"/>
              <a:buChar char="Ø"/>
            </a:pPr>
            <a:r>
              <a:rPr lang="ru-RU" sz="2400" dirty="0" smtClean="0"/>
              <a:t>модули </a:t>
            </a:r>
            <a:r>
              <a:rPr lang="ru-RU" sz="2400" dirty="0"/>
              <a:t>подсхем не должны быть чрезмерно чувстви­тельными к электрическим, магнитным и электромагнитным помехам и не должны создавать чрезмерных помех</a:t>
            </a:r>
            <a:r>
              <a:rPr lang="ru-RU" sz="2400" dirty="0" smtClean="0"/>
              <a:t>.</a:t>
            </a:r>
            <a:endParaRPr lang="ru-RU" sz="2400" dirty="0"/>
          </a:p>
        </p:txBody>
      </p:sp>
    </p:spTree>
    <p:extLst>
      <p:ext uri="{BB962C8B-B14F-4D97-AF65-F5344CB8AC3E}">
        <p14:creationId xmlns:p14="http://schemas.microsoft.com/office/powerpoint/2010/main" val="4577124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20888"/>
            <a:ext cx="8229600" cy="3903712"/>
          </a:xfrm>
        </p:spPr>
        <p:txBody>
          <a:bodyPr/>
          <a:lstStyle/>
          <a:p>
            <a:pPr algn="just"/>
            <a:r>
              <a:rPr lang="ru-RU" sz="2400" dirty="0">
                <a:solidFill>
                  <a:srgbClr val="C00000"/>
                </a:solidFill>
              </a:rPr>
              <a:t>Функциональная законченность подсхем</a:t>
            </a:r>
            <a:r>
              <a:rPr lang="ru-RU" sz="2400" dirty="0"/>
              <a:t> сокращает число межмодульных электрических соединений, позволяет вносить конструктивные изменения на более поздних стадиях проектирования, упрощает и удешевляет контроль модулей.</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040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09243" y="1628800"/>
            <a:ext cx="8496944" cy="4524315"/>
          </a:xfrm>
          <a:prstGeom prst="rect">
            <a:avLst/>
          </a:prstGeom>
        </p:spPr>
        <p:txBody>
          <a:bodyPr wrap="square">
            <a:spAutoFit/>
          </a:bodyPr>
          <a:lstStyle/>
          <a:p>
            <a:pPr algn="just"/>
            <a:r>
              <a:rPr lang="ru-RU" sz="2400" dirty="0" smtClean="0">
                <a:solidFill>
                  <a:srgbClr val="C00000"/>
                </a:solidFill>
              </a:rPr>
              <a:t>Разделение </a:t>
            </a:r>
            <a:r>
              <a:rPr lang="ru-RU" sz="2400" dirty="0">
                <a:solidFill>
                  <a:srgbClr val="C00000"/>
                </a:solidFill>
              </a:rPr>
              <a:t>конструкции </a:t>
            </a:r>
            <a:r>
              <a:rPr lang="ru-RU" sz="2400" dirty="0" smtClean="0">
                <a:solidFill>
                  <a:srgbClr val="C00000"/>
                </a:solidFill>
              </a:rPr>
              <a:t>РЭУ </a:t>
            </a:r>
            <a:r>
              <a:rPr lang="ru-RU" sz="2400" dirty="0">
                <a:solidFill>
                  <a:srgbClr val="C00000"/>
                </a:solidFill>
              </a:rPr>
              <a:t>и ГИВС на уровни позволяет</a:t>
            </a:r>
            <a:r>
              <a:rPr lang="ru-RU" sz="2400" dirty="0"/>
              <a:t>: </a:t>
            </a:r>
          </a:p>
          <a:p>
            <a:pPr algn="just"/>
            <a:r>
              <a:rPr lang="ru-RU" sz="2400" dirty="0"/>
              <a:t>1) организовать производство по независимым циклам для каждого структурного уровня; </a:t>
            </a:r>
          </a:p>
          <a:p>
            <a:pPr algn="just"/>
            <a:r>
              <a:rPr lang="ru-RU" sz="2400" dirty="0"/>
              <a:t>2) автоматизировать процессы сборки и монтажа; </a:t>
            </a:r>
          </a:p>
          <a:p>
            <a:pPr algn="just"/>
            <a:r>
              <a:rPr lang="ru-RU" sz="2400" dirty="0"/>
              <a:t>3) сократить период настройки, так как может быть произведена предварительная настройка отдельных конструктивных единиц порознь; </a:t>
            </a:r>
          </a:p>
          <a:p>
            <a:pPr algn="just"/>
            <a:r>
              <a:rPr lang="ru-RU" sz="2400" dirty="0"/>
              <a:t>4) автоматизировать решение задач размещения элементов и трассировки соединений;</a:t>
            </a:r>
          </a:p>
          <a:p>
            <a:pPr algn="just"/>
            <a:r>
              <a:rPr lang="ru-RU" sz="2400" dirty="0"/>
              <a:t>5) унифицировать стендовую аппаратуру для испытания кон­структивных единиц; </a:t>
            </a:r>
          </a:p>
          <a:p>
            <a:pPr algn="just"/>
            <a:r>
              <a:rPr lang="ru-RU" sz="2400" dirty="0"/>
              <a:t>6) повысить надежность конструктивных единиц.</a:t>
            </a:r>
          </a:p>
        </p:txBody>
      </p:sp>
    </p:spTree>
    <p:extLst>
      <p:ext uri="{BB962C8B-B14F-4D97-AF65-F5344CB8AC3E}">
        <p14:creationId xmlns:p14="http://schemas.microsoft.com/office/powerpoint/2010/main" val="11770262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332656"/>
            <a:ext cx="8424936" cy="461665"/>
          </a:xfrm>
          <a:prstGeom prst="rect">
            <a:avLst/>
          </a:prstGeom>
        </p:spPr>
        <p:txBody>
          <a:bodyPr wrap="square">
            <a:spAutoFit/>
          </a:bodyPr>
          <a:lstStyle/>
          <a:p>
            <a:pPr algn="just"/>
            <a:r>
              <a:rPr lang="ru-RU" sz="2400" b="1" dirty="0" smtClean="0"/>
              <a:t>	</a:t>
            </a:r>
            <a:endParaRPr lang="ru-RU" sz="2400" dirty="0"/>
          </a:p>
        </p:txBody>
      </p:sp>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p:txBody>
          <a:bodyPr/>
          <a:lstStyle/>
          <a:p>
            <a:pPr marL="0" indent="0">
              <a:buNone/>
            </a:pPr>
            <a:r>
              <a:rPr lang="ru-RU" sz="2400" b="1" i="1" u="sng" dirty="0"/>
              <a:t>Принципы иерархического конструирования.</a:t>
            </a:r>
          </a:p>
          <a:p>
            <a:pPr algn="just"/>
            <a:r>
              <a:rPr lang="ru-RU" sz="2400" dirty="0"/>
              <a:t>В настоящее время получили широкое распро­странение такие принципы конструирования, как </a:t>
            </a:r>
            <a:r>
              <a:rPr lang="ru-RU" sz="2400" dirty="0" err="1"/>
              <a:t>моносхемный</a:t>
            </a:r>
            <a:r>
              <a:rPr lang="ru-RU" sz="2400" dirty="0"/>
              <a:t>, схемно-узловой, каскадно-узловой, функционально-узловой и модульный.</a:t>
            </a:r>
          </a:p>
          <a:p>
            <a:endParaRPr lang="ru-RU" dirty="0"/>
          </a:p>
        </p:txBody>
      </p:sp>
    </p:spTree>
    <p:extLst>
      <p:ext uri="{BB962C8B-B14F-4D97-AF65-F5344CB8AC3E}">
        <p14:creationId xmlns:p14="http://schemas.microsoft.com/office/powerpoint/2010/main" val="25053528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340768"/>
            <a:ext cx="8229600" cy="4983832"/>
          </a:xfrm>
        </p:spPr>
        <p:txBody>
          <a:bodyPr>
            <a:normAutofit fontScale="92500"/>
          </a:bodyPr>
          <a:lstStyle/>
          <a:p>
            <a:pPr algn="just"/>
            <a:r>
              <a:rPr lang="ru-RU" b="1" dirty="0" err="1">
                <a:solidFill>
                  <a:srgbClr val="C00000"/>
                </a:solidFill>
              </a:rPr>
              <a:t>Моносхемный</a:t>
            </a:r>
            <a:r>
              <a:rPr lang="ru-RU" b="1" dirty="0">
                <a:solidFill>
                  <a:srgbClr val="C00000"/>
                </a:solidFill>
              </a:rPr>
              <a:t> принцип конструирования </a:t>
            </a:r>
            <a:r>
              <a:rPr lang="ru-RU" dirty="0"/>
              <a:t>заключается в том, что полная принципиальная схема радиоэлектронного аппарата располагается на одной печатной плате и, поэтому, выход из строя одного элемента приводит к сбою всей системы. </a:t>
            </a:r>
          </a:p>
          <a:p>
            <a:pPr algn="just"/>
            <a:r>
              <a:rPr lang="ru-RU" dirty="0">
                <a:solidFill>
                  <a:srgbClr val="C00000"/>
                </a:solidFill>
              </a:rPr>
              <a:t>Оперативная замена вышед­шего из строя элемента </a:t>
            </a:r>
            <a:r>
              <a:rPr lang="ru-RU" dirty="0"/>
              <a:t>затруднена из-за сложности его об­наружения. </a:t>
            </a:r>
            <a:r>
              <a:rPr lang="ru-RU" dirty="0" smtClean="0"/>
              <a:t>РЭУ, </a:t>
            </a:r>
            <a:r>
              <a:rPr lang="ru-RU" dirty="0"/>
              <a:t>построенная по </a:t>
            </a:r>
            <a:r>
              <a:rPr lang="ru-RU" dirty="0" err="1"/>
              <a:t>моносхемному</a:t>
            </a:r>
            <a:r>
              <a:rPr lang="ru-RU" dirty="0"/>
              <a:t> принципу, должна быть смонтирована из нескольких БИС, в которых предусмотрены меры увеличения надежности путем введения аппаратурной и информационной избыточности. Нахождение неисправностей при этом должно производиться программными методами.</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3045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67544" y="836712"/>
            <a:ext cx="8352928" cy="446276"/>
          </a:xfrm>
          <a:prstGeom prst="rect">
            <a:avLst/>
          </a:prstGeom>
        </p:spPr>
        <p:txBody>
          <a:bodyPr wrap="square">
            <a:spAutoFit/>
          </a:bodyPr>
          <a:lstStyle/>
          <a:p>
            <a:pPr algn="just"/>
            <a:r>
              <a:rPr lang="ru-RU" sz="2300" b="1" dirty="0" smtClean="0"/>
              <a:t>	</a:t>
            </a:r>
            <a:endParaRPr lang="ru-RU" sz="2300" dirty="0"/>
          </a:p>
        </p:txBody>
      </p:sp>
      <p:sp>
        <p:nvSpPr>
          <p:cNvPr id="4" name="Объект 3"/>
          <p:cNvSpPr>
            <a:spLocks noGrp="1"/>
          </p:cNvSpPr>
          <p:nvPr>
            <p:ph idx="1"/>
          </p:nvPr>
        </p:nvSpPr>
        <p:spPr>
          <a:xfrm>
            <a:off x="467544" y="1484784"/>
            <a:ext cx="8229600" cy="4389120"/>
          </a:xfrm>
        </p:spPr>
        <p:txBody>
          <a:bodyPr>
            <a:normAutofit fontScale="92500"/>
          </a:bodyPr>
          <a:lstStyle/>
          <a:p>
            <a:pPr algn="just"/>
            <a:r>
              <a:rPr lang="ru-RU" b="1" dirty="0"/>
              <a:t>Схемно-узловой принцип конструирования. </a:t>
            </a:r>
            <a:r>
              <a:rPr lang="ru-RU" dirty="0"/>
              <a:t>При этом принципе конструирования на каждой из печатных плат располагают часть полной принципиальной схемы радиоаппарата, имеющую четко выраженные входные и выходные характеристики. По такому принципу сконструированы настольные и бортовые приборы, где различные устройства приборов выполняют на одной или нескольких платах, а объединение их между собой производят с помощью коммутационной платы и про­водных жгутов</a:t>
            </a:r>
            <a:r>
              <a:rPr lang="ru-RU" dirty="0" smtClean="0"/>
              <a:t>.</a:t>
            </a:r>
            <a:r>
              <a:rPr lang="ru-RU" sz="2800" b="1" dirty="0"/>
              <a:t>	</a:t>
            </a:r>
            <a:endParaRPr lang="ru-RU" sz="2800" dirty="0"/>
          </a:p>
          <a:p>
            <a:endParaRPr lang="ru-RU" dirty="0"/>
          </a:p>
        </p:txBody>
      </p:sp>
    </p:spTree>
    <p:extLst>
      <p:ext uri="{BB962C8B-B14F-4D97-AF65-F5344CB8AC3E}">
        <p14:creationId xmlns:p14="http://schemas.microsoft.com/office/powerpoint/2010/main" val="3611753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b="1" dirty="0">
                <a:solidFill>
                  <a:srgbClr val="C00000"/>
                </a:solidFill>
              </a:rPr>
              <a:t>Каскадно-узловой принцип конструирования </a:t>
            </a:r>
            <a:r>
              <a:rPr lang="ru-RU" sz="2400" dirty="0"/>
              <a:t>заключается в том, что принципиальную схему радиоаппарата делят на отдельные каскады, которые не могут выполнять самостоятельных функций. Системы с относительно сложной и большой структурой строится по каскадно-узловому принципу, а системы с более простой структурой - по схемно-узловому принципу.</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9149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56959" y="1123690"/>
            <a:ext cx="8424936" cy="461665"/>
          </a:xfrm>
          <a:prstGeom prst="rect">
            <a:avLst/>
          </a:prstGeom>
        </p:spPr>
        <p:txBody>
          <a:bodyPr wrap="square">
            <a:spAutoFit/>
          </a:bodyPr>
          <a:lstStyle/>
          <a:p>
            <a:pPr algn="just"/>
            <a:r>
              <a:rPr lang="ru-RU" sz="2400" b="1" dirty="0" smtClean="0"/>
              <a:t>	</a:t>
            </a:r>
            <a:endParaRPr lang="ru-RU" sz="2400" dirty="0"/>
          </a:p>
        </p:txBody>
      </p:sp>
      <p:sp>
        <p:nvSpPr>
          <p:cNvPr id="4" name="Объект 3"/>
          <p:cNvSpPr>
            <a:spLocks noGrp="1"/>
          </p:cNvSpPr>
          <p:nvPr>
            <p:ph idx="1"/>
          </p:nvPr>
        </p:nvSpPr>
        <p:spPr>
          <a:xfrm>
            <a:off x="457200" y="1196752"/>
            <a:ext cx="8229600" cy="5127848"/>
          </a:xfrm>
        </p:spPr>
        <p:txBody>
          <a:bodyPr>
            <a:normAutofit fontScale="85000" lnSpcReduction="10000"/>
          </a:bodyPr>
          <a:lstStyle/>
          <a:p>
            <a:pPr algn="just"/>
            <a:r>
              <a:rPr lang="ru-RU" sz="2800" b="1" dirty="0">
                <a:solidFill>
                  <a:srgbClr val="C00000"/>
                </a:solidFill>
              </a:rPr>
              <a:t>Функционально-узловой принцип конструирования </a:t>
            </a:r>
            <a:r>
              <a:rPr lang="ru-RU" sz="2800" dirty="0"/>
              <a:t>нашел широкое распространение при разработке больших систем. Базовым эле­ментом конструкции здесь является ТЭЗ. Имея необходимый набор ТЭЗ, можно построить целый ряд систем с различными техническими характеристиками.</a:t>
            </a:r>
          </a:p>
          <a:p>
            <a:pPr algn="just"/>
            <a:r>
              <a:rPr lang="ru-RU" sz="2800" b="1" dirty="0" smtClean="0">
                <a:solidFill>
                  <a:srgbClr val="C00000"/>
                </a:solidFill>
              </a:rPr>
              <a:t>Модульный </a:t>
            </a:r>
            <a:r>
              <a:rPr lang="ru-RU" sz="2800" b="1" dirty="0">
                <a:solidFill>
                  <a:srgbClr val="C00000"/>
                </a:solidFill>
              </a:rPr>
              <a:t>принцип конструирования </a:t>
            </a:r>
            <a:r>
              <a:rPr lang="ru-RU" sz="2800" dirty="0"/>
              <a:t>предполагает, что основные функциональные узлы аппаратуры взаимосвязаны с помощью одного канала. Чтобы установить связь с модулем-приемником, модуль-передатчик посылает нужный сигнал вместе с адресом по одной (или более) шине. Сигналы поступают на входы всех подключенных к каналу модулей, но отвечает только запра­шиваемый. </a:t>
            </a:r>
          </a:p>
          <a:p>
            <a:endParaRPr lang="ru-RU" dirty="0"/>
          </a:p>
        </p:txBody>
      </p:sp>
    </p:spTree>
    <p:extLst>
      <p:ext uri="{BB962C8B-B14F-4D97-AF65-F5344CB8AC3E}">
        <p14:creationId xmlns:p14="http://schemas.microsoft.com/office/powerpoint/2010/main" val="10334757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55762" y="1700808"/>
            <a:ext cx="7876678" cy="461665"/>
          </a:xfrm>
          <a:prstGeom prst="rect">
            <a:avLst/>
          </a:prstGeom>
        </p:spPr>
        <p:txBody>
          <a:bodyPr wrap="square">
            <a:spAutoFit/>
          </a:bodyPr>
          <a:lstStyle/>
          <a:p>
            <a:pPr algn="just"/>
            <a:r>
              <a:rPr lang="ru-RU" sz="2400" dirty="0" smtClean="0"/>
              <a:t>	</a:t>
            </a:r>
            <a:endParaRPr lang="ru-RU" sz="2400" dirty="0"/>
          </a:p>
        </p:txBody>
      </p:sp>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a:xfrm>
            <a:off x="457200" y="2348880"/>
            <a:ext cx="8229600" cy="3975720"/>
          </a:xfrm>
        </p:spPr>
        <p:txBody>
          <a:bodyPr/>
          <a:lstStyle/>
          <a:p>
            <a:pPr algn="just"/>
            <a:r>
              <a:rPr lang="ru-RU" sz="2400" dirty="0"/>
              <a:t>Применяя этот принцип, можно построить систему с практически неограниченной производи­тельностью и сложностью, сохраняя при этом гибкость в ее организации, так как разработчик использует ровно столько модулей, сколько ему требуется. Разработчик системы может также легко модернизировать конструкцию, меняя или добавляя от­дельные модули и получая при этом необходимые параметры.</a:t>
            </a:r>
          </a:p>
          <a:p>
            <a:endParaRPr lang="ru-RU" dirty="0"/>
          </a:p>
        </p:txBody>
      </p:sp>
    </p:spTree>
    <p:extLst>
      <p:ext uri="{BB962C8B-B14F-4D97-AF65-F5344CB8AC3E}">
        <p14:creationId xmlns:p14="http://schemas.microsoft.com/office/powerpoint/2010/main" val="9578032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37907" y="1707242"/>
            <a:ext cx="8568952" cy="461665"/>
          </a:xfrm>
          <a:prstGeom prst="rect">
            <a:avLst/>
          </a:prstGeom>
        </p:spPr>
        <p:txBody>
          <a:bodyPr wrap="square">
            <a:spAutoFit/>
          </a:bodyPr>
          <a:lstStyle/>
          <a:p>
            <a:pPr algn="just"/>
            <a:r>
              <a:rPr lang="ru-RU" sz="2400" dirty="0" smtClean="0"/>
              <a:t>	</a:t>
            </a:r>
            <a:endParaRPr lang="ru-RU" sz="2400" dirty="0"/>
          </a:p>
        </p:txBody>
      </p:sp>
      <p:sp>
        <p:nvSpPr>
          <p:cNvPr id="4" name="Заголовок 3"/>
          <p:cNvSpPr>
            <a:spLocks noGrp="1"/>
          </p:cNvSpPr>
          <p:nvPr>
            <p:ph type="title"/>
          </p:nvPr>
        </p:nvSpPr>
        <p:spPr>
          <a:xfrm>
            <a:off x="407583" y="614160"/>
            <a:ext cx="8229600" cy="1143000"/>
          </a:xfrm>
        </p:spPr>
        <p:txBody>
          <a:bodyPr>
            <a:normAutofit/>
          </a:bodyPr>
          <a:lstStyle/>
          <a:p>
            <a:pPr algn="ctr"/>
            <a:r>
              <a:rPr lang="ru-RU" sz="2800" b="1" cap="all" dirty="0"/>
              <a:t>2. стандартизация при модульном конструировании </a:t>
            </a:r>
            <a:endParaRPr lang="ru-RU" sz="2800" dirty="0"/>
          </a:p>
        </p:txBody>
      </p:sp>
      <p:sp>
        <p:nvSpPr>
          <p:cNvPr id="5" name="Объект 4"/>
          <p:cNvSpPr>
            <a:spLocks noGrp="1"/>
          </p:cNvSpPr>
          <p:nvPr>
            <p:ph idx="1"/>
          </p:nvPr>
        </p:nvSpPr>
        <p:spPr>
          <a:xfrm>
            <a:off x="518864" y="1938074"/>
            <a:ext cx="8229600" cy="4619953"/>
          </a:xfrm>
        </p:spPr>
        <p:txBody>
          <a:bodyPr>
            <a:normAutofit fontScale="85000" lnSpcReduction="20000"/>
          </a:bodyPr>
          <a:lstStyle/>
          <a:p>
            <a:pPr algn="just"/>
            <a:r>
              <a:rPr lang="ru-RU" sz="2800" dirty="0">
                <a:solidFill>
                  <a:srgbClr val="C00000"/>
                </a:solidFill>
              </a:rPr>
              <a:t>Ускорение разработки и производства аппаратуры</a:t>
            </a:r>
            <a:r>
              <a:rPr lang="ru-RU" sz="2800" dirty="0"/>
              <a:t>, увеличение ее се­рийности, снижение стоимости можно достигнуть унификацией, нормали­зацией и стандартизацией основных параметров и типоразмеров печатных плат, блоков, приборных корпусов, стоек, широким применением модульно­го принципа конструирования.</a:t>
            </a:r>
          </a:p>
          <a:p>
            <a:pPr algn="just"/>
            <a:r>
              <a:rPr lang="ru-RU" sz="2800" dirty="0" smtClean="0">
                <a:solidFill>
                  <a:srgbClr val="C00000"/>
                </a:solidFill>
              </a:rPr>
              <a:t>В </a:t>
            </a:r>
            <a:r>
              <a:rPr lang="ru-RU" sz="2800" dirty="0">
                <a:solidFill>
                  <a:srgbClr val="C00000"/>
                </a:solidFill>
              </a:rPr>
              <a:t>основе стандартизации модулей и их несущих конструкций</a:t>
            </a:r>
            <a:r>
              <a:rPr lang="ru-RU" sz="2800" dirty="0"/>
              <a:t> лежат ти­повые функции, свойственные многим электронным системам. Для использования при проектировании модульного принципа конструирования разработа­ны ведомственные нормали и государственные стандарты, устанавливающие термины, определения, системы типовых конструкций модульных систем</a:t>
            </a:r>
            <a:r>
              <a:rPr lang="ru-RU" sz="2800" dirty="0" smtClean="0"/>
              <a:t>.</a:t>
            </a:r>
            <a:endParaRPr lang="ru-RU" sz="2800" dirty="0"/>
          </a:p>
        </p:txBody>
      </p:sp>
    </p:spTree>
    <p:extLst>
      <p:ext uri="{BB962C8B-B14F-4D97-AF65-F5344CB8AC3E}">
        <p14:creationId xmlns:p14="http://schemas.microsoft.com/office/powerpoint/2010/main" val="36583176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3528" y="889843"/>
            <a:ext cx="8424936"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196752"/>
            <a:ext cx="8229600" cy="5127848"/>
          </a:xfrm>
        </p:spPr>
        <p:txBody>
          <a:bodyPr>
            <a:normAutofit fontScale="85000" lnSpcReduction="10000"/>
          </a:bodyPr>
          <a:lstStyle/>
          <a:p>
            <a:pPr algn="just"/>
            <a:r>
              <a:rPr lang="ru-RU" sz="2800" dirty="0">
                <a:solidFill>
                  <a:srgbClr val="C00000"/>
                </a:solidFill>
              </a:rPr>
              <a:t>Конструкционная система</a:t>
            </a:r>
            <a:r>
              <a:rPr lang="ru-RU" sz="2800" dirty="0"/>
              <a:t> должна представлять много­уровневое семейство модулей с оптимальным составом набора, обеспечи­вающим функциональную полноту при построении аппаратуры определен­ного назначения. Все модули системы должны быть совместимы между со­бой по конструктивным, электрическим и эксплуатационным параметрам.</a:t>
            </a:r>
          </a:p>
          <a:p>
            <a:pPr marL="0" indent="0" algn="just">
              <a:buNone/>
            </a:pPr>
            <a:r>
              <a:rPr lang="ru-RU" sz="2800" b="1" i="1" u="sng" dirty="0" smtClean="0"/>
              <a:t>Базовый </a:t>
            </a:r>
            <a:r>
              <a:rPr lang="ru-RU" sz="2800" b="1" i="1" u="sng" dirty="0"/>
              <a:t>принцип.</a:t>
            </a:r>
            <a:r>
              <a:rPr lang="ru-RU" sz="2800" dirty="0"/>
              <a:t> </a:t>
            </a:r>
            <a:r>
              <a:rPr lang="ru-RU" sz="2800" b="1" dirty="0">
                <a:solidFill>
                  <a:srgbClr val="C00000"/>
                </a:solidFill>
              </a:rPr>
              <a:t>Базовым</a:t>
            </a:r>
            <a:r>
              <a:rPr lang="ru-RU" sz="2800" dirty="0"/>
              <a:t> называется принцип конструирования, при котором частные конструктивные решения реализуются на основе стандартных конструкций модулей или конструкционных систем модулей (базовых конструкций), раз­решенных к применению в аппаратуре определенного класса, назначения и объектов установки.</a:t>
            </a:r>
          </a:p>
          <a:p>
            <a:endParaRPr lang="ru-RU" dirty="0"/>
          </a:p>
        </p:txBody>
      </p:sp>
    </p:spTree>
    <p:extLst>
      <p:ext uri="{BB962C8B-B14F-4D97-AF65-F5344CB8AC3E}">
        <p14:creationId xmlns:p14="http://schemas.microsoft.com/office/powerpoint/2010/main" val="42721570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268760"/>
            <a:ext cx="8229600" cy="5328592"/>
          </a:xfrm>
        </p:spPr>
        <p:txBody>
          <a:bodyPr>
            <a:normAutofit fontScale="92500" lnSpcReduction="10000"/>
          </a:bodyPr>
          <a:lstStyle/>
          <a:p>
            <a:pPr algn="just"/>
            <a:r>
              <a:rPr lang="ru-RU" dirty="0">
                <a:solidFill>
                  <a:srgbClr val="C00000"/>
                </a:solidFill>
              </a:rPr>
              <a:t>При разработке базовых конструкций </a:t>
            </a:r>
            <a:r>
              <a:rPr lang="ru-RU" dirty="0"/>
              <a:t>должны учитываться особенно­сти современных и будущих разработок. При этом част­ные конструктивные решения обобщаются, а основные свойства и парамет­ры закладываются в конструкции, которые стандартизуются, поставляются и рекомендуются для широкого применения.</a:t>
            </a:r>
          </a:p>
          <a:p>
            <a:pPr algn="just"/>
            <a:r>
              <a:rPr lang="ru-RU" dirty="0">
                <a:solidFill>
                  <a:srgbClr val="C00000"/>
                </a:solidFill>
              </a:rPr>
              <a:t>Базовые конструкции </a:t>
            </a:r>
            <a:r>
              <a:rPr lang="ru-RU" dirty="0"/>
              <a:t>не должны быть полностью конструктивно за­вершенными, необходимо предусматривать возможность их изменения для создания модификаций аппаратур­ных решений. Иерархическое построение базовых конструкций с гибкой структурой и числом уровней не более четырех является вполне достаточ­ным для разработки РЭУ любой сложности.</a:t>
            </a:r>
          </a:p>
          <a:p>
            <a:endParaRPr lang="ru-RU" dirty="0"/>
          </a:p>
        </p:txBody>
      </p:sp>
    </p:spTree>
    <p:extLst>
      <p:ext uri="{BB962C8B-B14F-4D97-AF65-F5344CB8AC3E}">
        <p14:creationId xmlns:p14="http://schemas.microsoft.com/office/powerpoint/2010/main" val="32228826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412776"/>
            <a:ext cx="8229600" cy="4911824"/>
          </a:xfrm>
        </p:spPr>
        <p:txBody>
          <a:bodyPr>
            <a:normAutofit/>
          </a:bodyPr>
          <a:lstStyle/>
          <a:p>
            <a:pPr algn="just"/>
            <a:r>
              <a:rPr lang="ru-RU" sz="2400" dirty="0">
                <a:solidFill>
                  <a:srgbClr val="C00000"/>
                </a:solidFill>
              </a:rPr>
              <a:t>Единый размерный модуль обеспечивает компоновку раз­личных изделий</a:t>
            </a:r>
            <a:r>
              <a:rPr lang="ru-RU" sz="2400" dirty="0"/>
              <a:t> конструкционной системы как в про­странстве, например в трех различных плоскостях комплект­ного корпуса или блока, так и на плоскости - на поверхности одноплатного изделия. </a:t>
            </a:r>
            <a:r>
              <a:rPr lang="ru-RU" sz="2400" dirty="0">
                <a:solidFill>
                  <a:srgbClr val="C00000"/>
                </a:solidFill>
              </a:rPr>
              <a:t>Для каждого уровня базовых конструкций устанавливаются ряды размеров</a:t>
            </a:r>
            <a:r>
              <a:rPr lang="ru-RU" sz="2400" dirty="0"/>
              <a:t> по L, Н, В, каждый из которых взаимосвязан с рядами размеров других уровней с целью обеспечения конструктивной совместимости. Каж­дый последующий член ряда образуется приращением к пре­дыдущему принятого значения модуля.</a:t>
            </a:r>
          </a:p>
          <a:p>
            <a:endParaRPr lang="ru-RU" dirty="0"/>
          </a:p>
        </p:txBody>
      </p:sp>
    </p:spTree>
    <p:extLst>
      <p:ext uri="{BB962C8B-B14F-4D97-AF65-F5344CB8AC3E}">
        <p14:creationId xmlns:p14="http://schemas.microsoft.com/office/powerpoint/2010/main" val="20205739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Для конкретного проектирования базовых конструкций</a:t>
            </a:r>
            <a:r>
              <a:rPr lang="ru-RU" sz="2400" dirty="0"/>
              <a:t> из отдельных членов рядов составляются опти­мальные типоразмеры, среди которых выделяются предпочти­тельные. </a:t>
            </a:r>
            <a:endParaRPr lang="ru-RU" sz="2400" dirty="0" smtClean="0"/>
          </a:p>
          <a:p>
            <a:pPr algn="just"/>
            <a:r>
              <a:rPr lang="ru-RU" sz="2400" dirty="0" smtClean="0">
                <a:solidFill>
                  <a:srgbClr val="C00000"/>
                </a:solidFill>
              </a:rPr>
              <a:t>Главным </a:t>
            </a:r>
            <a:r>
              <a:rPr lang="ru-RU" sz="2400" dirty="0">
                <a:solidFill>
                  <a:srgbClr val="C00000"/>
                </a:solidFill>
              </a:rPr>
              <a:t>исходным требованием </a:t>
            </a:r>
            <a:r>
              <a:rPr lang="ru-RU" sz="2400" dirty="0"/>
              <a:t>при выборе типо­размера является плотность компоновки, определяемая отно­шением числа активных элементов и корпусов ИС к площади (объему) изделия. </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0926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196752"/>
            <a:ext cx="8229600" cy="5127848"/>
          </a:xfrm>
        </p:spPr>
        <p:txBody>
          <a:bodyPr>
            <a:normAutofit fontScale="92500" lnSpcReduction="10000"/>
          </a:bodyPr>
          <a:lstStyle/>
          <a:p>
            <a:pPr algn="just"/>
            <a:r>
              <a:rPr lang="ru-RU" dirty="0">
                <a:solidFill>
                  <a:srgbClr val="C00000"/>
                </a:solidFill>
              </a:rPr>
              <a:t>Типоразмеры являются рабочим средством достижения сквозной совместимости изделий системы.</a:t>
            </a:r>
            <a:r>
              <a:rPr lang="ru-RU" dirty="0"/>
              <a:t> На­пример, типоразмеры плат образовываются с учетом стандарт­ной установки их в соответствующий корпус, а типоразмеры корпусов, в свою очередь, устанавливаются с учетом осуще­ствления </a:t>
            </a:r>
            <a:r>
              <a:rPr lang="ru-RU" dirty="0" err="1"/>
              <a:t>взаимоприменений</a:t>
            </a:r>
            <a:r>
              <a:rPr lang="ru-RU" dirty="0"/>
              <a:t>.</a:t>
            </a:r>
          </a:p>
          <a:p>
            <a:pPr marL="0" indent="0" algn="just">
              <a:buNone/>
            </a:pPr>
            <a:r>
              <a:rPr lang="ru-RU" b="1" i="1" u="sng" dirty="0"/>
              <a:t>Модули нулевого уровня.</a:t>
            </a:r>
            <a:r>
              <a:rPr lang="ru-RU" dirty="0"/>
              <a:t> </a:t>
            </a:r>
            <a:r>
              <a:rPr lang="ru-RU" dirty="0">
                <a:solidFill>
                  <a:srgbClr val="C00000"/>
                </a:solidFill>
              </a:rPr>
              <a:t>На низшем нулевом уровне конструктивной иерархии РЭУ</a:t>
            </a:r>
            <a:r>
              <a:rPr lang="ru-RU" dirty="0"/>
              <a:t> находятся МС. По функциональному назначению МС делят на логические (цифровые),  линейно-импульсные и линейные (ана­логовые). Элементы электрической схемы полупроводниковых МС формируют в объеме или на поверхности полупроводникового материала (подложки). </a:t>
            </a:r>
          </a:p>
          <a:p>
            <a:endParaRPr lang="ru-RU" dirty="0"/>
          </a:p>
        </p:txBody>
      </p:sp>
    </p:spTree>
    <p:extLst>
      <p:ext uri="{BB962C8B-B14F-4D97-AF65-F5344CB8AC3E}">
        <p14:creationId xmlns:p14="http://schemas.microsoft.com/office/powerpoint/2010/main" val="20443699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196752"/>
            <a:ext cx="8229600" cy="5328592"/>
          </a:xfrm>
        </p:spPr>
        <p:txBody>
          <a:bodyPr>
            <a:normAutofit fontScale="92500"/>
          </a:bodyPr>
          <a:lstStyle/>
          <a:p>
            <a:pPr algn="just"/>
            <a:r>
              <a:rPr lang="ru-RU" dirty="0">
                <a:solidFill>
                  <a:srgbClr val="C00000"/>
                </a:solidFill>
              </a:rPr>
              <a:t>Формирование активных и пассивных элементов схемы </a:t>
            </a:r>
            <a:r>
              <a:rPr lang="ru-RU" dirty="0"/>
              <a:t>про­изводят введением концентраций при­месей в различные части монокристаллической пластины. В зависимости от применяемых активных элементов полу­проводниковые МС подразделяют на схемы с биполярными и униполярными структурами. В гибридных МС пассивную часть схемы выполняют в виде пленок, наносимых на поверхность ди­электрического материала (подложки), а активные элементы, имеющие самостоятельное конструктивное оформление, крепят к поверхности подложки. </a:t>
            </a:r>
          </a:p>
          <a:p>
            <a:pPr algn="just"/>
            <a:r>
              <a:rPr lang="ru-RU" dirty="0">
                <a:solidFill>
                  <a:srgbClr val="C00000"/>
                </a:solidFill>
              </a:rPr>
              <a:t>Степень интеграции </a:t>
            </a:r>
            <a:r>
              <a:rPr lang="ru-RU" dirty="0"/>
              <a:t>К</a:t>
            </a:r>
            <a:r>
              <a:rPr lang="ru-RU" baseline="-25000" dirty="0"/>
              <a:t>и</a:t>
            </a:r>
            <a:r>
              <a:rPr lang="ru-RU" dirty="0"/>
              <a:t> микросхемы определяется числом N содержащихся в ней элементарных схем: К</a:t>
            </a:r>
            <a:r>
              <a:rPr lang="ru-RU" baseline="-25000" dirty="0"/>
              <a:t>и</a:t>
            </a:r>
            <a:r>
              <a:rPr lang="ru-RU" dirty="0"/>
              <a:t> = [</a:t>
            </a:r>
            <a:r>
              <a:rPr lang="ru-RU" dirty="0" err="1"/>
              <a:t>lgN</a:t>
            </a:r>
            <a:r>
              <a:rPr lang="ru-RU" dirty="0"/>
              <a:t>] + 1, где [</a:t>
            </a:r>
            <a:r>
              <a:rPr lang="ru-RU" dirty="0" err="1"/>
              <a:t>lgN</a:t>
            </a:r>
            <a:r>
              <a:rPr lang="ru-RU" dirty="0"/>
              <a:t> - целая часть </a:t>
            </a:r>
            <a:r>
              <a:rPr lang="en-US" dirty="0"/>
              <a:t>l</a:t>
            </a:r>
            <a:r>
              <a:rPr lang="ru-RU" dirty="0" err="1"/>
              <a:t>gN</a:t>
            </a:r>
            <a:r>
              <a:rPr lang="ru-RU" dirty="0"/>
              <a:t>. </a:t>
            </a:r>
          </a:p>
          <a:p>
            <a:endParaRPr lang="ru-RU" dirty="0"/>
          </a:p>
        </p:txBody>
      </p:sp>
    </p:spTree>
    <p:extLst>
      <p:ext uri="{BB962C8B-B14F-4D97-AF65-F5344CB8AC3E}">
        <p14:creationId xmlns:p14="http://schemas.microsoft.com/office/powerpoint/2010/main" val="34435438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29607" y="980727"/>
            <a:ext cx="8208912"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211559"/>
            <a:ext cx="8229600" cy="5385793"/>
          </a:xfrm>
        </p:spPr>
        <p:txBody>
          <a:bodyPr>
            <a:normAutofit fontScale="85000" lnSpcReduction="10000"/>
          </a:bodyPr>
          <a:lstStyle/>
          <a:p>
            <a:pPr algn="just"/>
            <a:r>
              <a:rPr lang="ru-RU" sz="2800" dirty="0">
                <a:solidFill>
                  <a:srgbClr val="C00000"/>
                </a:solidFill>
              </a:rPr>
              <a:t>Микросхема</a:t>
            </a:r>
            <a:r>
              <a:rPr lang="ru-RU" sz="2800" dirty="0"/>
              <a:t>, содержащая до 10 элементарных схем, имеет первую степень интеграции (малая МС), до 100 схем - вторую (средняя МС), до 1000 схем - третью (БИС), свыше 1000 схем -  сверхбольшую МС (СБИС).</a:t>
            </a:r>
          </a:p>
          <a:p>
            <a:pPr algn="just"/>
            <a:r>
              <a:rPr lang="ru-RU" sz="2800" dirty="0" smtClean="0">
                <a:solidFill>
                  <a:srgbClr val="C00000"/>
                </a:solidFill>
              </a:rPr>
              <a:t>Ряд </a:t>
            </a:r>
            <a:r>
              <a:rPr lang="ru-RU" sz="2800" dirty="0">
                <a:solidFill>
                  <a:srgbClr val="C00000"/>
                </a:solidFill>
              </a:rPr>
              <a:t>функциональных микросхем</a:t>
            </a:r>
            <a:r>
              <a:rPr lang="ru-RU" sz="2800" dirty="0"/>
              <a:t>, объединенных по виду технологии изготовления, напряжениям источников питания, входным и выходным сопротивлениям, уровням сигналов, конструктивному оформлению и способам монтажа, образуют серию МС</a:t>
            </a:r>
            <a:r>
              <a:rPr lang="ru-RU" sz="2800" dirty="0" smtClean="0"/>
              <a:t>.</a:t>
            </a:r>
          </a:p>
          <a:p>
            <a:pPr algn="just"/>
            <a:r>
              <a:rPr lang="ru-RU" sz="2800" dirty="0" smtClean="0">
                <a:solidFill>
                  <a:srgbClr val="C00000"/>
                </a:solidFill>
              </a:rPr>
              <a:t>Обычно </a:t>
            </a:r>
            <a:r>
              <a:rPr lang="ru-RU" sz="2800" dirty="0">
                <a:solidFill>
                  <a:srgbClr val="C00000"/>
                </a:solidFill>
              </a:rPr>
              <a:t>в серию МС </a:t>
            </a:r>
            <a:r>
              <a:rPr lang="ru-RU" sz="2800" dirty="0"/>
              <a:t>входит такой набор функциональных микросхем, из которых можно построить законченное устройство. Существу­ют также серии специальных микросхем, предназначенных для работы в специфических условиях, или специального назначения.</a:t>
            </a:r>
          </a:p>
          <a:p>
            <a:endParaRPr lang="ru-RU" dirty="0"/>
          </a:p>
        </p:txBody>
      </p:sp>
    </p:spTree>
    <p:extLst>
      <p:ext uri="{BB962C8B-B14F-4D97-AF65-F5344CB8AC3E}">
        <p14:creationId xmlns:p14="http://schemas.microsoft.com/office/powerpoint/2010/main" val="32370380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395536" y="1089140"/>
            <a:ext cx="8229600" cy="5184576"/>
          </a:xfrm>
        </p:spPr>
        <p:txBody>
          <a:bodyPr>
            <a:noAutofit/>
          </a:bodyPr>
          <a:lstStyle/>
          <a:p>
            <a:pPr marL="0" indent="0" algn="just">
              <a:buNone/>
            </a:pPr>
            <a:r>
              <a:rPr lang="ru-RU" sz="2400" b="1" i="1" u="sng" dirty="0"/>
              <a:t>Корпуса микросхем.</a:t>
            </a:r>
            <a:r>
              <a:rPr lang="ru-RU" sz="2400" dirty="0"/>
              <a:t> </a:t>
            </a:r>
            <a:r>
              <a:rPr lang="ru-RU" sz="2400" dirty="0">
                <a:solidFill>
                  <a:srgbClr val="C00000"/>
                </a:solidFill>
              </a:rPr>
              <a:t>По конструктивному оформлению МС </a:t>
            </a:r>
            <a:r>
              <a:rPr lang="ru-RU" sz="2400" dirty="0"/>
              <a:t>делят на корпусные с выводами, корпусные без выводов и </a:t>
            </a:r>
            <a:r>
              <a:rPr lang="ru-RU" sz="2400" dirty="0" err="1"/>
              <a:t>бескор­пусные</a:t>
            </a:r>
            <a:r>
              <a:rPr lang="ru-RU" sz="2400" dirty="0"/>
              <a:t>. Корпуса МС служат для защиты помещенных в них полупроводниковых кристаллов, подложек и электрических соединений от внешних воздей­ствий. Корпуса микросхем бывают металлостеклянными, металлокерамическими, металлопластмассовыми, стеклянными, керамическими и пластмас­совыми. </a:t>
            </a:r>
          </a:p>
          <a:p>
            <a:pPr algn="just"/>
            <a:r>
              <a:rPr lang="ru-RU" sz="2400" dirty="0" smtClean="0"/>
              <a:t>В </a:t>
            </a:r>
            <a:r>
              <a:rPr lang="ru-RU" sz="2400" dirty="0"/>
              <a:t>первых трех разновидностях корпусов крышка выполняется ме­таллической, а основание - стеклянным, керамическим или пластмассо­вым. Металлическая крышка обеспечивает эффективную </a:t>
            </a:r>
            <a:r>
              <a:rPr lang="ru-RU" sz="2400" dirty="0" err="1"/>
              <a:t>влагозащиту</a:t>
            </a:r>
            <a:r>
              <a:rPr lang="ru-RU" sz="2400" dirty="0"/>
              <a:t> при хорошем отводе теплоты от кристалла, снижает уровень помех. </a:t>
            </a:r>
            <a:endParaRPr lang="ru-RU" sz="2400" dirty="0"/>
          </a:p>
        </p:txBody>
      </p:sp>
    </p:spTree>
    <p:extLst>
      <p:ext uri="{BB962C8B-B14F-4D97-AF65-F5344CB8AC3E}">
        <p14:creationId xmlns:p14="http://schemas.microsoft.com/office/powerpoint/2010/main" val="14779945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340768"/>
            <a:ext cx="8229600" cy="4983832"/>
          </a:xfrm>
        </p:spPr>
        <p:txBody>
          <a:bodyPr>
            <a:normAutofit fontScale="85000" lnSpcReduction="10000"/>
          </a:bodyPr>
          <a:lstStyle/>
          <a:p>
            <a:pPr marL="0" lvl="0" indent="457200" algn="just" fontAlgn="base">
              <a:spcBef>
                <a:spcPct val="0"/>
              </a:spcBef>
              <a:spcAft>
                <a:spcPct val="0"/>
              </a:spcAft>
              <a:buClrTx/>
              <a:buSzTx/>
              <a:buNone/>
            </a:pPr>
            <a:r>
              <a:rPr lang="ru-RU" sz="2800" dirty="0">
                <a:ea typeface="Times New Roman" pitchFamily="18" charset="0"/>
                <a:cs typeface="Arial" pitchFamily="34" charset="0"/>
              </a:rPr>
              <a:t>В пластмассовых и керамических корпусах крышку и основание вы­полняют из однородного материала. На корпус МС наносится маркировка в соответствии с ее условным обозначением и выполняется нумерация вы­водов относительно ключа или метки. По форме тела корпуса и расположению выводов корпуса делят на типы и подтипы.</a:t>
            </a:r>
            <a:endParaRPr lang="ru-RU" sz="2800" dirty="0">
              <a:cs typeface="Arial" pitchFamily="34" charset="0"/>
            </a:endParaRPr>
          </a:p>
          <a:p>
            <a:pPr marL="0" lvl="0" indent="457200" algn="just" eaLnBrk="0" fontAlgn="base" hangingPunct="0">
              <a:spcBef>
                <a:spcPct val="0"/>
              </a:spcBef>
              <a:spcAft>
                <a:spcPct val="0"/>
              </a:spcAft>
              <a:buClrTx/>
              <a:buSzTx/>
              <a:buNone/>
            </a:pPr>
            <a:r>
              <a:rPr lang="ru-RU" sz="2800" dirty="0">
                <a:ea typeface="Times New Roman" pitchFamily="18" charset="0"/>
                <a:cs typeface="Arial" pitchFamily="34" charset="0"/>
              </a:rPr>
              <a:t>Для правильной установки МС на плату корпуса имеют ключ, расположенный в зоне первого вывода. Ключ делается визуальным в виде металлизированной метки, выемки или паза в корпусе, выступа на выводе и пр. В поперечном сечении выводы корпусов имеют круглую, квадратную или прямоугольную форму. Шаг между выво­дами составляет 0,625; 1,0; 1,25; 1,7 и 2,5 мм.</a:t>
            </a:r>
            <a:endParaRPr lang="ru-RU" sz="2800" dirty="0">
              <a:cs typeface="Arial" pitchFamily="34" charset="0"/>
            </a:endParaRPr>
          </a:p>
          <a:p>
            <a:endParaRPr lang="ru-RU" dirty="0"/>
          </a:p>
        </p:txBody>
      </p:sp>
    </p:spTree>
    <p:extLst>
      <p:ext uri="{BB962C8B-B14F-4D97-AF65-F5344CB8AC3E}">
        <p14:creationId xmlns:p14="http://schemas.microsoft.com/office/powerpoint/2010/main" val="35051736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4808" y="1412776"/>
            <a:ext cx="8568952" cy="4462760"/>
          </a:xfrm>
          <a:prstGeom prst="rect">
            <a:avLst/>
          </a:prstGeom>
        </p:spPr>
        <p:txBody>
          <a:bodyPr wrap="square">
            <a:spAutoFit/>
          </a:bodyPr>
          <a:lstStyle/>
          <a:p>
            <a:pPr algn="just"/>
            <a:r>
              <a:rPr lang="ru-RU" sz="2400" dirty="0" smtClean="0"/>
              <a:t>	</a:t>
            </a:r>
            <a:r>
              <a:rPr lang="ru-RU" sz="2000" dirty="0" smtClean="0"/>
              <a:t>Каждый </a:t>
            </a:r>
            <a:r>
              <a:rPr lang="ru-RU" sz="2000" dirty="0"/>
              <a:t>тип корпуса имеет достоинства и недостатки. Корпус с планарными выводами для установки и монтажа требует на печатной плате почти вдвое больше площади, чем тех же размеров корпус, но с ортогональ­ным расположением выводов. Однако жесткие штыревые выводы с ортогональной ориента­цией относительно основания позволяют устанавливать микро­схемы на плату без дополнительной поддержки даже при жестких вибрационных и ударных нагрузках. Пластмассовые корпуса дешевы, обеспечивают хорошую защиту от механических воздействий, но хуже других типов корпусов за­щищают от климатических воздействий, перегрева.</a:t>
            </a:r>
          </a:p>
          <a:p>
            <a:pPr algn="just"/>
            <a:r>
              <a:rPr lang="ru-RU" sz="2000" dirty="0" smtClean="0"/>
              <a:t>	Основной </a:t>
            </a:r>
            <a:r>
              <a:rPr lang="ru-RU" sz="2000" dirty="0"/>
              <a:t>недостаток корпусных микросхем  и по­строенных на них устройств - большой объем вспомогательных конструктивных элементов: корпусов, выводов, элементов герметизации, и т. п., не несущих функциональной нагрузки. </a:t>
            </a:r>
          </a:p>
        </p:txBody>
      </p:sp>
    </p:spTree>
    <p:extLst>
      <p:ext uri="{BB962C8B-B14F-4D97-AF65-F5344CB8AC3E}">
        <p14:creationId xmlns:p14="http://schemas.microsoft.com/office/powerpoint/2010/main" val="20032567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76985" y="889185"/>
            <a:ext cx="8262309" cy="5262979"/>
          </a:xfrm>
          <a:prstGeom prst="rect">
            <a:avLst/>
          </a:prstGeom>
        </p:spPr>
        <p:txBody>
          <a:bodyPr wrap="square">
            <a:spAutoFit/>
          </a:bodyPr>
          <a:lstStyle/>
          <a:p>
            <a:pPr algn="just"/>
            <a:r>
              <a:rPr lang="ru-RU" sz="2400" dirty="0" smtClean="0"/>
              <a:t>	Использование </a:t>
            </a:r>
            <a:r>
              <a:rPr lang="ru-RU" sz="2400" dirty="0"/>
              <a:t>корпусных микросхем приводит к непроизводительно большим затратам полезного объема и массы устройства, уменьшает на один - два порядка плотность компоновки элементов по сравнению с плотностью их размещения в кристалле или на подложке. </a:t>
            </a:r>
          </a:p>
          <a:p>
            <a:pPr algn="just"/>
            <a:r>
              <a:rPr lang="ru-RU" sz="2400" b="1" i="1" u="sng" dirty="0" smtClean="0"/>
              <a:t>Микросборки</a:t>
            </a:r>
            <a:r>
              <a:rPr lang="ru-RU" sz="2400" b="1" i="1" u="sng" dirty="0"/>
              <a:t>.</a:t>
            </a:r>
            <a:r>
              <a:rPr lang="ru-RU" sz="2400" dirty="0"/>
              <a:t> </a:t>
            </a:r>
            <a:r>
              <a:rPr lang="ru-RU" sz="2400" dirty="0">
                <a:solidFill>
                  <a:srgbClr val="C00000"/>
                </a:solidFill>
              </a:rPr>
              <a:t>Наивысшая плотность компоновки </a:t>
            </a:r>
            <a:r>
              <a:rPr lang="ru-RU" sz="2400" dirty="0" smtClean="0">
                <a:solidFill>
                  <a:srgbClr val="C00000"/>
                </a:solidFill>
              </a:rPr>
              <a:t>РЭУ </a:t>
            </a:r>
            <a:r>
              <a:rPr lang="ru-RU" sz="2400" dirty="0"/>
              <a:t>имеет место при использова­нии </a:t>
            </a:r>
            <a:r>
              <a:rPr lang="ru-RU" sz="2400" dirty="0" err="1"/>
              <a:t>бескорпусных</a:t>
            </a:r>
            <a:r>
              <a:rPr lang="ru-RU" sz="2400" dirty="0"/>
              <a:t> компонентов. Однако установка и монтаж последних на печатных платах не обеспечивает высокой плотности ком­поновки из-за низкой разрешающей способности монтажа. На сегодняшний день возможности печатного монтажа практически исчерпаны. Введение в конструкцию промежуточного элемента - подложки - устранит этот не­достаток.</a:t>
            </a:r>
          </a:p>
        </p:txBody>
      </p:sp>
    </p:spTree>
    <p:extLst>
      <p:ext uri="{BB962C8B-B14F-4D97-AF65-F5344CB8AC3E}">
        <p14:creationId xmlns:p14="http://schemas.microsoft.com/office/powerpoint/2010/main" val="33060843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37684" y="635057"/>
            <a:ext cx="7966764" cy="461665"/>
          </a:xfrm>
          <a:prstGeom prst="rect">
            <a:avLst/>
          </a:prstGeom>
        </p:spPr>
        <p:txBody>
          <a:bodyPr wrap="square">
            <a:spAutoFit/>
          </a:bodyPr>
          <a:lstStyle/>
          <a:p>
            <a:pPr algn="just"/>
            <a:r>
              <a:rPr lang="ru-RU" sz="2400" dirty="0" smtClean="0"/>
              <a:t>	</a:t>
            </a:r>
            <a:endParaRPr lang="ru-RU" sz="2400" dirty="0"/>
          </a:p>
        </p:txBody>
      </p:sp>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a:xfrm>
            <a:off x="457200" y="2348880"/>
            <a:ext cx="8229600" cy="3975720"/>
          </a:xfrm>
        </p:spPr>
        <p:txBody>
          <a:bodyPr/>
          <a:lstStyle/>
          <a:p>
            <a:pPr algn="just"/>
            <a:r>
              <a:rPr lang="ru-RU" sz="2400" dirty="0" err="1">
                <a:solidFill>
                  <a:srgbClr val="C00000"/>
                </a:solidFill>
              </a:rPr>
              <a:t>Бескорпусные</a:t>
            </a:r>
            <a:r>
              <a:rPr lang="ru-RU" sz="2400" dirty="0">
                <a:solidFill>
                  <a:srgbClr val="C00000"/>
                </a:solidFill>
              </a:rPr>
              <a:t> активные компоненты </a:t>
            </a:r>
            <a:r>
              <a:rPr lang="ru-RU" sz="2400" dirty="0"/>
              <a:t>фиксируются клеем на подлож­ке, на которой методом тонко- или толстопленочной технологии выполня­ются проводники, контактные площадки цепей входа и выхода, пленочные пассивные компоненты. Подобные конструкции называют микросборками. Микросборки представляют собой </a:t>
            </a:r>
            <a:r>
              <a:rPr lang="ru-RU" sz="2400" dirty="0" err="1"/>
              <a:t>бескорпусные</a:t>
            </a:r>
            <a:r>
              <a:rPr lang="ru-RU" sz="2400" dirty="0"/>
              <a:t> гибридные МС индивидуального применения. </a:t>
            </a:r>
          </a:p>
          <a:p>
            <a:endParaRPr lang="ru-RU" dirty="0"/>
          </a:p>
        </p:txBody>
      </p:sp>
    </p:spTree>
    <p:extLst>
      <p:ext uri="{BB962C8B-B14F-4D97-AF65-F5344CB8AC3E}">
        <p14:creationId xmlns:p14="http://schemas.microsoft.com/office/powerpoint/2010/main" val="14772989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Интегральные микросхемы микросборок </a:t>
            </a:r>
            <a:r>
              <a:rPr lang="ru-RU" sz="2400" dirty="0"/>
              <a:t>не обязательно должны быть согласованы по входу и выходу, это обеспечивается пассивными элементами схемы микросборки. В отличие от универсальных БИС, используемых в разнообразной аппаратуре, микросборки разрабатывают под конкретную аппаратуру для получения вы­соких показателей ее микроминиатюризации, уменьшения потерь полезного объема аппаратуры. </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7901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196752"/>
            <a:ext cx="8229600" cy="5256584"/>
          </a:xfrm>
        </p:spPr>
        <p:txBody>
          <a:bodyPr>
            <a:normAutofit fontScale="85000" lnSpcReduction="10000"/>
          </a:bodyPr>
          <a:lstStyle/>
          <a:p>
            <a:pPr marL="0" indent="0" algn="just">
              <a:buNone/>
            </a:pPr>
            <a:r>
              <a:rPr lang="ru-RU" sz="2800" b="1" i="1" u="sng" dirty="0"/>
              <a:t>Модули первого уровня.</a:t>
            </a:r>
            <a:r>
              <a:rPr lang="ru-RU" sz="2800" dirty="0"/>
              <a:t> </a:t>
            </a:r>
            <a:r>
              <a:rPr lang="ru-RU" sz="2800" dirty="0">
                <a:solidFill>
                  <a:srgbClr val="C00000"/>
                </a:solidFill>
              </a:rPr>
              <a:t>При конструировании модулей первого уровня выполняются следую­щие работы</a:t>
            </a:r>
            <a:r>
              <a:rPr lang="ru-RU" sz="2800" dirty="0"/>
              <a:t>:</a:t>
            </a:r>
          </a:p>
          <a:p>
            <a:pPr lvl="0" algn="just">
              <a:buSzPct val="100000"/>
              <a:buFont typeface="Wingdings" panose="05000000000000000000" pitchFamily="2" charset="2"/>
              <a:buChar char="Ø"/>
            </a:pPr>
            <a:r>
              <a:rPr lang="ru-RU" sz="2800" dirty="0"/>
              <a:t>Изучение функциональных схем с целью выявления одинаковых по назначению подсхем и унификации их структуры в пределах изделия, что приводит к уменьшению многообразия подсхем и номенклатуры различных типов ТЭЗ.</a:t>
            </a:r>
          </a:p>
          <a:p>
            <a:pPr lvl="0" algn="just">
              <a:buSzPct val="100000"/>
              <a:buFont typeface="Wingdings" panose="05000000000000000000" pitchFamily="2" charset="2"/>
              <a:buChar char="Ø"/>
            </a:pPr>
            <a:r>
              <a:rPr lang="ru-RU" sz="2800" dirty="0"/>
              <a:t>Выбор серии микросхем, корпусов микросхем, дискретных радиоэлементов.</a:t>
            </a:r>
          </a:p>
          <a:p>
            <a:pPr lvl="0" algn="just">
              <a:buSzPct val="100000"/>
              <a:buFont typeface="Wingdings" panose="05000000000000000000" pitchFamily="2" charset="2"/>
              <a:buChar char="Ø"/>
            </a:pPr>
            <a:r>
              <a:rPr lang="ru-RU" sz="2800" dirty="0"/>
              <a:t>Выбор единого максимально допустимого числа выводов соединителя для всех типов модулей. За основу принимают число внешних связей наиболее повторяющегося узла с учетом цепей пи­тания и нулевого потенциала и до 10 % запаса контактов на возмож­ную модификацию.</a:t>
            </a:r>
          </a:p>
          <a:p>
            <a:endParaRPr lang="ru-RU" dirty="0"/>
          </a:p>
        </p:txBody>
      </p:sp>
    </p:spTree>
    <p:extLst>
      <p:ext uri="{BB962C8B-B14F-4D97-AF65-F5344CB8AC3E}">
        <p14:creationId xmlns:p14="http://schemas.microsoft.com/office/powerpoint/2010/main" val="1689676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268760"/>
            <a:ext cx="8229600" cy="5055840"/>
          </a:xfrm>
        </p:spPr>
        <p:txBody>
          <a:bodyPr>
            <a:normAutofit fontScale="92500" lnSpcReduction="10000"/>
          </a:bodyPr>
          <a:lstStyle/>
          <a:p>
            <a:pPr lvl="0">
              <a:buFont typeface="Wingdings" panose="05000000000000000000" pitchFamily="2" charset="2"/>
              <a:buChar char="Ø"/>
            </a:pPr>
            <a:r>
              <a:rPr lang="ru-RU" dirty="0"/>
              <a:t>Определение длины и ширины печатной платы. Ширина платы, как правило, кратна или равна длине соединителя с учетом полей установки и закрепления платы в модуле второго уровня. Требования по быстродейст­вию и количество устанавливаемых на плату компонентов влияют на ее длину.</a:t>
            </a:r>
          </a:p>
          <a:p>
            <a:pPr lvl="0">
              <a:buFont typeface="Wingdings" panose="05000000000000000000" pitchFamily="2" charset="2"/>
              <a:buChar char="Ø"/>
            </a:pPr>
            <a:r>
              <a:rPr lang="ru-RU" dirty="0"/>
              <a:t>Собственно конструирование печатных платы.</a:t>
            </a:r>
          </a:p>
          <a:p>
            <a:pPr lvl="0">
              <a:buFont typeface="Wingdings" panose="05000000000000000000" pitchFamily="2" charset="2"/>
              <a:buChar char="Ø"/>
            </a:pPr>
            <a:r>
              <a:rPr lang="ru-RU" dirty="0"/>
              <a:t>Выбор способов защиты модуля от перегрева и внешних воздействий.</a:t>
            </a:r>
          </a:p>
          <a:p>
            <a:pPr lvl="0" algn="just"/>
            <a:r>
              <a:rPr lang="ru-RU" dirty="0" smtClean="0">
                <a:solidFill>
                  <a:srgbClr val="C00000"/>
                </a:solidFill>
              </a:rPr>
              <a:t>Широкое </a:t>
            </a:r>
            <a:r>
              <a:rPr lang="ru-RU" dirty="0">
                <a:solidFill>
                  <a:srgbClr val="C00000"/>
                </a:solidFill>
              </a:rPr>
              <a:t>распространение получила плоская компоновка модуля</a:t>
            </a:r>
            <a:r>
              <a:rPr lang="ru-RU" dirty="0"/>
              <a:t>, когда компоненты схемы устанавливают в плоскости платы с одной или двух сто­рон. </a:t>
            </a:r>
          </a:p>
          <a:p>
            <a:endParaRPr lang="ru-RU" dirty="0"/>
          </a:p>
        </p:txBody>
      </p:sp>
    </p:spTree>
    <p:extLst>
      <p:ext uri="{BB962C8B-B14F-4D97-AF65-F5344CB8AC3E}">
        <p14:creationId xmlns:p14="http://schemas.microsoft.com/office/powerpoint/2010/main" val="37528687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2" y="1140559"/>
            <a:ext cx="8092702"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371391"/>
            <a:ext cx="8229600" cy="4953209"/>
          </a:xfrm>
        </p:spPr>
        <p:txBody>
          <a:bodyPr>
            <a:normAutofit fontScale="92500" lnSpcReduction="20000"/>
          </a:bodyPr>
          <a:lstStyle/>
          <a:p>
            <a:pPr algn="just"/>
            <a:r>
              <a:rPr lang="ru-RU" sz="2800" dirty="0"/>
              <a:t>Для плоской компоновки характерна ма­лая высота установки компонентов по сравнению с длиной и шириной платы. Простота выполнения монтажных работ, легкость доступа к компонентам и монтажу, улучшенный тепловой режим являются основными преимущества­ми плоской компоновки. Если для внешней коммутации модуля вводится со­единитель, то подобную конструкцию называют типовой элемент замены (ТЭЗ) (рис. </a:t>
            </a:r>
            <a:r>
              <a:rPr lang="ru-RU" sz="2800" dirty="0" smtClean="0"/>
              <a:t>3.). </a:t>
            </a:r>
            <a:r>
              <a:rPr lang="ru-RU" sz="2800" dirty="0"/>
              <a:t>На печатную плату устанавливают микросхемы 4 и для исключения влияния на работу микросхем помех по электропитанию - развязывающие конденсаторы 5.</a:t>
            </a:r>
          </a:p>
          <a:p>
            <a:pPr algn="just"/>
            <a:r>
              <a:rPr lang="ru-RU" sz="2800" dirty="0"/>
              <a:t>	Лицевая панель выполняет одновременно несколько функций.</a:t>
            </a:r>
          </a:p>
          <a:p>
            <a:endParaRPr lang="ru-RU" dirty="0"/>
          </a:p>
        </p:txBody>
      </p:sp>
    </p:spTree>
    <p:extLst>
      <p:ext uri="{BB962C8B-B14F-4D97-AF65-F5344CB8AC3E}">
        <p14:creationId xmlns:p14="http://schemas.microsoft.com/office/powerpoint/2010/main" val="23907750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8"/>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35696" y="829332"/>
            <a:ext cx="5616624" cy="4317233"/>
          </a:xfrm>
          <a:prstGeom prst="rect">
            <a:avLst/>
          </a:prstGeom>
          <a:noFill/>
          <a:ln>
            <a:noFill/>
          </a:ln>
          <a:effectLst>
            <a:glow rad="228600">
              <a:schemeClr val="accent2">
                <a:satMod val="175000"/>
                <a:alpha val="40000"/>
              </a:schemeClr>
            </a:glow>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13939" y="5274873"/>
            <a:ext cx="8172400" cy="1323439"/>
          </a:xfrm>
          <a:prstGeom prst="rect">
            <a:avLst/>
          </a:prstGeom>
        </p:spPr>
        <p:txBody>
          <a:bodyPr wrap="square">
            <a:spAutoFit/>
          </a:bodyPr>
          <a:lstStyle/>
          <a:p>
            <a:pPr algn="ctr"/>
            <a:r>
              <a:rPr lang="ru-RU" sz="2000" dirty="0"/>
              <a:t>Рис. </a:t>
            </a:r>
            <a:r>
              <a:rPr lang="ru-RU" sz="2000" dirty="0"/>
              <a:t>3</a:t>
            </a:r>
            <a:r>
              <a:rPr lang="ru-RU" sz="2000" dirty="0" smtClean="0"/>
              <a:t>.</a:t>
            </a:r>
            <a:endParaRPr lang="ru-RU" sz="2000" dirty="0"/>
          </a:p>
          <a:p>
            <a:pPr algn="ctr"/>
            <a:r>
              <a:rPr lang="ru-RU" sz="2000" dirty="0"/>
              <a:t>1-лицевая панель, 2-невыпадающий винт, 3-печатная плата, 4-микросхема, 5-развязывающий конденсатор, 6-электрический соединитель (разъем).</a:t>
            </a:r>
          </a:p>
        </p:txBody>
      </p:sp>
    </p:spTree>
    <p:extLst>
      <p:ext uri="{BB962C8B-B14F-4D97-AF65-F5344CB8AC3E}">
        <p14:creationId xmlns:p14="http://schemas.microsoft.com/office/powerpoint/2010/main" val="19306977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268760"/>
            <a:ext cx="8229600" cy="5472608"/>
          </a:xfrm>
        </p:spPr>
        <p:txBody>
          <a:bodyPr>
            <a:normAutofit fontScale="62500" lnSpcReduction="20000"/>
          </a:bodyPr>
          <a:lstStyle/>
          <a:p>
            <a:pPr algn="just"/>
            <a:r>
              <a:rPr lang="ru-RU" sz="3800" dirty="0">
                <a:solidFill>
                  <a:srgbClr val="C00000"/>
                </a:solidFill>
              </a:rPr>
              <a:t>На ней располагают элементы </a:t>
            </a:r>
            <a:r>
              <a:rPr lang="ru-RU" sz="3800" dirty="0"/>
              <a:t>индикации и управления, контрольные гнезда, ино­гда электрические соединители, которые взаимодействуют с платой провод­ным монтажом. На панели в резьбовые отверстия помещают невыпадающие винты 2, которыми ТЭЗ жестко фиксируется на несущей конструкции модуля второго уровня, наносится адрес, позволяющий отличить ТЭЗ среди подоб­ных в наборе РЭУ, а также предотвратить непра­вильную установку ТЭЗ. </a:t>
            </a:r>
          </a:p>
          <a:p>
            <a:pPr algn="just"/>
            <a:r>
              <a:rPr lang="ru-RU" sz="3800" dirty="0" smtClean="0">
                <a:solidFill>
                  <a:srgbClr val="C00000"/>
                </a:solidFill>
              </a:rPr>
              <a:t>Панель </a:t>
            </a:r>
            <a:r>
              <a:rPr lang="ru-RU" sz="3800" dirty="0">
                <a:solidFill>
                  <a:srgbClr val="C00000"/>
                </a:solidFill>
              </a:rPr>
              <a:t>и электрический соедини­тель </a:t>
            </a:r>
            <a:r>
              <a:rPr lang="ru-RU" sz="3800" dirty="0"/>
              <a:t>крепят к печатной плате винтовым или заклепочным соединением. В условиях жестких механических воздействий плату ТЭЗ устанавливают на рамку, что увеличивает жесткость конструкции. При большом числе внешних цепей на ТЭЗ устанавливают несколько соединителей, располагающихся на одной или нескольких сторонах платы. </a:t>
            </a:r>
          </a:p>
          <a:p>
            <a:endParaRPr lang="ru-RU" dirty="0"/>
          </a:p>
        </p:txBody>
      </p:sp>
    </p:spTree>
    <p:extLst>
      <p:ext uri="{BB962C8B-B14F-4D97-AF65-F5344CB8AC3E}">
        <p14:creationId xmlns:p14="http://schemas.microsoft.com/office/powerpoint/2010/main" val="22993097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55762" y="716235"/>
            <a:ext cx="7948686"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177900"/>
            <a:ext cx="8229600" cy="5146700"/>
          </a:xfrm>
        </p:spPr>
        <p:txBody>
          <a:bodyPr>
            <a:normAutofit fontScale="85000" lnSpcReduction="10000"/>
          </a:bodyPr>
          <a:lstStyle/>
          <a:p>
            <a:pPr algn="just"/>
            <a:r>
              <a:rPr lang="ru-RU" sz="2800" dirty="0">
                <a:solidFill>
                  <a:srgbClr val="C00000"/>
                </a:solidFill>
              </a:rPr>
              <a:t>В блоках транспортируемой аппаратуры </a:t>
            </a:r>
            <a:r>
              <a:rPr lang="ru-RU" sz="2800" dirty="0"/>
              <a:t>печатные платы модулей, как правило, закреплены жестко на несущей конструкции. Модули первого уровня взаимодействуют между собой приборными соединителями печатного монтажа, непосредственной подпайкой проводов к монтаж­ным отверстиям плат, с использованием переходных штырьков и колодок.</a:t>
            </a:r>
          </a:p>
          <a:p>
            <a:pPr algn="just"/>
            <a:r>
              <a:rPr lang="ru-RU" sz="2800" dirty="0" smtClean="0">
                <a:solidFill>
                  <a:srgbClr val="C00000"/>
                </a:solidFill>
              </a:rPr>
              <a:t>Соединители </a:t>
            </a:r>
            <a:r>
              <a:rPr lang="ru-RU" sz="2800" dirty="0"/>
              <a:t>обеспечивают быструю замену мо­дулей и бывают прямого и косвенного сочленения. Вилка соединителя пря­мого сочленения является частью печатной платы с печатными ламелями, розетка соединителя - открытого и закрытого исполнения. В розетках открытого исполне­ния прорезь для установки печатной платы открыта с концов, что позволяет устанавливать в нее различные по ширине платы. </a:t>
            </a:r>
          </a:p>
          <a:p>
            <a:endParaRPr lang="ru-RU" dirty="0"/>
          </a:p>
        </p:txBody>
      </p:sp>
    </p:spTree>
    <p:extLst>
      <p:ext uri="{BB962C8B-B14F-4D97-AF65-F5344CB8AC3E}">
        <p14:creationId xmlns:p14="http://schemas.microsoft.com/office/powerpoint/2010/main" val="118889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196752"/>
            <a:ext cx="8229600" cy="5544616"/>
          </a:xfrm>
        </p:spPr>
        <p:txBody>
          <a:bodyPr>
            <a:normAutofit fontScale="55000" lnSpcReduction="20000"/>
          </a:bodyPr>
          <a:lstStyle/>
          <a:p>
            <a:pPr lvl="0" algn="just"/>
            <a:r>
              <a:rPr lang="ru-RU" sz="4400" dirty="0">
                <a:solidFill>
                  <a:srgbClr val="C00000"/>
                </a:solidFill>
                <a:ea typeface="Times New Roman" pitchFamily="18" charset="0"/>
                <a:cs typeface="Arial" pitchFamily="34" charset="0"/>
              </a:rPr>
              <a:t>Розетки закрытого типа</a:t>
            </a:r>
            <a:r>
              <a:rPr lang="ru-RU" sz="4400" dirty="0">
                <a:ea typeface="Times New Roman" pitchFamily="18" charset="0"/>
                <a:cs typeface="Arial" pitchFamily="34" charset="0"/>
              </a:rPr>
              <a:t> ограничены с концов торцевыми поверхно­стями и служат для установки плат фиксированной ширины. Взаимная ори­ентация модуля и розетки осуществляется перегородкой в розетке и пазом под эту перегородку в концевой части печатной платы. Фиксация модуля в розетке открытого исполнения производится за счет пружинящих контактов розетки, в розетке закрытого исполнения могут быть защелки на торцевых поверхностях соединителя. </a:t>
            </a:r>
            <a:endParaRPr lang="ru-RU" sz="4400" dirty="0" smtClean="0">
              <a:ea typeface="Times New Roman" pitchFamily="18" charset="0"/>
              <a:cs typeface="Arial" pitchFamily="34" charset="0"/>
            </a:endParaRPr>
          </a:p>
          <a:p>
            <a:pPr lvl="0" algn="just"/>
            <a:r>
              <a:rPr lang="ru-RU" sz="4400" dirty="0" smtClean="0">
                <a:solidFill>
                  <a:srgbClr val="C00000"/>
                </a:solidFill>
                <a:ea typeface="Times New Roman" pitchFamily="18" charset="0"/>
                <a:cs typeface="Arial" pitchFamily="34" charset="0"/>
              </a:rPr>
              <a:t>Расстоя­ние </a:t>
            </a:r>
            <a:r>
              <a:rPr lang="ru-RU" sz="4400" dirty="0">
                <a:solidFill>
                  <a:srgbClr val="C00000"/>
                </a:solidFill>
                <a:ea typeface="Times New Roman" pitchFamily="18" charset="0"/>
                <a:cs typeface="Arial" pitchFamily="34" charset="0"/>
              </a:rPr>
              <a:t>между соседними печатными ламелями </a:t>
            </a:r>
            <a:r>
              <a:rPr lang="ru-RU" sz="4400" dirty="0">
                <a:ea typeface="Times New Roman" pitchFamily="18" charset="0"/>
                <a:cs typeface="Arial" pitchFamily="34" charset="0"/>
              </a:rPr>
              <a:t>выбирается из ряда: 1,25; 2,5;3,75 и 5 мм. Малое омическое сопротивление и высокая износо­стойкость контактной пары ламель - контакт розетки достигается покрытием медных поверхностей ламелей серебром, палладием, золотом, родием. Толщина покрытия варьи­руется в пределах 3-50 мкм.</a:t>
            </a:r>
            <a:endParaRPr lang="ru-RU" sz="4400" dirty="0">
              <a:cs typeface="Arial" pitchFamily="34" charset="0"/>
            </a:endParaRPr>
          </a:p>
          <a:p>
            <a:endParaRPr lang="ru-RU" dirty="0"/>
          </a:p>
        </p:txBody>
      </p:sp>
    </p:spTree>
    <p:extLst>
      <p:ext uri="{BB962C8B-B14F-4D97-AF65-F5344CB8AC3E}">
        <p14:creationId xmlns:p14="http://schemas.microsoft.com/office/powerpoint/2010/main" val="30208383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00344" y="1374384"/>
            <a:ext cx="7732662" cy="477054"/>
          </a:xfrm>
          <a:prstGeom prst="rect">
            <a:avLst/>
          </a:prstGeom>
        </p:spPr>
        <p:txBody>
          <a:bodyPr wrap="square">
            <a:spAutoFit/>
          </a:bodyPr>
          <a:lstStyle/>
          <a:p>
            <a:pPr algn="just"/>
            <a:r>
              <a:rPr lang="ru-RU" sz="2500" dirty="0" smtClean="0"/>
              <a:t>	</a:t>
            </a:r>
            <a:endParaRPr lang="ru-RU" sz="2500" dirty="0"/>
          </a:p>
        </p:txBody>
      </p:sp>
      <p:sp>
        <p:nvSpPr>
          <p:cNvPr id="4" name="Объект 3"/>
          <p:cNvSpPr>
            <a:spLocks noGrp="1"/>
          </p:cNvSpPr>
          <p:nvPr>
            <p:ph idx="1"/>
          </p:nvPr>
        </p:nvSpPr>
        <p:spPr/>
        <p:txBody>
          <a:bodyPr>
            <a:normAutofit/>
          </a:bodyPr>
          <a:lstStyle/>
          <a:p>
            <a:pPr algn="just"/>
            <a:r>
              <a:rPr lang="ru-RU" sz="2400" dirty="0">
                <a:solidFill>
                  <a:srgbClr val="C00000"/>
                </a:solidFill>
              </a:rPr>
              <a:t>При конструировании печатных плат необходимо решать задачи</a:t>
            </a:r>
            <a:r>
              <a:rPr lang="ru-RU" sz="2400" dirty="0"/>
              <a:t>:</a:t>
            </a:r>
          </a:p>
          <a:p>
            <a:pPr lvl="0" algn="just">
              <a:buFont typeface="Wingdings" panose="05000000000000000000" pitchFamily="2" charset="2"/>
              <a:buChar char="Ø"/>
            </a:pPr>
            <a:r>
              <a:rPr lang="ru-RU" sz="2400" dirty="0"/>
              <a:t>выбор проводниковых и изоляционных материалов, формы и раз­меров печатных плат, способов установки компонентов;</a:t>
            </a:r>
          </a:p>
          <a:p>
            <a:pPr lvl="0" algn="just">
              <a:buFont typeface="Wingdings" panose="05000000000000000000" pitchFamily="2" charset="2"/>
              <a:buChar char="Ø"/>
            </a:pPr>
            <a:r>
              <a:rPr lang="ru-RU" sz="2400" dirty="0"/>
              <a:t>определение ширины, длины и толщины печатных проводников, расстояний между ними, диаметров монтажных и переходных отверстий, размеров контактных площадок;</a:t>
            </a:r>
          </a:p>
          <a:p>
            <a:pPr lvl="0" algn="just">
              <a:buFont typeface="Wingdings" panose="05000000000000000000" pitchFamily="2" charset="2"/>
              <a:buChar char="Ø"/>
            </a:pPr>
            <a:r>
              <a:rPr lang="ru-RU" sz="2400" dirty="0"/>
              <a:t>трассировка печатного монтажа.</a:t>
            </a:r>
          </a:p>
          <a:p>
            <a:endParaRPr lang="ru-RU" dirty="0"/>
          </a:p>
        </p:txBody>
      </p:sp>
    </p:spTree>
    <p:extLst>
      <p:ext uri="{BB962C8B-B14F-4D97-AF65-F5344CB8AC3E}">
        <p14:creationId xmlns:p14="http://schemas.microsoft.com/office/powerpoint/2010/main" val="38088983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34008" y="1268760"/>
            <a:ext cx="8280920" cy="5078313"/>
          </a:xfrm>
          <a:prstGeom prst="rect">
            <a:avLst/>
          </a:prstGeom>
        </p:spPr>
        <p:txBody>
          <a:bodyPr wrap="square">
            <a:spAutoFit/>
          </a:bodyPr>
          <a:lstStyle/>
          <a:p>
            <a:pPr algn="just"/>
            <a:r>
              <a:rPr lang="ru-RU" sz="2400" b="1" i="1" u="sng" dirty="0" smtClean="0"/>
              <a:t>Конструирование </a:t>
            </a:r>
            <a:r>
              <a:rPr lang="ru-RU" sz="2400" b="1" i="1" u="sng" dirty="0"/>
              <a:t>модулей уровней 2 и 3.</a:t>
            </a:r>
            <a:r>
              <a:rPr lang="ru-RU" sz="2400" b="1" dirty="0"/>
              <a:t> </a:t>
            </a:r>
            <a:r>
              <a:rPr lang="ru-RU" sz="2400" dirty="0">
                <a:solidFill>
                  <a:srgbClr val="C00000"/>
                </a:solidFill>
              </a:rPr>
              <a:t>К элементам уровней 2 и 3 конструктивной иерархии</a:t>
            </a:r>
            <a:r>
              <a:rPr lang="ru-RU" sz="2400" dirty="0"/>
              <a:t> относятся панели, блоки, </a:t>
            </a:r>
            <a:r>
              <a:rPr lang="ru-RU" sz="2400" dirty="0" err="1"/>
              <a:t>субблоки</a:t>
            </a:r>
            <a:r>
              <a:rPr lang="ru-RU" sz="2400" dirty="0"/>
              <a:t>, шкафы, стойки. К ним можно отнести также тумбы, столы, корпуса частичные, комплексные и другие виды конструктивных элемен­тов, характерные для тех или иных конструкционных систем. </a:t>
            </a:r>
          </a:p>
          <a:p>
            <a:pPr algn="just">
              <a:lnSpc>
                <a:spcPct val="150000"/>
              </a:lnSpc>
            </a:pPr>
            <a:r>
              <a:rPr lang="ru-RU" sz="2400" dirty="0">
                <a:solidFill>
                  <a:srgbClr val="C00000"/>
                </a:solidFill>
              </a:rPr>
              <a:t>Все они должны обеспечивать</a:t>
            </a:r>
            <a:r>
              <a:rPr lang="ru-RU" sz="2400" dirty="0"/>
              <a:t>: </a:t>
            </a:r>
          </a:p>
          <a:p>
            <a:pPr marL="457200" indent="-457200" algn="just">
              <a:lnSpc>
                <a:spcPct val="150000"/>
              </a:lnSpc>
              <a:buAutoNum type="arabicParenR"/>
            </a:pPr>
            <a:r>
              <a:rPr lang="ru-RU" sz="2400" dirty="0" smtClean="0"/>
              <a:t>требуемую </a:t>
            </a:r>
            <a:r>
              <a:rPr lang="ru-RU" sz="2400" dirty="0"/>
              <a:t>меха­ническую жесткость и прочность; </a:t>
            </a:r>
          </a:p>
          <a:p>
            <a:pPr algn="just">
              <a:lnSpc>
                <a:spcPct val="150000"/>
              </a:lnSpc>
            </a:pPr>
            <a:r>
              <a:rPr lang="ru-RU" sz="2400" dirty="0"/>
              <a:t>2) удобство в сборке, наладке и эксплуатации; </a:t>
            </a:r>
          </a:p>
          <a:p>
            <a:pPr algn="just">
              <a:lnSpc>
                <a:spcPct val="150000"/>
              </a:lnSpc>
            </a:pPr>
            <a:r>
              <a:rPr lang="ru-RU" sz="2400" dirty="0"/>
              <a:t>3) оперативную замену вышедших из строя кон­структивных элементов; </a:t>
            </a:r>
          </a:p>
        </p:txBody>
      </p:sp>
    </p:spTree>
    <p:extLst>
      <p:ext uri="{BB962C8B-B14F-4D97-AF65-F5344CB8AC3E}">
        <p14:creationId xmlns:p14="http://schemas.microsoft.com/office/powerpoint/2010/main" val="10229975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80023" y="1268760"/>
            <a:ext cx="7776864" cy="4154984"/>
          </a:xfrm>
          <a:prstGeom prst="rect">
            <a:avLst/>
          </a:prstGeom>
        </p:spPr>
        <p:txBody>
          <a:bodyPr wrap="square">
            <a:spAutoFit/>
          </a:bodyPr>
          <a:lstStyle/>
          <a:p>
            <a:pPr algn="just"/>
            <a:r>
              <a:rPr lang="ru-RU" sz="2400" dirty="0"/>
              <a:t>4) минимальный вес при сохранении тре­буемой жесткости; надежное закрепление конструктивных эле­ментов; </a:t>
            </a:r>
            <a:endParaRPr lang="ru-RU" sz="2400" dirty="0" smtClean="0"/>
          </a:p>
          <a:p>
            <a:pPr algn="just"/>
            <a:endParaRPr lang="ru-RU" sz="2400" dirty="0"/>
          </a:p>
          <a:p>
            <a:pPr algn="just"/>
            <a:r>
              <a:rPr lang="ru-RU" sz="2400" dirty="0"/>
              <a:t>5) максимальное использование унифицированных деталей и их взаимозаменяемость.</a:t>
            </a:r>
          </a:p>
          <a:p>
            <a:pPr algn="just"/>
            <a:r>
              <a:rPr lang="ru-RU" sz="2400" dirty="0"/>
              <a:t>При разработке конструкции блоков, </a:t>
            </a:r>
            <a:r>
              <a:rPr lang="ru-RU" sz="2400" dirty="0" err="1"/>
              <a:t>субблоков</a:t>
            </a:r>
            <a:r>
              <a:rPr lang="ru-RU" sz="2400" dirty="0"/>
              <a:t>, панелей, стоек, и т. д. следует использовать такие конструк­ционные материалы и покрытия, которые отвечают предъявляе­мым требованиям по условиям эксплуатации.</a:t>
            </a:r>
          </a:p>
        </p:txBody>
      </p:sp>
    </p:spTree>
    <p:extLst>
      <p:ext uri="{BB962C8B-B14F-4D97-AF65-F5344CB8AC3E}">
        <p14:creationId xmlns:p14="http://schemas.microsoft.com/office/powerpoint/2010/main" val="17711507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412776"/>
            <a:ext cx="8229600" cy="4911824"/>
          </a:xfrm>
        </p:spPr>
        <p:txBody>
          <a:bodyPr>
            <a:normAutofit fontScale="92500" lnSpcReduction="10000"/>
          </a:bodyPr>
          <a:lstStyle/>
          <a:p>
            <a:pPr marL="0" indent="0" algn="just">
              <a:buNone/>
            </a:pPr>
            <a:r>
              <a:rPr lang="ru-RU" b="1" i="1" u="sng" dirty="0"/>
              <a:t>Модули второго уровня.</a:t>
            </a:r>
            <a:r>
              <a:rPr lang="ru-RU" dirty="0"/>
              <a:t> </a:t>
            </a:r>
            <a:r>
              <a:rPr lang="ru-RU" dirty="0">
                <a:solidFill>
                  <a:srgbClr val="C00000"/>
                </a:solidFill>
              </a:rPr>
              <a:t>К модулям второго уровня относятся</a:t>
            </a:r>
            <a:r>
              <a:rPr lang="ru-RU" dirty="0"/>
              <a:t> блоки различных видов, в том числе одноплатные бескаркасные приборы. </a:t>
            </a:r>
          </a:p>
          <a:p>
            <a:pPr algn="just"/>
            <a:r>
              <a:rPr lang="ru-RU" dirty="0" smtClean="0">
                <a:solidFill>
                  <a:srgbClr val="C00000"/>
                </a:solidFill>
              </a:rPr>
              <a:t>Несущей </a:t>
            </a:r>
            <a:r>
              <a:rPr lang="ru-RU" dirty="0">
                <a:solidFill>
                  <a:srgbClr val="C00000"/>
                </a:solidFill>
              </a:rPr>
              <a:t>конструкцией </a:t>
            </a:r>
            <a:r>
              <a:rPr lang="ru-RU" dirty="0"/>
              <a:t>одноплатного бескаркасного настольного прибора со встроенным блоком питания обычно является основание. Для придания жесткости в углах конструкции основания задается определен­ная форма и устанавливаются кронштейны для закрепления передней и задней панели, боковых стенок и крышки. Для закрепления модулей в основании прибора могут выполняться </a:t>
            </a:r>
            <a:r>
              <a:rPr lang="ru-RU" dirty="0" err="1"/>
              <a:t>выдавки</a:t>
            </a:r>
            <a:r>
              <a:rPr lang="ru-RU" dirty="0"/>
              <a:t> с отверстиями, в которые вставляют резьбовые втулки под винты.</a:t>
            </a:r>
          </a:p>
          <a:p>
            <a:endParaRPr lang="ru-RU" dirty="0"/>
          </a:p>
        </p:txBody>
      </p:sp>
    </p:spTree>
    <p:extLst>
      <p:ext uri="{BB962C8B-B14F-4D97-AF65-F5344CB8AC3E}">
        <p14:creationId xmlns:p14="http://schemas.microsoft.com/office/powerpoint/2010/main" val="74593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2" y="980728"/>
            <a:ext cx="8020694"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211560"/>
            <a:ext cx="8229600" cy="5113040"/>
          </a:xfrm>
        </p:spPr>
        <p:txBody>
          <a:bodyPr>
            <a:normAutofit fontScale="85000" lnSpcReduction="10000"/>
          </a:bodyPr>
          <a:lstStyle/>
          <a:p>
            <a:pPr algn="just"/>
            <a:r>
              <a:rPr lang="ru-RU" sz="2800" dirty="0"/>
              <a:t>На основание прибора устанавливают блок питания, все дополнительные устройства прибора, и объединительную плату электроники с соединителями для ТЭЗ и другими недостающими компонентами схемы прибора. В зарубежной литературе такую плату называют </a:t>
            </a:r>
            <a:r>
              <a:rPr lang="ru-RU" sz="2800" dirty="0" err="1"/>
              <a:t>motherboard</a:t>
            </a:r>
            <a:r>
              <a:rPr lang="ru-RU" sz="2800" dirty="0"/>
              <a:t>—материнской платой. </a:t>
            </a:r>
          </a:p>
          <a:p>
            <a:pPr algn="just"/>
            <a:r>
              <a:rPr lang="ru-RU" sz="2800" dirty="0" smtClean="0"/>
              <a:t>При </a:t>
            </a:r>
            <a:r>
              <a:rPr lang="ru-RU" sz="2800" dirty="0"/>
              <a:t>конструировании блоков РЭУ с достаточно большим количеством ТЭЗ применяют стеллажный, </a:t>
            </a:r>
            <a:r>
              <a:rPr lang="ru-RU" sz="2800" dirty="0" err="1"/>
              <a:t>этажерочный</a:t>
            </a:r>
            <a:r>
              <a:rPr lang="ru-RU" sz="2800" dirty="0"/>
              <a:t> и книжный варианты конструкций в форме параллелепипеда в негерметичном и герметичном исполнении.</a:t>
            </a:r>
          </a:p>
          <a:p>
            <a:pPr marL="0" indent="0" algn="just">
              <a:buNone/>
            </a:pPr>
            <a:r>
              <a:rPr lang="ru-RU" sz="2800" b="1" i="1" u="sng" dirty="0"/>
              <a:t>Блоки стеллажного типа</a:t>
            </a:r>
            <a:r>
              <a:rPr lang="ru-RU" sz="2800" dirty="0"/>
              <a:t> (рис. 4) компонуются из ТЭЗ, которые ус­танавливаются в один или несколько рядов перпендикулярно монтажной панели. </a:t>
            </a:r>
          </a:p>
          <a:p>
            <a:endParaRPr lang="ru-RU" dirty="0"/>
          </a:p>
        </p:txBody>
      </p:sp>
    </p:spTree>
    <p:extLst>
      <p:ext uri="{BB962C8B-B14F-4D97-AF65-F5344CB8AC3E}">
        <p14:creationId xmlns:p14="http://schemas.microsoft.com/office/powerpoint/2010/main" val="37315565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340768"/>
            <a:ext cx="8420837" cy="377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971600" y="5373216"/>
            <a:ext cx="7128792" cy="1200329"/>
          </a:xfrm>
          <a:prstGeom prst="rect">
            <a:avLst/>
          </a:prstGeom>
        </p:spPr>
        <p:txBody>
          <a:bodyPr wrap="square">
            <a:spAutoFit/>
          </a:bodyPr>
          <a:lstStyle/>
          <a:p>
            <a:pPr algn="ctr"/>
            <a:r>
              <a:rPr lang="ru-RU" sz="2400" dirty="0"/>
              <a:t>Рис. </a:t>
            </a:r>
            <a:r>
              <a:rPr lang="ru-RU" sz="2400" dirty="0"/>
              <a:t>4</a:t>
            </a:r>
            <a:r>
              <a:rPr lang="ru-RU" sz="2400" dirty="0" smtClean="0"/>
              <a:t>.</a:t>
            </a:r>
            <a:endParaRPr lang="ru-RU" sz="2400" dirty="0"/>
          </a:p>
          <a:p>
            <a:pPr algn="ctr"/>
            <a:r>
              <a:rPr lang="ru-RU" sz="2400" dirty="0"/>
              <a:t>1-каркас, 2-лицевая панель, </a:t>
            </a:r>
          </a:p>
          <a:p>
            <a:pPr algn="ctr"/>
            <a:r>
              <a:rPr lang="ru-RU" sz="2400" dirty="0"/>
              <a:t>3-монтажная панель, 4-соединитель, 5-ТЭЗ.</a:t>
            </a:r>
          </a:p>
        </p:txBody>
      </p:sp>
    </p:spTree>
    <p:extLst>
      <p:ext uri="{BB962C8B-B14F-4D97-AF65-F5344CB8AC3E}">
        <p14:creationId xmlns:p14="http://schemas.microsoft.com/office/powerpoint/2010/main" val="38843052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1123690"/>
            <a:ext cx="8236718" cy="4524315"/>
          </a:xfrm>
          <a:prstGeom prst="rect">
            <a:avLst/>
          </a:prstGeom>
        </p:spPr>
        <p:txBody>
          <a:bodyPr wrap="square">
            <a:spAutoFit/>
          </a:bodyPr>
          <a:lstStyle/>
          <a:p>
            <a:pPr algn="just"/>
            <a:r>
              <a:rPr lang="ru-RU" sz="2400" dirty="0" smtClean="0"/>
              <a:t>	Основным </a:t>
            </a:r>
            <a:r>
              <a:rPr lang="ru-RU" sz="2400" dirty="0"/>
              <a:t>конструктивным элементом блока является каркас 1 с монтажной панелью и соединителями 4. Относительно лицевой панели монтажная панель может занимать как горизонтальное, так и вертикальное поперечное или продольное положение.</a:t>
            </a:r>
          </a:p>
          <a:p>
            <a:pPr algn="just"/>
            <a:r>
              <a:rPr lang="ru-RU" sz="2400" dirty="0" smtClean="0"/>
              <a:t>	Блоки </a:t>
            </a:r>
            <a:r>
              <a:rPr lang="ru-RU" sz="2400" dirty="0"/>
              <a:t>с защитными кожухами и крышками являются самостоятель­ными приборами и в таком виде эксплуатируются. На переднюю панель прибора настольного типа устанавливают элементы инди­кации, измерительные узлы, элементы управления, электрические соединители. Элементы управления и соединители, не требующие частого доступа, а также предохранители выносят на заднюю панель. </a:t>
            </a:r>
          </a:p>
        </p:txBody>
      </p:sp>
    </p:spTree>
    <p:extLst>
      <p:ext uri="{BB962C8B-B14F-4D97-AF65-F5344CB8AC3E}">
        <p14:creationId xmlns:p14="http://schemas.microsoft.com/office/powerpoint/2010/main" val="26839343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39552" y="764704"/>
            <a:ext cx="8136904" cy="6001643"/>
          </a:xfrm>
          <a:prstGeom prst="rect">
            <a:avLst/>
          </a:prstGeom>
        </p:spPr>
        <p:txBody>
          <a:bodyPr wrap="square">
            <a:spAutoFit/>
          </a:bodyPr>
          <a:lstStyle/>
          <a:p>
            <a:pPr algn="just"/>
            <a:r>
              <a:rPr lang="ru-RU" sz="2400" dirty="0" smtClean="0"/>
              <a:t>	</a:t>
            </a:r>
            <a:r>
              <a:rPr lang="ru-RU" sz="2400" dirty="0" smtClean="0">
                <a:solidFill>
                  <a:srgbClr val="C00000"/>
                </a:solidFill>
              </a:rPr>
              <a:t>При </a:t>
            </a:r>
            <a:r>
              <a:rPr lang="ru-RU" sz="2400" dirty="0">
                <a:solidFill>
                  <a:srgbClr val="C00000"/>
                </a:solidFill>
              </a:rPr>
              <a:t>компоновке изделий необходимо обеспечить </a:t>
            </a:r>
            <a:r>
              <a:rPr lang="ru-RU" sz="2400" dirty="0"/>
              <a:t>свободный доступ к электрическим соединителям монтажных панелей для контроля и к ТЭЗ для их замены. Если монтажная панель ориентирована горизонтально, то крышку и поддон прибора необходимо выполнять съемными, если верти­кально - лицевую и заднюю панели нужно делать съемными или откидными.</a:t>
            </a:r>
          </a:p>
          <a:p>
            <a:pPr algn="just"/>
            <a:r>
              <a:rPr lang="ru-RU" sz="2400" dirty="0" smtClean="0"/>
              <a:t>	</a:t>
            </a:r>
            <a:r>
              <a:rPr lang="ru-RU" sz="2400" dirty="0" smtClean="0">
                <a:solidFill>
                  <a:srgbClr val="C00000"/>
                </a:solidFill>
              </a:rPr>
              <a:t>Горизонтальное </a:t>
            </a:r>
            <a:r>
              <a:rPr lang="ru-RU" sz="2400" dirty="0">
                <a:solidFill>
                  <a:srgbClr val="C00000"/>
                </a:solidFill>
              </a:rPr>
              <a:t>расположение монтажной панели за­трудняет </a:t>
            </a:r>
            <a:r>
              <a:rPr lang="ru-RU" sz="2400" dirty="0"/>
              <a:t>охлаждение блоков естественной конвекцией, поэтому их обычно используют в приборах настольного типа с низкой плотностью компоновки, либо совместно с вентиляторами, направляющими потоки охлаждающего воздуха вдоль каналов, образованными рядами плат расположенных по со­седству ТЭЗ. </a:t>
            </a:r>
          </a:p>
        </p:txBody>
      </p:sp>
    </p:spTree>
    <p:extLst>
      <p:ext uri="{BB962C8B-B14F-4D97-AF65-F5344CB8AC3E}">
        <p14:creationId xmlns:p14="http://schemas.microsoft.com/office/powerpoint/2010/main" val="4816848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3528" y="683502"/>
            <a:ext cx="8424936" cy="6001643"/>
          </a:xfrm>
          <a:prstGeom prst="rect">
            <a:avLst/>
          </a:prstGeom>
        </p:spPr>
        <p:txBody>
          <a:bodyPr wrap="square">
            <a:spAutoFit/>
          </a:bodyPr>
          <a:lstStyle/>
          <a:p>
            <a:pPr algn="just"/>
            <a:r>
              <a:rPr lang="ru-RU" sz="2400" dirty="0" smtClean="0"/>
              <a:t>	</a:t>
            </a:r>
            <a:r>
              <a:rPr lang="ru-RU" sz="2400" dirty="0" smtClean="0">
                <a:solidFill>
                  <a:srgbClr val="C00000"/>
                </a:solidFill>
              </a:rPr>
              <a:t>При </a:t>
            </a:r>
            <a:r>
              <a:rPr lang="ru-RU" sz="2400" dirty="0">
                <a:solidFill>
                  <a:srgbClr val="C00000"/>
                </a:solidFill>
              </a:rPr>
              <a:t>комплектации блоками </a:t>
            </a:r>
            <a:r>
              <a:rPr lang="ru-RU" sz="2400" dirty="0"/>
              <a:t>рам и стоек шкафного типа в конструкции блоков не вводят кожухи или крышки. При значительной длине ТЭЗ блок с вертикальным расположением монтажной панели можно уста­навливать непосредственно в стойку. </a:t>
            </a:r>
          </a:p>
          <a:p>
            <a:pPr algn="just"/>
            <a:r>
              <a:rPr lang="ru-RU" sz="2400" dirty="0" smtClean="0"/>
              <a:t>	</a:t>
            </a:r>
            <a:r>
              <a:rPr lang="ru-RU" sz="2400" dirty="0" smtClean="0">
                <a:solidFill>
                  <a:srgbClr val="C00000"/>
                </a:solidFill>
              </a:rPr>
              <a:t>Конструктивное </a:t>
            </a:r>
            <a:r>
              <a:rPr lang="ru-RU" sz="2400" dirty="0">
                <a:solidFill>
                  <a:srgbClr val="C00000"/>
                </a:solidFill>
              </a:rPr>
              <a:t>исполнение блоков разнообразно</a:t>
            </a:r>
            <a:r>
              <a:rPr lang="ru-RU" sz="2400" dirty="0"/>
              <a:t>, но у всех блоков можно отметить наличие монтажной панели (шасси), каркаса, направляющих и элементов фиксации в модуле высшего уровня. На монтажных панелях выделяют центральную и периферийную зо­ны. В центральной зоне располагают ответные части соединителей ТЭЗ и на­правляющие, в периферийной - колодки или соединители внешней комму­тации, жгуты, подводы напряжения питания и нулевого потенциала. Желательно ответные соединители ТЭЗ устанавливать на многослойную печатную плату. </a:t>
            </a:r>
          </a:p>
        </p:txBody>
      </p:sp>
    </p:spTree>
    <p:extLst>
      <p:ext uri="{BB962C8B-B14F-4D97-AF65-F5344CB8AC3E}">
        <p14:creationId xmlns:p14="http://schemas.microsoft.com/office/powerpoint/2010/main" val="7569385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550493" y="458024"/>
            <a:ext cx="8208912"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   Однако в процессе от­работки аппаратуры часто появляется необходимость во внесении измене­ний, которые проще всего выполнить проводным монтажом. Используется монтаж одиночным проводом, свитой парой, жгутовой монтаж. При использовании жгутов на монтажной панели блока предусмат­ривают пазы или углубления, в которых жгуты размещают и закрепляют.</a:t>
            </a: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  </a:t>
            </a:r>
            <a:r>
              <a:rPr kumimoji="0" lang="ru-RU" sz="2400" b="0" i="0" u="none" strike="noStrike" cap="none" normalizeH="0" baseline="0" dirty="0" smtClean="0">
                <a:ln>
                  <a:noFill/>
                </a:ln>
                <a:solidFill>
                  <a:srgbClr val="C00000"/>
                </a:solidFill>
                <a:effectLst/>
                <a:ea typeface="Times New Roman" pitchFamily="18" charset="0"/>
                <a:cs typeface="Arial" pitchFamily="34" charset="0"/>
              </a:rPr>
              <a:t>Направляющие вводятся в конструкции </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для быстрого сочленения ТЭЗ с ответными частями соединителей без заклинивания или перекоса, поддержки платы ТЭЗ при ударах и вибрациях, создания пути для </a:t>
            </a:r>
            <a:r>
              <a:rPr kumimoji="0" lang="ru-RU" sz="2400" b="0" i="0" u="none" strike="noStrike" cap="none" normalizeH="0" baseline="0" dirty="0" err="1" smtClean="0">
                <a:ln>
                  <a:noFill/>
                </a:ln>
                <a:solidFill>
                  <a:schemeClr val="tx1"/>
                </a:solidFill>
                <a:effectLst/>
                <a:ea typeface="Times New Roman" pitchFamily="18" charset="0"/>
                <a:cs typeface="Arial" pitchFamily="34" charset="0"/>
              </a:rPr>
              <a:t>кондуктивного</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 отвода теплоты. Для входа и перемещения платы в направляющих по краям платы предусматривают свободную от печатного монтажа зону шириной 2-3 мм. Раз­личают коллективные направляющие, предназначенные для установки од­новременно нескольких ТЭЗ, и индивидуальные.</a:t>
            </a:r>
            <a:r>
              <a:rPr kumimoji="0" lang="ru-RU" sz="2400" b="0" i="0" u="none" strike="noStrike" cap="none" normalizeH="0" baseline="0" dirty="0" smtClean="0">
                <a:ln>
                  <a:noFill/>
                </a:ln>
                <a:solidFill>
                  <a:schemeClr val="tx1"/>
                </a:solidFill>
                <a:effectLst/>
                <a:cs typeface="Arial" pitchFamily="34" charset="0"/>
              </a:rPr>
              <a:t> </a:t>
            </a:r>
          </a:p>
        </p:txBody>
      </p:sp>
    </p:spTree>
    <p:extLst>
      <p:ext uri="{BB962C8B-B14F-4D97-AF65-F5344CB8AC3E}">
        <p14:creationId xmlns:p14="http://schemas.microsoft.com/office/powerpoint/2010/main" val="19458372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37925" y="1168360"/>
            <a:ext cx="8064896" cy="369332"/>
          </a:xfrm>
          <a:prstGeom prst="rect">
            <a:avLst/>
          </a:prstGeom>
        </p:spPr>
        <p:txBody>
          <a:bodyPr wrap="square">
            <a:spAutoFit/>
          </a:bodyPr>
          <a:lstStyle/>
          <a:p>
            <a:pPr algn="just"/>
            <a:r>
              <a:rPr lang="ru-RU" dirty="0" smtClean="0"/>
              <a:t>	</a:t>
            </a:r>
            <a:endParaRPr lang="ru-RU" sz="2400" dirty="0"/>
          </a:p>
        </p:txBody>
      </p:sp>
      <p:sp>
        <p:nvSpPr>
          <p:cNvPr id="4" name="Объект 3"/>
          <p:cNvSpPr>
            <a:spLocks noGrp="1"/>
          </p:cNvSpPr>
          <p:nvPr>
            <p:ph idx="1"/>
          </p:nvPr>
        </p:nvSpPr>
        <p:spPr>
          <a:xfrm>
            <a:off x="457200" y="1268760"/>
            <a:ext cx="8229600" cy="5055840"/>
          </a:xfrm>
        </p:spPr>
        <p:txBody>
          <a:bodyPr>
            <a:normAutofit fontScale="92500" lnSpcReduction="10000"/>
          </a:bodyPr>
          <a:lstStyle/>
          <a:p>
            <a:pPr algn="just"/>
            <a:r>
              <a:rPr lang="ru-RU" dirty="0">
                <a:solidFill>
                  <a:srgbClr val="C00000"/>
                </a:solidFill>
              </a:rPr>
              <a:t>В качестве конструкционных материалов </a:t>
            </a:r>
            <a:r>
              <a:rPr lang="ru-RU" dirty="0"/>
              <a:t>направляющих используется пластмасса и металл. Тепловое сопротивление металлических направляющих ниже, чем пластмассовых, и зависит от конкретной конструкции. </a:t>
            </a:r>
          </a:p>
          <a:p>
            <a:pPr algn="just"/>
            <a:r>
              <a:rPr lang="ru-RU" dirty="0" smtClean="0">
                <a:solidFill>
                  <a:srgbClr val="C00000"/>
                </a:solidFill>
              </a:rPr>
              <a:t>Элементы </a:t>
            </a:r>
            <a:r>
              <a:rPr lang="ru-RU" dirty="0">
                <a:solidFill>
                  <a:srgbClr val="C00000"/>
                </a:solidFill>
              </a:rPr>
              <a:t>крепления и фиксации </a:t>
            </a:r>
            <a:r>
              <a:rPr lang="ru-RU" dirty="0"/>
              <a:t>должны исключить возможность выпадения ТЭЗ при воздействии ударов и вибраций. Предусматривается индивидуальное или групповое крепление ТЭЗ. Для индивидуального креп­ления рекомендуется использовать невыпадающие винты, защелки. В большинстве случаев групповое крепление осуществляется прижимной крышкой с наклеенной с внутренней стороны пористой прокладкой. </a:t>
            </a:r>
          </a:p>
          <a:p>
            <a:endParaRPr lang="ru-RU" dirty="0"/>
          </a:p>
        </p:txBody>
      </p:sp>
    </p:spTree>
    <p:extLst>
      <p:ext uri="{BB962C8B-B14F-4D97-AF65-F5344CB8AC3E}">
        <p14:creationId xmlns:p14="http://schemas.microsoft.com/office/powerpoint/2010/main" val="40194551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57200" y="1268760"/>
            <a:ext cx="8229600" cy="5400600"/>
          </a:xfrm>
        </p:spPr>
        <p:txBody>
          <a:bodyPr>
            <a:normAutofit fontScale="85000" lnSpcReduction="20000"/>
          </a:bodyPr>
          <a:lstStyle/>
          <a:p>
            <a:pPr algn="just"/>
            <a:r>
              <a:rPr lang="ru-RU" sz="2800" b="1" i="1" u="sng" dirty="0"/>
              <a:t>В блоках книжной конструкции</a:t>
            </a:r>
            <a:r>
              <a:rPr lang="ru-RU" sz="2800" dirty="0"/>
              <a:t> механическое объединение печатных плат между собой и с несущей конструкцией обеспечивается шар­нирными узлами, позволяющими поворачивать платы подобно страни­цам книги. Шарнирные узлы могут выполняться совместно с рамкой, индивидуально, на шарнир­ный узел может устанавливаться одна или несколько плат. В рабочем состоянии платы объединяют в пакет стяжными винтами. Электрические соединения вы­полняют объемными проводами или печатными жгутами. </a:t>
            </a:r>
          </a:p>
          <a:p>
            <a:pPr algn="just"/>
            <a:r>
              <a:rPr lang="ru-RU" sz="2800" dirty="0" smtClean="0"/>
              <a:t>В </a:t>
            </a:r>
            <a:r>
              <a:rPr lang="ru-RU" sz="2800" dirty="0"/>
              <a:t>блоках с откидными платами (рис. 5) платы 2 механически объе­диняют между собой и с несущей конструкцией 4 подвижным соединением на оси 5, позволяющим обеспечивать откидывание любой платы и контроль этой платы в откинутом положении при функционировании блока. </a:t>
            </a:r>
          </a:p>
          <a:p>
            <a:endParaRPr lang="ru-RU" dirty="0"/>
          </a:p>
        </p:txBody>
      </p:sp>
    </p:spTree>
    <p:extLst>
      <p:ext uri="{BB962C8B-B14F-4D97-AF65-F5344CB8AC3E}">
        <p14:creationId xmlns:p14="http://schemas.microsoft.com/office/powerpoint/2010/main" val="5758652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980728"/>
            <a:ext cx="4956300" cy="4108033"/>
          </a:xfrm>
          <a:prstGeom prst="rect">
            <a:avLst/>
          </a:prstGeom>
          <a:noFill/>
          <a:ln>
            <a:noFill/>
          </a:ln>
          <a:effectLst>
            <a:glow rad="228600">
              <a:schemeClr val="accent2">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655762" y="5445224"/>
            <a:ext cx="8020694" cy="1200329"/>
          </a:xfrm>
          <a:prstGeom prst="rect">
            <a:avLst/>
          </a:prstGeom>
        </p:spPr>
        <p:txBody>
          <a:bodyPr wrap="square">
            <a:spAutoFit/>
          </a:bodyPr>
          <a:lstStyle/>
          <a:p>
            <a:pPr algn="ctr"/>
            <a:r>
              <a:rPr lang="ru-RU" sz="2400" dirty="0"/>
              <a:t>Рис. </a:t>
            </a:r>
            <a:r>
              <a:rPr lang="ru-RU" sz="2400" dirty="0"/>
              <a:t>5</a:t>
            </a:r>
            <a:r>
              <a:rPr lang="ru-RU" sz="2400" dirty="0" smtClean="0"/>
              <a:t>.</a:t>
            </a:r>
            <a:endParaRPr lang="ru-RU" sz="2400" dirty="0"/>
          </a:p>
          <a:p>
            <a:pPr algn="ctr"/>
            <a:r>
              <a:rPr lang="ru-RU" sz="2400" dirty="0"/>
              <a:t>1-кожух, 2-плата, 3-откинутая </a:t>
            </a:r>
            <a:r>
              <a:rPr lang="ru-RU" sz="2400" dirty="0" smtClean="0"/>
              <a:t>плата</a:t>
            </a:r>
            <a:r>
              <a:rPr lang="ru-RU" sz="2400" dirty="0"/>
              <a:t>, 4-несущая конструкция, </a:t>
            </a:r>
            <a:r>
              <a:rPr lang="ru-RU" sz="2400" dirty="0" smtClean="0"/>
              <a:t>5-ось </a:t>
            </a:r>
            <a:r>
              <a:rPr lang="ru-RU" sz="2400" dirty="0"/>
              <a:t>шарнира.</a:t>
            </a:r>
          </a:p>
        </p:txBody>
      </p:sp>
    </p:spTree>
    <p:extLst>
      <p:ext uri="{BB962C8B-B14F-4D97-AF65-F5344CB8AC3E}">
        <p14:creationId xmlns:p14="http://schemas.microsoft.com/office/powerpoint/2010/main" val="22220067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67188" y="1484784"/>
            <a:ext cx="8136904"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340768"/>
            <a:ext cx="8229600" cy="4983832"/>
          </a:xfrm>
        </p:spPr>
        <p:txBody>
          <a:bodyPr>
            <a:normAutofit lnSpcReduction="10000"/>
          </a:bodyPr>
          <a:lstStyle/>
          <a:p>
            <a:pPr algn="just"/>
            <a:r>
              <a:rPr lang="ru-RU" sz="2400" dirty="0"/>
              <a:t>В рабочем состоянии платы объединяют в пакет и крепят к не­сущей конструкции. Электрические соединения выполняют объемными проводами, жгутами, соединителями. </a:t>
            </a:r>
            <a:endParaRPr lang="ru-RU" sz="2400" dirty="0" smtClean="0"/>
          </a:p>
          <a:p>
            <a:pPr algn="just"/>
            <a:r>
              <a:rPr lang="ru-RU" sz="2400" dirty="0" smtClean="0"/>
              <a:t>При </a:t>
            </a:r>
            <a:r>
              <a:rPr lang="ru-RU" sz="2400" dirty="0"/>
              <a:t>разработке электромонтажной схемы блока необходимо предусмотреть подвижность монтажа, например, искусственным увеличением длины жгута для обеспечения откинутого по­ложения платы. Возможны вертикальное и горизонтальное направление от­кидывания плат. </a:t>
            </a:r>
            <a:endParaRPr lang="ru-RU" sz="2400" dirty="0" smtClean="0"/>
          </a:p>
          <a:p>
            <a:pPr algn="just"/>
            <a:r>
              <a:rPr lang="ru-RU" sz="2400" dirty="0" smtClean="0"/>
              <a:t>В </a:t>
            </a:r>
            <a:r>
              <a:rPr lang="ru-RU" sz="2400" dirty="0"/>
              <a:t>качестве недостатка этого вида компоновки следует от­метить некоторое увеличение длины монтажных проводов.</a:t>
            </a:r>
          </a:p>
          <a:p>
            <a:endParaRPr lang="ru-RU" dirty="0"/>
          </a:p>
        </p:txBody>
      </p:sp>
    </p:spTree>
    <p:extLst>
      <p:ext uri="{BB962C8B-B14F-4D97-AF65-F5344CB8AC3E}">
        <p14:creationId xmlns:p14="http://schemas.microsoft.com/office/powerpoint/2010/main" val="15932120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904350"/>
            <a:ext cx="5568520"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755576" y="5589240"/>
            <a:ext cx="7920880" cy="830997"/>
          </a:xfrm>
          <a:prstGeom prst="rect">
            <a:avLst/>
          </a:prstGeom>
        </p:spPr>
        <p:txBody>
          <a:bodyPr wrap="square">
            <a:spAutoFit/>
          </a:bodyPr>
          <a:lstStyle/>
          <a:p>
            <a:pPr algn="ctr"/>
            <a:r>
              <a:rPr lang="ru-RU" sz="2400" dirty="0"/>
              <a:t>Рис. </a:t>
            </a:r>
            <a:r>
              <a:rPr lang="ru-RU" sz="2400" dirty="0" smtClean="0"/>
              <a:t>2.4</a:t>
            </a:r>
            <a:r>
              <a:rPr lang="ru-RU" sz="2400" dirty="0"/>
              <a:t>.</a:t>
            </a:r>
          </a:p>
          <a:p>
            <a:pPr algn="ctr"/>
            <a:r>
              <a:rPr lang="ru-RU" sz="2400" dirty="0"/>
              <a:t>1-установочная панель, </a:t>
            </a:r>
            <a:r>
              <a:rPr lang="ru-RU" sz="2400" dirty="0" smtClean="0"/>
              <a:t>2-стяжной </a:t>
            </a:r>
            <a:r>
              <a:rPr lang="ru-RU" sz="2400" dirty="0"/>
              <a:t>винт, 3-плата, 4-кожух.</a:t>
            </a:r>
          </a:p>
        </p:txBody>
      </p:sp>
    </p:spTree>
    <p:extLst>
      <p:ext uri="{BB962C8B-B14F-4D97-AF65-F5344CB8AC3E}">
        <p14:creationId xmlns:p14="http://schemas.microsoft.com/office/powerpoint/2010/main" val="8988714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2" y="980728"/>
            <a:ext cx="8020694" cy="461665"/>
          </a:xfrm>
          <a:prstGeom prst="rect">
            <a:avLst/>
          </a:prstGeom>
        </p:spPr>
        <p:txBody>
          <a:bodyPr wrap="square">
            <a:spAutoFit/>
          </a:bodyPr>
          <a:lstStyle/>
          <a:p>
            <a:pPr algn="just"/>
            <a:r>
              <a:rPr lang="ru-RU" sz="2400" b="1" i="1" dirty="0" smtClean="0"/>
              <a:t>	</a:t>
            </a:r>
            <a:endParaRPr lang="ru-RU" sz="2400" dirty="0"/>
          </a:p>
        </p:txBody>
      </p:sp>
      <p:sp>
        <p:nvSpPr>
          <p:cNvPr id="4" name="Объект 3"/>
          <p:cNvSpPr>
            <a:spLocks noGrp="1"/>
          </p:cNvSpPr>
          <p:nvPr>
            <p:ph idx="1"/>
          </p:nvPr>
        </p:nvSpPr>
        <p:spPr>
          <a:xfrm>
            <a:off x="457200" y="1211560"/>
            <a:ext cx="8229600" cy="5113040"/>
          </a:xfrm>
        </p:spPr>
        <p:txBody>
          <a:bodyPr>
            <a:normAutofit fontScale="85000" lnSpcReduction="10000"/>
          </a:bodyPr>
          <a:lstStyle/>
          <a:p>
            <a:pPr algn="just"/>
            <a:r>
              <a:rPr lang="ru-RU" sz="2800" b="1" i="1" u="sng" dirty="0" err="1"/>
              <a:t>Этажерочная</a:t>
            </a:r>
            <a:r>
              <a:rPr lang="ru-RU" sz="2800" b="1" i="1" u="sng" dirty="0"/>
              <a:t> компоновка блока</a:t>
            </a:r>
            <a:r>
              <a:rPr lang="ru-RU" sz="2800" dirty="0"/>
              <a:t> (рис. 6) достигается параллельным объединением между собой плат 3 и установочной панели в единую конст­рукцию стяжными винтами 2. Нужный шаг установки между платами паке­та обеспечивается введением в конструкцию распорных втулок. Несущей конструкцией блока является установочная панель. Возможны вертикальная и горизонтальная установка панели в модуле высшего уровня. На выбор способа ориентации панели влияет конструкция, тепловой режим блока, характер и направление внешних механических воздействий. </a:t>
            </a:r>
            <a:r>
              <a:rPr lang="ru-RU" sz="2800" dirty="0" err="1"/>
              <a:t>Меж­платные</a:t>
            </a:r>
            <a:r>
              <a:rPr lang="ru-RU" sz="2800" dirty="0"/>
              <a:t> электрические соединения в блоке осуществляют жгутовым мон­тажом, фиксированным паяным, разъемными соединениями. </a:t>
            </a:r>
          </a:p>
          <a:p>
            <a:endParaRPr lang="ru-RU" dirty="0"/>
          </a:p>
        </p:txBody>
      </p:sp>
    </p:spTree>
    <p:extLst>
      <p:ext uri="{BB962C8B-B14F-4D97-AF65-F5344CB8AC3E}">
        <p14:creationId xmlns:p14="http://schemas.microsoft.com/office/powerpoint/2010/main" val="23001699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67544" y="1123690"/>
            <a:ext cx="8236718" cy="4524315"/>
          </a:xfrm>
          <a:prstGeom prst="rect">
            <a:avLst/>
          </a:prstGeom>
        </p:spPr>
        <p:txBody>
          <a:bodyPr wrap="square">
            <a:spAutoFit/>
          </a:bodyPr>
          <a:lstStyle/>
          <a:p>
            <a:pPr algn="just"/>
            <a:r>
              <a:rPr lang="ru-RU" sz="2400" dirty="0" smtClean="0"/>
              <a:t>	Внешние </a:t>
            </a:r>
            <a:r>
              <a:rPr lang="ru-RU" sz="2400" dirty="0"/>
              <a:t>со­единители должны устанавливаться на несущей конструкции блока 1. Преимуществом компоновки является простота конструкции, </a:t>
            </a:r>
            <a:r>
              <a:rPr lang="ru-RU" sz="2400" dirty="0" smtClean="0"/>
              <a:t>недостатком </a:t>
            </a:r>
            <a:r>
              <a:rPr lang="ru-RU" sz="2400" dirty="0"/>
              <a:t>- низкая ремонтопригодность. </a:t>
            </a:r>
          </a:p>
          <a:p>
            <a:pPr algn="just"/>
            <a:r>
              <a:rPr lang="ru-RU" sz="2400" dirty="0" smtClean="0"/>
              <a:t>	Ориентация </a:t>
            </a:r>
            <a:r>
              <a:rPr lang="ru-RU" sz="2400" dirty="0"/>
              <a:t>и расстояния между платами ТЭЗ зависят от технических требований на аппаратуру, теплового режима, характера и направлений внешних воздействий. Выбор варианта конструкции диктуется производст­венными и техническими требованиями. Производственные условия рекомендуют применять однотипные конструкции ТЭЗ, элементов несущих конструкций, фиксации, крепления, монтажа.</a:t>
            </a:r>
          </a:p>
        </p:txBody>
      </p:sp>
    </p:spTree>
    <p:extLst>
      <p:ext uri="{BB962C8B-B14F-4D97-AF65-F5344CB8AC3E}">
        <p14:creationId xmlns:p14="http://schemas.microsoft.com/office/powerpoint/2010/main" val="20348183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2" y="667875"/>
            <a:ext cx="8164710" cy="6001643"/>
          </a:xfrm>
          <a:prstGeom prst="rect">
            <a:avLst/>
          </a:prstGeom>
        </p:spPr>
        <p:txBody>
          <a:bodyPr wrap="square">
            <a:spAutoFit/>
          </a:bodyPr>
          <a:lstStyle/>
          <a:p>
            <a:pPr algn="just"/>
            <a:r>
              <a:rPr lang="ru-RU" sz="2400" dirty="0" smtClean="0"/>
              <a:t>	В </a:t>
            </a:r>
            <a:r>
              <a:rPr lang="ru-RU" sz="2400" dirty="0"/>
              <a:t>герметичные корпуса блоков устанавливают один или несколько паке­тов модулей первого уровня, особо чувствительных к влиянию условий эксплуатации. Компактные герметичные блоки могут разме­щаться в любом месте объекта эксплуатации, что является преимуществом подобной компоновки, но при этом возрастают длины электрических соеди­нений между блоками. Необходимо отметить, что в каждом конкретном случае выбор конструк­тивного исполнения блока решается комплексно и с уче­том ограничений, накладываемых объектом эксплуатации.</a:t>
            </a:r>
          </a:p>
          <a:p>
            <a:pPr algn="just"/>
            <a:r>
              <a:rPr lang="ru-RU" sz="2400" b="1" i="1" dirty="0" smtClean="0"/>
              <a:t>	</a:t>
            </a:r>
            <a:r>
              <a:rPr lang="ru-RU" sz="2400" b="1" i="1" u="sng" dirty="0" smtClean="0"/>
              <a:t>Модули </a:t>
            </a:r>
            <a:r>
              <a:rPr lang="ru-RU" sz="2400" b="1" i="1" u="sng" dirty="0"/>
              <a:t>третьего уровня.</a:t>
            </a:r>
            <a:r>
              <a:rPr lang="ru-RU" sz="2400" dirty="0"/>
              <a:t> Модуль третьего уровня конструктивной иерархии - стойка, шкаф - предназначен для установки и коммутации блоков или рам (объединенных конструктивно блоков) и обеспечения их работоспособности в составе </a:t>
            </a:r>
            <a:r>
              <a:rPr lang="ru-RU" sz="2400" dirty="0" smtClean="0"/>
              <a:t>РЭУ.</a:t>
            </a:r>
            <a:endParaRPr lang="ru-RU" sz="2400" dirty="0"/>
          </a:p>
        </p:txBody>
      </p:sp>
    </p:spTree>
    <p:extLst>
      <p:ext uri="{BB962C8B-B14F-4D97-AF65-F5344CB8AC3E}">
        <p14:creationId xmlns:p14="http://schemas.microsoft.com/office/powerpoint/2010/main" val="10159642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80256" y="836712"/>
            <a:ext cx="8208912" cy="5632311"/>
          </a:xfrm>
          <a:prstGeom prst="rect">
            <a:avLst/>
          </a:prstGeom>
        </p:spPr>
        <p:txBody>
          <a:bodyPr wrap="square">
            <a:spAutoFit/>
          </a:bodyPr>
          <a:lstStyle/>
          <a:p>
            <a:pPr algn="just"/>
            <a:r>
              <a:rPr lang="ru-RU" sz="2400" dirty="0" smtClean="0"/>
              <a:t>	Конструктивной </a:t>
            </a:r>
            <a:r>
              <a:rPr lang="ru-RU" sz="2400" dirty="0"/>
              <a:t>основой любой стойки является каркас, обычно изго­тавливаемый из стального уголкового профиля или труб прямоугольного или квадратного сечений. На рис. </a:t>
            </a:r>
            <a:r>
              <a:rPr lang="ru-RU" sz="2400" dirty="0"/>
              <a:t>6</a:t>
            </a:r>
            <a:r>
              <a:rPr lang="ru-RU" sz="2400" dirty="0" smtClean="0"/>
              <a:t> </a:t>
            </a:r>
            <a:r>
              <a:rPr lang="ru-RU" sz="2400" dirty="0"/>
              <a:t>представлен каркас шкафной стойки, который собирается из двух боко­вин 3, нижнего 8 и верхнего 2 оснований каркаса. Боковины и основания сварены из труб и в единую конст­рукцию объединяются болтовым соединением. Для этого в трубы боковин и оснований в местах болтовых соединений помещаются вкладыши, имеющие форму и размеры поперечного сечения отверстий труб. Вкладыши обеспечивают тре­буемую жесткость соединения и предохраняют от </a:t>
            </a:r>
            <a:r>
              <a:rPr lang="ru-RU" sz="2400" dirty="0" err="1"/>
              <a:t>сминания</a:t>
            </a:r>
            <a:r>
              <a:rPr lang="ru-RU" sz="2400" dirty="0"/>
              <a:t> трубы при завинчивании болтов деталей каркаса. Чаще всего каркас стойки выполняется цельносварным</a:t>
            </a:r>
            <a:r>
              <a:rPr lang="ru-RU" sz="2400" dirty="0" smtClean="0"/>
              <a:t>.</a:t>
            </a:r>
            <a:endParaRPr lang="ru-RU" sz="2400" dirty="0"/>
          </a:p>
        </p:txBody>
      </p:sp>
    </p:spTree>
    <p:extLst>
      <p:ext uri="{BB962C8B-B14F-4D97-AF65-F5344CB8AC3E}">
        <p14:creationId xmlns:p14="http://schemas.microsoft.com/office/powerpoint/2010/main" val="25719706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1052736"/>
            <a:ext cx="4464496" cy="4786152"/>
          </a:xfrm>
          <a:prstGeom prst="rect">
            <a:avLst/>
          </a:prstGeom>
          <a:noFill/>
          <a:ln>
            <a:noFill/>
          </a:ln>
          <a:effectLst>
            <a:glow rad="228600">
              <a:schemeClr val="accent2">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101746" y="2875002"/>
            <a:ext cx="1095172" cy="461665"/>
          </a:xfrm>
          <a:prstGeom prst="rect">
            <a:avLst/>
          </a:prstGeom>
        </p:spPr>
        <p:txBody>
          <a:bodyPr wrap="none">
            <a:spAutoFit/>
          </a:bodyPr>
          <a:lstStyle/>
          <a:p>
            <a:r>
              <a:rPr lang="ru-RU" sz="2400" dirty="0"/>
              <a:t>Рис. </a:t>
            </a:r>
            <a:r>
              <a:rPr lang="ru-RU" sz="2400" dirty="0"/>
              <a:t>6</a:t>
            </a:r>
            <a:r>
              <a:rPr lang="ru-RU" sz="2400" dirty="0" smtClean="0"/>
              <a:t>.</a:t>
            </a:r>
            <a:endParaRPr lang="ru-RU" sz="2400" dirty="0"/>
          </a:p>
        </p:txBody>
      </p:sp>
    </p:spTree>
    <p:extLst>
      <p:ext uri="{BB962C8B-B14F-4D97-AF65-F5344CB8AC3E}">
        <p14:creationId xmlns:p14="http://schemas.microsoft.com/office/powerpoint/2010/main" val="410734807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55762" y="1484784"/>
            <a:ext cx="7876678" cy="4524315"/>
          </a:xfrm>
          <a:prstGeom prst="rect">
            <a:avLst/>
          </a:prstGeom>
        </p:spPr>
        <p:txBody>
          <a:bodyPr wrap="square">
            <a:spAutoFit/>
          </a:bodyPr>
          <a:lstStyle/>
          <a:p>
            <a:pPr algn="just"/>
            <a:r>
              <a:rPr lang="ru-RU" sz="2400" dirty="0" smtClean="0"/>
              <a:t>	На </a:t>
            </a:r>
            <a:r>
              <a:rPr lang="ru-RU" sz="2400" dirty="0"/>
              <a:t>каркасе закрепляется крышка 1 с вентиляционными отверстиями, два боковых щита 4 и подвешиваются дверцы 10. Для придания жесткости с внутренней стороны поверхности щита и дверцы при­варивается элемент жесткости 5, проходящий по всей высоте дверцы и щита. Щит 4 к бокови­не каркаса 3 закрепляется с внутренней стороны стойки вин­товым соединением. Для этого по периметру боковин 3 каркаса приваривают кронштейны 6, и, напротив, в соответствующих местах щита - скобы с отвер­стиями под резьбу. Щит подтя­гивается к каркасу и фиксируется по всей плоскости боковины 3. </a:t>
            </a:r>
          </a:p>
        </p:txBody>
      </p:sp>
    </p:spTree>
    <p:extLst>
      <p:ext uri="{BB962C8B-B14F-4D97-AF65-F5344CB8AC3E}">
        <p14:creationId xmlns:p14="http://schemas.microsoft.com/office/powerpoint/2010/main" val="314914385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67544" y="647440"/>
            <a:ext cx="8352928" cy="6001643"/>
          </a:xfrm>
          <a:prstGeom prst="rect">
            <a:avLst/>
          </a:prstGeom>
        </p:spPr>
        <p:txBody>
          <a:bodyPr wrap="square">
            <a:spAutoFit/>
          </a:bodyPr>
          <a:lstStyle/>
          <a:p>
            <a:pPr algn="just"/>
            <a:r>
              <a:rPr lang="ru-RU" sz="2400" dirty="0" smtClean="0"/>
              <a:t>	Дверцы </a:t>
            </a:r>
            <a:r>
              <a:rPr lang="ru-RU" sz="2400" dirty="0"/>
              <a:t>10 подвешиваются на петлях к подвескам 7 и имеют кнопку-ручку 9, при нажатии на которую защелка выходит из фиксируемого положения и под действием отжимной пружины свободный край дверцы отхо­дит от каркаса. К использова­нию магнитных защелок нужно подходить осторожно, так как при этом неизбежно появление магнитных полей и возможно их влияние на работающую аппаратуру.</a:t>
            </a:r>
          </a:p>
          <a:p>
            <a:pPr algn="just"/>
            <a:r>
              <a:rPr lang="ru-RU" sz="2400" dirty="0" smtClean="0"/>
              <a:t>	Дверцы </a:t>
            </a:r>
            <a:r>
              <a:rPr lang="ru-RU" sz="2400" dirty="0"/>
              <a:t>и щиты должны плотно прилегать к каркасу без щелей, через которые происходит утечка охлаждающего воздуха, а внутрь стойки проникает пыль, внешние электрические, магнитные и электромагнитные поля. По требованиям техники безопасности, а также из соображений экра­нирования стойки электрическое сопротивление между деталями каркаса, дверцами и щитами должно быть минимальным. </a:t>
            </a:r>
          </a:p>
        </p:txBody>
      </p:sp>
    </p:spTree>
    <p:extLst>
      <p:ext uri="{BB962C8B-B14F-4D97-AF65-F5344CB8AC3E}">
        <p14:creationId xmlns:p14="http://schemas.microsoft.com/office/powerpoint/2010/main" val="5293215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a:xfrm>
            <a:off x="467544" y="1556792"/>
            <a:ext cx="8229600" cy="4389120"/>
          </a:xfrm>
        </p:spPr>
        <p:txBody>
          <a:bodyPr>
            <a:normAutofit fontScale="92500" lnSpcReduction="10000"/>
          </a:bodyPr>
          <a:lstStyle/>
          <a:p>
            <a:pPr algn="just"/>
            <a:r>
              <a:rPr lang="ru-RU" dirty="0" smtClean="0"/>
              <a:t>Для </a:t>
            </a:r>
            <a:r>
              <a:rPr lang="ru-RU" dirty="0"/>
              <a:t>этого детали кар­каса, щиты, дверцы электрически объединяют оплеткой экранированного проводника с контактными лепестками «под винтовое соединение». На детали каркаса привариваются бобышки, на щиты и дверцы - скобы. В бобышках и скобах нарезают резьбовые отверстия, и устанавливают контактные лепестки оплетки. </a:t>
            </a:r>
          </a:p>
          <a:p>
            <a:pPr algn="just"/>
            <a:r>
              <a:rPr lang="ru-RU" dirty="0" smtClean="0"/>
              <a:t>Блоки </a:t>
            </a:r>
            <a:r>
              <a:rPr lang="ru-RU" dirty="0"/>
              <a:t>в стойке коммутируют жгутом, закреп­ляемым на монтажной панели стойки. Этот же жгут подводит сигнальные цепи к соединителям внешней коммутации, размещаемым на боковых по­верхностях или поддоне стойки. </a:t>
            </a:r>
          </a:p>
          <a:p>
            <a:endParaRPr lang="ru-RU" dirty="0"/>
          </a:p>
        </p:txBody>
      </p:sp>
    </p:spTree>
    <p:extLst>
      <p:ext uri="{BB962C8B-B14F-4D97-AF65-F5344CB8AC3E}">
        <p14:creationId xmlns:p14="http://schemas.microsoft.com/office/powerpoint/2010/main" val="127615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Компоновка стоек </a:t>
            </a:r>
            <a:r>
              <a:rPr lang="ru-RU" sz="2400" dirty="0"/>
              <a:t>вставными разъемными блоками широко использу­ется при конструировании транспортируемой (бортовой) аппаратуры и сто­ек электропитания. Внешняя коммутация блоков осуществляется прибор­ными или приборно-кабельными соединителями, обеспечивающими быструю замену блоков. </a:t>
            </a:r>
          </a:p>
          <a:p>
            <a:endParaRPr lang="ru-RU" dirty="0"/>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3289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19263" y="908720"/>
            <a:ext cx="8352928"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268760"/>
            <a:ext cx="8229600" cy="5328592"/>
          </a:xfrm>
        </p:spPr>
        <p:txBody>
          <a:bodyPr>
            <a:normAutofit fontScale="85000" lnSpcReduction="20000"/>
          </a:bodyPr>
          <a:lstStyle/>
          <a:p>
            <a:pPr algn="just"/>
            <a:r>
              <a:rPr lang="ru-RU" sz="2800" dirty="0">
                <a:solidFill>
                  <a:srgbClr val="C00000"/>
                </a:solidFill>
              </a:rPr>
              <a:t>Введение приборно-кабельного соединителя </a:t>
            </a:r>
            <a:r>
              <a:rPr lang="ru-RU" sz="2800" dirty="0"/>
              <a:t>обес­печивает работу РЭУ при частично выдвинутом или удаленном из стойки для контроля блоке, но приводит к увеличению длин соединений и, как следствие, понижению быстродействия.</a:t>
            </a:r>
          </a:p>
          <a:p>
            <a:pPr algn="just"/>
            <a:r>
              <a:rPr lang="ru-RU" sz="2800" dirty="0" smtClean="0">
                <a:solidFill>
                  <a:srgbClr val="C00000"/>
                </a:solidFill>
              </a:rPr>
              <a:t>Установка </a:t>
            </a:r>
            <a:r>
              <a:rPr lang="ru-RU" sz="2800" dirty="0">
                <a:solidFill>
                  <a:srgbClr val="C00000"/>
                </a:solidFill>
              </a:rPr>
              <a:t>на блок приборного соединителя </a:t>
            </a:r>
            <a:r>
              <a:rPr lang="ru-RU" sz="2800" dirty="0"/>
              <a:t>не удлиняет соединений, но для проверки его работоспособности в составе стойки требуется ее отключение, установка блока в переходное устройство, искусственно смещающее ответный соединитель монтажной панели к лицевым панелям блока, включение аппаратуры и собственно контроль. Подобные действия увеличивают время подготовки для выполнения операций контроля, а введение переходного устройства может привести к искажению сигналов.</a:t>
            </a:r>
          </a:p>
          <a:p>
            <a:endParaRPr lang="ru-RU" dirty="0"/>
          </a:p>
        </p:txBody>
      </p:sp>
    </p:spTree>
    <p:extLst>
      <p:ext uri="{BB962C8B-B14F-4D97-AF65-F5344CB8AC3E}">
        <p14:creationId xmlns:p14="http://schemas.microsoft.com/office/powerpoint/2010/main" val="49569470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23528" y="908720"/>
            <a:ext cx="8280920" cy="461665"/>
          </a:xfrm>
          <a:prstGeom prst="rect">
            <a:avLst/>
          </a:prstGeom>
        </p:spPr>
        <p:txBody>
          <a:bodyPr wrap="square">
            <a:spAutoFit/>
          </a:bodyPr>
          <a:lstStyle/>
          <a:p>
            <a:pPr algn="just"/>
            <a:r>
              <a:rPr lang="ru-RU" sz="2400" dirty="0" smtClean="0"/>
              <a:t>	</a:t>
            </a:r>
            <a:endParaRPr lang="ru-RU" sz="2400" dirty="0"/>
          </a:p>
        </p:txBody>
      </p:sp>
      <p:sp>
        <p:nvSpPr>
          <p:cNvPr id="4" name="Объект 3"/>
          <p:cNvSpPr>
            <a:spLocks noGrp="1"/>
          </p:cNvSpPr>
          <p:nvPr>
            <p:ph idx="1"/>
          </p:nvPr>
        </p:nvSpPr>
        <p:spPr>
          <a:xfrm>
            <a:off x="457200" y="1139552"/>
            <a:ext cx="8229600" cy="5185048"/>
          </a:xfrm>
        </p:spPr>
        <p:txBody>
          <a:bodyPr>
            <a:normAutofit fontScale="92500" lnSpcReduction="10000"/>
          </a:bodyPr>
          <a:lstStyle/>
          <a:p>
            <a:pPr algn="just"/>
            <a:r>
              <a:rPr lang="ru-RU" dirty="0">
                <a:solidFill>
                  <a:srgbClr val="C00000"/>
                </a:solidFill>
              </a:rPr>
              <a:t>При использовании приборно-кабельных соединителей </a:t>
            </a:r>
            <a:r>
              <a:rPr lang="ru-RU" dirty="0"/>
              <a:t>приборная часть соединителя устанавливается на тыльную сторону блока, блок встав­ляется и фиксируется в стойке. В стойке отсутствует монтажная панель, а коммутация блоков обеспечивается кабелями, закрепляемыми в пазах стой­ки на стороне, противоположной лицевым панелям блоков. Ответные части кабельных соединителей вставляются в приборные блоки и фиксируются на блоках.</a:t>
            </a:r>
          </a:p>
          <a:p>
            <a:pPr algn="just"/>
            <a:r>
              <a:rPr lang="ru-RU" dirty="0" smtClean="0"/>
              <a:t>Часто </a:t>
            </a:r>
            <a:r>
              <a:rPr lang="ru-RU" dirty="0"/>
              <a:t>в одной и той же стойке размещаются неразъем­ные и разъемные вставные блоки. Первые, как правило, осуществ­ляют обработку информации, а вторые — охлаждение и снабже­ние электропитанием блоков об­работки информации.</a:t>
            </a:r>
          </a:p>
          <a:p>
            <a:endParaRPr lang="ru-RU" dirty="0"/>
          </a:p>
        </p:txBody>
      </p:sp>
    </p:spTree>
    <p:extLst>
      <p:ext uri="{BB962C8B-B14F-4D97-AF65-F5344CB8AC3E}">
        <p14:creationId xmlns:p14="http://schemas.microsoft.com/office/powerpoint/2010/main" val="290311609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9110" y="739699"/>
            <a:ext cx="8371184" cy="461665"/>
          </a:xfrm>
          <a:prstGeom prst="rect">
            <a:avLst/>
          </a:prstGeom>
        </p:spPr>
        <p:txBody>
          <a:bodyPr wrap="square">
            <a:spAutoFit/>
          </a:bodyPr>
          <a:lstStyle/>
          <a:p>
            <a:pPr algn="just"/>
            <a:r>
              <a:rPr lang="ru-RU" sz="2400" dirty="0" smtClean="0"/>
              <a:t>		</a:t>
            </a:r>
            <a:endParaRPr lang="ru-RU" sz="2400" dirty="0"/>
          </a:p>
        </p:txBody>
      </p:sp>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p:txBody>
          <a:bodyPr>
            <a:normAutofit/>
          </a:bodyPr>
          <a:lstStyle/>
          <a:p>
            <a:pPr algn="just"/>
            <a:r>
              <a:rPr lang="ru-RU" sz="2400" dirty="0">
                <a:solidFill>
                  <a:srgbClr val="C00000"/>
                </a:solidFill>
              </a:rPr>
              <a:t>Шкафная стойка рамной конструкции </a:t>
            </a:r>
            <a:r>
              <a:rPr lang="ru-RU" sz="2400" dirty="0"/>
              <a:t>компонуется из блоков, глубина которых во мно­го раз меньше глубины каркаса стойки. В этом случае блоки ус­танавливают в промежуточную конструкцию — раму. В стойке размещают вертикально несколько рам. Коли­чество рам зависит от глубины стойки и рамы. Глубина рамы несколько больше глубины устанавливаемых в стойку блоков (с учетом объема межблочной коммутации). В единую конструкцию рамы объединя­ются каркасом стойки.</a:t>
            </a:r>
          </a:p>
          <a:p>
            <a:endParaRPr lang="ru-RU" dirty="0"/>
          </a:p>
        </p:txBody>
      </p:sp>
    </p:spTree>
    <p:extLst>
      <p:ext uri="{BB962C8B-B14F-4D97-AF65-F5344CB8AC3E}">
        <p14:creationId xmlns:p14="http://schemas.microsoft.com/office/powerpoint/2010/main" val="14869548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algn="just"/>
            <a:r>
              <a:rPr lang="ru-RU" sz="2400" dirty="0">
                <a:solidFill>
                  <a:srgbClr val="C00000"/>
                </a:solidFill>
              </a:rPr>
              <a:t>В </a:t>
            </a:r>
            <a:r>
              <a:rPr lang="ru-RU" sz="2400" dirty="0" err="1">
                <a:solidFill>
                  <a:srgbClr val="C00000"/>
                </a:solidFill>
              </a:rPr>
              <a:t>двухрамной</a:t>
            </a:r>
            <a:r>
              <a:rPr lang="ru-RU" sz="2400" dirty="0">
                <a:solidFill>
                  <a:srgbClr val="C00000"/>
                </a:solidFill>
              </a:rPr>
              <a:t> стойке </a:t>
            </a:r>
            <a:r>
              <a:rPr lang="ru-RU" sz="2400" dirty="0"/>
              <a:t>для доступа к монтажным сторонам и лицевым панелям блоков одна или обе рамы выполняют пово­рачивающиеся вокруг оси подвески. При открытых дверцах и рамах, нахо­дящихся в рабочем вдвинутом состоянии, рамы ориентируют монтажными сторонами наружу, что позволяет контролировать сигнальные цепи блоков рамы контрольно-измерительной аппаратурой.</a:t>
            </a:r>
          </a:p>
        </p:txBody>
      </p:sp>
      <p:pic>
        <p:nvPicPr>
          <p:cNvPr id="4"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03966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Света\Desktop\vgues_2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1190"/>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55762" y="1700808"/>
            <a:ext cx="7732662" cy="461665"/>
          </a:xfrm>
          <a:prstGeom prst="rect">
            <a:avLst/>
          </a:prstGeom>
        </p:spPr>
        <p:txBody>
          <a:bodyPr wrap="square">
            <a:spAutoFit/>
          </a:bodyPr>
          <a:lstStyle/>
          <a:p>
            <a:pPr algn="just"/>
            <a:r>
              <a:rPr lang="ru-RU" sz="2400" dirty="0" smtClean="0"/>
              <a:t>	</a:t>
            </a:r>
            <a:endParaRPr lang="ru-RU" sz="2400" dirty="0"/>
          </a:p>
        </p:txBody>
      </p:sp>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p:txBody>
          <a:bodyPr>
            <a:normAutofit/>
          </a:bodyPr>
          <a:lstStyle/>
          <a:p>
            <a:pPr algn="just"/>
            <a:r>
              <a:rPr lang="ru-RU" sz="2400" dirty="0">
                <a:solidFill>
                  <a:srgbClr val="C00000"/>
                </a:solidFill>
              </a:rPr>
              <a:t>Коммутацию в стойке </a:t>
            </a:r>
            <a:r>
              <a:rPr lang="ru-RU" sz="2400" dirty="0"/>
              <a:t>рам между собой удобно выполнять плоским объемным или печатным жгутом. Для этой цели со стороны подвески рам на боковой поверхности устанавливают соединители внешней коммутации. Эти же соединители на неподвижной раме можно использовать для </a:t>
            </a:r>
            <a:r>
              <a:rPr lang="ru-RU" sz="2400" dirty="0" err="1"/>
              <a:t>межсто­ечной</a:t>
            </a:r>
            <a:r>
              <a:rPr lang="ru-RU" sz="2400" dirty="0"/>
              <a:t> коммутации.</a:t>
            </a:r>
          </a:p>
        </p:txBody>
      </p:sp>
    </p:spTree>
    <p:extLst>
      <p:ext uri="{BB962C8B-B14F-4D97-AF65-F5344CB8AC3E}">
        <p14:creationId xmlns:p14="http://schemas.microsoft.com/office/powerpoint/2010/main" val="130198296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766a073cf9e92f04f53bad6bfffd7f29e1390da"/>
  <p:tag name="ISPRING_SCORM_RATE_SLIDES" val="1"/>
  <p:tag name="ISPRING_SCORM_RATE_QUIZZES" val="0"/>
  <p:tag name="ISPRING_SCORM_PASSING_SCORE" val="100.0000000000"/>
  <p:tag name="GENSWF_OUTPUT_FILE_NAME" val="03"/>
</p:tagLst>
</file>

<file path=ppt/tags/tag2.xml><?xml version="1.0" encoding="utf-8"?>
<p:tagLst xmlns:a="http://schemas.openxmlformats.org/drawingml/2006/main" xmlns:r="http://schemas.openxmlformats.org/officeDocument/2006/relationships" xmlns:p="http://schemas.openxmlformats.org/presentationml/2006/main">
  <p:tag name="GENSWF_SLIDE_TITLE" val="Алгоритмы и алгоритмические процессы"/>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233</TotalTime>
  <Words>4082</Words>
  <Application>Microsoft Office PowerPoint</Application>
  <PresentationFormat>Экран (4:3)</PresentationFormat>
  <Paragraphs>291</Paragraphs>
  <Slides>77</Slides>
  <Notes>77</Notes>
  <HiddenSlides>0</HiddenSlides>
  <MMClips>0</MMClips>
  <ScaleCrop>false</ScaleCrop>
  <HeadingPairs>
    <vt:vector size="4" baseType="variant">
      <vt:variant>
        <vt:lpstr>Тема</vt:lpstr>
      </vt:variant>
      <vt:variant>
        <vt:i4>1</vt:i4>
      </vt:variant>
      <vt:variant>
        <vt:lpstr>Заголовки слайдов</vt:lpstr>
      </vt:variant>
      <vt:variant>
        <vt:i4>77</vt:i4>
      </vt:variant>
    </vt:vector>
  </HeadingPairs>
  <TitlesOfParts>
    <vt:vector size="78" baseType="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стандартизация при модульном конструировании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Belous</dc:creator>
  <cp:lastModifiedBy>Belous</cp:lastModifiedBy>
  <cp:revision>31</cp:revision>
  <dcterms:created xsi:type="dcterms:W3CDTF">2014-05-15T07:01:15Z</dcterms:created>
  <dcterms:modified xsi:type="dcterms:W3CDTF">2014-05-15T11:03:05Z</dcterms:modified>
</cp:coreProperties>
</file>