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F232B67-D021-4968-9681-3F270541C4B3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00D7913-3844-4E98-B73F-40ADE915EF0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ТЕМА 1.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Понятие проектирования организационных систем. Методология проектирования </a:t>
            </a:r>
          </a:p>
        </p:txBody>
      </p:sp>
    </p:spTree>
    <p:extLst>
      <p:ext uri="{BB962C8B-B14F-4D97-AF65-F5344CB8AC3E}">
        <p14:creationId xmlns:p14="http://schemas.microsoft.com/office/powerpoint/2010/main" val="268509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Структура лекции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Цели и задачи организационного проектирования.</a:t>
            </a:r>
          </a:p>
          <a:p>
            <a:r>
              <a:rPr lang="ru-RU" dirty="0"/>
              <a:t>Подходы к проектированию организационных систем - Основные процессы в организации. </a:t>
            </a:r>
          </a:p>
          <a:p>
            <a:r>
              <a:rPr lang="ru-RU" dirty="0"/>
              <a:t>Факторы организационного проектирования. </a:t>
            </a:r>
          </a:p>
          <a:p>
            <a:r>
              <a:rPr lang="ru-RU" dirty="0"/>
              <a:t>Понятие контекстуальных переменных. </a:t>
            </a:r>
          </a:p>
          <a:p>
            <a:r>
              <a:rPr lang="ru-RU" dirty="0"/>
              <a:t>Основные принципы методологии проектирования. </a:t>
            </a:r>
          </a:p>
          <a:p>
            <a:r>
              <a:rPr lang="ru-RU" dirty="0"/>
              <a:t>Метод аналогий. </a:t>
            </a:r>
          </a:p>
          <a:p>
            <a:r>
              <a:rPr lang="ru-RU" dirty="0"/>
              <a:t>Экспертный метод.</a:t>
            </a:r>
          </a:p>
          <a:p>
            <a:r>
              <a:rPr lang="ru-RU" dirty="0"/>
              <a:t>Метод структуризации целей. </a:t>
            </a:r>
          </a:p>
          <a:p>
            <a:r>
              <a:rPr lang="ru-RU" dirty="0"/>
              <a:t>Метод организационного моделирования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41573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Организационное проектирование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комплекс работ по созданию предприятия (организации), формированию структуры менеджмента, обеспечению его деятельности всем необходимым</a:t>
            </a:r>
            <a:endParaRPr lang="en-US" dirty="0"/>
          </a:p>
          <a:p>
            <a:endParaRPr lang="en-US" dirty="0"/>
          </a:p>
          <a:p>
            <a:r>
              <a:rPr lang="ru-RU" b="1" dirty="0"/>
              <a:t>Целью организационного проектирования </a:t>
            </a:r>
            <a:r>
              <a:rPr lang="ru-RU" dirty="0"/>
              <a:t>является обеспечение высокого уровня организованности деятельности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79396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</a:t>
            </a:r>
            <a:r>
              <a:rPr lang="ru-RU" dirty="0"/>
              <a:t>подхода к решению задачи проектирования организационных структур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нормативно-функциональный;</a:t>
            </a:r>
            <a:endParaRPr lang="en-US" dirty="0"/>
          </a:p>
          <a:p>
            <a:r>
              <a:rPr lang="ru-RU" dirty="0"/>
              <a:t>организационного моделирования; </a:t>
            </a:r>
            <a:endParaRPr lang="en-US" dirty="0"/>
          </a:p>
          <a:p>
            <a:r>
              <a:rPr lang="ru-RU" dirty="0"/>
              <a:t>функционально-технологический;</a:t>
            </a:r>
            <a:endParaRPr lang="en-US" dirty="0"/>
          </a:p>
          <a:p>
            <a:r>
              <a:rPr lang="ru-RU" dirty="0"/>
              <a:t>системно-целевой.</a:t>
            </a:r>
          </a:p>
        </p:txBody>
      </p:sp>
    </p:spTree>
    <p:extLst>
      <p:ext uri="{BB962C8B-B14F-4D97-AF65-F5344CB8AC3E}">
        <p14:creationId xmlns:p14="http://schemas.microsoft.com/office/powerpoint/2010/main" val="412719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Нормативно-функциональный подход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основан на методе аналогии и прототипов, на допущении, что высоким результатам деятельности обязательно соответствует рациональная организационная структура.</a:t>
            </a:r>
          </a:p>
        </p:txBody>
      </p:sp>
    </p:spTree>
    <p:extLst>
      <p:ext uri="{BB962C8B-B14F-4D97-AF65-F5344CB8AC3E}">
        <p14:creationId xmlns:p14="http://schemas.microsoft.com/office/powerpoint/2010/main" val="387543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Функционально-технологический подход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основан на рационализации потоков информации и технологии ее обработки.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151576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организационного моделирования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математико-кибернетические модели иерархических управленческих структур, описывающие организационные связи и отношения в виде систем математических уравнений или же с помощью машинных имитационных языков;</a:t>
            </a:r>
          </a:p>
          <a:p>
            <a:r>
              <a:rPr lang="ru-RU" dirty="0"/>
              <a:t>графоаналитические модели организационных систем, представляющие собой сетевые, матричные и иные графические и табличные отображения распределения функций, полномочий, ответственности, организационных связей. </a:t>
            </a:r>
          </a:p>
        </p:txBody>
      </p:sp>
    </p:spTree>
    <p:extLst>
      <p:ext uri="{BB962C8B-B14F-4D97-AF65-F5344CB8AC3E}">
        <p14:creationId xmlns:p14="http://schemas.microsoft.com/office/powerpoint/2010/main" val="68880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Факторы влияющие на процесс организационного проектирования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состояние внешней среды, т. е. всего того, что окружает организацию;</a:t>
            </a:r>
          </a:p>
          <a:p>
            <a:r>
              <a:rPr lang="ru-RU" dirty="0"/>
              <a:t>технология работы в организации; </a:t>
            </a:r>
          </a:p>
          <a:p>
            <a:r>
              <a:rPr lang="ru-RU" dirty="0"/>
              <a:t>стратегический выбор руководства организации в отношении ее целей;</a:t>
            </a:r>
          </a:p>
          <a:p>
            <a:r>
              <a:rPr lang="ru-RU" dirty="0"/>
              <a:t>поведение работников.</a:t>
            </a:r>
          </a:p>
        </p:txBody>
      </p:sp>
    </p:spTree>
    <p:extLst>
      <p:ext uri="{BB962C8B-B14F-4D97-AF65-F5344CB8AC3E}">
        <p14:creationId xmlns:p14="http://schemas.microsoft.com/office/powerpoint/2010/main" val="277281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Контекстуальные переменные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цели организации;</a:t>
            </a:r>
          </a:p>
          <a:p>
            <a:r>
              <a:rPr lang="ru-RU" dirty="0"/>
              <a:t>подчиненные целям задачи организации; </a:t>
            </a:r>
          </a:p>
          <a:p>
            <a:r>
              <a:rPr lang="ru-RU" dirty="0"/>
              <a:t>технологию; </a:t>
            </a:r>
          </a:p>
          <a:p>
            <a:r>
              <a:rPr lang="ru-RU" dirty="0"/>
              <a:t>размер организации; </a:t>
            </a:r>
          </a:p>
          <a:p>
            <a:r>
              <a:rPr lang="ru-RU" dirty="0"/>
              <a:t>персонал организации;</a:t>
            </a:r>
          </a:p>
          <a:p>
            <a:r>
              <a:rPr lang="ru-RU" dirty="0"/>
              <a:t>стратегический выбор (стратегия или цели организации); </a:t>
            </a:r>
          </a:p>
          <a:p>
            <a:r>
              <a:rPr lang="ru-RU" dirty="0"/>
              <a:t>параметры внешнего окружения: темпы и предсказуемость изменений, уровень неопределенности и др. </a:t>
            </a:r>
          </a:p>
        </p:txBody>
      </p:sp>
    </p:spTree>
    <p:extLst>
      <p:ext uri="{BB962C8B-B14F-4D97-AF65-F5344CB8AC3E}">
        <p14:creationId xmlns:p14="http://schemas.microsoft.com/office/powerpoint/2010/main" val="10579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Базовые контекстуальные переменные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размер организации </a:t>
            </a:r>
          </a:p>
          <a:p>
            <a:r>
              <a:rPr lang="ru-RU" dirty="0"/>
              <a:t>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221427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Методологические подходы к проектированию организационных структур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метод аналогий, </a:t>
            </a:r>
          </a:p>
          <a:p>
            <a:r>
              <a:rPr lang="ru-RU" dirty="0"/>
              <a:t>экспертный метод, </a:t>
            </a:r>
          </a:p>
          <a:p>
            <a:r>
              <a:rPr lang="ru-RU" dirty="0"/>
              <a:t>метод структуризации целей, </a:t>
            </a:r>
          </a:p>
          <a:p>
            <a:r>
              <a:rPr lang="ru-RU" dirty="0"/>
              <a:t>метод организационного моделирования.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61052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аналогий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первый из них заключается в выявлении для каждого типа производственно-хозяйственных организаций и для различных отраслей значений и тенденций изменения главных организационных характеристик и соответствующих им организационных форм и механизмов управления, которые исходя из конкретного опыта или научных обоснований доказывают свою эффективность для определенного набора исходных условий;</a:t>
            </a:r>
          </a:p>
          <a:p>
            <a:r>
              <a:rPr lang="ru-RU" dirty="0"/>
              <a:t>второй подход представляет, по сути, типизацию наиболее общих принципиальных решений о характере и взаимоотношениях звеньев аппарата управления и отдельных должностей в четко определенных условиях работы организаций данного типа в конкретных отраслях, а также разработку отдельных нормативных характеристик аппарата управления для этих организаций и отраслей. </a:t>
            </a:r>
          </a:p>
        </p:txBody>
      </p:sp>
    </p:spTree>
    <p:extLst>
      <p:ext uri="{BB962C8B-B14F-4D97-AF65-F5344CB8AC3E}">
        <p14:creationId xmlns:p14="http://schemas.microsoft.com/office/powerpoint/2010/main" val="327817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Экспертный метод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 этого метода - выявить специфические особенности работы аппарата управления, возможные недостатки в деятельности различных звеньев организационных структур, обоснованные рекомендации по их совершенствованию.</a:t>
            </a:r>
          </a:p>
        </p:txBody>
      </p:sp>
    </p:spTree>
    <p:extLst>
      <p:ext uri="{BB962C8B-B14F-4D97-AF65-F5344CB8AC3E}">
        <p14:creationId xmlns:p14="http://schemas.microsoft.com/office/powerpoint/2010/main" val="157901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структуризации целей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предусматривает выработку системы целей организации и ее последующее совмещение с разрабатываемой организационной структурой.</a:t>
            </a:r>
          </a:p>
        </p:txBody>
      </p:sp>
    </p:spTree>
    <p:extLst>
      <p:ext uri="{BB962C8B-B14F-4D97-AF65-F5344CB8AC3E}">
        <p14:creationId xmlns:p14="http://schemas.microsoft.com/office/powerpoint/2010/main" val="217093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Суть метода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а</a:t>
            </a:r>
            <a:r>
              <a:rPr lang="ru-RU" dirty="0"/>
              <a:t>) разработку системы («дерева») целей, представляющую собой структурную основу для увязки всех видов организационной деятельности исходя из конечных результатов, независимо от распределения этих видов деятельности по организационным подразделениям и программно-целевым подсистемам в организации; </a:t>
            </a:r>
          </a:p>
          <a:p>
            <a:r>
              <a:rPr lang="ru-RU" dirty="0"/>
              <a:t>б) экспертный анализ предлагаемых вариантов организационной структуры с точки зрения организационной обеспеченности достижения каждой из целей, соблюдения принципа однородности целей, устанавливаемых каждому подразделению, определения отношений руководства, подчинения, кооперации подразделений исходя из взаимосвязей целей и т. п.;</a:t>
            </a:r>
          </a:p>
          <a:p>
            <a:r>
              <a:rPr lang="ru-RU" dirty="0"/>
              <a:t>в) составление карт прав и ответственности за достижение целей как для отдельных подразделений, так и по комплексным </a:t>
            </a:r>
            <a:r>
              <a:rPr lang="ru-RU" dirty="0" err="1"/>
              <a:t>межфункциональным</a:t>
            </a:r>
            <a:r>
              <a:rPr lang="ru-RU" dirty="0"/>
              <a:t> видам деятельности, где регламентируется сфера ответственности; конкретные результаты, достижение которых устанавливает ответственность; права, которыми наделяется подразделение для достижения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289904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организационного моделирования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представляет собой разработку формализованных математических, графических, машинных и других отображений распределения полномочий и ответственности в организации, являющихся базой для построения, анализа и оценки различных вариантов организационных структур по взаимосвязи их переменных. </a:t>
            </a:r>
          </a:p>
        </p:txBody>
      </p:sp>
    </p:spTree>
    <p:extLst>
      <p:ext uri="{BB962C8B-B14F-4D97-AF65-F5344CB8AC3E}">
        <p14:creationId xmlns:p14="http://schemas.microsoft.com/office/powerpoint/2010/main" val="122376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ТЕМА 2.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Понятие организации, ее сущность и признаки</a:t>
            </a:r>
          </a:p>
        </p:txBody>
      </p:sp>
    </p:spTree>
    <p:extLst>
      <p:ext uri="{BB962C8B-B14F-4D97-AF65-F5344CB8AC3E}">
        <p14:creationId xmlns:p14="http://schemas.microsoft.com/office/powerpoint/2010/main" val="237413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Понятие организации, его смыслы.</a:t>
            </a:r>
          </a:p>
          <a:p>
            <a:r>
              <a:rPr lang="ru-RU" dirty="0"/>
              <a:t>Эволюция взглядов на сущность организации. </a:t>
            </a:r>
          </a:p>
          <a:p>
            <a:r>
              <a:rPr lang="ru-RU" dirty="0"/>
              <a:t>Понимание организации в теории научного управления </a:t>
            </a:r>
            <a:r>
              <a:rPr lang="ru-RU" dirty="0" err="1"/>
              <a:t>Ф.Тейлора</a:t>
            </a:r>
            <a:r>
              <a:rPr lang="ru-RU" dirty="0"/>
              <a:t>. </a:t>
            </a:r>
          </a:p>
          <a:p>
            <a:r>
              <a:rPr lang="ru-RU" dirty="0"/>
              <a:t>Административная теория </a:t>
            </a:r>
            <a:r>
              <a:rPr lang="ru-RU" dirty="0" err="1"/>
              <a:t>А.Файоля</a:t>
            </a:r>
            <a:r>
              <a:rPr lang="ru-RU" dirty="0"/>
              <a:t>.</a:t>
            </a:r>
          </a:p>
          <a:p>
            <a:r>
              <a:rPr lang="ru-RU" dirty="0"/>
              <a:t>Бюрократическая организация </a:t>
            </a:r>
            <a:r>
              <a:rPr lang="ru-RU" dirty="0" err="1"/>
              <a:t>М.Вебера</a:t>
            </a:r>
            <a:r>
              <a:rPr lang="ru-RU" dirty="0"/>
              <a:t>.</a:t>
            </a:r>
          </a:p>
          <a:p>
            <a:r>
              <a:rPr lang="ru-RU" dirty="0"/>
              <a:t>Формирование организации в теории </a:t>
            </a:r>
            <a:r>
              <a:rPr lang="ru-RU" dirty="0" err="1"/>
              <a:t>Гласиер</a:t>
            </a:r>
            <a:r>
              <a:rPr lang="ru-RU" dirty="0"/>
              <a:t>.</a:t>
            </a:r>
          </a:p>
          <a:p>
            <a:r>
              <a:rPr lang="ru-RU" dirty="0" err="1"/>
              <a:t>Тектология</a:t>
            </a:r>
            <a:r>
              <a:rPr lang="ru-RU" dirty="0"/>
              <a:t> </a:t>
            </a:r>
            <a:r>
              <a:rPr lang="ru-RU" dirty="0" err="1"/>
              <a:t>А.Богданова</a:t>
            </a:r>
            <a:r>
              <a:rPr lang="ru-RU" dirty="0"/>
              <a:t>. </a:t>
            </a:r>
          </a:p>
          <a:p>
            <a:r>
              <a:rPr lang="ru-RU" dirty="0"/>
              <a:t>Современные представления об организационном конструировании.</a:t>
            </a:r>
          </a:p>
          <a:p>
            <a:r>
              <a:rPr lang="ru-RU" dirty="0"/>
              <a:t>Основные признаки организации. </a:t>
            </a:r>
          </a:p>
          <a:p>
            <a:r>
              <a:rPr lang="ru-RU" dirty="0"/>
              <a:t>Отличительные особенности социальных организаций.</a:t>
            </a:r>
          </a:p>
          <a:p>
            <a:r>
              <a:rPr lang="ru-RU" dirty="0"/>
              <a:t>Причины создания организаций. </a:t>
            </a:r>
          </a:p>
        </p:txBody>
      </p:sp>
    </p:spTree>
    <p:extLst>
      <p:ext uri="{BB962C8B-B14F-4D97-AF65-F5344CB8AC3E}">
        <p14:creationId xmlns:p14="http://schemas.microsoft.com/office/powerpoint/2010/main" val="287032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Признаки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Наличие, по крайней мере, двух людей, которые считают себя частью этой группы.</a:t>
            </a:r>
          </a:p>
          <a:p>
            <a:r>
              <a:rPr lang="ru-RU" dirty="0"/>
              <a:t>Наличие, по крайней мере, одной цели, которую принимают как общую все члены данной группы. </a:t>
            </a:r>
          </a:p>
          <a:p>
            <a:r>
              <a:rPr lang="ru-RU" dirty="0"/>
              <a:t>Наличие членов группы, которые намеренно работают вместе, чтобы достичь значимой для всех цели.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Организация</a:t>
            </a:r>
            <a:r>
              <a:rPr lang="ru-RU" dirty="0"/>
              <a:t> -  группа людей, деятельность которых специально координируется для достижения сознательно поставленной общей цели или целей.</a:t>
            </a:r>
          </a:p>
        </p:txBody>
      </p:sp>
    </p:spTree>
    <p:extLst>
      <p:ext uri="{BB962C8B-B14F-4D97-AF65-F5344CB8AC3E}">
        <p14:creationId xmlns:p14="http://schemas.microsoft.com/office/powerpoint/2010/main" val="14846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Эффекты проявляющиеся в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Синергетический эффект</a:t>
            </a:r>
          </a:p>
          <a:p>
            <a:r>
              <a:rPr lang="ru-RU" dirty="0"/>
              <a:t>психологический эффект </a:t>
            </a:r>
          </a:p>
        </p:txBody>
      </p:sp>
    </p:spTree>
    <p:extLst>
      <p:ext uri="{BB962C8B-B14F-4D97-AF65-F5344CB8AC3E}">
        <p14:creationId xmlns:p14="http://schemas.microsoft.com/office/powerpoint/2010/main" val="48386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Теория организации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система научных знаний, обобщающая организационный опыт и отражающая сущность организационных отношений, их внутренние необходимые связи, законы функционирования и развития.     </a:t>
            </a:r>
          </a:p>
          <a:p>
            <a:r>
              <a:rPr lang="ru-RU" dirty="0"/>
              <a:t>Объект теории организации -  вся совокупность организационных отношений в обществе, или организационный опыт окружающей нас действительности, т.к. организационные механизмы лежат не только в основе человеческой деятельности, но и самой природы.</a:t>
            </a:r>
          </a:p>
          <a:p>
            <a:r>
              <a:rPr lang="ru-RU" dirty="0"/>
              <a:t>Предмет теории организации – как общие, так частные закономерности, действующие в сложных организационных образованиях, организационные связи и отношения.  </a:t>
            </a:r>
          </a:p>
        </p:txBody>
      </p:sp>
    </p:spTree>
    <p:extLst>
      <p:ext uri="{BB962C8B-B14F-4D97-AF65-F5344CB8AC3E}">
        <p14:creationId xmlns:p14="http://schemas.microsoft.com/office/powerpoint/2010/main" val="23019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Понимание организации в теории научного управления </a:t>
            </a:r>
            <a:r>
              <a:rPr lang="ru-RU" dirty="0" err="1"/>
              <a:t>Ф.Тейлора</a:t>
            </a:r>
            <a:r>
              <a:rPr lang="ru-RU" dirty="0"/>
              <a:t>(19 век)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каждый уровень занят своим делом и не вмешивается  без необходимости в функции других. </a:t>
            </a:r>
          </a:p>
          <a:p>
            <a:r>
              <a:rPr lang="ru-RU" dirty="0"/>
              <a:t> дифференцированная сдельная оплата труда</a:t>
            </a:r>
          </a:p>
          <a:p>
            <a:r>
              <a:rPr lang="ru-RU" dirty="0"/>
              <a:t> предусматриваются конкретные мероприятия, направленные на рациональное использование труда рабочих и средств производства, введение строго регламента на применение материалов и инструментов, точный учет рабочего времени, установление контроля над каждой операцией.</a:t>
            </a:r>
          </a:p>
        </p:txBody>
      </p:sp>
    </p:spTree>
    <p:extLst>
      <p:ext uri="{BB962C8B-B14F-4D97-AF65-F5344CB8AC3E}">
        <p14:creationId xmlns:p14="http://schemas.microsoft.com/office/powerpoint/2010/main" val="425826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Административная теория </a:t>
            </a:r>
            <a:r>
              <a:rPr lang="ru-RU" dirty="0" err="1"/>
              <a:t>А.Файоля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Организация – это определение и создание общей структуры предприятия в соответствии с конкретными целями, что порождает необходимость придать форму всей структуре и обосновано определить место и функции каждого из ее компонентов.</a:t>
            </a:r>
          </a:p>
          <a:p>
            <a:r>
              <a:rPr lang="ru-RU" dirty="0"/>
              <a:t>структурные принципы</a:t>
            </a:r>
          </a:p>
          <a:p>
            <a:r>
              <a:rPr lang="ru-RU" dirty="0"/>
              <a:t>принципы процесса</a:t>
            </a:r>
          </a:p>
          <a:p>
            <a:r>
              <a:rPr lang="ru-RU" dirty="0"/>
              <a:t>принципы конечного результата</a:t>
            </a:r>
          </a:p>
        </p:txBody>
      </p:sp>
    </p:spTree>
    <p:extLst>
      <p:ext uri="{BB962C8B-B14F-4D97-AF65-F5344CB8AC3E}">
        <p14:creationId xmlns:p14="http://schemas.microsoft.com/office/powerpoint/2010/main" val="8056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Структурные принципы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разделение труда,  как между исполнителями, так и между руководителями и исполнителями; </a:t>
            </a:r>
          </a:p>
          <a:p>
            <a:r>
              <a:rPr lang="ru-RU" dirty="0"/>
              <a:t>единство цели и руководства, в соответствии с которым деятельность, имеющая общую цель, должна производиться по единому плану и управляться одним руководителем;</a:t>
            </a:r>
          </a:p>
          <a:p>
            <a:r>
              <a:rPr lang="ru-RU" dirty="0"/>
              <a:t>соотношение централизации и децентрализации; </a:t>
            </a:r>
          </a:p>
          <a:p>
            <a:r>
              <a:rPr lang="ru-RU" dirty="0"/>
              <a:t>соотношение власти и ответственности.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134285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соотношение ценностей:</a:t>
            </a:r>
          </a:p>
          <a:p>
            <a:r>
              <a:rPr lang="ru-RU" dirty="0"/>
              <a:t>справедливость,</a:t>
            </a:r>
          </a:p>
          <a:p>
            <a:r>
              <a:rPr lang="ru-RU" dirty="0"/>
              <a:t>дисциплина, </a:t>
            </a:r>
          </a:p>
          <a:p>
            <a:r>
              <a:rPr lang="ru-RU" dirty="0"/>
              <a:t>вознаграждение персонала, </a:t>
            </a:r>
          </a:p>
          <a:p>
            <a:r>
              <a:rPr lang="ru-RU" dirty="0"/>
              <a:t>корпоративный дух, </a:t>
            </a:r>
          </a:p>
          <a:p>
            <a:r>
              <a:rPr lang="ru-RU" dirty="0"/>
              <a:t>единство команд </a:t>
            </a:r>
          </a:p>
          <a:p>
            <a:r>
              <a:rPr lang="ru-RU" dirty="0"/>
              <a:t>подчинение главному интерес</a:t>
            </a:r>
          </a:p>
        </p:txBody>
      </p:sp>
    </p:spTree>
    <p:extLst>
      <p:ext uri="{BB962C8B-B14F-4D97-AF65-F5344CB8AC3E}">
        <p14:creationId xmlns:p14="http://schemas.microsoft.com/office/powerpoint/2010/main" val="88885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конечного результата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порядок, </a:t>
            </a:r>
          </a:p>
          <a:p>
            <a:r>
              <a:rPr lang="ru-RU" dirty="0"/>
              <a:t>стабильность, </a:t>
            </a:r>
          </a:p>
          <a:p>
            <a:r>
              <a:rPr lang="ru-RU" dirty="0"/>
              <a:t>инициатива.</a:t>
            </a:r>
          </a:p>
        </p:txBody>
      </p:sp>
    </p:spTree>
    <p:extLst>
      <p:ext uri="{BB962C8B-B14F-4D97-AF65-F5344CB8AC3E}">
        <p14:creationId xmlns:p14="http://schemas.microsoft.com/office/powerpoint/2010/main" val="272810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Пять элементов, функции администрации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предвидение, </a:t>
            </a:r>
          </a:p>
          <a:p>
            <a:r>
              <a:rPr lang="ru-RU" dirty="0"/>
              <a:t>планирование</a:t>
            </a:r>
          </a:p>
          <a:p>
            <a:r>
              <a:rPr lang="ru-RU" dirty="0"/>
              <a:t>организация, </a:t>
            </a:r>
          </a:p>
          <a:p>
            <a:r>
              <a:rPr lang="ru-RU" dirty="0"/>
              <a:t>координирование</a:t>
            </a:r>
          </a:p>
          <a:p>
            <a:r>
              <a:rPr lang="ru-RU" dirty="0"/>
              <a:t>контроль.</a:t>
            </a:r>
          </a:p>
        </p:txBody>
      </p:sp>
    </p:spTree>
    <p:extLst>
      <p:ext uri="{BB962C8B-B14F-4D97-AF65-F5344CB8AC3E}">
        <p14:creationId xmlns:p14="http://schemas.microsoft.com/office/powerpoint/2010/main" val="6018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Бюрократическая организация </a:t>
            </a:r>
            <a:r>
              <a:rPr lang="ru-RU" dirty="0" err="1"/>
              <a:t>М.Вебера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Бюрократия - это форма правления с жестко отработанными процедурами. </a:t>
            </a:r>
          </a:p>
          <a:p>
            <a:r>
              <a:rPr lang="ru-RU" dirty="0"/>
              <a:t>1. Высокий уровень квалификации исполнителей и жесткое формальное разделение труда. Исполнители несут полную ответственность за эффективность своих действий. </a:t>
            </a:r>
          </a:p>
          <a:p>
            <a:r>
              <a:rPr lang="ru-RU" dirty="0"/>
              <a:t>2. Каждое задание выполняется в соответствии с общими требованиями организации с целью наилучшей координации, задачи задаются жестко в терминах конкретных результатов. </a:t>
            </a:r>
          </a:p>
          <a:p>
            <a:r>
              <a:rPr lang="ru-RU" dirty="0"/>
              <a:t>3. Каждый сотрудник или руководство подразделений отвечает перед руководителем за свои действия или действия подчиненных. Власть руководителя обеспечивается иерархическим принципом, нижестоящий уровень контролируется вышестоящим и подчиняется ему. </a:t>
            </a:r>
          </a:p>
          <a:p>
            <a:r>
              <a:rPr lang="ru-RU" dirty="0"/>
              <a:t>4. Полное соблюдение дистанции между руководителем и подчиненными и между сотрудниками в целом. Выполнение работы не зависит от личных качеств работника и предполагает формальную обезличенность должностных обязанностей. </a:t>
            </a:r>
          </a:p>
          <a:p>
            <a:r>
              <a:rPr lang="ru-RU" dirty="0"/>
              <a:t>5. </a:t>
            </a:r>
            <a:r>
              <a:rPr lang="ru-RU" dirty="0" err="1"/>
              <a:t>Найм</a:t>
            </a:r>
            <a:r>
              <a:rPr lang="ru-RU" dirty="0"/>
              <a:t> на работу должен основываться на уровне квалификации и быть защищенным от произвольного увольнения. Соответственно продвижение по службе основано на старшинстве и достижениях. </a:t>
            </a:r>
          </a:p>
        </p:txBody>
      </p:sp>
    </p:spTree>
    <p:extLst>
      <p:ext uri="{BB962C8B-B14F-4D97-AF65-F5344CB8AC3E}">
        <p14:creationId xmlns:p14="http://schemas.microsoft.com/office/powerpoint/2010/main" val="129274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Формирование организации в теории </a:t>
            </a:r>
            <a:r>
              <a:rPr lang="ru-RU" dirty="0" err="1"/>
              <a:t>Гласиер</a:t>
            </a:r>
            <a:r>
              <a:rPr lang="ru-RU" dirty="0"/>
              <a:t>. (50 - е годы ХХ века)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Исполнительская подсистема - это структура, в которой исполнители должны выполнять определенные требования  и нести определенную нагрузку в соответствии со своим местом в иерархии ответственности. </a:t>
            </a:r>
          </a:p>
          <a:p>
            <a:r>
              <a:rPr lang="ru-RU" dirty="0" err="1"/>
              <a:t>Аппеляционная</a:t>
            </a:r>
            <a:r>
              <a:rPr lang="ru-RU" dirty="0"/>
              <a:t> система предполагает право каждого члена организации обжаловать решение своего руководителя на более высоких уровнях, вплоть до головного руководства и обращения в судебные органы. </a:t>
            </a:r>
          </a:p>
          <a:p>
            <a:r>
              <a:rPr lang="ru-RU" dirty="0"/>
              <a:t>Представительская - формируется путем  избрания представителей, входящих в совет вместе с руководителями. Они доводят до сведения руководителей жалобы и требования своих избирателей. </a:t>
            </a:r>
          </a:p>
          <a:p>
            <a:r>
              <a:rPr lang="ru-RU" dirty="0"/>
              <a:t>Законодательная подсистема - выработка политики для  всей организации с участием избранных представителей.</a:t>
            </a:r>
          </a:p>
        </p:txBody>
      </p:sp>
    </p:spTree>
    <p:extLst>
      <p:ext uri="{BB962C8B-B14F-4D97-AF65-F5344CB8AC3E}">
        <p14:creationId xmlns:p14="http://schemas.microsoft.com/office/powerpoint/2010/main" val="23389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Тектология</a:t>
            </a:r>
            <a:r>
              <a:rPr lang="ru-RU" dirty="0"/>
              <a:t> </a:t>
            </a:r>
            <a:r>
              <a:rPr lang="ru-RU" dirty="0" err="1"/>
              <a:t>А.Богданова</a:t>
            </a:r>
            <a:r>
              <a:rPr lang="ru-RU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dirty="0" err="1"/>
              <a:t>тектология</a:t>
            </a:r>
            <a:r>
              <a:rPr lang="ru-RU" dirty="0"/>
              <a:t>» или всеобщая организационная наука - природные и общественные явления тождественны с точки зрения организации. </a:t>
            </a:r>
          </a:p>
          <a:p>
            <a:endParaRPr lang="ru-RU" dirty="0"/>
          </a:p>
          <a:p>
            <a:r>
              <a:rPr lang="ru-RU" dirty="0"/>
              <a:t> «все члены организации с большим успехом противостоят сопротивлению внешней среды, чем каждый в отдельности, хотя бы благодаря </a:t>
            </a:r>
            <a:r>
              <a:rPr lang="ru-RU" dirty="0" err="1"/>
              <a:t>взаимоподдержке</a:t>
            </a:r>
            <a:r>
              <a:rPr lang="ru-RU" dirty="0"/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11235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Организация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сеть процессов производства ее составляющих, а структура – особый пространственно-временной образ произведенных составляющих.</a:t>
            </a:r>
          </a:p>
          <a:p>
            <a:endParaRPr lang="ru-RU" dirty="0"/>
          </a:p>
          <a:p>
            <a:r>
              <a:rPr lang="ru-RU" dirty="0"/>
              <a:t>Организация не просто взаимодействует с внешней средой, но адаптируется к изменениям и эволюционирует вместе с ней. </a:t>
            </a:r>
          </a:p>
        </p:txBody>
      </p:sp>
    </p:spTree>
    <p:extLst>
      <p:ext uri="{BB962C8B-B14F-4D97-AF65-F5344CB8AC3E}">
        <p14:creationId xmlns:p14="http://schemas.microsoft.com/office/powerpoint/2010/main" val="210901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Признаки выделения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наличие целей</a:t>
            </a:r>
          </a:p>
          <a:p>
            <a:r>
              <a:rPr lang="ru-RU" dirty="0"/>
              <a:t> координирующий центр</a:t>
            </a:r>
          </a:p>
          <a:p>
            <a:r>
              <a:rPr lang="ru-RU" dirty="0"/>
              <a:t>определенный минимум участников</a:t>
            </a:r>
          </a:p>
          <a:p>
            <a:r>
              <a:rPr lang="ru-RU" dirty="0"/>
              <a:t>обособленность ее границ</a:t>
            </a:r>
          </a:p>
        </p:txBody>
      </p:sp>
    </p:spTree>
    <p:extLst>
      <p:ext uri="{BB962C8B-B14F-4D97-AF65-F5344CB8AC3E}">
        <p14:creationId xmlns:p14="http://schemas.microsoft.com/office/powerpoint/2010/main" val="330325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проблема мотивации</a:t>
            </a:r>
          </a:p>
          <a:p>
            <a:r>
              <a:rPr lang="ru-RU" dirty="0"/>
              <a:t>потребности и мотивы</a:t>
            </a:r>
          </a:p>
        </p:txBody>
      </p:sp>
    </p:spTree>
    <p:extLst>
      <p:ext uri="{BB962C8B-B14F-4D97-AF65-F5344CB8AC3E}">
        <p14:creationId xmlns:p14="http://schemas.microsoft.com/office/powerpoint/2010/main" val="128063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548</TotalTime>
  <Words>1383</Words>
  <Application>Microsoft Office PowerPoint</Application>
  <PresentationFormat>Произвольный</PresentationFormat>
  <Paragraphs>148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Остин</vt:lpstr>
      <vt:lpstr>ТЕМА 1. </vt:lpstr>
      <vt:lpstr>Структура лекции</vt:lpstr>
      <vt:lpstr>Организационное проектирование</vt:lpstr>
      <vt:lpstr>4 подхода к решению задачи проектирования организационных структур</vt:lpstr>
      <vt:lpstr>Нормативно-функциональный подход</vt:lpstr>
      <vt:lpstr>Функционально-технологический подход</vt:lpstr>
      <vt:lpstr>Метод организационного моделирования</vt:lpstr>
      <vt:lpstr> Факторы влияющие на процесс организационного проектирования</vt:lpstr>
      <vt:lpstr>Контекстуальные переменные</vt:lpstr>
      <vt:lpstr>Базовые контекстуальные переменные</vt:lpstr>
      <vt:lpstr>Методологические подходы к проектированию организационных структур</vt:lpstr>
      <vt:lpstr>Метод аналогий </vt:lpstr>
      <vt:lpstr>Экспертный метод </vt:lpstr>
      <vt:lpstr>Метод структуризации целей </vt:lpstr>
      <vt:lpstr>Суть метода</vt:lpstr>
      <vt:lpstr>Метод организационного моделирования </vt:lpstr>
      <vt:lpstr>ТЕМА 2.  </vt:lpstr>
      <vt:lpstr>Содержание</vt:lpstr>
      <vt:lpstr>Признаки организации</vt:lpstr>
      <vt:lpstr>Эффекты проявляющиеся в организации</vt:lpstr>
      <vt:lpstr>Теория организации </vt:lpstr>
      <vt:lpstr>Понимание организации в теории научного управления Ф.Тейлора(19 век) </vt:lpstr>
      <vt:lpstr>Административная теория А.Файоля</vt:lpstr>
      <vt:lpstr>Структурные принципы</vt:lpstr>
      <vt:lpstr>Принципы процесса</vt:lpstr>
      <vt:lpstr>Принципы конечного результата</vt:lpstr>
      <vt:lpstr>Пять элементов, функции администрации</vt:lpstr>
      <vt:lpstr>Бюрократическая организация М.Вебера.</vt:lpstr>
      <vt:lpstr>Формирование организации в теории Гласиер. (50 - е годы ХХ века)</vt:lpstr>
      <vt:lpstr>Тектология А.Богданова. </vt:lpstr>
      <vt:lpstr> Организация</vt:lpstr>
      <vt:lpstr>Признаки выделения организации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</dc:title>
  <dc:creator>Katerina Shumik</dc:creator>
  <cp:lastModifiedBy>Шумик Екатерина</cp:lastModifiedBy>
  <cp:revision>16</cp:revision>
  <dcterms:created xsi:type="dcterms:W3CDTF">2017-01-22T05:22:32Z</dcterms:created>
  <dcterms:modified xsi:type="dcterms:W3CDTF">2017-01-24T11:02:18Z</dcterms:modified>
</cp:coreProperties>
</file>