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73" r:id="rId2"/>
    <p:sldId id="272" r:id="rId3"/>
    <p:sldId id="257" r:id="rId4"/>
    <p:sldId id="258" r:id="rId5"/>
    <p:sldId id="266" r:id="rId6"/>
    <p:sldId id="271" r:id="rId7"/>
    <p:sldId id="263" r:id="rId8"/>
    <p:sldId id="268" r:id="rId9"/>
    <p:sldId id="274" r:id="rId10"/>
    <p:sldId id="261" r:id="rId11"/>
    <p:sldId id="275" r:id="rId12"/>
    <p:sldId id="276" r:id="rId13"/>
  </p:sldIdLst>
  <p:sldSz cx="9906000" cy="6858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639B"/>
    <a:srgbClr val="125B9B"/>
    <a:srgbClr val="B45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1" autoAdjust="0"/>
    <p:restoredTop sz="94660"/>
  </p:normalViewPr>
  <p:slideViewPr>
    <p:cSldViewPr>
      <p:cViewPr>
        <p:scale>
          <a:sx n="70" d="100"/>
          <a:sy n="70" d="100"/>
        </p:scale>
        <p:origin x="-1098" y="-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E8E2FC-2710-48B7-8EA7-B8A0FD29F1E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DDA270-B06F-4CF9-886E-916834CB8B31}">
      <dgm:prSet phldrT="[Текст]" custT="1"/>
      <dgm:spPr/>
      <dgm:t>
        <a:bodyPr/>
        <a:lstStyle/>
        <a:p>
          <a:pPr>
            <a:buFontTx/>
            <a:buNone/>
          </a:pPr>
          <a:r>
            <a:rPr lang="ru-RU" altLang="ru-RU" sz="1400" b="1" dirty="0">
              <a:solidFill>
                <a:schemeClr val="bg1"/>
              </a:solidFill>
              <a:latin typeface="Arial" charset="0"/>
              <a:cs typeface="Arial" charset="0"/>
            </a:rPr>
            <a:t>1. РАССМОТРЕНИЕ ПАКЕТА ДОКУМЕНТОВ</a:t>
          </a:r>
          <a:endParaRPr lang="ru-RU" sz="1400" dirty="0">
            <a:solidFill>
              <a:schemeClr val="bg1"/>
            </a:solidFill>
          </a:endParaRPr>
        </a:p>
      </dgm:t>
    </dgm:pt>
    <dgm:pt modelId="{5E1FE1AE-F11D-412B-AA90-24507BCAA105}" type="parTrans" cxnId="{627D100A-3016-41EA-B880-AF720924BC8A}">
      <dgm:prSet/>
      <dgm:spPr/>
      <dgm:t>
        <a:bodyPr/>
        <a:lstStyle/>
        <a:p>
          <a:endParaRPr lang="ru-RU"/>
        </a:p>
      </dgm:t>
    </dgm:pt>
    <dgm:pt modelId="{326ED528-B016-4784-8219-B1D413E405B7}" type="sibTrans" cxnId="{627D100A-3016-41EA-B880-AF720924BC8A}">
      <dgm:prSet/>
      <dgm:spPr/>
      <dgm:t>
        <a:bodyPr/>
        <a:lstStyle/>
        <a:p>
          <a:endParaRPr lang="ru-RU"/>
        </a:p>
      </dgm:t>
    </dgm:pt>
    <dgm:pt modelId="{82B3AA30-9277-4BCC-A830-ED98AD71CA93}">
      <dgm:prSet phldrT="[Текст]" custT="1"/>
      <dgm:spPr/>
      <dgm:t>
        <a:bodyPr/>
        <a:lstStyle/>
        <a:p>
          <a:r>
            <a:rPr lang="ru-RU" altLang="ru-RU" sz="1400" b="1" dirty="0">
              <a:solidFill>
                <a:schemeClr val="bg1"/>
              </a:solidFill>
              <a:latin typeface="Arial" charset="0"/>
              <a:cs typeface="Arial" charset="0"/>
            </a:rPr>
            <a:t>2. ПРОВЕРКА НА СООТВЕТСТВИЕ КРИТЕРИЯМ ОТБОРА</a:t>
          </a:r>
          <a:endParaRPr lang="ru-RU" sz="1400" dirty="0">
            <a:solidFill>
              <a:schemeClr val="bg1"/>
            </a:solidFill>
          </a:endParaRPr>
        </a:p>
      </dgm:t>
    </dgm:pt>
    <dgm:pt modelId="{B26FFD7D-94C0-4AD7-B63B-5DF9590C8266}" type="parTrans" cxnId="{3D388F1D-DB0A-4FC3-9887-640385BFA41E}">
      <dgm:prSet/>
      <dgm:spPr/>
      <dgm:t>
        <a:bodyPr/>
        <a:lstStyle/>
        <a:p>
          <a:endParaRPr lang="ru-RU"/>
        </a:p>
      </dgm:t>
    </dgm:pt>
    <dgm:pt modelId="{E918D5D3-4481-472A-94B7-2D48F6B73CD8}" type="sibTrans" cxnId="{3D388F1D-DB0A-4FC3-9887-640385BFA41E}">
      <dgm:prSet/>
      <dgm:spPr/>
      <dgm:t>
        <a:bodyPr/>
        <a:lstStyle/>
        <a:p>
          <a:endParaRPr lang="ru-RU"/>
        </a:p>
      </dgm:t>
    </dgm:pt>
    <dgm:pt modelId="{56E7AFD3-83DC-4F7E-9ACB-CA2138FAC643}">
      <dgm:prSet phldrT="[Текст]" custT="1"/>
      <dgm:spPr/>
      <dgm:t>
        <a:bodyPr/>
        <a:lstStyle/>
        <a:p>
          <a:r>
            <a:rPr lang="ru-RU" altLang="ru-RU" sz="1400" b="1" dirty="0">
              <a:solidFill>
                <a:schemeClr val="bg1"/>
              </a:solidFill>
              <a:latin typeface="Arial" charset="0"/>
              <a:cs typeface="Arial" charset="0"/>
            </a:rPr>
            <a:t>3. АНАЛИЗ БИЗНЕС-ПЛАНА</a:t>
          </a:r>
          <a:endParaRPr lang="ru-RU" sz="1400" dirty="0">
            <a:solidFill>
              <a:schemeClr val="bg1"/>
            </a:solidFill>
          </a:endParaRPr>
        </a:p>
      </dgm:t>
    </dgm:pt>
    <dgm:pt modelId="{3C479C9F-E164-41A4-9F4B-CDE5290C9F0D}" type="parTrans" cxnId="{2319AA6B-1A14-4703-BD95-4A83703238B4}">
      <dgm:prSet/>
      <dgm:spPr/>
      <dgm:t>
        <a:bodyPr/>
        <a:lstStyle/>
        <a:p>
          <a:endParaRPr lang="ru-RU"/>
        </a:p>
      </dgm:t>
    </dgm:pt>
    <dgm:pt modelId="{639E0DA0-D681-4013-BEE1-BC95C54C5C17}" type="sibTrans" cxnId="{2319AA6B-1A14-4703-BD95-4A83703238B4}">
      <dgm:prSet/>
      <dgm:spPr/>
      <dgm:t>
        <a:bodyPr/>
        <a:lstStyle/>
        <a:p>
          <a:endParaRPr lang="ru-RU"/>
        </a:p>
      </dgm:t>
    </dgm:pt>
    <dgm:pt modelId="{B5D83854-C8F2-4C87-9A52-60BAFF5AF48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Tx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ЗАЯВКА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5E859D-0FBD-4FED-98A2-E4A9F51E240E}" type="parTrans" cxnId="{2343E5AD-8AA6-4C4B-A700-D9721BFA7977}">
      <dgm:prSet/>
      <dgm:spPr/>
      <dgm:t>
        <a:bodyPr/>
        <a:lstStyle/>
        <a:p>
          <a:endParaRPr lang="ru-RU"/>
        </a:p>
      </dgm:t>
    </dgm:pt>
    <dgm:pt modelId="{9D2ED864-29E9-4C3E-98E7-F5D649C3D68E}" type="sibTrans" cxnId="{2343E5AD-8AA6-4C4B-A700-D9721BFA7977}">
      <dgm:prSet/>
      <dgm:spPr/>
      <dgm:t>
        <a:bodyPr/>
        <a:lstStyle/>
        <a:p>
          <a:endParaRPr lang="ru-RU"/>
        </a:p>
      </dgm:t>
    </dgm:pt>
    <dgm:pt modelId="{30E3AE76-E328-43B7-B2BA-8DEF9CEFF31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Tx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КОПИИ УЧЕРЕДИТЕЛЬНЫХ ДОКУМЕНТОВ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957C86-4680-40C3-8199-EFA9430ED102}" type="parTrans" cxnId="{27ADB240-BA72-4E25-A168-4065BA2E53D0}">
      <dgm:prSet/>
      <dgm:spPr/>
      <dgm:t>
        <a:bodyPr/>
        <a:lstStyle/>
        <a:p>
          <a:endParaRPr lang="ru-RU"/>
        </a:p>
      </dgm:t>
    </dgm:pt>
    <dgm:pt modelId="{5897C520-8E54-463D-8D0D-ED4C3D0D960E}" type="sibTrans" cxnId="{27ADB240-BA72-4E25-A168-4065BA2E53D0}">
      <dgm:prSet/>
      <dgm:spPr/>
      <dgm:t>
        <a:bodyPr/>
        <a:lstStyle/>
        <a:p>
          <a:endParaRPr lang="ru-RU"/>
        </a:p>
      </dgm:t>
    </dgm:pt>
    <dgm:pt modelId="{2C4D552F-A89C-4EA3-BC08-9800D55F2F64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Tx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СВИДЕТЕЛЬСТВО О РЕГИСТРАЦИИ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38F638-6A9D-4A05-83F8-C84FD94747F8}" type="parTrans" cxnId="{37A6D77C-DE9A-4884-9908-C0EE6B68BD4F}">
      <dgm:prSet/>
      <dgm:spPr/>
      <dgm:t>
        <a:bodyPr/>
        <a:lstStyle/>
        <a:p>
          <a:endParaRPr lang="ru-RU"/>
        </a:p>
      </dgm:t>
    </dgm:pt>
    <dgm:pt modelId="{69D701AF-F755-4CE6-BA84-8AF24CA66597}" type="sibTrans" cxnId="{37A6D77C-DE9A-4884-9908-C0EE6B68BD4F}">
      <dgm:prSet/>
      <dgm:spPr/>
      <dgm:t>
        <a:bodyPr/>
        <a:lstStyle/>
        <a:p>
          <a:endParaRPr lang="ru-RU"/>
        </a:p>
      </dgm:t>
    </dgm:pt>
    <dgm:pt modelId="{5F18600E-BB03-480C-AA0D-A16EE2B778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Tx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СВИДЕТЕЛЬСТВО О ПОСТАНОВКЕ НА НАЛОГОВЫЙ УЧЕТ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301A09-C15B-4078-8B7C-CF16315186AC}" type="parTrans" cxnId="{1DD96AAB-862F-4D9A-A590-5A6081529841}">
      <dgm:prSet/>
      <dgm:spPr/>
      <dgm:t>
        <a:bodyPr/>
        <a:lstStyle/>
        <a:p>
          <a:endParaRPr lang="ru-RU"/>
        </a:p>
      </dgm:t>
    </dgm:pt>
    <dgm:pt modelId="{5800B0DE-9BEC-4E3A-A33A-332F0C658C69}" type="sibTrans" cxnId="{1DD96AAB-862F-4D9A-A590-5A6081529841}">
      <dgm:prSet/>
      <dgm:spPr/>
      <dgm:t>
        <a:bodyPr/>
        <a:lstStyle/>
        <a:p>
          <a:endParaRPr lang="ru-RU"/>
        </a:p>
      </dgm:t>
    </dgm:pt>
    <dgm:pt modelId="{B8A0B7FB-41F0-437E-B214-95F20440CB73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Tx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БИЗНЕС-ПЛАН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DD9659-18E3-4ED9-94BD-F7DB8216FCD6}" type="parTrans" cxnId="{A75E62E3-CF6A-46E7-AD76-B46BC3C83E7B}">
      <dgm:prSet/>
      <dgm:spPr/>
      <dgm:t>
        <a:bodyPr/>
        <a:lstStyle/>
        <a:p>
          <a:endParaRPr lang="ru-RU"/>
        </a:p>
      </dgm:t>
    </dgm:pt>
    <dgm:pt modelId="{3DE045CD-4617-4272-8480-0331F6737208}" type="sibTrans" cxnId="{A75E62E3-CF6A-46E7-AD76-B46BC3C83E7B}">
      <dgm:prSet/>
      <dgm:spPr/>
      <dgm:t>
        <a:bodyPr/>
        <a:lstStyle/>
        <a:p>
          <a:endParaRPr lang="ru-RU"/>
        </a:p>
      </dgm:t>
    </dgm:pt>
    <dgm:pt modelId="{5D871347-B9FB-43E0-9D30-1FDE0344B5A0}">
      <dgm:prSet phldrT="[Текст]" custT="1"/>
      <dgm:spPr/>
      <dgm:t>
        <a:bodyPr/>
        <a:lstStyle/>
        <a:p>
          <a:pPr>
            <a:buFontTx/>
            <a:buNone/>
          </a:pPr>
          <a:r>
            <a:rPr lang="ru-RU" altLang="ru-RU" sz="1400" b="1" dirty="0">
              <a:solidFill>
                <a:schemeClr val="bg1"/>
              </a:solidFill>
              <a:latin typeface="Arial" charset="0"/>
              <a:cs typeface="Arial" charset="0"/>
            </a:rPr>
            <a:t>4. ВЫНЕСЕНИЕ РЕШЕНИЯ</a:t>
          </a:r>
          <a:endParaRPr lang="ru-RU" sz="1400" dirty="0">
            <a:solidFill>
              <a:schemeClr val="bg1"/>
            </a:solidFill>
          </a:endParaRPr>
        </a:p>
      </dgm:t>
    </dgm:pt>
    <dgm:pt modelId="{167B4587-6604-4F35-8DDF-5F527B511776}" type="parTrans" cxnId="{E211CA7E-7DFE-413B-92F7-45F03AAD9404}">
      <dgm:prSet/>
      <dgm:spPr/>
      <dgm:t>
        <a:bodyPr/>
        <a:lstStyle/>
        <a:p>
          <a:endParaRPr lang="ru-RU"/>
        </a:p>
      </dgm:t>
    </dgm:pt>
    <dgm:pt modelId="{4712FF7B-A38E-4582-A9DB-F2B4EEAFEE2C}" type="sibTrans" cxnId="{E211CA7E-7DFE-413B-92F7-45F03AAD9404}">
      <dgm:prSet/>
      <dgm:spPr/>
      <dgm:t>
        <a:bodyPr/>
        <a:lstStyle/>
        <a:p>
          <a:endParaRPr lang="ru-RU"/>
        </a:p>
      </dgm:t>
    </dgm:pt>
    <dgm:pt modelId="{28EB4C92-3B93-4575-A11D-3C4AA55582CF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None/>
          </a:pPr>
          <a:r>
            <a:rPr lang="ru-RU" altLang="ru-RU" sz="1200" b="1" i="0" dirty="0">
              <a:solidFill>
                <a:srgbClr val="41639B"/>
              </a:solidFill>
              <a:latin typeface="Arial" charset="0"/>
              <a:cs typeface="Arial" charset="0"/>
            </a:rPr>
            <a:t>ТРЕБОВАНИЯ  К БИЗНЕС-ПЛАНУ</a:t>
          </a:r>
          <a:endParaRPr lang="ru-RU" sz="1200" b="1" i="0" dirty="0">
            <a:solidFill>
              <a:srgbClr val="41639B"/>
            </a:solidFill>
          </a:endParaRPr>
        </a:p>
      </dgm:t>
    </dgm:pt>
    <dgm:pt modelId="{36BB3723-119A-446F-988E-DCF8126168D7}" type="parTrans" cxnId="{CDA40281-00A5-4C20-8472-996665DB9332}">
      <dgm:prSet/>
      <dgm:spPr/>
      <dgm:t>
        <a:bodyPr/>
        <a:lstStyle/>
        <a:p>
          <a:endParaRPr lang="ru-RU"/>
        </a:p>
      </dgm:t>
    </dgm:pt>
    <dgm:pt modelId="{B2FF2E6E-D3E0-45FB-8F53-F9F0FEAB5729}" type="sibTrans" cxnId="{CDA40281-00A5-4C20-8472-996665DB9332}">
      <dgm:prSet/>
      <dgm:spPr/>
      <dgm:t>
        <a:bodyPr/>
        <a:lstStyle/>
        <a:p>
          <a:endParaRPr lang="ru-RU"/>
        </a:p>
      </dgm:t>
    </dgm:pt>
    <dgm:pt modelId="{11500A27-CCA5-41F9-8373-FA4E61D1DE72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СВЕДЕНИЯ ОБ ИНВЕСТОРЕ</a:t>
          </a:r>
        </a:p>
      </dgm:t>
    </dgm:pt>
    <dgm:pt modelId="{9DAC66F3-9DD7-4E0A-AC9D-5A7C7F27E26A}" type="parTrans" cxnId="{21843029-FC5B-4915-8C20-0836F00982F9}">
      <dgm:prSet/>
      <dgm:spPr/>
      <dgm:t>
        <a:bodyPr/>
        <a:lstStyle/>
        <a:p>
          <a:endParaRPr lang="ru-RU"/>
        </a:p>
      </dgm:t>
    </dgm:pt>
    <dgm:pt modelId="{D7496054-E594-4253-AAB6-F62E94005EDB}" type="sibTrans" cxnId="{21843029-FC5B-4915-8C20-0836F00982F9}">
      <dgm:prSet/>
      <dgm:spPr/>
      <dgm:t>
        <a:bodyPr/>
        <a:lstStyle/>
        <a:p>
          <a:endParaRPr lang="ru-RU"/>
        </a:p>
      </dgm:t>
    </dgm:pt>
    <dgm:pt modelId="{A2956B69-46ED-4358-AEED-7264098B4B69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ОПИСАНИЕ ПРОЕКТА</a:t>
          </a:r>
        </a:p>
      </dgm:t>
    </dgm:pt>
    <dgm:pt modelId="{71302D18-927D-4F9B-80DD-535FA4BC4EBF}" type="parTrans" cxnId="{2844C567-2046-46A3-8077-F33F241ED9F1}">
      <dgm:prSet/>
      <dgm:spPr/>
      <dgm:t>
        <a:bodyPr/>
        <a:lstStyle/>
        <a:p>
          <a:endParaRPr lang="ru-RU"/>
        </a:p>
      </dgm:t>
    </dgm:pt>
    <dgm:pt modelId="{91F51B1A-EE4C-4622-B65D-479671228BBD}" type="sibTrans" cxnId="{2844C567-2046-46A3-8077-F33F241ED9F1}">
      <dgm:prSet/>
      <dgm:spPr/>
      <dgm:t>
        <a:bodyPr/>
        <a:lstStyle/>
        <a:p>
          <a:endParaRPr lang="ru-RU"/>
        </a:p>
      </dgm:t>
    </dgm:pt>
    <dgm:pt modelId="{F8EF8086-ACAC-4A2F-A976-B056BD3D6E09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СВЕДЕНИЯ О ПРОДУКЦИИ (РАБОТАХ, УСЛУГАХ)</a:t>
          </a:r>
        </a:p>
      </dgm:t>
    </dgm:pt>
    <dgm:pt modelId="{0CDC1521-C1D7-4FDC-958F-A3222F3E2895}" type="parTrans" cxnId="{9D8F9F34-E6E4-49CB-89FD-84FFEAEB2406}">
      <dgm:prSet/>
      <dgm:spPr/>
      <dgm:t>
        <a:bodyPr/>
        <a:lstStyle/>
        <a:p>
          <a:endParaRPr lang="ru-RU"/>
        </a:p>
      </dgm:t>
    </dgm:pt>
    <dgm:pt modelId="{F71FA7D2-D77E-45F6-A188-43A227413D98}" type="sibTrans" cxnId="{9D8F9F34-E6E4-49CB-89FD-84FFEAEB2406}">
      <dgm:prSet/>
      <dgm:spPr/>
      <dgm:t>
        <a:bodyPr/>
        <a:lstStyle/>
        <a:p>
          <a:endParaRPr lang="ru-RU"/>
        </a:p>
      </dgm:t>
    </dgm:pt>
    <dgm:pt modelId="{91066844-E5EB-47FB-ADE7-865BA2161A8D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ОСНОВНЫЕ ФИНАНСОВЫЕ ПОКАЗАТЕЛИ</a:t>
          </a:r>
        </a:p>
      </dgm:t>
    </dgm:pt>
    <dgm:pt modelId="{14F0FF0A-D850-4A8E-8A02-F0EEF28E28DC}" type="parTrans" cxnId="{261C2017-87E0-4880-A2E5-6EF764689C0A}">
      <dgm:prSet/>
      <dgm:spPr/>
      <dgm:t>
        <a:bodyPr/>
        <a:lstStyle/>
        <a:p>
          <a:endParaRPr lang="ru-RU"/>
        </a:p>
      </dgm:t>
    </dgm:pt>
    <dgm:pt modelId="{BF02AC8B-93E2-412B-AE1A-22416855FAC9}" type="sibTrans" cxnId="{261C2017-87E0-4880-A2E5-6EF764689C0A}">
      <dgm:prSet/>
      <dgm:spPr/>
      <dgm:t>
        <a:bodyPr/>
        <a:lstStyle/>
        <a:p>
          <a:endParaRPr lang="ru-RU"/>
        </a:p>
      </dgm:t>
    </dgm:pt>
    <dgm:pt modelId="{2E1ADB32-8A6F-4F70-9EAF-548A8501A57F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РАСЧЕТ НАЛОГОВЫХ ОТЧИСЛЕНИЙ</a:t>
          </a:r>
        </a:p>
      </dgm:t>
    </dgm:pt>
    <dgm:pt modelId="{E36AF5EC-3393-4933-AB85-0C468388584F}" type="parTrans" cxnId="{1EB0556D-775A-4D93-B2D7-42255C5CA3EF}">
      <dgm:prSet/>
      <dgm:spPr/>
      <dgm:t>
        <a:bodyPr/>
        <a:lstStyle/>
        <a:p>
          <a:endParaRPr lang="ru-RU"/>
        </a:p>
      </dgm:t>
    </dgm:pt>
    <dgm:pt modelId="{04DF3815-61B4-42A0-977F-225F4D8BE91D}" type="sibTrans" cxnId="{1EB0556D-775A-4D93-B2D7-42255C5CA3EF}">
      <dgm:prSet/>
      <dgm:spPr/>
      <dgm:t>
        <a:bodyPr/>
        <a:lstStyle/>
        <a:p>
          <a:endParaRPr lang="ru-RU"/>
        </a:p>
      </dgm:t>
    </dgm:pt>
    <dgm:pt modelId="{FE698865-D4E4-474F-B552-4C9F0C5D8183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ИСТОЧНИКИ ФИНАНСИРОВАНИЯ</a:t>
          </a:r>
        </a:p>
      </dgm:t>
    </dgm:pt>
    <dgm:pt modelId="{7FAC7310-57F0-4538-A746-DB75411E1346}" type="parTrans" cxnId="{0BCFC70F-FACF-4FA3-9157-F7CCC8A9FD2A}">
      <dgm:prSet/>
      <dgm:spPr/>
      <dgm:t>
        <a:bodyPr/>
        <a:lstStyle/>
        <a:p>
          <a:endParaRPr lang="ru-RU"/>
        </a:p>
      </dgm:t>
    </dgm:pt>
    <dgm:pt modelId="{213E1A5B-BDE8-4842-94C5-82C3ED0184F2}" type="sibTrans" cxnId="{0BCFC70F-FACF-4FA3-9157-F7CCC8A9FD2A}">
      <dgm:prSet/>
      <dgm:spPr/>
      <dgm:t>
        <a:bodyPr/>
        <a:lstStyle/>
        <a:p>
          <a:endParaRPr lang="ru-RU"/>
        </a:p>
      </dgm:t>
    </dgm:pt>
    <dgm:pt modelId="{41095218-0E28-4C54-92DA-AD3C31EF2618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–"/>
          </a:pPr>
          <a:r>
            <a:rPr lang="ru-RU" altLang="ru-RU" sz="1100" dirty="0">
              <a:solidFill>
                <a:prstClr val="black"/>
              </a:solidFill>
              <a:latin typeface="Arial" charset="0"/>
              <a:cs typeface="Arial" charset="0"/>
            </a:rPr>
            <a:t> ПЛАН-ГРАФИК ПРОЕКТА</a:t>
          </a:r>
        </a:p>
      </dgm:t>
    </dgm:pt>
    <dgm:pt modelId="{E386F024-573F-48D7-8BF1-2358CCA66EE2}" type="parTrans" cxnId="{97D71CC8-8EC1-4175-BC7A-9F2B4359650E}">
      <dgm:prSet/>
      <dgm:spPr/>
      <dgm:t>
        <a:bodyPr/>
        <a:lstStyle/>
        <a:p>
          <a:endParaRPr lang="ru-RU"/>
        </a:p>
      </dgm:t>
    </dgm:pt>
    <dgm:pt modelId="{74F8B9A5-4F6E-42E3-8CF6-9B9318B06613}" type="sibTrans" cxnId="{97D71CC8-8EC1-4175-BC7A-9F2B4359650E}">
      <dgm:prSet/>
      <dgm:spPr/>
      <dgm:t>
        <a:bodyPr/>
        <a:lstStyle/>
        <a:p>
          <a:endParaRPr lang="ru-RU"/>
        </a:p>
      </dgm:t>
    </dgm:pt>
    <dgm:pt modelId="{8951BD8B-DEC0-4A20-83A6-37C87BF9C177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Tx/>
            <a:buChar char="–"/>
          </a:pPr>
          <a:r>
            <a:rPr lang="ru-RU" sz="1100" dirty="0">
              <a:latin typeface="Arial" panose="020B0604020202020204" pitchFamily="34" charset="0"/>
              <a:cs typeface="Arial" panose="020B0604020202020204" pitchFamily="34" charset="0"/>
            </a:rPr>
            <a:t> БУХГАЛТЕРСКАЯ ОТЧЕТНОСТЬ (ДЛЯ ДЕЙСТВУЮЩИХ ПРЕДПРИЯТИЙ)</a:t>
          </a:r>
        </a:p>
      </dgm:t>
    </dgm:pt>
    <dgm:pt modelId="{9A2FB43B-6178-43AD-BF8B-827A02310E22}" type="parTrans" cxnId="{515440DF-B5F1-4030-A678-6A2959F6AC63}">
      <dgm:prSet/>
      <dgm:spPr/>
      <dgm:t>
        <a:bodyPr/>
        <a:lstStyle/>
        <a:p>
          <a:endParaRPr lang="ru-RU"/>
        </a:p>
      </dgm:t>
    </dgm:pt>
    <dgm:pt modelId="{43138A93-58F9-4403-BBCA-4FF3F0DFEC94}" type="sibTrans" cxnId="{515440DF-B5F1-4030-A678-6A2959F6AC63}">
      <dgm:prSet/>
      <dgm:spPr/>
      <dgm:t>
        <a:bodyPr/>
        <a:lstStyle/>
        <a:p>
          <a:endParaRPr lang="ru-RU"/>
        </a:p>
      </dgm:t>
    </dgm:pt>
    <dgm:pt modelId="{43A3AF48-EBBA-4301-BB9B-CE86333D43EB}" type="pres">
      <dgm:prSet presAssocID="{EAE8E2FC-2710-48B7-8EA7-B8A0FD29F1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4DF105-0D91-456F-966C-C6AC231D4645}" type="pres">
      <dgm:prSet presAssocID="{CCDDA270-B06F-4CF9-886E-916834CB8B31}" presName="parentLin" presStyleCnt="0"/>
      <dgm:spPr/>
    </dgm:pt>
    <dgm:pt modelId="{763ABC1E-6000-462B-9F74-4E41B6005B16}" type="pres">
      <dgm:prSet presAssocID="{CCDDA270-B06F-4CF9-886E-916834CB8B3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28F3B2C-7242-43F6-A5ED-C2B2CB32B328}" type="pres">
      <dgm:prSet presAssocID="{CCDDA270-B06F-4CF9-886E-916834CB8B3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1683E-ECC3-46A1-A22D-3C09AE3CD2F2}" type="pres">
      <dgm:prSet presAssocID="{CCDDA270-B06F-4CF9-886E-916834CB8B31}" presName="negativeSpace" presStyleCnt="0"/>
      <dgm:spPr/>
    </dgm:pt>
    <dgm:pt modelId="{20F522F6-85B1-4843-B2EF-43A1E5213530}" type="pres">
      <dgm:prSet presAssocID="{CCDDA270-B06F-4CF9-886E-916834CB8B31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73D85-03DD-4229-BED6-DFD5CF3129C3}" type="pres">
      <dgm:prSet presAssocID="{326ED528-B016-4784-8219-B1D413E405B7}" presName="spaceBetweenRectangles" presStyleCnt="0"/>
      <dgm:spPr/>
    </dgm:pt>
    <dgm:pt modelId="{F0A30141-53E2-4989-B889-97F2007ECFDB}" type="pres">
      <dgm:prSet presAssocID="{82B3AA30-9277-4BCC-A830-ED98AD71CA93}" presName="parentLin" presStyleCnt="0"/>
      <dgm:spPr/>
    </dgm:pt>
    <dgm:pt modelId="{566C12DB-EE75-4E03-B158-AE3E6E1199F7}" type="pres">
      <dgm:prSet presAssocID="{82B3AA30-9277-4BCC-A830-ED98AD71CA93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21182AE-BC0F-4B17-BF97-9B298989BFBF}" type="pres">
      <dgm:prSet presAssocID="{82B3AA30-9277-4BCC-A830-ED98AD71CA93}" presName="parentText" presStyleLbl="node1" presStyleIdx="1" presStyleCnt="4" custScaleX="1249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CA0F94-251A-498C-A788-4D20A05D86C1}" type="pres">
      <dgm:prSet presAssocID="{82B3AA30-9277-4BCC-A830-ED98AD71CA93}" presName="negativeSpace" presStyleCnt="0"/>
      <dgm:spPr/>
    </dgm:pt>
    <dgm:pt modelId="{D90F9B89-F066-4FEA-A8C5-432059F06096}" type="pres">
      <dgm:prSet presAssocID="{82B3AA30-9277-4BCC-A830-ED98AD71CA93}" presName="childText" presStyleLbl="conFgAcc1" presStyleIdx="1" presStyleCnt="4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2CA2CDE9-9C98-4AF0-9C5A-B5CB6B5B36DD}" type="pres">
      <dgm:prSet presAssocID="{E918D5D3-4481-472A-94B7-2D48F6B73CD8}" presName="spaceBetweenRectangles" presStyleCnt="0"/>
      <dgm:spPr/>
    </dgm:pt>
    <dgm:pt modelId="{9CF984F3-60EA-4BF6-8396-FE052E7DD00A}" type="pres">
      <dgm:prSet presAssocID="{56E7AFD3-83DC-4F7E-9ACB-CA2138FAC643}" presName="parentLin" presStyleCnt="0"/>
      <dgm:spPr/>
    </dgm:pt>
    <dgm:pt modelId="{BD197F0A-06F5-4D61-824D-C352E88B7D28}" type="pres">
      <dgm:prSet presAssocID="{56E7AFD3-83DC-4F7E-9ACB-CA2138FAC64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C2F802D-D2DF-4F08-8B93-FE69DA920E06}" type="pres">
      <dgm:prSet presAssocID="{56E7AFD3-83DC-4F7E-9ACB-CA2138FAC64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82E12-CAE1-4AB8-AE9A-FDFC1F425D14}" type="pres">
      <dgm:prSet presAssocID="{56E7AFD3-83DC-4F7E-9ACB-CA2138FAC643}" presName="negativeSpace" presStyleCnt="0"/>
      <dgm:spPr/>
    </dgm:pt>
    <dgm:pt modelId="{2D59D74B-9B50-46BF-8B45-7BB1CD2D6046}" type="pres">
      <dgm:prSet presAssocID="{56E7AFD3-83DC-4F7E-9ACB-CA2138FAC643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6970B3-1223-47D4-B9C3-0BCF9CBC210C}" type="pres">
      <dgm:prSet presAssocID="{639E0DA0-D681-4013-BEE1-BC95C54C5C17}" presName="spaceBetweenRectangles" presStyleCnt="0"/>
      <dgm:spPr/>
    </dgm:pt>
    <dgm:pt modelId="{579112B4-4FD9-4787-A420-0CD90C26EBD0}" type="pres">
      <dgm:prSet presAssocID="{5D871347-B9FB-43E0-9D30-1FDE0344B5A0}" presName="parentLin" presStyleCnt="0"/>
      <dgm:spPr/>
    </dgm:pt>
    <dgm:pt modelId="{5730868A-8630-4BAF-A8EA-C4BB2E180CBD}" type="pres">
      <dgm:prSet presAssocID="{5D871347-B9FB-43E0-9D30-1FDE0344B5A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75E1B00B-149A-4C05-BDF2-A39A816BB21C}" type="pres">
      <dgm:prSet presAssocID="{5D871347-B9FB-43E0-9D30-1FDE0344B5A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61668D-811E-4593-BA3C-B1E11EC213A5}" type="pres">
      <dgm:prSet presAssocID="{5D871347-B9FB-43E0-9D30-1FDE0344B5A0}" presName="negativeSpace" presStyleCnt="0"/>
      <dgm:spPr/>
    </dgm:pt>
    <dgm:pt modelId="{47DDDACB-9B57-44B9-B7A7-955185D98BAA}" type="pres">
      <dgm:prSet presAssocID="{5D871347-B9FB-43E0-9D30-1FDE0344B5A0}" presName="childText" presStyleLbl="conFgAcc1" presStyleIdx="3" presStyleCnt="4">
        <dgm:presLayoutVars>
          <dgm:bulletEnabled val="1"/>
        </dgm:presLayoutVars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</dgm:ptLst>
  <dgm:cxnLst>
    <dgm:cxn modelId="{0BCFC70F-FACF-4FA3-9157-F7CCC8A9FD2A}" srcId="{56E7AFD3-83DC-4F7E-9ACB-CA2138FAC643}" destId="{FE698865-D4E4-474F-B552-4C9F0C5D8183}" srcOrd="6" destOrd="0" parTransId="{7FAC7310-57F0-4538-A746-DB75411E1346}" sibTransId="{213E1A5B-BDE8-4842-94C5-82C3ED0184F2}"/>
    <dgm:cxn modelId="{F9ED04FE-7FF0-4F9C-8898-A4598DEAF834}" type="presOf" srcId="{11500A27-CCA5-41F9-8373-FA4E61D1DE72}" destId="{2D59D74B-9B50-46BF-8B45-7BB1CD2D6046}" srcOrd="0" destOrd="1" presId="urn:microsoft.com/office/officeart/2005/8/layout/list1"/>
    <dgm:cxn modelId="{C0DD3CDA-82F2-4E4F-872A-376304461F2B}" type="presOf" srcId="{82B3AA30-9277-4BCC-A830-ED98AD71CA93}" destId="{566C12DB-EE75-4E03-B158-AE3E6E1199F7}" srcOrd="0" destOrd="0" presId="urn:microsoft.com/office/officeart/2005/8/layout/list1"/>
    <dgm:cxn modelId="{51198C76-9261-4D2F-997D-BE31622B2B93}" type="presOf" srcId="{5D871347-B9FB-43E0-9D30-1FDE0344B5A0}" destId="{5730868A-8630-4BAF-A8EA-C4BB2E180CBD}" srcOrd="0" destOrd="0" presId="urn:microsoft.com/office/officeart/2005/8/layout/list1"/>
    <dgm:cxn modelId="{F1700A2C-5471-43F2-8D04-26AA4F6C16BF}" type="presOf" srcId="{8951BD8B-DEC0-4A20-83A6-37C87BF9C177}" destId="{20F522F6-85B1-4843-B2EF-43A1E5213530}" srcOrd="0" destOrd="5" presId="urn:microsoft.com/office/officeart/2005/8/layout/list1"/>
    <dgm:cxn modelId="{37A6D77C-DE9A-4884-9908-C0EE6B68BD4F}" srcId="{CCDDA270-B06F-4CF9-886E-916834CB8B31}" destId="{2C4D552F-A89C-4EA3-BC08-9800D55F2F64}" srcOrd="2" destOrd="0" parTransId="{8338F638-6A9D-4A05-83F8-C84FD94747F8}" sibTransId="{69D701AF-F755-4CE6-BA84-8AF24CA66597}"/>
    <dgm:cxn modelId="{41A6AB4C-8352-4CC0-BC27-4FB8186F31AA}" type="presOf" srcId="{30E3AE76-E328-43B7-B2BA-8DEF9CEFF318}" destId="{20F522F6-85B1-4843-B2EF-43A1E5213530}" srcOrd="0" destOrd="1" presId="urn:microsoft.com/office/officeart/2005/8/layout/list1"/>
    <dgm:cxn modelId="{1DD96AAB-862F-4D9A-A590-5A6081529841}" srcId="{CCDDA270-B06F-4CF9-886E-916834CB8B31}" destId="{5F18600E-BB03-480C-AA0D-A16EE2B778A9}" srcOrd="3" destOrd="0" parTransId="{D4301A09-C15B-4078-8B7C-CF16315186AC}" sibTransId="{5800B0DE-9BEC-4E3A-A33A-332F0C658C69}"/>
    <dgm:cxn modelId="{64186949-B720-4930-A059-0941DCC7C0FF}" type="presOf" srcId="{EAE8E2FC-2710-48B7-8EA7-B8A0FD29F1E1}" destId="{43A3AF48-EBBA-4301-BB9B-CE86333D43EB}" srcOrd="0" destOrd="0" presId="urn:microsoft.com/office/officeart/2005/8/layout/list1"/>
    <dgm:cxn modelId="{261C2017-87E0-4880-A2E5-6EF764689C0A}" srcId="{56E7AFD3-83DC-4F7E-9ACB-CA2138FAC643}" destId="{91066844-E5EB-47FB-ADE7-865BA2161A8D}" srcOrd="4" destOrd="0" parTransId="{14F0FF0A-D850-4A8E-8A02-F0EEF28E28DC}" sibTransId="{BF02AC8B-93E2-412B-AE1A-22416855FAC9}"/>
    <dgm:cxn modelId="{CDA40281-00A5-4C20-8472-996665DB9332}" srcId="{56E7AFD3-83DC-4F7E-9ACB-CA2138FAC643}" destId="{28EB4C92-3B93-4575-A11D-3C4AA55582CF}" srcOrd="0" destOrd="0" parTransId="{36BB3723-119A-446F-988E-DCF8126168D7}" sibTransId="{B2FF2E6E-D3E0-45FB-8F53-F9F0FEAB5729}"/>
    <dgm:cxn modelId="{2343E5AD-8AA6-4C4B-A700-D9721BFA7977}" srcId="{CCDDA270-B06F-4CF9-886E-916834CB8B31}" destId="{B5D83854-C8F2-4C87-9A52-60BAFF5AF48A}" srcOrd="0" destOrd="0" parTransId="{AE5E859D-0FBD-4FED-98A2-E4A9F51E240E}" sibTransId="{9D2ED864-29E9-4C3E-98E7-F5D649C3D68E}"/>
    <dgm:cxn modelId="{27ADB240-BA72-4E25-A168-4065BA2E53D0}" srcId="{CCDDA270-B06F-4CF9-886E-916834CB8B31}" destId="{30E3AE76-E328-43B7-B2BA-8DEF9CEFF318}" srcOrd="1" destOrd="0" parTransId="{8E957C86-4680-40C3-8199-EFA9430ED102}" sibTransId="{5897C520-8E54-463D-8D0D-ED4C3D0D960E}"/>
    <dgm:cxn modelId="{248A5FFC-5D33-4E6C-A4D6-6CF32A0E08CB}" type="presOf" srcId="{A2956B69-46ED-4358-AEED-7264098B4B69}" destId="{2D59D74B-9B50-46BF-8B45-7BB1CD2D6046}" srcOrd="0" destOrd="2" presId="urn:microsoft.com/office/officeart/2005/8/layout/list1"/>
    <dgm:cxn modelId="{2319AA6B-1A14-4703-BD95-4A83703238B4}" srcId="{EAE8E2FC-2710-48B7-8EA7-B8A0FD29F1E1}" destId="{56E7AFD3-83DC-4F7E-9ACB-CA2138FAC643}" srcOrd="2" destOrd="0" parTransId="{3C479C9F-E164-41A4-9F4B-CDE5290C9F0D}" sibTransId="{639E0DA0-D681-4013-BEE1-BC95C54C5C17}"/>
    <dgm:cxn modelId="{8F8385A0-59C1-4B54-A0A7-14508060B12C}" type="presOf" srcId="{CCDDA270-B06F-4CF9-886E-916834CB8B31}" destId="{763ABC1E-6000-462B-9F74-4E41B6005B16}" srcOrd="0" destOrd="0" presId="urn:microsoft.com/office/officeart/2005/8/layout/list1"/>
    <dgm:cxn modelId="{FED783B9-6334-4129-AA47-5C352F64DEC4}" type="presOf" srcId="{B5D83854-C8F2-4C87-9A52-60BAFF5AF48A}" destId="{20F522F6-85B1-4843-B2EF-43A1E5213530}" srcOrd="0" destOrd="0" presId="urn:microsoft.com/office/officeart/2005/8/layout/list1"/>
    <dgm:cxn modelId="{2844C567-2046-46A3-8077-F33F241ED9F1}" srcId="{56E7AFD3-83DC-4F7E-9ACB-CA2138FAC643}" destId="{A2956B69-46ED-4358-AEED-7264098B4B69}" srcOrd="2" destOrd="0" parTransId="{71302D18-927D-4F9B-80DD-535FA4BC4EBF}" sibTransId="{91F51B1A-EE4C-4622-B65D-479671228BBD}"/>
    <dgm:cxn modelId="{CCC04703-1DAC-4BEA-B4E5-49F7733E06DF}" type="presOf" srcId="{56E7AFD3-83DC-4F7E-9ACB-CA2138FAC643}" destId="{FC2F802D-D2DF-4F08-8B93-FE69DA920E06}" srcOrd="1" destOrd="0" presId="urn:microsoft.com/office/officeart/2005/8/layout/list1"/>
    <dgm:cxn modelId="{44E0A46E-D41E-433F-B3F9-FD8B700FEA37}" type="presOf" srcId="{28EB4C92-3B93-4575-A11D-3C4AA55582CF}" destId="{2D59D74B-9B50-46BF-8B45-7BB1CD2D6046}" srcOrd="0" destOrd="0" presId="urn:microsoft.com/office/officeart/2005/8/layout/list1"/>
    <dgm:cxn modelId="{A75E62E3-CF6A-46E7-AD76-B46BC3C83E7B}" srcId="{CCDDA270-B06F-4CF9-886E-916834CB8B31}" destId="{B8A0B7FB-41F0-437E-B214-95F20440CB73}" srcOrd="4" destOrd="0" parTransId="{C6DD9659-18E3-4ED9-94BD-F7DB8216FCD6}" sibTransId="{3DE045CD-4617-4272-8480-0331F6737208}"/>
    <dgm:cxn modelId="{21843029-FC5B-4915-8C20-0836F00982F9}" srcId="{56E7AFD3-83DC-4F7E-9ACB-CA2138FAC643}" destId="{11500A27-CCA5-41F9-8373-FA4E61D1DE72}" srcOrd="1" destOrd="0" parTransId="{9DAC66F3-9DD7-4E0A-AC9D-5A7C7F27E26A}" sibTransId="{D7496054-E594-4253-AAB6-F62E94005EDB}"/>
    <dgm:cxn modelId="{8952776E-905F-479C-BB35-02A9B28A5A3E}" type="presOf" srcId="{5F18600E-BB03-480C-AA0D-A16EE2B778A9}" destId="{20F522F6-85B1-4843-B2EF-43A1E5213530}" srcOrd="0" destOrd="3" presId="urn:microsoft.com/office/officeart/2005/8/layout/list1"/>
    <dgm:cxn modelId="{BC5B1197-ABA6-4279-8B68-31DAC6B41711}" type="presOf" srcId="{56E7AFD3-83DC-4F7E-9ACB-CA2138FAC643}" destId="{BD197F0A-06F5-4D61-824D-C352E88B7D28}" srcOrd="0" destOrd="0" presId="urn:microsoft.com/office/officeart/2005/8/layout/list1"/>
    <dgm:cxn modelId="{9D8F9F34-E6E4-49CB-89FD-84FFEAEB2406}" srcId="{56E7AFD3-83DC-4F7E-9ACB-CA2138FAC643}" destId="{F8EF8086-ACAC-4A2F-A976-B056BD3D6E09}" srcOrd="3" destOrd="0" parTransId="{0CDC1521-C1D7-4FDC-958F-A3222F3E2895}" sibTransId="{F71FA7D2-D77E-45F6-A188-43A227413D98}"/>
    <dgm:cxn modelId="{31D01139-9603-447B-83AE-C6B49EA94B76}" type="presOf" srcId="{41095218-0E28-4C54-92DA-AD3C31EF2618}" destId="{2D59D74B-9B50-46BF-8B45-7BB1CD2D6046}" srcOrd="0" destOrd="7" presId="urn:microsoft.com/office/officeart/2005/8/layout/list1"/>
    <dgm:cxn modelId="{D3F17BF9-F530-4870-BA99-B3A3F658EBEB}" type="presOf" srcId="{2C4D552F-A89C-4EA3-BC08-9800D55F2F64}" destId="{20F522F6-85B1-4843-B2EF-43A1E5213530}" srcOrd="0" destOrd="2" presId="urn:microsoft.com/office/officeart/2005/8/layout/list1"/>
    <dgm:cxn modelId="{515440DF-B5F1-4030-A678-6A2959F6AC63}" srcId="{CCDDA270-B06F-4CF9-886E-916834CB8B31}" destId="{8951BD8B-DEC0-4A20-83A6-37C87BF9C177}" srcOrd="5" destOrd="0" parTransId="{9A2FB43B-6178-43AD-BF8B-827A02310E22}" sibTransId="{43138A93-58F9-4403-BBCA-4FF3F0DFEC94}"/>
    <dgm:cxn modelId="{1EB0556D-775A-4D93-B2D7-42255C5CA3EF}" srcId="{56E7AFD3-83DC-4F7E-9ACB-CA2138FAC643}" destId="{2E1ADB32-8A6F-4F70-9EAF-548A8501A57F}" srcOrd="5" destOrd="0" parTransId="{E36AF5EC-3393-4933-AB85-0C468388584F}" sibTransId="{04DF3815-61B4-42A0-977F-225F4D8BE91D}"/>
    <dgm:cxn modelId="{2FD197D8-0722-4DC8-98A6-B2C14C4F4D54}" type="presOf" srcId="{F8EF8086-ACAC-4A2F-A976-B056BD3D6E09}" destId="{2D59D74B-9B50-46BF-8B45-7BB1CD2D6046}" srcOrd="0" destOrd="3" presId="urn:microsoft.com/office/officeart/2005/8/layout/list1"/>
    <dgm:cxn modelId="{4191175E-6F8C-4614-A79A-186BDB26B396}" type="presOf" srcId="{5D871347-B9FB-43E0-9D30-1FDE0344B5A0}" destId="{75E1B00B-149A-4C05-BDF2-A39A816BB21C}" srcOrd="1" destOrd="0" presId="urn:microsoft.com/office/officeart/2005/8/layout/list1"/>
    <dgm:cxn modelId="{E211CA7E-7DFE-413B-92F7-45F03AAD9404}" srcId="{EAE8E2FC-2710-48B7-8EA7-B8A0FD29F1E1}" destId="{5D871347-B9FB-43E0-9D30-1FDE0344B5A0}" srcOrd="3" destOrd="0" parTransId="{167B4587-6604-4F35-8DDF-5F527B511776}" sibTransId="{4712FF7B-A38E-4582-A9DB-F2B4EEAFEE2C}"/>
    <dgm:cxn modelId="{627D100A-3016-41EA-B880-AF720924BC8A}" srcId="{EAE8E2FC-2710-48B7-8EA7-B8A0FD29F1E1}" destId="{CCDDA270-B06F-4CF9-886E-916834CB8B31}" srcOrd="0" destOrd="0" parTransId="{5E1FE1AE-F11D-412B-AA90-24507BCAA105}" sibTransId="{326ED528-B016-4784-8219-B1D413E405B7}"/>
    <dgm:cxn modelId="{632AE96F-4DE4-4BA8-BF38-0CE00D154B23}" type="presOf" srcId="{91066844-E5EB-47FB-ADE7-865BA2161A8D}" destId="{2D59D74B-9B50-46BF-8B45-7BB1CD2D6046}" srcOrd="0" destOrd="4" presId="urn:microsoft.com/office/officeart/2005/8/layout/list1"/>
    <dgm:cxn modelId="{B0295F91-2CE6-4C33-9589-7894F53B7658}" type="presOf" srcId="{2E1ADB32-8A6F-4F70-9EAF-548A8501A57F}" destId="{2D59D74B-9B50-46BF-8B45-7BB1CD2D6046}" srcOrd="0" destOrd="5" presId="urn:microsoft.com/office/officeart/2005/8/layout/list1"/>
    <dgm:cxn modelId="{3D388F1D-DB0A-4FC3-9887-640385BFA41E}" srcId="{EAE8E2FC-2710-48B7-8EA7-B8A0FD29F1E1}" destId="{82B3AA30-9277-4BCC-A830-ED98AD71CA93}" srcOrd="1" destOrd="0" parTransId="{B26FFD7D-94C0-4AD7-B63B-5DF9590C8266}" sibTransId="{E918D5D3-4481-472A-94B7-2D48F6B73CD8}"/>
    <dgm:cxn modelId="{4F5A5FDA-E0E5-46A7-84BF-5E6971DD4B90}" type="presOf" srcId="{B8A0B7FB-41F0-437E-B214-95F20440CB73}" destId="{20F522F6-85B1-4843-B2EF-43A1E5213530}" srcOrd="0" destOrd="4" presId="urn:microsoft.com/office/officeart/2005/8/layout/list1"/>
    <dgm:cxn modelId="{BB4C45AA-B79C-4A99-B614-7948F700F4EE}" type="presOf" srcId="{CCDDA270-B06F-4CF9-886E-916834CB8B31}" destId="{828F3B2C-7242-43F6-A5ED-C2B2CB32B328}" srcOrd="1" destOrd="0" presId="urn:microsoft.com/office/officeart/2005/8/layout/list1"/>
    <dgm:cxn modelId="{78E1BCDF-81C0-41B3-99F7-73ECEF2AC6E8}" type="presOf" srcId="{FE698865-D4E4-474F-B552-4C9F0C5D8183}" destId="{2D59D74B-9B50-46BF-8B45-7BB1CD2D6046}" srcOrd="0" destOrd="6" presId="urn:microsoft.com/office/officeart/2005/8/layout/list1"/>
    <dgm:cxn modelId="{97D71CC8-8EC1-4175-BC7A-9F2B4359650E}" srcId="{56E7AFD3-83DC-4F7E-9ACB-CA2138FAC643}" destId="{41095218-0E28-4C54-92DA-AD3C31EF2618}" srcOrd="7" destOrd="0" parTransId="{E386F024-573F-48D7-8BF1-2358CCA66EE2}" sibTransId="{74F8B9A5-4F6E-42E3-8CF6-9B9318B06613}"/>
    <dgm:cxn modelId="{FD675D3D-3BF7-443D-856F-8CD18EE55884}" type="presOf" srcId="{82B3AA30-9277-4BCC-A830-ED98AD71CA93}" destId="{921182AE-BC0F-4B17-BF97-9B298989BFBF}" srcOrd="1" destOrd="0" presId="urn:microsoft.com/office/officeart/2005/8/layout/list1"/>
    <dgm:cxn modelId="{0A748224-47B8-4DD0-A155-4563827FE83E}" type="presParOf" srcId="{43A3AF48-EBBA-4301-BB9B-CE86333D43EB}" destId="{874DF105-0D91-456F-966C-C6AC231D4645}" srcOrd="0" destOrd="0" presId="urn:microsoft.com/office/officeart/2005/8/layout/list1"/>
    <dgm:cxn modelId="{9A466C42-4C5A-4453-9FC7-179630D804B1}" type="presParOf" srcId="{874DF105-0D91-456F-966C-C6AC231D4645}" destId="{763ABC1E-6000-462B-9F74-4E41B6005B16}" srcOrd="0" destOrd="0" presId="urn:microsoft.com/office/officeart/2005/8/layout/list1"/>
    <dgm:cxn modelId="{36FDA8DC-1FDF-4590-89E7-78F6E8DB0347}" type="presParOf" srcId="{874DF105-0D91-456F-966C-C6AC231D4645}" destId="{828F3B2C-7242-43F6-A5ED-C2B2CB32B328}" srcOrd="1" destOrd="0" presId="urn:microsoft.com/office/officeart/2005/8/layout/list1"/>
    <dgm:cxn modelId="{421AA396-51D7-4A37-8992-EEC141A48963}" type="presParOf" srcId="{43A3AF48-EBBA-4301-BB9B-CE86333D43EB}" destId="{1241683E-ECC3-46A1-A22D-3C09AE3CD2F2}" srcOrd="1" destOrd="0" presId="urn:microsoft.com/office/officeart/2005/8/layout/list1"/>
    <dgm:cxn modelId="{4D67FE74-1E8C-447B-8D82-A2CC163CAE47}" type="presParOf" srcId="{43A3AF48-EBBA-4301-BB9B-CE86333D43EB}" destId="{20F522F6-85B1-4843-B2EF-43A1E5213530}" srcOrd="2" destOrd="0" presId="urn:microsoft.com/office/officeart/2005/8/layout/list1"/>
    <dgm:cxn modelId="{9CA6E10E-8FBC-4C38-8A5E-DF3E66022BC2}" type="presParOf" srcId="{43A3AF48-EBBA-4301-BB9B-CE86333D43EB}" destId="{63673D85-03DD-4229-BED6-DFD5CF3129C3}" srcOrd="3" destOrd="0" presId="urn:microsoft.com/office/officeart/2005/8/layout/list1"/>
    <dgm:cxn modelId="{12B92404-2BDD-49D1-9801-45362A4189D7}" type="presParOf" srcId="{43A3AF48-EBBA-4301-BB9B-CE86333D43EB}" destId="{F0A30141-53E2-4989-B889-97F2007ECFDB}" srcOrd="4" destOrd="0" presId="urn:microsoft.com/office/officeart/2005/8/layout/list1"/>
    <dgm:cxn modelId="{29C3D849-6FFE-459E-B746-F9F31787FD49}" type="presParOf" srcId="{F0A30141-53E2-4989-B889-97F2007ECFDB}" destId="{566C12DB-EE75-4E03-B158-AE3E6E1199F7}" srcOrd="0" destOrd="0" presId="urn:microsoft.com/office/officeart/2005/8/layout/list1"/>
    <dgm:cxn modelId="{A36535B5-4933-48C1-9CEA-D963E40CB130}" type="presParOf" srcId="{F0A30141-53E2-4989-B889-97F2007ECFDB}" destId="{921182AE-BC0F-4B17-BF97-9B298989BFBF}" srcOrd="1" destOrd="0" presId="urn:microsoft.com/office/officeart/2005/8/layout/list1"/>
    <dgm:cxn modelId="{0B32D26E-D7D3-4150-B338-B58843C9E817}" type="presParOf" srcId="{43A3AF48-EBBA-4301-BB9B-CE86333D43EB}" destId="{B9CA0F94-251A-498C-A788-4D20A05D86C1}" srcOrd="5" destOrd="0" presId="urn:microsoft.com/office/officeart/2005/8/layout/list1"/>
    <dgm:cxn modelId="{5CDDF639-DB0E-4AF6-B931-8B5FB252F367}" type="presParOf" srcId="{43A3AF48-EBBA-4301-BB9B-CE86333D43EB}" destId="{D90F9B89-F066-4FEA-A8C5-432059F06096}" srcOrd="6" destOrd="0" presId="urn:microsoft.com/office/officeart/2005/8/layout/list1"/>
    <dgm:cxn modelId="{AB94CBAE-CB69-4E94-9890-968876A12F77}" type="presParOf" srcId="{43A3AF48-EBBA-4301-BB9B-CE86333D43EB}" destId="{2CA2CDE9-9C98-4AF0-9C5A-B5CB6B5B36DD}" srcOrd="7" destOrd="0" presId="urn:microsoft.com/office/officeart/2005/8/layout/list1"/>
    <dgm:cxn modelId="{F76A5CFA-672E-4FAF-B38E-E46DAB80F77D}" type="presParOf" srcId="{43A3AF48-EBBA-4301-BB9B-CE86333D43EB}" destId="{9CF984F3-60EA-4BF6-8396-FE052E7DD00A}" srcOrd="8" destOrd="0" presId="urn:microsoft.com/office/officeart/2005/8/layout/list1"/>
    <dgm:cxn modelId="{9F98DA51-566D-4F9D-91B7-1FE28CFC9522}" type="presParOf" srcId="{9CF984F3-60EA-4BF6-8396-FE052E7DD00A}" destId="{BD197F0A-06F5-4D61-824D-C352E88B7D28}" srcOrd="0" destOrd="0" presId="urn:microsoft.com/office/officeart/2005/8/layout/list1"/>
    <dgm:cxn modelId="{716C020C-9C19-4DCC-A33C-B587B7E8A2A6}" type="presParOf" srcId="{9CF984F3-60EA-4BF6-8396-FE052E7DD00A}" destId="{FC2F802D-D2DF-4F08-8B93-FE69DA920E06}" srcOrd="1" destOrd="0" presId="urn:microsoft.com/office/officeart/2005/8/layout/list1"/>
    <dgm:cxn modelId="{63A8AAC9-1E9E-44E6-94FF-60D6FA8D8034}" type="presParOf" srcId="{43A3AF48-EBBA-4301-BB9B-CE86333D43EB}" destId="{F9782E12-CAE1-4AB8-AE9A-FDFC1F425D14}" srcOrd="9" destOrd="0" presId="urn:microsoft.com/office/officeart/2005/8/layout/list1"/>
    <dgm:cxn modelId="{472F984A-0763-4D0B-9CE1-B7296A9150A2}" type="presParOf" srcId="{43A3AF48-EBBA-4301-BB9B-CE86333D43EB}" destId="{2D59D74B-9B50-46BF-8B45-7BB1CD2D6046}" srcOrd="10" destOrd="0" presId="urn:microsoft.com/office/officeart/2005/8/layout/list1"/>
    <dgm:cxn modelId="{6BCDF04B-5D91-443F-9442-7ECD22A5704C}" type="presParOf" srcId="{43A3AF48-EBBA-4301-BB9B-CE86333D43EB}" destId="{386970B3-1223-47D4-B9C3-0BCF9CBC210C}" srcOrd="11" destOrd="0" presId="urn:microsoft.com/office/officeart/2005/8/layout/list1"/>
    <dgm:cxn modelId="{EEB3D7BE-56CB-44C8-9194-54C6E495A188}" type="presParOf" srcId="{43A3AF48-EBBA-4301-BB9B-CE86333D43EB}" destId="{579112B4-4FD9-4787-A420-0CD90C26EBD0}" srcOrd="12" destOrd="0" presId="urn:microsoft.com/office/officeart/2005/8/layout/list1"/>
    <dgm:cxn modelId="{54C02C19-4234-485A-B3B2-FDA27AD35E55}" type="presParOf" srcId="{579112B4-4FD9-4787-A420-0CD90C26EBD0}" destId="{5730868A-8630-4BAF-A8EA-C4BB2E180CBD}" srcOrd="0" destOrd="0" presId="urn:microsoft.com/office/officeart/2005/8/layout/list1"/>
    <dgm:cxn modelId="{69BED2F2-0548-48AE-A602-41D5E58AE7C4}" type="presParOf" srcId="{579112B4-4FD9-4787-A420-0CD90C26EBD0}" destId="{75E1B00B-149A-4C05-BDF2-A39A816BB21C}" srcOrd="1" destOrd="0" presId="urn:microsoft.com/office/officeart/2005/8/layout/list1"/>
    <dgm:cxn modelId="{5085A482-8604-4DD8-9C2C-A129D16A3BB5}" type="presParOf" srcId="{43A3AF48-EBBA-4301-BB9B-CE86333D43EB}" destId="{3261668D-811E-4593-BA3C-B1E11EC213A5}" srcOrd="13" destOrd="0" presId="urn:microsoft.com/office/officeart/2005/8/layout/list1"/>
    <dgm:cxn modelId="{4C03127E-049A-4550-8746-F67EA980576A}" type="presParOf" srcId="{43A3AF48-EBBA-4301-BB9B-CE86333D43EB}" destId="{47DDDACB-9B57-44B9-B7A7-955185D98BA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522F6-85B1-4843-B2EF-43A1E5213530}">
      <dsp:nvSpPr>
        <dsp:cNvPr id="0" name=""/>
        <dsp:cNvSpPr/>
      </dsp:nvSpPr>
      <dsp:spPr>
        <a:xfrm>
          <a:off x="0" y="165398"/>
          <a:ext cx="7992888" cy="1316699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20337" tIns="229108" rIns="62033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ЗАЯВКА</a:t>
          </a:r>
          <a:endParaRPr lang="ru-RU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КОПИИ УЧЕРЕДИТЕЛЬНЫХ ДОКУМЕНТОВ</a:t>
          </a:r>
          <a:endParaRPr lang="ru-RU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СВИДЕТЕЛЬСТВО О РЕГИСТРАЦИИ</a:t>
          </a:r>
          <a:endParaRPr lang="ru-RU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СВИДЕТЕЛЬСТВО О ПОСТАНОВКЕ НА НАЛОГОВЫЙ УЧЕТ</a:t>
          </a:r>
          <a:endParaRPr lang="ru-RU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БИЗНЕС-ПЛАН</a:t>
          </a:r>
          <a:endParaRPr lang="ru-RU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ru-RU" sz="1100" kern="1200" dirty="0">
              <a:latin typeface="Arial" panose="020B0604020202020204" pitchFamily="34" charset="0"/>
              <a:cs typeface="Arial" panose="020B0604020202020204" pitchFamily="34" charset="0"/>
            </a:rPr>
            <a:t> БУХГАЛТЕРСКАЯ ОТЧЕТНОСТЬ (ДЛЯ ДЕЙСТВУЮЩИХ ПРЕДПРИЯТИЙ)</a:t>
          </a:r>
        </a:p>
      </dsp:txBody>
      <dsp:txXfrm>
        <a:off x="0" y="165398"/>
        <a:ext cx="7992888" cy="1316699"/>
      </dsp:txXfrm>
    </dsp:sp>
    <dsp:sp modelId="{828F3B2C-7242-43F6-A5ED-C2B2CB32B328}">
      <dsp:nvSpPr>
        <dsp:cNvPr id="0" name=""/>
        <dsp:cNvSpPr/>
      </dsp:nvSpPr>
      <dsp:spPr>
        <a:xfrm>
          <a:off x="399644" y="3038"/>
          <a:ext cx="5595021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altLang="ru-RU" sz="1400" b="1" kern="1200" dirty="0">
              <a:solidFill>
                <a:schemeClr val="bg1"/>
              </a:solidFill>
              <a:latin typeface="Arial" charset="0"/>
              <a:cs typeface="Arial" charset="0"/>
            </a:rPr>
            <a:t>1. РАССМОТРЕНИЕ ПАКЕТА ДОКУМЕНТОВ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415496" y="18890"/>
        <a:ext cx="5563317" cy="293016"/>
      </dsp:txXfrm>
    </dsp:sp>
    <dsp:sp modelId="{D90F9B89-F066-4FEA-A8C5-432059F06096}">
      <dsp:nvSpPr>
        <dsp:cNvPr id="0" name=""/>
        <dsp:cNvSpPr/>
      </dsp:nvSpPr>
      <dsp:spPr>
        <a:xfrm>
          <a:off x="0" y="1703858"/>
          <a:ext cx="7992888" cy="27720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921182AE-BC0F-4B17-BF97-9B298989BFBF}">
      <dsp:nvSpPr>
        <dsp:cNvPr id="0" name=""/>
        <dsp:cNvSpPr/>
      </dsp:nvSpPr>
      <dsp:spPr>
        <a:xfrm>
          <a:off x="399644" y="1541498"/>
          <a:ext cx="6989412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>
              <a:solidFill>
                <a:schemeClr val="bg1"/>
              </a:solidFill>
              <a:latin typeface="Arial" charset="0"/>
              <a:cs typeface="Arial" charset="0"/>
            </a:rPr>
            <a:t>2. ПРОВЕРКА НА СООТВЕТСТВИЕ КРИТЕРИЯМ ОТБОРА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415496" y="1557350"/>
        <a:ext cx="6957708" cy="293016"/>
      </dsp:txXfrm>
    </dsp:sp>
    <dsp:sp modelId="{2D59D74B-9B50-46BF-8B45-7BB1CD2D6046}">
      <dsp:nvSpPr>
        <dsp:cNvPr id="0" name=""/>
        <dsp:cNvSpPr/>
      </dsp:nvSpPr>
      <dsp:spPr>
        <a:xfrm>
          <a:off x="0" y="2202818"/>
          <a:ext cx="7992888" cy="169785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20337" tIns="229108" rIns="62033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200" b="1" i="0" kern="1200" dirty="0">
              <a:solidFill>
                <a:srgbClr val="41639B"/>
              </a:solidFill>
              <a:latin typeface="Arial" charset="0"/>
              <a:cs typeface="Arial" charset="0"/>
            </a:rPr>
            <a:t>ТРЕБОВАНИЯ  К БИЗНЕС-ПЛАНУ</a:t>
          </a:r>
          <a:endParaRPr lang="ru-RU" sz="1200" b="1" i="0" kern="1200" dirty="0">
            <a:solidFill>
              <a:srgbClr val="41639B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СВЕДЕНИЯ ОБ ИНВЕСТОРЕ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ОПИСАНИЕ ПРОЕКТА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СВЕДЕНИЯ О ПРОДУКЦИИ (РАБОТАХ, УСЛУГАХ)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ОСНОВНЫЕ ФИНАНСОВЫЕ ПОКАЗАТЕЛИ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РАСЧЕТ НАЛОГОВЫХ ОТЧИСЛЕНИЙ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ИСТОЧНИКИ ФИНАНСИРОВАНИЯ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altLang="ru-RU" sz="1100" kern="1200" dirty="0">
              <a:solidFill>
                <a:prstClr val="black"/>
              </a:solidFill>
              <a:latin typeface="Arial" charset="0"/>
              <a:cs typeface="Arial" charset="0"/>
            </a:rPr>
            <a:t> ПЛАН-ГРАФИК ПРОЕКТА</a:t>
          </a:r>
        </a:p>
      </dsp:txBody>
      <dsp:txXfrm>
        <a:off x="0" y="2202818"/>
        <a:ext cx="7992888" cy="1697850"/>
      </dsp:txXfrm>
    </dsp:sp>
    <dsp:sp modelId="{FC2F802D-D2DF-4F08-8B93-FE69DA920E06}">
      <dsp:nvSpPr>
        <dsp:cNvPr id="0" name=""/>
        <dsp:cNvSpPr/>
      </dsp:nvSpPr>
      <dsp:spPr>
        <a:xfrm>
          <a:off x="399644" y="2040458"/>
          <a:ext cx="5595021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kern="1200" dirty="0">
              <a:solidFill>
                <a:schemeClr val="bg1"/>
              </a:solidFill>
              <a:latin typeface="Arial" charset="0"/>
              <a:cs typeface="Arial" charset="0"/>
            </a:rPr>
            <a:t>3. АНАЛИЗ БИЗНЕС-ПЛАНА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415496" y="2056310"/>
        <a:ext cx="5563317" cy="293016"/>
      </dsp:txXfrm>
    </dsp:sp>
    <dsp:sp modelId="{47DDDACB-9B57-44B9-B7A7-955185D98BAA}">
      <dsp:nvSpPr>
        <dsp:cNvPr id="0" name=""/>
        <dsp:cNvSpPr/>
      </dsp:nvSpPr>
      <dsp:spPr>
        <a:xfrm>
          <a:off x="0" y="4122428"/>
          <a:ext cx="7992888" cy="27720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75E1B00B-149A-4C05-BDF2-A39A816BB21C}">
      <dsp:nvSpPr>
        <dsp:cNvPr id="0" name=""/>
        <dsp:cNvSpPr/>
      </dsp:nvSpPr>
      <dsp:spPr>
        <a:xfrm>
          <a:off x="399644" y="3960068"/>
          <a:ext cx="5595021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altLang="ru-RU" sz="1400" b="1" kern="1200" dirty="0">
              <a:solidFill>
                <a:schemeClr val="bg1"/>
              </a:solidFill>
              <a:latin typeface="Arial" charset="0"/>
              <a:cs typeface="Arial" charset="0"/>
            </a:rPr>
            <a:t>4. ВЫНЕСЕНИЕ РЕШЕНИЯ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415496" y="3975920"/>
        <a:ext cx="5563317" cy="2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AB170-D28E-4447-A50A-73A384B39D06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1C5F4-66AD-4793-8B73-DD113024B3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58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1C5F4-66AD-4793-8B73-DD113024B38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44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92D2-04B2-44F3-AAF3-A32FD2DC90EE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192EF-38FC-4949-9B15-E27C084DB9BA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12212-BE12-4E01-A8B4-7792E4F36188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3E0E-979C-4882-9E82-69536FA30ACB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FD02-A4DC-418B-BFF4-B7CA4BEE7E5B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1AF9-17FF-42AB-B157-6293FD216DF2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783C-3BA4-46EB-9246-F6CDB48EE70C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69A2A-7FF8-4B19-928E-BCAEC6FD140C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0C9F-2550-4DB2-A32C-7B39C33DB47C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628B-8AE1-4B34-9A12-81EBA4E1F39B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E01A-3C8D-4343-AD75-CF287D131FAB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32BB3-AAFF-475F-81E6-FFF48931612D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r="2827"/>
          <a:stretch/>
        </p:blipFill>
        <p:spPr>
          <a:xfrm>
            <a:off x="205248" y="116632"/>
            <a:ext cx="9426492" cy="6641976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04528" y="2564904"/>
            <a:ext cx="8568952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PT Sans"/>
              </a:rPr>
              <a:t>Свободный порт Владивосток</a:t>
            </a:r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  <a:latin typeface="P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04528" y="980728"/>
            <a:ext cx="8568952" cy="55707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Свободный порт Владивосток – территория с особыми режимами налогового, таможенного и инвестиционного регулирования в соответствии с Федеральным законом от 13.07.2015 № 212-ФЗ «О свободном порте Владивосток».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Режим свободного порта Владивосток распространен на 16 муниципальных образований Приморского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края и все ключевые порты юга Дальнего Востока,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городской округ Петропавловск-Камчатский (Камчатского края),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Ванинский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муниципальный район (Хабаровского края), городской округ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Корсаковский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(Сахалинской области), городской округ Певек (Чукотского автономного округа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), включая территории и акватории морских портов, расположенные на их территории.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420720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r="2827"/>
          <a:stretch/>
        </p:blipFill>
        <p:spPr>
          <a:xfrm>
            <a:off x="205248" y="116632"/>
            <a:ext cx="9426492" cy="6641976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5" name="TextBox 14"/>
          <p:cNvSpPr txBox="1"/>
          <p:nvPr/>
        </p:nvSpPr>
        <p:spPr>
          <a:xfrm>
            <a:off x="5713738" y="962207"/>
            <a:ext cx="840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125B9B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dirty="0">
              <a:solidFill>
                <a:srgbClr val="125B9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37892" y="1069930"/>
            <a:ext cx="1546031" cy="4308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МУНИЦИПАЛЬНЫХ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18494" y="313323"/>
            <a:ext cx="457100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125B9B"/>
                </a:solidFill>
                <a:latin typeface="PT Sans" pitchFamily="34" charset="-52"/>
                <a:ea typeface="PT Sans" pitchFamily="34" charset="-52"/>
              </a:rPr>
              <a:t>ТЕРРИТОРИЯ СПВ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7748" y="3496726"/>
            <a:ext cx="11160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Ханкайский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22" name="Полилиния: фигура 21"/>
          <p:cNvSpPr/>
          <p:nvPr/>
        </p:nvSpPr>
        <p:spPr>
          <a:xfrm>
            <a:off x="1896960" y="4069399"/>
            <a:ext cx="1052036" cy="308134"/>
          </a:xfrm>
          <a:custGeom>
            <a:avLst/>
            <a:gdLst>
              <a:gd name="connsiteX0" fmla="*/ 0 w 1847850"/>
              <a:gd name="connsiteY0" fmla="*/ 295275 h 295275"/>
              <a:gd name="connsiteX1" fmla="*/ 476250 w 1847850"/>
              <a:gd name="connsiteY1" fmla="*/ 0 h 295275"/>
              <a:gd name="connsiteX2" fmla="*/ 1847850 w 1847850"/>
              <a:gd name="connsiteY2" fmla="*/ 0 h 295275"/>
              <a:gd name="connsiteX0" fmla="*/ 0 w 2009775"/>
              <a:gd name="connsiteY0" fmla="*/ 304800 h 304800"/>
              <a:gd name="connsiteX1" fmla="*/ 476250 w 2009775"/>
              <a:gd name="connsiteY1" fmla="*/ 9525 h 304800"/>
              <a:gd name="connsiteX2" fmla="*/ 2009775 w 2009775"/>
              <a:gd name="connsiteY2" fmla="*/ 0 h 304800"/>
              <a:gd name="connsiteX0" fmla="*/ 0 w 2012156"/>
              <a:gd name="connsiteY0" fmla="*/ 295275 h 295275"/>
              <a:gd name="connsiteX1" fmla="*/ 476250 w 2012156"/>
              <a:gd name="connsiteY1" fmla="*/ 0 h 295275"/>
              <a:gd name="connsiteX2" fmla="*/ 2012156 w 2012156"/>
              <a:gd name="connsiteY2" fmla="*/ 0 h 295275"/>
              <a:gd name="connsiteX0" fmla="*/ 0 w 1459706"/>
              <a:gd name="connsiteY0" fmla="*/ 295275 h 295275"/>
              <a:gd name="connsiteX1" fmla="*/ 476250 w 1459706"/>
              <a:gd name="connsiteY1" fmla="*/ 0 h 295275"/>
              <a:gd name="connsiteX2" fmla="*/ 1459706 w 1459706"/>
              <a:gd name="connsiteY2" fmla="*/ 2381 h 295275"/>
              <a:gd name="connsiteX0" fmla="*/ 133350 w 983456"/>
              <a:gd name="connsiteY0" fmla="*/ 295275 h 295275"/>
              <a:gd name="connsiteX1" fmla="*/ 0 w 983456"/>
              <a:gd name="connsiteY1" fmla="*/ 0 h 295275"/>
              <a:gd name="connsiteX2" fmla="*/ 983456 w 983456"/>
              <a:gd name="connsiteY2" fmla="*/ 2381 h 295275"/>
              <a:gd name="connsiteX0" fmla="*/ 133350 w 983456"/>
              <a:gd name="connsiteY0" fmla="*/ 295275 h 295275"/>
              <a:gd name="connsiteX1" fmla="*/ 0 w 983456"/>
              <a:gd name="connsiteY1" fmla="*/ 0 h 295275"/>
              <a:gd name="connsiteX2" fmla="*/ 983456 w 983456"/>
              <a:gd name="connsiteY2" fmla="*/ 2381 h 295275"/>
              <a:gd name="connsiteX0" fmla="*/ 133350 w 1052036"/>
              <a:gd name="connsiteY0" fmla="*/ 308134 h 308134"/>
              <a:gd name="connsiteX1" fmla="*/ 0 w 1052036"/>
              <a:gd name="connsiteY1" fmla="*/ 12859 h 308134"/>
              <a:gd name="connsiteX2" fmla="*/ 1052036 w 1052036"/>
              <a:gd name="connsiteY2" fmla="*/ 0 h 30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2036" h="308134">
                <a:moveTo>
                  <a:pt x="133350" y="308134"/>
                </a:moveTo>
                <a:cubicBezTo>
                  <a:pt x="127000" y="301149"/>
                  <a:pt x="44450" y="111284"/>
                  <a:pt x="0" y="12859"/>
                </a:cubicBezTo>
                <a:lnTo>
                  <a:pt x="1052036" y="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057206" y="3887368"/>
            <a:ext cx="10262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Спасск-Дальний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2633" y="4429300"/>
            <a:ext cx="5036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Артем</a:t>
            </a:r>
          </a:p>
        </p:txBody>
      </p:sp>
      <p:sp>
        <p:nvSpPr>
          <p:cNvPr id="27" name="Полилиния: фигура 26"/>
          <p:cNvSpPr/>
          <p:nvPr/>
        </p:nvSpPr>
        <p:spPr>
          <a:xfrm>
            <a:off x="1678941" y="4621120"/>
            <a:ext cx="428149" cy="411480"/>
          </a:xfrm>
          <a:custGeom>
            <a:avLst/>
            <a:gdLst>
              <a:gd name="connsiteX0" fmla="*/ 0 w 1847850"/>
              <a:gd name="connsiteY0" fmla="*/ 295275 h 295275"/>
              <a:gd name="connsiteX1" fmla="*/ 476250 w 1847850"/>
              <a:gd name="connsiteY1" fmla="*/ 0 h 295275"/>
              <a:gd name="connsiteX2" fmla="*/ 1847850 w 1847850"/>
              <a:gd name="connsiteY2" fmla="*/ 0 h 295275"/>
              <a:gd name="connsiteX0" fmla="*/ 0 w 2009775"/>
              <a:gd name="connsiteY0" fmla="*/ 304800 h 304800"/>
              <a:gd name="connsiteX1" fmla="*/ 476250 w 2009775"/>
              <a:gd name="connsiteY1" fmla="*/ 9525 h 304800"/>
              <a:gd name="connsiteX2" fmla="*/ 2009775 w 2009775"/>
              <a:gd name="connsiteY2" fmla="*/ 0 h 304800"/>
              <a:gd name="connsiteX0" fmla="*/ 0 w 1638300"/>
              <a:gd name="connsiteY0" fmla="*/ 304800 h 304800"/>
              <a:gd name="connsiteX1" fmla="*/ 476250 w 1638300"/>
              <a:gd name="connsiteY1" fmla="*/ 9525 h 304800"/>
              <a:gd name="connsiteX2" fmla="*/ 1638300 w 1638300"/>
              <a:gd name="connsiteY2" fmla="*/ 0 h 304800"/>
              <a:gd name="connsiteX0" fmla="*/ 0 w 1428750"/>
              <a:gd name="connsiteY0" fmla="*/ 571500 h 571500"/>
              <a:gd name="connsiteX1" fmla="*/ 266700 w 1428750"/>
              <a:gd name="connsiteY1" fmla="*/ 9525 h 571500"/>
              <a:gd name="connsiteX2" fmla="*/ 1428750 w 1428750"/>
              <a:gd name="connsiteY2" fmla="*/ 0 h 571500"/>
              <a:gd name="connsiteX0" fmla="*/ 0 w 831850"/>
              <a:gd name="connsiteY0" fmla="*/ 565150 h 565150"/>
              <a:gd name="connsiteX1" fmla="*/ 266700 w 831850"/>
              <a:gd name="connsiteY1" fmla="*/ 3175 h 565150"/>
              <a:gd name="connsiteX2" fmla="*/ 831850 w 831850"/>
              <a:gd name="connsiteY2" fmla="*/ 0 h 565150"/>
              <a:gd name="connsiteX0" fmla="*/ 190500 w 457200"/>
              <a:gd name="connsiteY0" fmla="*/ 571500 h 571500"/>
              <a:gd name="connsiteX1" fmla="*/ 457200 w 457200"/>
              <a:gd name="connsiteY1" fmla="*/ 9525 h 571500"/>
              <a:gd name="connsiteX2" fmla="*/ 0 w 457200"/>
              <a:gd name="connsiteY2" fmla="*/ 0 h 571500"/>
              <a:gd name="connsiteX0" fmla="*/ 190500 w 645319"/>
              <a:gd name="connsiteY0" fmla="*/ 578643 h 578643"/>
              <a:gd name="connsiteX1" fmla="*/ 645319 w 645319"/>
              <a:gd name="connsiteY1" fmla="*/ 0 h 578643"/>
              <a:gd name="connsiteX2" fmla="*/ 0 w 645319"/>
              <a:gd name="connsiteY2" fmla="*/ 7143 h 578643"/>
              <a:gd name="connsiteX0" fmla="*/ 190500 w 650081"/>
              <a:gd name="connsiteY0" fmla="*/ 571500 h 571500"/>
              <a:gd name="connsiteX1" fmla="*/ 650081 w 650081"/>
              <a:gd name="connsiteY1" fmla="*/ 4763 h 571500"/>
              <a:gd name="connsiteX2" fmla="*/ 0 w 650081"/>
              <a:gd name="connsiteY2" fmla="*/ 0 h 571500"/>
              <a:gd name="connsiteX0" fmla="*/ 190500 w 626269"/>
              <a:gd name="connsiteY0" fmla="*/ 571500 h 571500"/>
              <a:gd name="connsiteX1" fmla="*/ 626269 w 626269"/>
              <a:gd name="connsiteY1" fmla="*/ 0 h 571500"/>
              <a:gd name="connsiteX2" fmla="*/ 0 w 626269"/>
              <a:gd name="connsiteY2" fmla="*/ 0 h 571500"/>
              <a:gd name="connsiteX0" fmla="*/ 190500 w 435769"/>
              <a:gd name="connsiteY0" fmla="*/ 571500 h 571500"/>
              <a:gd name="connsiteX1" fmla="*/ 435769 w 435769"/>
              <a:gd name="connsiteY1" fmla="*/ 160020 h 571500"/>
              <a:gd name="connsiteX2" fmla="*/ 0 w 435769"/>
              <a:gd name="connsiteY2" fmla="*/ 0 h 571500"/>
              <a:gd name="connsiteX0" fmla="*/ 182880 w 428149"/>
              <a:gd name="connsiteY0" fmla="*/ 411480 h 411480"/>
              <a:gd name="connsiteX1" fmla="*/ 428149 w 428149"/>
              <a:gd name="connsiteY1" fmla="*/ 0 h 411480"/>
              <a:gd name="connsiteX2" fmla="*/ 0 w 428149"/>
              <a:gd name="connsiteY2" fmla="*/ 762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149" h="411480">
                <a:moveTo>
                  <a:pt x="182880" y="411480"/>
                </a:moveTo>
                <a:lnTo>
                  <a:pt x="428149" y="0"/>
                </a:lnTo>
                <a:cubicBezTo>
                  <a:pt x="219393" y="0"/>
                  <a:pt x="208756" y="7620"/>
                  <a:pt x="0" y="7620"/>
                </a:cubicBez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: фигура 28"/>
          <p:cNvSpPr/>
          <p:nvPr/>
        </p:nvSpPr>
        <p:spPr>
          <a:xfrm>
            <a:off x="288322" y="5001132"/>
            <a:ext cx="1094864" cy="45719"/>
          </a:xfrm>
          <a:custGeom>
            <a:avLst/>
            <a:gdLst>
              <a:gd name="connsiteX0" fmla="*/ 0 w 1200150"/>
              <a:gd name="connsiteY0" fmla="*/ 0 h 666750"/>
              <a:gd name="connsiteX1" fmla="*/ 933450 w 1200150"/>
              <a:gd name="connsiteY1" fmla="*/ 0 h 666750"/>
              <a:gd name="connsiteX2" fmla="*/ 1200150 w 1200150"/>
              <a:gd name="connsiteY2" fmla="*/ 666750 h 666750"/>
              <a:gd name="connsiteX0" fmla="*/ 0 w 1571625"/>
              <a:gd name="connsiteY0" fmla="*/ 0 h 666750"/>
              <a:gd name="connsiteX1" fmla="*/ 1304925 w 1571625"/>
              <a:gd name="connsiteY1" fmla="*/ 0 h 666750"/>
              <a:gd name="connsiteX2" fmla="*/ 1571625 w 1571625"/>
              <a:gd name="connsiteY2" fmla="*/ 666750 h 666750"/>
              <a:gd name="connsiteX0" fmla="*/ 0 w 1724025"/>
              <a:gd name="connsiteY0" fmla="*/ 0 h 19050"/>
              <a:gd name="connsiteX1" fmla="*/ 1304925 w 1724025"/>
              <a:gd name="connsiteY1" fmla="*/ 0 h 19050"/>
              <a:gd name="connsiteX2" fmla="*/ 1724025 w 1724025"/>
              <a:gd name="connsiteY2" fmla="*/ 1905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4025" h="19050">
                <a:moveTo>
                  <a:pt x="0" y="0"/>
                </a:moveTo>
                <a:lnTo>
                  <a:pt x="1304925" y="0"/>
                </a:lnTo>
                <a:lnTo>
                  <a:pt x="1724025" y="1905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230797" y="4828208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Уссурийск</a:t>
            </a:r>
          </a:p>
        </p:txBody>
      </p:sp>
      <p:sp>
        <p:nvSpPr>
          <p:cNvPr id="32" name="Полилиния: фигура 31"/>
          <p:cNvSpPr/>
          <p:nvPr/>
        </p:nvSpPr>
        <p:spPr>
          <a:xfrm>
            <a:off x="367086" y="5625082"/>
            <a:ext cx="1062799" cy="692902"/>
          </a:xfrm>
          <a:custGeom>
            <a:avLst/>
            <a:gdLst>
              <a:gd name="connsiteX0" fmla="*/ 0 w 1200150"/>
              <a:gd name="connsiteY0" fmla="*/ 0 h 666750"/>
              <a:gd name="connsiteX1" fmla="*/ 933450 w 1200150"/>
              <a:gd name="connsiteY1" fmla="*/ 0 h 666750"/>
              <a:gd name="connsiteX2" fmla="*/ 1200150 w 1200150"/>
              <a:gd name="connsiteY2" fmla="*/ 666750 h 666750"/>
              <a:gd name="connsiteX0" fmla="*/ 0 w 1571625"/>
              <a:gd name="connsiteY0" fmla="*/ 0 h 666750"/>
              <a:gd name="connsiteX1" fmla="*/ 1304925 w 1571625"/>
              <a:gd name="connsiteY1" fmla="*/ 0 h 666750"/>
              <a:gd name="connsiteX2" fmla="*/ 1571625 w 1571625"/>
              <a:gd name="connsiteY2" fmla="*/ 666750 h 666750"/>
              <a:gd name="connsiteX0" fmla="*/ 0 w 1640205"/>
              <a:gd name="connsiteY0" fmla="*/ 0 h 156210"/>
              <a:gd name="connsiteX1" fmla="*/ 1304925 w 1640205"/>
              <a:gd name="connsiteY1" fmla="*/ 0 h 156210"/>
              <a:gd name="connsiteX2" fmla="*/ 1640205 w 1640205"/>
              <a:gd name="connsiteY2" fmla="*/ 156210 h 156210"/>
              <a:gd name="connsiteX0" fmla="*/ 0 w 1518285"/>
              <a:gd name="connsiteY0" fmla="*/ 255270 h 255270"/>
              <a:gd name="connsiteX1" fmla="*/ 1304925 w 1518285"/>
              <a:gd name="connsiteY1" fmla="*/ 255270 h 255270"/>
              <a:gd name="connsiteX2" fmla="*/ 1518285 w 1518285"/>
              <a:gd name="connsiteY2" fmla="*/ 0 h 255270"/>
              <a:gd name="connsiteX0" fmla="*/ 0 w 1407296"/>
              <a:gd name="connsiteY0" fmla="*/ 664497 h 664497"/>
              <a:gd name="connsiteX1" fmla="*/ 1304925 w 1407296"/>
              <a:gd name="connsiteY1" fmla="*/ 664497 h 664497"/>
              <a:gd name="connsiteX2" fmla="*/ 1407296 w 1407296"/>
              <a:gd name="connsiteY2" fmla="*/ 0 h 664497"/>
              <a:gd name="connsiteX0" fmla="*/ 0 w 1407296"/>
              <a:gd name="connsiteY0" fmla="*/ 664497 h 664497"/>
              <a:gd name="connsiteX1" fmla="*/ 1304925 w 1407296"/>
              <a:gd name="connsiteY1" fmla="*/ 664497 h 664497"/>
              <a:gd name="connsiteX2" fmla="*/ 1407296 w 1407296"/>
              <a:gd name="connsiteY2" fmla="*/ 0 h 664497"/>
              <a:gd name="connsiteX0" fmla="*/ 0 w 1407296"/>
              <a:gd name="connsiteY0" fmla="*/ 664497 h 664497"/>
              <a:gd name="connsiteX1" fmla="*/ 1304925 w 1407296"/>
              <a:gd name="connsiteY1" fmla="*/ 664497 h 664497"/>
              <a:gd name="connsiteX2" fmla="*/ 1407296 w 1407296"/>
              <a:gd name="connsiteY2" fmla="*/ 0 h 664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7296" h="664497">
                <a:moveTo>
                  <a:pt x="0" y="664497"/>
                </a:moveTo>
                <a:lnTo>
                  <a:pt x="1304925" y="664497"/>
                </a:lnTo>
                <a:cubicBezTo>
                  <a:pt x="1295325" y="652484"/>
                  <a:pt x="1406806" y="12013"/>
                  <a:pt x="1407296" y="0"/>
                </a:cubicBez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322942" y="6102540"/>
            <a:ext cx="1059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Хасанский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4040" y="3942185"/>
            <a:ext cx="12186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Пограничный район</a:t>
            </a:r>
          </a:p>
        </p:txBody>
      </p:sp>
      <p:sp>
        <p:nvSpPr>
          <p:cNvPr id="38" name="Полилиния: фигура 37"/>
          <p:cNvSpPr/>
          <p:nvPr/>
        </p:nvSpPr>
        <p:spPr>
          <a:xfrm>
            <a:off x="288321" y="4663809"/>
            <a:ext cx="1159903" cy="157186"/>
          </a:xfrm>
          <a:custGeom>
            <a:avLst/>
            <a:gdLst>
              <a:gd name="connsiteX0" fmla="*/ 0 w 1200150"/>
              <a:gd name="connsiteY0" fmla="*/ 0 h 666750"/>
              <a:gd name="connsiteX1" fmla="*/ 933450 w 1200150"/>
              <a:gd name="connsiteY1" fmla="*/ 0 h 666750"/>
              <a:gd name="connsiteX2" fmla="*/ 1200150 w 1200150"/>
              <a:gd name="connsiteY2" fmla="*/ 666750 h 666750"/>
              <a:gd name="connsiteX0" fmla="*/ 0 w 1571625"/>
              <a:gd name="connsiteY0" fmla="*/ 0 h 666750"/>
              <a:gd name="connsiteX1" fmla="*/ 1304925 w 1571625"/>
              <a:gd name="connsiteY1" fmla="*/ 0 h 666750"/>
              <a:gd name="connsiteX2" fmla="*/ 1571625 w 1571625"/>
              <a:gd name="connsiteY2" fmla="*/ 666750 h 666750"/>
              <a:gd name="connsiteX0" fmla="*/ 0 w 1636939"/>
              <a:gd name="connsiteY0" fmla="*/ 0 h 133350"/>
              <a:gd name="connsiteX1" fmla="*/ 1304925 w 1636939"/>
              <a:gd name="connsiteY1" fmla="*/ 0 h 133350"/>
              <a:gd name="connsiteX2" fmla="*/ 1636939 w 1636939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6939" h="133350">
                <a:moveTo>
                  <a:pt x="0" y="0"/>
                </a:moveTo>
                <a:lnTo>
                  <a:pt x="1304925" y="0"/>
                </a:lnTo>
                <a:lnTo>
                  <a:pt x="1636939" y="13335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99511" y="4462945"/>
            <a:ext cx="11849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Октябрьский</a:t>
            </a:r>
            <a:r>
              <a:rPr lang="ru-RU" sz="800" dirty="0">
                <a:latin typeface="HelveticaNeueCyr" panose="02000503040000020004" pitchFamily="50" charset="-52"/>
              </a:rPr>
              <a:t> </a:t>
            </a:r>
            <a:r>
              <a:rPr lang="ru-RU" sz="800" b="1" dirty="0">
                <a:latin typeface="HelveticaNeueCyr" panose="02000503040000020004" pitchFamily="50" charset="-52"/>
              </a:rPr>
              <a:t>район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9409" y="5271998"/>
            <a:ext cx="12731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Надеждинский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90337" y="5969449"/>
            <a:ext cx="856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Владивосток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89564" y="5726353"/>
            <a:ext cx="10550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Большой камень</a:t>
            </a:r>
          </a:p>
        </p:txBody>
      </p:sp>
      <p:sp>
        <p:nvSpPr>
          <p:cNvPr id="49" name="Полилиния: фигура 48"/>
          <p:cNvSpPr/>
          <p:nvPr/>
        </p:nvSpPr>
        <p:spPr>
          <a:xfrm>
            <a:off x="1927680" y="5289218"/>
            <a:ext cx="1016000" cy="641350"/>
          </a:xfrm>
          <a:custGeom>
            <a:avLst/>
            <a:gdLst>
              <a:gd name="connsiteX0" fmla="*/ 1016000 w 1016000"/>
              <a:gd name="connsiteY0" fmla="*/ 641350 h 641350"/>
              <a:gd name="connsiteX1" fmla="*/ 209550 w 1016000"/>
              <a:gd name="connsiteY1" fmla="*/ 641350 h 641350"/>
              <a:gd name="connsiteX2" fmla="*/ 0 w 1016000"/>
              <a:gd name="connsiteY2" fmla="*/ 0 h 64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641350">
                <a:moveTo>
                  <a:pt x="1016000" y="641350"/>
                </a:moveTo>
                <a:lnTo>
                  <a:pt x="209550" y="64135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218609" y="5421285"/>
            <a:ext cx="6110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Находка</a:t>
            </a:r>
          </a:p>
        </p:txBody>
      </p:sp>
      <p:sp>
        <p:nvSpPr>
          <p:cNvPr id="52" name="Полилиния: фигура 51"/>
          <p:cNvSpPr/>
          <p:nvPr/>
        </p:nvSpPr>
        <p:spPr>
          <a:xfrm>
            <a:off x="2142850" y="5309532"/>
            <a:ext cx="651045" cy="308008"/>
          </a:xfrm>
          <a:custGeom>
            <a:avLst/>
            <a:gdLst>
              <a:gd name="connsiteX0" fmla="*/ 1479550 w 1479550"/>
              <a:gd name="connsiteY0" fmla="*/ 88900 h 88900"/>
              <a:gd name="connsiteX1" fmla="*/ 895350 w 1479550"/>
              <a:gd name="connsiteY1" fmla="*/ 88900 h 88900"/>
              <a:gd name="connsiteX2" fmla="*/ 0 w 1479550"/>
              <a:gd name="connsiteY2" fmla="*/ 0 h 88900"/>
              <a:gd name="connsiteX0" fmla="*/ 1479550 w 1479550"/>
              <a:gd name="connsiteY0" fmla="*/ 88900 h 307975"/>
              <a:gd name="connsiteX1" fmla="*/ 190500 w 1479550"/>
              <a:gd name="connsiteY1" fmla="*/ 307975 h 307975"/>
              <a:gd name="connsiteX2" fmla="*/ 0 w 1479550"/>
              <a:gd name="connsiteY2" fmla="*/ 0 h 307975"/>
              <a:gd name="connsiteX0" fmla="*/ 1479550 w 1479550"/>
              <a:gd name="connsiteY0" fmla="*/ 88900 h 308761"/>
              <a:gd name="connsiteX1" fmla="*/ 190500 w 1479550"/>
              <a:gd name="connsiteY1" fmla="*/ 307975 h 308761"/>
              <a:gd name="connsiteX2" fmla="*/ 0 w 1479550"/>
              <a:gd name="connsiteY2" fmla="*/ 0 h 308761"/>
              <a:gd name="connsiteX0" fmla="*/ 1479550 w 1479550"/>
              <a:gd name="connsiteY0" fmla="*/ 88900 h 308761"/>
              <a:gd name="connsiteX1" fmla="*/ 190500 w 1479550"/>
              <a:gd name="connsiteY1" fmla="*/ 307975 h 308761"/>
              <a:gd name="connsiteX2" fmla="*/ 0 w 1479550"/>
              <a:gd name="connsiteY2" fmla="*/ 0 h 308761"/>
              <a:gd name="connsiteX0" fmla="*/ 688975 w 688975"/>
              <a:gd name="connsiteY0" fmla="*/ 327025 h 327025"/>
              <a:gd name="connsiteX1" fmla="*/ 190500 w 688975"/>
              <a:gd name="connsiteY1" fmla="*/ 307975 h 327025"/>
              <a:gd name="connsiteX2" fmla="*/ 0 w 688975"/>
              <a:gd name="connsiteY2" fmla="*/ 0 h 327025"/>
              <a:gd name="connsiteX0" fmla="*/ 689143 w 689143"/>
              <a:gd name="connsiteY0" fmla="*/ 327055 h 327055"/>
              <a:gd name="connsiteX1" fmla="*/ 190668 w 689143"/>
              <a:gd name="connsiteY1" fmla="*/ 308005 h 327055"/>
              <a:gd name="connsiteX2" fmla="*/ 168 w 689143"/>
              <a:gd name="connsiteY2" fmla="*/ 30 h 327055"/>
              <a:gd name="connsiteX0" fmla="*/ 689143 w 689143"/>
              <a:gd name="connsiteY0" fmla="*/ 327055 h 327055"/>
              <a:gd name="connsiteX1" fmla="*/ 190668 w 689143"/>
              <a:gd name="connsiteY1" fmla="*/ 308005 h 327055"/>
              <a:gd name="connsiteX2" fmla="*/ 168 w 689143"/>
              <a:gd name="connsiteY2" fmla="*/ 30 h 327055"/>
              <a:gd name="connsiteX0" fmla="*/ 689128 w 689128"/>
              <a:gd name="connsiteY0" fmla="*/ 327057 h 327057"/>
              <a:gd name="connsiteX1" fmla="*/ 209703 w 689128"/>
              <a:gd name="connsiteY1" fmla="*/ 288957 h 327057"/>
              <a:gd name="connsiteX2" fmla="*/ 153 w 689128"/>
              <a:gd name="connsiteY2" fmla="*/ 32 h 327057"/>
              <a:gd name="connsiteX0" fmla="*/ 689139 w 689139"/>
              <a:gd name="connsiteY0" fmla="*/ 327056 h 327056"/>
              <a:gd name="connsiteX1" fmla="*/ 195426 w 689139"/>
              <a:gd name="connsiteY1" fmla="*/ 317531 h 327056"/>
              <a:gd name="connsiteX2" fmla="*/ 164 w 689139"/>
              <a:gd name="connsiteY2" fmla="*/ 31 h 327056"/>
              <a:gd name="connsiteX0" fmla="*/ 689570 w 689570"/>
              <a:gd name="connsiteY0" fmla="*/ 327052 h 370515"/>
              <a:gd name="connsiteX1" fmla="*/ 62507 w 689570"/>
              <a:gd name="connsiteY1" fmla="*/ 369914 h 370515"/>
              <a:gd name="connsiteX2" fmla="*/ 595 w 689570"/>
              <a:gd name="connsiteY2" fmla="*/ 27 h 370515"/>
              <a:gd name="connsiteX0" fmla="*/ 689159 w 689159"/>
              <a:gd name="connsiteY0" fmla="*/ 327055 h 327055"/>
              <a:gd name="connsiteX1" fmla="*/ 176396 w 689159"/>
              <a:gd name="connsiteY1" fmla="*/ 312767 h 327055"/>
              <a:gd name="connsiteX2" fmla="*/ 184 w 689159"/>
              <a:gd name="connsiteY2" fmla="*/ 30 h 327055"/>
              <a:gd name="connsiteX0" fmla="*/ 660584 w 660584"/>
              <a:gd name="connsiteY0" fmla="*/ 312768 h 313467"/>
              <a:gd name="connsiteX1" fmla="*/ 176396 w 660584"/>
              <a:gd name="connsiteY1" fmla="*/ 312767 h 313467"/>
              <a:gd name="connsiteX2" fmla="*/ 184 w 660584"/>
              <a:gd name="connsiteY2" fmla="*/ 30 h 313467"/>
              <a:gd name="connsiteX0" fmla="*/ 660584 w 660584"/>
              <a:gd name="connsiteY0" fmla="*/ 312768 h 313467"/>
              <a:gd name="connsiteX1" fmla="*/ 176396 w 660584"/>
              <a:gd name="connsiteY1" fmla="*/ 312767 h 313467"/>
              <a:gd name="connsiteX2" fmla="*/ 184 w 660584"/>
              <a:gd name="connsiteY2" fmla="*/ 30 h 313467"/>
              <a:gd name="connsiteX0" fmla="*/ 651070 w 651070"/>
              <a:gd name="connsiteY0" fmla="*/ 308007 h 308716"/>
              <a:gd name="connsiteX1" fmla="*/ 166882 w 651070"/>
              <a:gd name="connsiteY1" fmla="*/ 308006 h 308716"/>
              <a:gd name="connsiteX2" fmla="*/ 195 w 651070"/>
              <a:gd name="connsiteY2" fmla="*/ 31 h 308716"/>
              <a:gd name="connsiteX0" fmla="*/ 651045 w 651045"/>
              <a:gd name="connsiteY0" fmla="*/ 308008 h 308008"/>
              <a:gd name="connsiteX1" fmla="*/ 166857 w 651045"/>
              <a:gd name="connsiteY1" fmla="*/ 308007 h 308008"/>
              <a:gd name="connsiteX2" fmla="*/ 170 w 651045"/>
              <a:gd name="connsiteY2" fmla="*/ 32 h 3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1045" h="308008">
                <a:moveTo>
                  <a:pt x="651045" y="308008"/>
                </a:moveTo>
                <a:cubicBezTo>
                  <a:pt x="646812" y="303246"/>
                  <a:pt x="328253" y="308007"/>
                  <a:pt x="166857" y="308007"/>
                </a:cubicBezTo>
                <a:cubicBezTo>
                  <a:pt x="168444" y="306949"/>
                  <a:pt x="-6180" y="-3673"/>
                  <a:pt x="170" y="32"/>
                </a:cubicBez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2630706" y="4958953"/>
            <a:ext cx="12330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Партизанский район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75105" y="4067370"/>
            <a:ext cx="1146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Шкотовский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245932" y="3821245"/>
            <a:ext cx="11320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Ольгинский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60" name="Полилиния: фигура 59"/>
          <p:cNvSpPr/>
          <p:nvPr/>
        </p:nvSpPr>
        <p:spPr>
          <a:xfrm>
            <a:off x="3267395" y="4022705"/>
            <a:ext cx="952500" cy="601980"/>
          </a:xfrm>
          <a:custGeom>
            <a:avLst/>
            <a:gdLst>
              <a:gd name="connsiteX0" fmla="*/ 952500 w 952500"/>
              <a:gd name="connsiteY0" fmla="*/ 0 h 601980"/>
              <a:gd name="connsiteX1" fmla="*/ 0 w 952500"/>
              <a:gd name="connsiteY1" fmla="*/ 0 h 601980"/>
              <a:gd name="connsiteX2" fmla="*/ 0 w 952500"/>
              <a:gd name="connsiteY2" fmla="*/ 601980 h 60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500" h="601980">
                <a:moveTo>
                  <a:pt x="952500" y="0"/>
                </a:moveTo>
                <a:lnTo>
                  <a:pt x="0" y="0"/>
                </a:lnTo>
                <a:lnTo>
                  <a:pt x="0" y="60198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олилиния: фигура 60"/>
          <p:cNvSpPr/>
          <p:nvPr/>
        </p:nvSpPr>
        <p:spPr>
          <a:xfrm>
            <a:off x="2084066" y="4268392"/>
            <a:ext cx="1120140" cy="739140"/>
          </a:xfrm>
          <a:custGeom>
            <a:avLst/>
            <a:gdLst>
              <a:gd name="connsiteX0" fmla="*/ 1120140 w 1120140"/>
              <a:gd name="connsiteY0" fmla="*/ 0 h 739140"/>
              <a:gd name="connsiteX1" fmla="*/ 129540 w 1120140"/>
              <a:gd name="connsiteY1" fmla="*/ 0 h 739140"/>
              <a:gd name="connsiteX2" fmla="*/ 0 w 1120140"/>
              <a:gd name="connsiteY2" fmla="*/ 739140 h 73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0140" h="739140">
                <a:moveTo>
                  <a:pt x="1120140" y="0"/>
                </a:moveTo>
                <a:lnTo>
                  <a:pt x="129540" y="0"/>
                </a:lnTo>
                <a:lnTo>
                  <a:pt x="0" y="73914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2435175" y="4682765"/>
            <a:ext cx="7713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Партизанск</a:t>
            </a:r>
            <a:endParaRPr lang="ru-RU" sz="800" b="1" dirty="0">
              <a:latin typeface="HelveticaNeueCyr" panose="02000503040000020004" pitchFamily="50" charset="-52"/>
            </a:endParaRPr>
          </a:p>
        </p:txBody>
      </p:sp>
      <p:sp>
        <p:nvSpPr>
          <p:cNvPr id="64" name="Полилиния: фигура 63"/>
          <p:cNvSpPr/>
          <p:nvPr/>
        </p:nvSpPr>
        <p:spPr>
          <a:xfrm>
            <a:off x="2238561" y="4900324"/>
            <a:ext cx="839787" cy="223044"/>
          </a:xfrm>
          <a:custGeom>
            <a:avLst/>
            <a:gdLst>
              <a:gd name="connsiteX0" fmla="*/ 1485900 w 1485900"/>
              <a:gd name="connsiteY0" fmla="*/ 0 h 50800"/>
              <a:gd name="connsiteX1" fmla="*/ 463550 w 1485900"/>
              <a:gd name="connsiteY1" fmla="*/ 0 h 50800"/>
              <a:gd name="connsiteX2" fmla="*/ 0 w 1485900"/>
              <a:gd name="connsiteY2" fmla="*/ 50800 h 50800"/>
              <a:gd name="connsiteX0" fmla="*/ 1485900 w 1485900"/>
              <a:gd name="connsiteY0" fmla="*/ 171450 h 222250"/>
              <a:gd name="connsiteX1" fmla="*/ 279400 w 1485900"/>
              <a:gd name="connsiteY1" fmla="*/ 0 h 222250"/>
              <a:gd name="connsiteX2" fmla="*/ 0 w 1485900"/>
              <a:gd name="connsiteY2" fmla="*/ 222250 h 222250"/>
              <a:gd name="connsiteX0" fmla="*/ 1301750 w 1301750"/>
              <a:gd name="connsiteY0" fmla="*/ 6350 h 222250"/>
              <a:gd name="connsiteX1" fmla="*/ 279400 w 1301750"/>
              <a:gd name="connsiteY1" fmla="*/ 0 h 222250"/>
              <a:gd name="connsiteX2" fmla="*/ 0 w 1301750"/>
              <a:gd name="connsiteY2" fmla="*/ 222250 h 222250"/>
              <a:gd name="connsiteX0" fmla="*/ 1301750 w 1301750"/>
              <a:gd name="connsiteY0" fmla="*/ 6366 h 222266"/>
              <a:gd name="connsiteX1" fmla="*/ 279400 w 1301750"/>
              <a:gd name="connsiteY1" fmla="*/ 16 h 222266"/>
              <a:gd name="connsiteX2" fmla="*/ 0 w 1301750"/>
              <a:gd name="connsiteY2" fmla="*/ 222266 h 222266"/>
              <a:gd name="connsiteX0" fmla="*/ 1301750 w 1301750"/>
              <a:gd name="connsiteY0" fmla="*/ 6366 h 222266"/>
              <a:gd name="connsiteX1" fmla="*/ 279400 w 1301750"/>
              <a:gd name="connsiteY1" fmla="*/ 16 h 222266"/>
              <a:gd name="connsiteX2" fmla="*/ 0 w 1301750"/>
              <a:gd name="connsiteY2" fmla="*/ 222266 h 222266"/>
              <a:gd name="connsiteX0" fmla="*/ 1301750 w 1301750"/>
              <a:gd name="connsiteY0" fmla="*/ 6366 h 222266"/>
              <a:gd name="connsiteX1" fmla="*/ 279400 w 1301750"/>
              <a:gd name="connsiteY1" fmla="*/ 16 h 222266"/>
              <a:gd name="connsiteX2" fmla="*/ 0 w 1301750"/>
              <a:gd name="connsiteY2" fmla="*/ 222266 h 222266"/>
              <a:gd name="connsiteX0" fmla="*/ 839787 w 839787"/>
              <a:gd name="connsiteY0" fmla="*/ 0 h 223044"/>
              <a:gd name="connsiteX1" fmla="*/ 279400 w 839787"/>
              <a:gd name="connsiteY1" fmla="*/ 794 h 223044"/>
              <a:gd name="connsiteX2" fmla="*/ 0 w 839787"/>
              <a:gd name="connsiteY2" fmla="*/ 223044 h 22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9787" h="223044">
                <a:moveTo>
                  <a:pt x="839787" y="0"/>
                </a:moveTo>
                <a:lnTo>
                  <a:pt x="279400" y="794"/>
                </a:lnTo>
                <a:cubicBezTo>
                  <a:pt x="283633" y="-1323"/>
                  <a:pt x="8467" y="212461"/>
                  <a:pt x="0" y="223044"/>
                </a:cubicBez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олилиния: фигура 69"/>
          <p:cNvSpPr/>
          <p:nvPr/>
        </p:nvSpPr>
        <p:spPr>
          <a:xfrm>
            <a:off x="1765180" y="5409868"/>
            <a:ext cx="777240" cy="746760"/>
          </a:xfrm>
          <a:custGeom>
            <a:avLst/>
            <a:gdLst>
              <a:gd name="connsiteX0" fmla="*/ 0 w 777240"/>
              <a:gd name="connsiteY0" fmla="*/ 0 h 746760"/>
              <a:gd name="connsiteX1" fmla="*/ 0 w 777240"/>
              <a:gd name="connsiteY1" fmla="*/ 746760 h 746760"/>
              <a:gd name="connsiteX2" fmla="*/ 777240 w 777240"/>
              <a:gd name="connsiteY2" fmla="*/ 746760 h 74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7240" h="746760">
                <a:moveTo>
                  <a:pt x="0" y="0"/>
                </a:moveTo>
                <a:lnTo>
                  <a:pt x="0" y="746760"/>
                </a:lnTo>
                <a:lnTo>
                  <a:pt x="777240" y="74676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Полилиния: фигура 70"/>
          <p:cNvSpPr/>
          <p:nvPr/>
        </p:nvSpPr>
        <p:spPr>
          <a:xfrm>
            <a:off x="416440" y="5226988"/>
            <a:ext cx="1173480" cy="281940"/>
          </a:xfrm>
          <a:custGeom>
            <a:avLst/>
            <a:gdLst>
              <a:gd name="connsiteX0" fmla="*/ 1173480 w 1173480"/>
              <a:gd name="connsiteY0" fmla="*/ 0 h 281940"/>
              <a:gd name="connsiteX1" fmla="*/ 899160 w 1173480"/>
              <a:gd name="connsiteY1" fmla="*/ 281940 h 281940"/>
              <a:gd name="connsiteX2" fmla="*/ 0 w 1173480"/>
              <a:gd name="connsiteY2" fmla="*/ 281940 h 28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3480" h="281940">
                <a:moveTo>
                  <a:pt x="1173480" y="0"/>
                </a:moveTo>
                <a:lnTo>
                  <a:pt x="899160" y="281940"/>
                </a:lnTo>
                <a:lnTo>
                  <a:pt x="0" y="28194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олилиния: фигура 71"/>
          <p:cNvSpPr/>
          <p:nvPr/>
        </p:nvSpPr>
        <p:spPr>
          <a:xfrm>
            <a:off x="1071760" y="3718228"/>
            <a:ext cx="914400" cy="441960"/>
          </a:xfrm>
          <a:custGeom>
            <a:avLst/>
            <a:gdLst>
              <a:gd name="connsiteX0" fmla="*/ 441960 w 914400"/>
              <a:gd name="connsiteY0" fmla="*/ 441960 h 441960"/>
              <a:gd name="connsiteX1" fmla="*/ 0 w 914400"/>
              <a:gd name="connsiteY1" fmla="*/ 0 h 441960"/>
              <a:gd name="connsiteX2" fmla="*/ 914400 w 914400"/>
              <a:gd name="connsiteY2" fmla="*/ 0 h 4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441960">
                <a:moveTo>
                  <a:pt x="441960" y="441960"/>
                </a:moveTo>
                <a:lnTo>
                  <a:pt x="0" y="0"/>
                </a:lnTo>
                <a:lnTo>
                  <a:pt x="914400" y="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олилиния: фигура 72"/>
          <p:cNvSpPr/>
          <p:nvPr/>
        </p:nvSpPr>
        <p:spPr>
          <a:xfrm>
            <a:off x="385960" y="4144948"/>
            <a:ext cx="922020" cy="297180"/>
          </a:xfrm>
          <a:custGeom>
            <a:avLst/>
            <a:gdLst>
              <a:gd name="connsiteX0" fmla="*/ 914400 w 922020"/>
              <a:gd name="connsiteY0" fmla="*/ 297180 h 297180"/>
              <a:gd name="connsiteX1" fmla="*/ 922020 w 922020"/>
              <a:gd name="connsiteY1" fmla="*/ 0 h 297180"/>
              <a:gd name="connsiteX2" fmla="*/ 0 w 922020"/>
              <a:gd name="connsiteY2" fmla="*/ 0 h 29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2020" h="297180">
                <a:moveTo>
                  <a:pt x="914400" y="297180"/>
                </a:moveTo>
                <a:lnTo>
                  <a:pt x="92202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олилиния: фигура 73"/>
          <p:cNvSpPr/>
          <p:nvPr/>
        </p:nvSpPr>
        <p:spPr>
          <a:xfrm>
            <a:off x="2473840" y="5143168"/>
            <a:ext cx="1211580" cy="160020"/>
          </a:xfrm>
          <a:custGeom>
            <a:avLst/>
            <a:gdLst>
              <a:gd name="connsiteX0" fmla="*/ 0 w 1211580"/>
              <a:gd name="connsiteY0" fmla="*/ 160020 h 160020"/>
              <a:gd name="connsiteX1" fmla="*/ 205740 w 1211580"/>
              <a:gd name="connsiteY1" fmla="*/ 0 h 160020"/>
              <a:gd name="connsiteX2" fmla="*/ 1211580 w 1211580"/>
              <a:gd name="connsiteY2" fmla="*/ 0 h 16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1580" h="160020">
                <a:moveTo>
                  <a:pt x="0" y="160020"/>
                </a:moveTo>
                <a:lnTo>
                  <a:pt x="205740" y="0"/>
                </a:lnTo>
                <a:lnTo>
                  <a:pt x="1211580" y="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Box 75"/>
          <p:cNvSpPr txBox="1"/>
          <p:nvPr/>
        </p:nvSpPr>
        <p:spPr>
          <a:xfrm>
            <a:off x="2961535" y="5322988"/>
            <a:ext cx="10615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Лазовский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77" name="Полилиния: фигура 76"/>
          <p:cNvSpPr/>
          <p:nvPr/>
        </p:nvSpPr>
        <p:spPr>
          <a:xfrm>
            <a:off x="2734190" y="5339383"/>
            <a:ext cx="1171575" cy="174625"/>
          </a:xfrm>
          <a:custGeom>
            <a:avLst/>
            <a:gdLst>
              <a:gd name="connsiteX0" fmla="*/ 0 w 1171575"/>
              <a:gd name="connsiteY0" fmla="*/ 0 h 174625"/>
              <a:gd name="connsiteX1" fmla="*/ 174625 w 1171575"/>
              <a:gd name="connsiteY1" fmla="*/ 174625 h 174625"/>
              <a:gd name="connsiteX2" fmla="*/ 1171575 w 1171575"/>
              <a:gd name="connsiteY2" fmla="*/ 174625 h 1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575" h="174625">
                <a:moveTo>
                  <a:pt x="0" y="0"/>
                </a:moveTo>
                <a:lnTo>
                  <a:pt x="174625" y="174625"/>
                </a:lnTo>
                <a:lnTo>
                  <a:pt x="1171575" y="174625"/>
                </a:lnTo>
              </a:path>
            </a:pathLst>
          </a:cu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565670" y="1515108"/>
            <a:ext cx="13676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Городской округ </a:t>
            </a:r>
            <a:r>
              <a:rPr lang="ru-RU" sz="800" b="1" dirty="0" err="1">
                <a:latin typeface="HelveticaNeueCyr" panose="02000503040000020004" pitchFamily="50" charset="-52"/>
              </a:rPr>
              <a:t>Певек</a:t>
            </a:r>
            <a:endParaRPr lang="ru-RU" sz="800" b="1" dirty="0">
              <a:latin typeface="HelveticaNeueCyr" panose="02000503040000020004" pitchFamily="50" charset="-52"/>
            </a:endParaRPr>
          </a:p>
        </p:txBody>
      </p:sp>
      <p:sp>
        <p:nvSpPr>
          <p:cNvPr id="83" name="Полилиния: фигура 82"/>
          <p:cNvSpPr/>
          <p:nvPr/>
        </p:nvSpPr>
        <p:spPr>
          <a:xfrm>
            <a:off x="1343540" y="1145208"/>
            <a:ext cx="565150" cy="571500"/>
          </a:xfrm>
          <a:custGeom>
            <a:avLst/>
            <a:gdLst>
              <a:gd name="connsiteX0" fmla="*/ 565150 w 565150"/>
              <a:gd name="connsiteY0" fmla="*/ 0 h 571500"/>
              <a:gd name="connsiteX1" fmla="*/ 463550 w 565150"/>
              <a:gd name="connsiteY1" fmla="*/ 571500 h 571500"/>
              <a:gd name="connsiteX2" fmla="*/ 0 w 565150"/>
              <a:gd name="connsiteY2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5150" h="571500">
                <a:moveTo>
                  <a:pt x="565150" y="0"/>
                </a:moveTo>
                <a:lnTo>
                  <a:pt x="463550" y="571500"/>
                </a:lnTo>
                <a:lnTo>
                  <a:pt x="0" y="57150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7666973" y="175774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Петропавловск-Камчатский</a:t>
            </a:r>
          </a:p>
          <a:p>
            <a:r>
              <a:rPr lang="ru-RU" sz="800" b="1" dirty="0">
                <a:latin typeface="HelveticaNeueCyr" panose="02000503040000020004" pitchFamily="50" charset="-52"/>
              </a:rPr>
              <a:t>городской округ</a:t>
            </a:r>
          </a:p>
        </p:txBody>
      </p:sp>
      <p:sp>
        <p:nvSpPr>
          <p:cNvPr id="87" name="Полилиния: фигура 86"/>
          <p:cNvSpPr/>
          <p:nvPr/>
        </p:nvSpPr>
        <p:spPr>
          <a:xfrm>
            <a:off x="7288729" y="2067546"/>
            <a:ext cx="1824038" cy="371475"/>
          </a:xfrm>
          <a:custGeom>
            <a:avLst/>
            <a:gdLst>
              <a:gd name="connsiteX0" fmla="*/ 0 w 1419225"/>
              <a:gd name="connsiteY0" fmla="*/ 366713 h 366713"/>
              <a:gd name="connsiteX1" fmla="*/ 366713 w 1419225"/>
              <a:gd name="connsiteY1" fmla="*/ 0 h 366713"/>
              <a:gd name="connsiteX2" fmla="*/ 1419225 w 1419225"/>
              <a:gd name="connsiteY2" fmla="*/ 0 h 366713"/>
              <a:gd name="connsiteX0" fmla="*/ 0 w 1824038"/>
              <a:gd name="connsiteY0" fmla="*/ 371475 h 371475"/>
              <a:gd name="connsiteX1" fmla="*/ 366713 w 1824038"/>
              <a:gd name="connsiteY1" fmla="*/ 4762 h 371475"/>
              <a:gd name="connsiteX2" fmla="*/ 1824038 w 1824038"/>
              <a:gd name="connsiteY2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4038" h="371475">
                <a:moveTo>
                  <a:pt x="0" y="371475"/>
                </a:moveTo>
                <a:lnTo>
                  <a:pt x="366713" y="4762"/>
                </a:lnTo>
                <a:lnTo>
                  <a:pt x="1824038" y="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7666973" y="3614564"/>
            <a:ext cx="17636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Корсаковский</a:t>
            </a:r>
            <a:r>
              <a:rPr lang="ru-RU" sz="800" b="1" dirty="0">
                <a:latin typeface="HelveticaNeueCyr" panose="02000503040000020004" pitchFamily="50" charset="-52"/>
              </a:rPr>
              <a:t> городской округ</a:t>
            </a:r>
          </a:p>
        </p:txBody>
      </p:sp>
      <p:sp>
        <p:nvSpPr>
          <p:cNvPr id="90" name="Полилиния: фигура 89"/>
          <p:cNvSpPr/>
          <p:nvPr/>
        </p:nvSpPr>
        <p:spPr>
          <a:xfrm>
            <a:off x="7134740" y="3812208"/>
            <a:ext cx="1339850" cy="355600"/>
          </a:xfrm>
          <a:custGeom>
            <a:avLst/>
            <a:gdLst>
              <a:gd name="connsiteX0" fmla="*/ 1339850 w 1339850"/>
              <a:gd name="connsiteY0" fmla="*/ 0 h 355600"/>
              <a:gd name="connsiteX1" fmla="*/ 558800 w 1339850"/>
              <a:gd name="connsiteY1" fmla="*/ 0 h 355600"/>
              <a:gd name="connsiteX2" fmla="*/ 0 w 133985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9850" h="355600">
                <a:moveTo>
                  <a:pt x="1339850" y="0"/>
                </a:moveTo>
                <a:lnTo>
                  <a:pt x="558800" y="0"/>
                </a:lnTo>
                <a:lnTo>
                  <a:pt x="0" y="35560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TextBox 90"/>
          <p:cNvSpPr txBox="1"/>
          <p:nvPr/>
        </p:nvSpPr>
        <p:spPr>
          <a:xfrm>
            <a:off x="7854568" y="5173109"/>
            <a:ext cx="10743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err="1">
                <a:latin typeface="HelveticaNeueCyr" panose="02000503040000020004" pitchFamily="50" charset="-52"/>
              </a:rPr>
              <a:t>Ванинский</a:t>
            </a:r>
            <a:r>
              <a:rPr lang="ru-RU" sz="800" b="1" dirty="0">
                <a:latin typeface="HelveticaNeueCyr" panose="02000503040000020004" pitchFamily="50" charset="-52"/>
              </a:rPr>
              <a:t> район</a:t>
            </a:r>
          </a:p>
        </p:txBody>
      </p:sp>
      <p:sp>
        <p:nvSpPr>
          <p:cNvPr id="92" name="Полилиния: фигура 91"/>
          <p:cNvSpPr/>
          <p:nvPr/>
        </p:nvSpPr>
        <p:spPr>
          <a:xfrm>
            <a:off x="7256101" y="5370753"/>
            <a:ext cx="1555211" cy="355600"/>
          </a:xfrm>
          <a:custGeom>
            <a:avLst/>
            <a:gdLst>
              <a:gd name="connsiteX0" fmla="*/ 1339850 w 1339850"/>
              <a:gd name="connsiteY0" fmla="*/ 0 h 355600"/>
              <a:gd name="connsiteX1" fmla="*/ 558800 w 1339850"/>
              <a:gd name="connsiteY1" fmla="*/ 0 h 355600"/>
              <a:gd name="connsiteX2" fmla="*/ 0 w 133985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9850" h="355600">
                <a:moveTo>
                  <a:pt x="1339850" y="0"/>
                </a:moveTo>
                <a:lnTo>
                  <a:pt x="558800" y="0"/>
                </a:lnTo>
                <a:lnTo>
                  <a:pt x="0" y="355600"/>
                </a:lnTo>
              </a:path>
            </a:pathLst>
          </a:custGeom>
          <a:noFill/>
          <a:ln w="6350">
            <a:solidFill>
              <a:srgbClr val="125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7826896" y="966190"/>
            <a:ext cx="569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rgbClr val="4163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8346998" y="1119343"/>
            <a:ext cx="1083599" cy="2616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РЕГИОНОВ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1520" y="1716708"/>
            <a:ext cx="18614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(Чукотская автономная область)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665312" y="2037839"/>
            <a:ext cx="11112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(Камчатский край)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65312" y="3774564"/>
            <a:ext cx="13644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(Сахалинская область)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54568" y="5356513"/>
            <a:ext cx="11849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HelveticaNeueCyr" panose="02000503040000020004" pitchFamily="50" charset="-52"/>
              </a:rPr>
              <a:t>(Хабаровский край)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58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"/>
          <p:cNvSpPr>
            <a:spLocks/>
          </p:cNvSpPr>
          <p:nvPr/>
        </p:nvSpPr>
        <p:spPr bwMode="auto">
          <a:xfrm>
            <a:off x="5587839" y="2175306"/>
            <a:ext cx="3755778" cy="919871"/>
          </a:xfrm>
          <a:custGeom>
            <a:avLst/>
            <a:gdLst>
              <a:gd name="T0" fmla="*/ 0 w 4141470"/>
              <a:gd name="T1" fmla="*/ 0 h 1014095"/>
              <a:gd name="T2" fmla="*/ 4142233 w 4141470"/>
              <a:gd name="T3" fmla="*/ 0 h 1014095"/>
              <a:gd name="T4" fmla="*/ 4142233 w 4141470"/>
              <a:gd name="T5" fmla="*/ 1014769 h 1014095"/>
              <a:gd name="T6" fmla="*/ 0 w 4141470"/>
              <a:gd name="T7" fmla="*/ 1014769 h 1014095"/>
              <a:gd name="T8" fmla="*/ 0 w 4141470"/>
              <a:gd name="T9" fmla="*/ 0 h 10140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41470" h="1014095">
                <a:moveTo>
                  <a:pt x="0" y="0"/>
                </a:moveTo>
                <a:lnTo>
                  <a:pt x="4141279" y="0"/>
                </a:lnTo>
                <a:lnTo>
                  <a:pt x="4141279" y="1013815"/>
                </a:lnTo>
                <a:lnTo>
                  <a:pt x="0" y="1013815"/>
                </a:lnTo>
                <a:lnTo>
                  <a:pt x="0" y="0"/>
                </a:lnTo>
                <a:close/>
              </a:path>
            </a:pathLst>
          </a:custGeom>
          <a:solidFill>
            <a:srgbClr val="C0504D">
              <a:lumMod val="40000"/>
              <a:lumOff val="60000"/>
            </a:srgbClr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7" name="object 5"/>
          <p:cNvSpPr>
            <a:spLocks/>
          </p:cNvSpPr>
          <p:nvPr/>
        </p:nvSpPr>
        <p:spPr bwMode="auto">
          <a:xfrm>
            <a:off x="5574135" y="3243585"/>
            <a:ext cx="3755778" cy="919870"/>
          </a:xfrm>
          <a:custGeom>
            <a:avLst/>
            <a:gdLst>
              <a:gd name="T0" fmla="*/ 0 w 4141470"/>
              <a:gd name="T1" fmla="*/ 0 h 1014095"/>
              <a:gd name="T2" fmla="*/ 4142233 w 4141470"/>
              <a:gd name="T3" fmla="*/ 0 h 1014095"/>
              <a:gd name="T4" fmla="*/ 4142233 w 4141470"/>
              <a:gd name="T5" fmla="*/ 1014766 h 1014095"/>
              <a:gd name="T6" fmla="*/ 0 w 4141470"/>
              <a:gd name="T7" fmla="*/ 1014766 h 1014095"/>
              <a:gd name="T8" fmla="*/ 0 w 4141470"/>
              <a:gd name="T9" fmla="*/ 0 h 10140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41470" h="1014095">
                <a:moveTo>
                  <a:pt x="0" y="0"/>
                </a:moveTo>
                <a:lnTo>
                  <a:pt x="4141279" y="0"/>
                </a:lnTo>
                <a:lnTo>
                  <a:pt x="4141279" y="1013815"/>
                </a:lnTo>
                <a:lnTo>
                  <a:pt x="0" y="1013815"/>
                </a:lnTo>
                <a:lnTo>
                  <a:pt x="0" y="0"/>
                </a:lnTo>
                <a:close/>
              </a:path>
            </a:pathLst>
          </a:custGeom>
          <a:solidFill>
            <a:srgbClr val="C0504D">
              <a:lumMod val="40000"/>
              <a:lumOff val="60000"/>
            </a:srgbClr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8" name="object 6"/>
          <p:cNvSpPr>
            <a:spLocks/>
          </p:cNvSpPr>
          <p:nvPr/>
        </p:nvSpPr>
        <p:spPr bwMode="auto">
          <a:xfrm>
            <a:off x="3779770" y="2198213"/>
            <a:ext cx="919870" cy="919871"/>
          </a:xfrm>
          <a:custGeom>
            <a:avLst/>
            <a:gdLst>
              <a:gd name="T0" fmla="*/ 1013076 w 1014095"/>
              <a:gd name="T1" fmla="*/ 556594 h 1014095"/>
              <a:gd name="T2" fmla="*/ 995123 w 1014095"/>
              <a:gd name="T3" fmla="*/ 650228 h 1014095"/>
              <a:gd name="T4" fmla="*/ 960843 w 1014095"/>
              <a:gd name="T5" fmla="*/ 736897 h 1014095"/>
              <a:gd name="T6" fmla="*/ 911945 w 1014095"/>
              <a:gd name="T7" fmla="*/ 814901 h 1014095"/>
              <a:gd name="T8" fmla="*/ 850124 w 1014095"/>
              <a:gd name="T9" fmla="*/ 882544 h 1014095"/>
              <a:gd name="T10" fmla="*/ 777089 w 1014095"/>
              <a:gd name="T11" fmla="*/ 938118 h 1014095"/>
              <a:gd name="T12" fmla="*/ 694534 w 1014095"/>
              <a:gd name="T13" fmla="*/ 979920 h 1014095"/>
              <a:gd name="T14" fmla="*/ 604168 w 1014095"/>
              <a:gd name="T15" fmla="*/ 1006249 h 1014095"/>
              <a:gd name="T16" fmla="*/ 507689 w 1014095"/>
              <a:gd name="T17" fmla="*/ 1015405 h 1014095"/>
              <a:gd name="T18" fmla="*/ 411215 w 1014095"/>
              <a:gd name="T19" fmla="*/ 1006249 h 1014095"/>
              <a:gd name="T20" fmla="*/ 320854 w 1014095"/>
              <a:gd name="T21" fmla="*/ 979920 h 1014095"/>
              <a:gd name="T22" fmla="*/ 238304 w 1014095"/>
              <a:gd name="T23" fmla="*/ 938118 h 1014095"/>
              <a:gd name="T24" fmla="*/ 165274 w 1014095"/>
              <a:gd name="T25" fmla="*/ 882544 h 1014095"/>
              <a:gd name="T26" fmla="*/ 103453 w 1014095"/>
              <a:gd name="T27" fmla="*/ 814901 h 1014095"/>
              <a:gd name="T28" fmla="*/ 54555 w 1014095"/>
              <a:gd name="T29" fmla="*/ 736897 h 1014095"/>
              <a:gd name="T30" fmla="*/ 20276 w 1014095"/>
              <a:gd name="T31" fmla="*/ 650228 h 1014095"/>
              <a:gd name="T32" fmla="*/ 2325 w 1014095"/>
              <a:gd name="T33" fmla="*/ 556594 h 1014095"/>
              <a:gd name="T34" fmla="*/ 2325 w 1014095"/>
              <a:gd name="T35" fmla="*/ 458806 h 1014095"/>
              <a:gd name="T36" fmla="*/ 20276 w 1014095"/>
              <a:gd name="T37" fmla="*/ 365168 h 1014095"/>
              <a:gd name="T38" fmla="*/ 54555 w 1014095"/>
              <a:gd name="T39" fmla="*/ 278497 h 1014095"/>
              <a:gd name="T40" fmla="*/ 103453 w 1014095"/>
              <a:gd name="T41" fmla="*/ 200492 h 1014095"/>
              <a:gd name="T42" fmla="*/ 165274 w 1014095"/>
              <a:gd name="T43" fmla="*/ 132854 h 1014095"/>
              <a:gd name="T44" fmla="*/ 238304 w 1014095"/>
              <a:gd name="T45" fmla="*/ 77281 h 1014095"/>
              <a:gd name="T46" fmla="*/ 320854 w 1014095"/>
              <a:gd name="T47" fmla="*/ 35481 h 1014095"/>
              <a:gd name="T48" fmla="*/ 411215 w 1014095"/>
              <a:gd name="T49" fmla="*/ 9154 h 1014095"/>
              <a:gd name="T50" fmla="*/ 507689 w 1014095"/>
              <a:gd name="T51" fmla="*/ 0 h 1014095"/>
              <a:gd name="T52" fmla="*/ 604168 w 1014095"/>
              <a:gd name="T53" fmla="*/ 9154 h 1014095"/>
              <a:gd name="T54" fmla="*/ 694534 w 1014095"/>
              <a:gd name="T55" fmla="*/ 35481 h 1014095"/>
              <a:gd name="T56" fmla="*/ 777089 w 1014095"/>
              <a:gd name="T57" fmla="*/ 77281 h 1014095"/>
              <a:gd name="T58" fmla="*/ 850124 w 1014095"/>
              <a:gd name="T59" fmla="*/ 132854 h 1014095"/>
              <a:gd name="T60" fmla="*/ 911945 w 1014095"/>
              <a:gd name="T61" fmla="*/ 200492 h 1014095"/>
              <a:gd name="T62" fmla="*/ 960843 w 1014095"/>
              <a:gd name="T63" fmla="*/ 278497 h 1014095"/>
              <a:gd name="T64" fmla="*/ 995123 w 1014095"/>
              <a:gd name="T65" fmla="*/ 365168 h 1014095"/>
              <a:gd name="T66" fmla="*/ 1013076 w 1014095"/>
              <a:gd name="T67" fmla="*/ 458806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4"/>
                </a:lnTo>
                <a:lnTo>
                  <a:pt x="1004675" y="603228"/>
                </a:lnTo>
                <a:lnTo>
                  <a:pt x="993568" y="649208"/>
                </a:lnTo>
                <a:lnTo>
                  <a:pt x="978387" y="693450"/>
                </a:lnTo>
                <a:lnTo>
                  <a:pt x="959343" y="735742"/>
                </a:lnTo>
                <a:lnTo>
                  <a:pt x="936650" y="775872"/>
                </a:lnTo>
                <a:lnTo>
                  <a:pt x="910520" y="813626"/>
                </a:lnTo>
                <a:lnTo>
                  <a:pt x="881165" y="848794"/>
                </a:lnTo>
                <a:lnTo>
                  <a:pt x="848797" y="881162"/>
                </a:lnTo>
                <a:lnTo>
                  <a:pt x="813629" y="910517"/>
                </a:lnTo>
                <a:lnTo>
                  <a:pt x="775874" y="936648"/>
                </a:lnTo>
                <a:lnTo>
                  <a:pt x="735743" y="959341"/>
                </a:lnTo>
                <a:lnTo>
                  <a:pt x="693449" y="978385"/>
                </a:lnTo>
                <a:lnTo>
                  <a:pt x="649205" y="993567"/>
                </a:lnTo>
                <a:lnTo>
                  <a:pt x="603223" y="1004674"/>
                </a:lnTo>
                <a:lnTo>
                  <a:pt x="555716" y="1011495"/>
                </a:lnTo>
                <a:lnTo>
                  <a:pt x="506895" y="1013815"/>
                </a:lnTo>
                <a:lnTo>
                  <a:pt x="458078" y="1011495"/>
                </a:lnTo>
                <a:lnTo>
                  <a:pt x="410574" y="1004674"/>
                </a:lnTo>
                <a:lnTo>
                  <a:pt x="364595" y="993567"/>
                </a:lnTo>
                <a:lnTo>
                  <a:pt x="320354" y="978385"/>
                </a:lnTo>
                <a:lnTo>
                  <a:pt x="278063" y="959341"/>
                </a:lnTo>
                <a:lnTo>
                  <a:pt x="237934" y="936648"/>
                </a:lnTo>
                <a:lnTo>
                  <a:pt x="200180" y="910517"/>
                </a:lnTo>
                <a:lnTo>
                  <a:pt x="165014" y="881162"/>
                </a:lnTo>
                <a:lnTo>
                  <a:pt x="132647" y="848794"/>
                </a:lnTo>
                <a:lnTo>
                  <a:pt x="103293" y="813626"/>
                </a:lnTo>
                <a:lnTo>
                  <a:pt x="77163" y="775872"/>
                </a:lnTo>
                <a:lnTo>
                  <a:pt x="54470" y="735742"/>
                </a:lnTo>
                <a:lnTo>
                  <a:pt x="35427" y="693450"/>
                </a:lnTo>
                <a:lnTo>
                  <a:pt x="20246" y="649208"/>
                </a:lnTo>
                <a:lnTo>
                  <a:pt x="9140" y="603228"/>
                </a:lnTo>
                <a:lnTo>
                  <a:pt x="2320" y="555724"/>
                </a:lnTo>
                <a:lnTo>
                  <a:pt x="0" y="506907"/>
                </a:lnTo>
                <a:lnTo>
                  <a:pt x="2320" y="458086"/>
                </a:lnTo>
                <a:lnTo>
                  <a:pt x="9140" y="410579"/>
                </a:lnTo>
                <a:lnTo>
                  <a:pt x="20246" y="364598"/>
                </a:lnTo>
                <a:lnTo>
                  <a:pt x="35427" y="320354"/>
                </a:lnTo>
                <a:lnTo>
                  <a:pt x="54470" y="278062"/>
                </a:lnTo>
                <a:lnTo>
                  <a:pt x="77163" y="237932"/>
                </a:lnTo>
                <a:lnTo>
                  <a:pt x="103293" y="200177"/>
                </a:lnTo>
                <a:lnTo>
                  <a:pt x="132647" y="165011"/>
                </a:lnTo>
                <a:lnTo>
                  <a:pt x="165014" y="132644"/>
                </a:lnTo>
                <a:lnTo>
                  <a:pt x="200180" y="103290"/>
                </a:lnTo>
                <a:lnTo>
                  <a:pt x="237934" y="77161"/>
                </a:lnTo>
                <a:lnTo>
                  <a:pt x="278063" y="54468"/>
                </a:lnTo>
                <a:lnTo>
                  <a:pt x="320354" y="35426"/>
                </a:lnTo>
                <a:lnTo>
                  <a:pt x="364595" y="20245"/>
                </a:lnTo>
                <a:lnTo>
                  <a:pt x="410574" y="9139"/>
                </a:lnTo>
                <a:lnTo>
                  <a:pt x="458078" y="2320"/>
                </a:lnTo>
                <a:lnTo>
                  <a:pt x="506895" y="0"/>
                </a:lnTo>
                <a:lnTo>
                  <a:pt x="555716" y="2320"/>
                </a:lnTo>
                <a:lnTo>
                  <a:pt x="603223" y="9139"/>
                </a:lnTo>
                <a:lnTo>
                  <a:pt x="649205" y="20245"/>
                </a:lnTo>
                <a:lnTo>
                  <a:pt x="693449" y="35426"/>
                </a:lnTo>
                <a:lnTo>
                  <a:pt x="735743" y="54468"/>
                </a:lnTo>
                <a:lnTo>
                  <a:pt x="775874" y="77161"/>
                </a:lnTo>
                <a:lnTo>
                  <a:pt x="813629" y="103290"/>
                </a:lnTo>
                <a:lnTo>
                  <a:pt x="848797" y="132644"/>
                </a:lnTo>
                <a:lnTo>
                  <a:pt x="881165" y="165011"/>
                </a:lnTo>
                <a:lnTo>
                  <a:pt x="910520" y="200177"/>
                </a:lnTo>
                <a:lnTo>
                  <a:pt x="936650" y="237932"/>
                </a:lnTo>
                <a:lnTo>
                  <a:pt x="959343" y="278062"/>
                </a:lnTo>
                <a:lnTo>
                  <a:pt x="978387" y="320354"/>
                </a:lnTo>
                <a:lnTo>
                  <a:pt x="993568" y="364598"/>
                </a:lnTo>
                <a:lnTo>
                  <a:pt x="1004675" y="410579"/>
                </a:lnTo>
                <a:lnTo>
                  <a:pt x="1011495" y="458086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1976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9" name="object 7"/>
          <p:cNvSpPr txBox="1">
            <a:spLocks noChangeArrowheads="1"/>
          </p:cNvSpPr>
          <p:nvPr/>
        </p:nvSpPr>
        <p:spPr bwMode="auto">
          <a:xfrm>
            <a:off x="3820076" y="2441871"/>
            <a:ext cx="879563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11" b="1" dirty="0">
                <a:solidFill>
                  <a:srgbClr val="1976D2"/>
                </a:solidFill>
                <a:latin typeface="Arial" pitchFamily="34" charset="0"/>
                <a:cs typeface="Arial" pitchFamily="34" charset="0"/>
              </a:rPr>
              <a:t>7.6%</a:t>
            </a:r>
            <a:endParaRPr lang="ru-RU" altLang="ru-RU" sz="281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object 8"/>
          <p:cNvSpPr>
            <a:spLocks/>
          </p:cNvSpPr>
          <p:nvPr/>
        </p:nvSpPr>
        <p:spPr bwMode="auto">
          <a:xfrm>
            <a:off x="5091504" y="2175305"/>
            <a:ext cx="919870" cy="919871"/>
          </a:xfrm>
          <a:custGeom>
            <a:avLst/>
            <a:gdLst>
              <a:gd name="T0" fmla="*/ 458805 w 1014095"/>
              <a:gd name="T1" fmla="*/ 2325 h 1014095"/>
              <a:gd name="T2" fmla="*/ 365177 w 1014095"/>
              <a:gd name="T3" fmla="*/ 20275 h 1014095"/>
              <a:gd name="T4" fmla="*/ 278508 w 1014095"/>
              <a:gd name="T5" fmla="*/ 54553 h 1014095"/>
              <a:gd name="T6" fmla="*/ 200503 w 1014095"/>
              <a:gd name="T7" fmla="*/ 103450 h 1014095"/>
              <a:gd name="T8" fmla="*/ 132860 w 1014095"/>
              <a:gd name="T9" fmla="*/ 165271 h 1014095"/>
              <a:gd name="T10" fmla="*/ 77287 w 1014095"/>
              <a:gd name="T11" fmla="*/ 238307 h 1014095"/>
              <a:gd name="T12" fmla="*/ 35484 w 1014095"/>
              <a:gd name="T13" fmla="*/ 320857 h 1014095"/>
              <a:gd name="T14" fmla="*/ 9155 w 1014095"/>
              <a:gd name="T15" fmla="*/ 411224 h 1014095"/>
              <a:gd name="T16" fmla="*/ 0 w 1014095"/>
              <a:gd name="T17" fmla="*/ 507702 h 1014095"/>
              <a:gd name="T18" fmla="*/ 9155 w 1014095"/>
              <a:gd name="T19" fmla="*/ 604173 h 1014095"/>
              <a:gd name="T20" fmla="*/ 35484 w 1014095"/>
              <a:gd name="T21" fmla="*/ 694539 h 1014095"/>
              <a:gd name="T22" fmla="*/ 77287 w 1014095"/>
              <a:gd name="T23" fmla="*/ 777089 h 1014095"/>
              <a:gd name="T24" fmla="*/ 132860 w 1014095"/>
              <a:gd name="T25" fmla="*/ 850124 h 1014095"/>
              <a:gd name="T26" fmla="*/ 200503 w 1014095"/>
              <a:gd name="T27" fmla="*/ 911947 h 1014095"/>
              <a:gd name="T28" fmla="*/ 278508 w 1014095"/>
              <a:gd name="T29" fmla="*/ 960846 h 1014095"/>
              <a:gd name="T30" fmla="*/ 365177 w 1014095"/>
              <a:gd name="T31" fmla="*/ 995127 h 1014095"/>
              <a:gd name="T32" fmla="*/ 458805 w 1014095"/>
              <a:gd name="T33" fmla="*/ 1013081 h 1014095"/>
              <a:gd name="T34" fmla="*/ 556598 w 1014095"/>
              <a:gd name="T35" fmla="*/ 1013081 h 1014095"/>
              <a:gd name="T36" fmla="*/ 650232 w 1014095"/>
              <a:gd name="T37" fmla="*/ 995127 h 1014095"/>
              <a:gd name="T38" fmla="*/ 736903 w 1014095"/>
              <a:gd name="T39" fmla="*/ 960846 h 1014095"/>
              <a:gd name="T40" fmla="*/ 814909 w 1014095"/>
              <a:gd name="T41" fmla="*/ 911947 h 1014095"/>
              <a:gd name="T42" fmla="*/ 882550 w 1014095"/>
              <a:gd name="T43" fmla="*/ 850124 h 1014095"/>
              <a:gd name="T44" fmla="*/ 938119 w 1014095"/>
              <a:gd name="T45" fmla="*/ 777089 h 1014095"/>
              <a:gd name="T46" fmla="*/ 979919 w 1014095"/>
              <a:gd name="T47" fmla="*/ 694539 h 1014095"/>
              <a:gd name="T48" fmla="*/ 1006245 w 1014095"/>
              <a:gd name="T49" fmla="*/ 604173 h 1014095"/>
              <a:gd name="T50" fmla="*/ 1015400 w 1014095"/>
              <a:gd name="T51" fmla="*/ 507702 h 1014095"/>
              <a:gd name="T52" fmla="*/ 1006245 w 1014095"/>
              <a:gd name="T53" fmla="*/ 411224 h 1014095"/>
              <a:gd name="T54" fmla="*/ 979919 w 1014095"/>
              <a:gd name="T55" fmla="*/ 320857 h 1014095"/>
              <a:gd name="T56" fmla="*/ 938119 w 1014095"/>
              <a:gd name="T57" fmla="*/ 238307 h 1014095"/>
              <a:gd name="T58" fmla="*/ 882550 w 1014095"/>
              <a:gd name="T59" fmla="*/ 165271 h 1014095"/>
              <a:gd name="T60" fmla="*/ 814909 w 1014095"/>
              <a:gd name="T61" fmla="*/ 103450 h 1014095"/>
              <a:gd name="T62" fmla="*/ 736903 w 1014095"/>
              <a:gd name="T63" fmla="*/ 54553 h 1014095"/>
              <a:gd name="T64" fmla="*/ 650232 w 1014095"/>
              <a:gd name="T65" fmla="*/ 20275 h 1014095"/>
              <a:gd name="T66" fmla="*/ 556598 w 1014095"/>
              <a:gd name="T67" fmla="*/ 2325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506907" y="0"/>
                </a:moveTo>
                <a:lnTo>
                  <a:pt x="458090" y="2320"/>
                </a:lnTo>
                <a:lnTo>
                  <a:pt x="410586" y="9139"/>
                </a:lnTo>
                <a:lnTo>
                  <a:pt x="364607" y="20245"/>
                </a:lnTo>
                <a:lnTo>
                  <a:pt x="320365" y="35426"/>
                </a:lnTo>
                <a:lnTo>
                  <a:pt x="278073" y="54468"/>
                </a:lnTo>
                <a:lnTo>
                  <a:pt x="237943" y="77161"/>
                </a:lnTo>
                <a:lnTo>
                  <a:pt x="200188" y="103290"/>
                </a:lnTo>
                <a:lnTo>
                  <a:pt x="165021" y="132644"/>
                </a:lnTo>
                <a:lnTo>
                  <a:pt x="132653" y="165011"/>
                </a:lnTo>
                <a:lnTo>
                  <a:pt x="103298" y="200177"/>
                </a:lnTo>
                <a:lnTo>
                  <a:pt x="77167" y="237932"/>
                </a:lnTo>
                <a:lnTo>
                  <a:pt x="54473" y="278062"/>
                </a:lnTo>
                <a:lnTo>
                  <a:pt x="35429" y="320354"/>
                </a:lnTo>
                <a:lnTo>
                  <a:pt x="20247" y="364598"/>
                </a:lnTo>
                <a:lnTo>
                  <a:pt x="9140" y="410579"/>
                </a:lnTo>
                <a:lnTo>
                  <a:pt x="2320" y="458086"/>
                </a:lnTo>
                <a:lnTo>
                  <a:pt x="0" y="506907"/>
                </a:lnTo>
                <a:lnTo>
                  <a:pt x="2320" y="555724"/>
                </a:lnTo>
                <a:lnTo>
                  <a:pt x="9140" y="603228"/>
                </a:lnTo>
                <a:lnTo>
                  <a:pt x="20247" y="649208"/>
                </a:lnTo>
                <a:lnTo>
                  <a:pt x="35429" y="693450"/>
                </a:lnTo>
                <a:lnTo>
                  <a:pt x="54473" y="735742"/>
                </a:lnTo>
                <a:lnTo>
                  <a:pt x="77167" y="775872"/>
                </a:lnTo>
                <a:lnTo>
                  <a:pt x="103298" y="813626"/>
                </a:lnTo>
                <a:lnTo>
                  <a:pt x="132653" y="848794"/>
                </a:lnTo>
                <a:lnTo>
                  <a:pt x="165021" y="881162"/>
                </a:lnTo>
                <a:lnTo>
                  <a:pt x="200188" y="910517"/>
                </a:lnTo>
                <a:lnTo>
                  <a:pt x="237943" y="936648"/>
                </a:lnTo>
                <a:lnTo>
                  <a:pt x="278073" y="959341"/>
                </a:lnTo>
                <a:lnTo>
                  <a:pt x="320365" y="978385"/>
                </a:lnTo>
                <a:lnTo>
                  <a:pt x="364607" y="993567"/>
                </a:lnTo>
                <a:lnTo>
                  <a:pt x="410586" y="1004674"/>
                </a:lnTo>
                <a:lnTo>
                  <a:pt x="458090" y="1011495"/>
                </a:lnTo>
                <a:lnTo>
                  <a:pt x="506907" y="1013815"/>
                </a:lnTo>
                <a:lnTo>
                  <a:pt x="555728" y="1011495"/>
                </a:lnTo>
                <a:lnTo>
                  <a:pt x="603235" y="1004674"/>
                </a:lnTo>
                <a:lnTo>
                  <a:pt x="649217" y="993567"/>
                </a:lnTo>
                <a:lnTo>
                  <a:pt x="693460" y="978385"/>
                </a:lnTo>
                <a:lnTo>
                  <a:pt x="735753" y="959341"/>
                </a:lnTo>
                <a:lnTo>
                  <a:pt x="775883" y="936648"/>
                </a:lnTo>
                <a:lnTo>
                  <a:pt x="813637" y="910517"/>
                </a:lnTo>
                <a:lnTo>
                  <a:pt x="848804" y="881162"/>
                </a:lnTo>
                <a:lnTo>
                  <a:pt x="881171" y="848794"/>
                </a:lnTo>
                <a:lnTo>
                  <a:pt x="910525" y="813626"/>
                </a:lnTo>
                <a:lnTo>
                  <a:pt x="936654" y="775872"/>
                </a:lnTo>
                <a:lnTo>
                  <a:pt x="959346" y="735742"/>
                </a:lnTo>
                <a:lnTo>
                  <a:pt x="978389" y="693450"/>
                </a:lnTo>
                <a:lnTo>
                  <a:pt x="993569" y="649208"/>
                </a:lnTo>
                <a:lnTo>
                  <a:pt x="1004675" y="603228"/>
                </a:lnTo>
                <a:lnTo>
                  <a:pt x="1011495" y="555724"/>
                </a:lnTo>
                <a:lnTo>
                  <a:pt x="1013815" y="506907"/>
                </a:lnTo>
                <a:lnTo>
                  <a:pt x="1011495" y="458086"/>
                </a:lnTo>
                <a:lnTo>
                  <a:pt x="1004675" y="410579"/>
                </a:lnTo>
                <a:lnTo>
                  <a:pt x="993569" y="364598"/>
                </a:lnTo>
                <a:lnTo>
                  <a:pt x="978389" y="320354"/>
                </a:lnTo>
                <a:lnTo>
                  <a:pt x="959346" y="278062"/>
                </a:lnTo>
                <a:lnTo>
                  <a:pt x="936654" y="237932"/>
                </a:lnTo>
                <a:lnTo>
                  <a:pt x="910525" y="200177"/>
                </a:lnTo>
                <a:lnTo>
                  <a:pt x="881171" y="165011"/>
                </a:lnTo>
                <a:lnTo>
                  <a:pt x="848804" y="132644"/>
                </a:lnTo>
                <a:lnTo>
                  <a:pt x="813637" y="103290"/>
                </a:lnTo>
                <a:lnTo>
                  <a:pt x="775883" y="77161"/>
                </a:lnTo>
                <a:lnTo>
                  <a:pt x="735753" y="54468"/>
                </a:lnTo>
                <a:lnTo>
                  <a:pt x="693460" y="35426"/>
                </a:lnTo>
                <a:lnTo>
                  <a:pt x="649217" y="20245"/>
                </a:lnTo>
                <a:lnTo>
                  <a:pt x="603235" y="9139"/>
                </a:lnTo>
                <a:lnTo>
                  <a:pt x="555728" y="2320"/>
                </a:lnTo>
                <a:lnTo>
                  <a:pt x="5069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1" name="object 9"/>
          <p:cNvSpPr>
            <a:spLocks/>
          </p:cNvSpPr>
          <p:nvPr/>
        </p:nvSpPr>
        <p:spPr bwMode="auto">
          <a:xfrm>
            <a:off x="5073416" y="2204761"/>
            <a:ext cx="919870" cy="919871"/>
          </a:xfrm>
          <a:custGeom>
            <a:avLst/>
            <a:gdLst>
              <a:gd name="T0" fmla="*/ 1013076 w 1014095"/>
              <a:gd name="T1" fmla="*/ 556594 h 1014095"/>
              <a:gd name="T2" fmla="*/ 995124 w 1014095"/>
              <a:gd name="T3" fmla="*/ 650228 h 1014095"/>
              <a:gd name="T4" fmla="*/ 960846 w 1014095"/>
              <a:gd name="T5" fmla="*/ 736897 h 1014095"/>
              <a:gd name="T6" fmla="*/ 911950 w 1014095"/>
              <a:gd name="T7" fmla="*/ 814901 h 1014095"/>
              <a:gd name="T8" fmla="*/ 850131 w 1014095"/>
              <a:gd name="T9" fmla="*/ 882544 h 1014095"/>
              <a:gd name="T10" fmla="*/ 777098 w 1014095"/>
              <a:gd name="T11" fmla="*/ 938118 h 1014095"/>
              <a:gd name="T12" fmla="*/ 694545 w 1014095"/>
              <a:gd name="T13" fmla="*/ 979920 h 1014095"/>
              <a:gd name="T14" fmla="*/ 604180 w 1014095"/>
              <a:gd name="T15" fmla="*/ 1006249 h 1014095"/>
              <a:gd name="T16" fmla="*/ 507701 w 1014095"/>
              <a:gd name="T17" fmla="*/ 1015405 h 1014095"/>
              <a:gd name="T18" fmla="*/ 411227 w 1014095"/>
              <a:gd name="T19" fmla="*/ 1006249 h 1014095"/>
              <a:gd name="T20" fmla="*/ 320865 w 1014095"/>
              <a:gd name="T21" fmla="*/ 979920 h 1014095"/>
              <a:gd name="T22" fmla="*/ 238313 w 1014095"/>
              <a:gd name="T23" fmla="*/ 938118 h 1014095"/>
              <a:gd name="T24" fmla="*/ 165281 w 1014095"/>
              <a:gd name="T25" fmla="*/ 882544 h 1014095"/>
              <a:gd name="T26" fmla="*/ 103458 w 1014095"/>
              <a:gd name="T27" fmla="*/ 814901 h 1014095"/>
              <a:gd name="T28" fmla="*/ 54558 w 1014095"/>
              <a:gd name="T29" fmla="*/ 736897 h 1014095"/>
              <a:gd name="T30" fmla="*/ 20277 w 1014095"/>
              <a:gd name="T31" fmla="*/ 650228 h 1014095"/>
              <a:gd name="T32" fmla="*/ 2325 w 1014095"/>
              <a:gd name="T33" fmla="*/ 556594 h 1014095"/>
              <a:gd name="T34" fmla="*/ 2325 w 1014095"/>
              <a:gd name="T35" fmla="*/ 458806 h 1014095"/>
              <a:gd name="T36" fmla="*/ 20277 w 1014095"/>
              <a:gd name="T37" fmla="*/ 365168 h 1014095"/>
              <a:gd name="T38" fmla="*/ 54558 w 1014095"/>
              <a:gd name="T39" fmla="*/ 278497 h 1014095"/>
              <a:gd name="T40" fmla="*/ 103458 w 1014095"/>
              <a:gd name="T41" fmla="*/ 200492 h 1014095"/>
              <a:gd name="T42" fmla="*/ 165281 w 1014095"/>
              <a:gd name="T43" fmla="*/ 132854 h 1014095"/>
              <a:gd name="T44" fmla="*/ 238313 w 1014095"/>
              <a:gd name="T45" fmla="*/ 77281 h 1014095"/>
              <a:gd name="T46" fmla="*/ 320865 w 1014095"/>
              <a:gd name="T47" fmla="*/ 35481 h 1014095"/>
              <a:gd name="T48" fmla="*/ 411227 w 1014095"/>
              <a:gd name="T49" fmla="*/ 9154 h 1014095"/>
              <a:gd name="T50" fmla="*/ 507701 w 1014095"/>
              <a:gd name="T51" fmla="*/ 0 h 1014095"/>
              <a:gd name="T52" fmla="*/ 604180 w 1014095"/>
              <a:gd name="T53" fmla="*/ 9154 h 1014095"/>
              <a:gd name="T54" fmla="*/ 694545 w 1014095"/>
              <a:gd name="T55" fmla="*/ 35481 h 1014095"/>
              <a:gd name="T56" fmla="*/ 777098 w 1014095"/>
              <a:gd name="T57" fmla="*/ 77281 h 1014095"/>
              <a:gd name="T58" fmla="*/ 850131 w 1014095"/>
              <a:gd name="T59" fmla="*/ 132854 h 1014095"/>
              <a:gd name="T60" fmla="*/ 911950 w 1014095"/>
              <a:gd name="T61" fmla="*/ 200492 h 1014095"/>
              <a:gd name="T62" fmla="*/ 960846 w 1014095"/>
              <a:gd name="T63" fmla="*/ 278497 h 1014095"/>
              <a:gd name="T64" fmla="*/ 995124 w 1014095"/>
              <a:gd name="T65" fmla="*/ 365168 h 1014095"/>
              <a:gd name="T66" fmla="*/ 1013076 w 1014095"/>
              <a:gd name="T67" fmla="*/ 458806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4"/>
                </a:lnTo>
                <a:lnTo>
                  <a:pt x="1004675" y="603228"/>
                </a:lnTo>
                <a:lnTo>
                  <a:pt x="993569" y="649208"/>
                </a:lnTo>
                <a:lnTo>
                  <a:pt x="978389" y="693450"/>
                </a:lnTo>
                <a:lnTo>
                  <a:pt x="959346" y="735742"/>
                </a:lnTo>
                <a:lnTo>
                  <a:pt x="936654" y="775872"/>
                </a:lnTo>
                <a:lnTo>
                  <a:pt x="910525" y="813626"/>
                </a:lnTo>
                <a:lnTo>
                  <a:pt x="881171" y="848794"/>
                </a:lnTo>
                <a:lnTo>
                  <a:pt x="848804" y="881162"/>
                </a:lnTo>
                <a:lnTo>
                  <a:pt x="813637" y="910517"/>
                </a:lnTo>
                <a:lnTo>
                  <a:pt x="775883" y="936648"/>
                </a:lnTo>
                <a:lnTo>
                  <a:pt x="735753" y="959341"/>
                </a:lnTo>
                <a:lnTo>
                  <a:pt x="693460" y="978385"/>
                </a:lnTo>
                <a:lnTo>
                  <a:pt x="649217" y="993567"/>
                </a:lnTo>
                <a:lnTo>
                  <a:pt x="603235" y="1004674"/>
                </a:lnTo>
                <a:lnTo>
                  <a:pt x="555728" y="1011495"/>
                </a:lnTo>
                <a:lnTo>
                  <a:pt x="506907" y="1013815"/>
                </a:lnTo>
                <a:lnTo>
                  <a:pt x="458090" y="1011495"/>
                </a:lnTo>
                <a:lnTo>
                  <a:pt x="410586" y="1004674"/>
                </a:lnTo>
                <a:lnTo>
                  <a:pt x="364607" y="993567"/>
                </a:lnTo>
                <a:lnTo>
                  <a:pt x="320365" y="978385"/>
                </a:lnTo>
                <a:lnTo>
                  <a:pt x="278073" y="959341"/>
                </a:lnTo>
                <a:lnTo>
                  <a:pt x="237943" y="936648"/>
                </a:lnTo>
                <a:lnTo>
                  <a:pt x="200188" y="910517"/>
                </a:lnTo>
                <a:lnTo>
                  <a:pt x="165021" y="881162"/>
                </a:lnTo>
                <a:lnTo>
                  <a:pt x="132653" y="848794"/>
                </a:lnTo>
                <a:lnTo>
                  <a:pt x="103298" y="813626"/>
                </a:lnTo>
                <a:lnTo>
                  <a:pt x="77167" y="775872"/>
                </a:lnTo>
                <a:lnTo>
                  <a:pt x="54473" y="735742"/>
                </a:lnTo>
                <a:lnTo>
                  <a:pt x="35429" y="693450"/>
                </a:lnTo>
                <a:lnTo>
                  <a:pt x="20247" y="649208"/>
                </a:lnTo>
                <a:lnTo>
                  <a:pt x="9140" y="603228"/>
                </a:lnTo>
                <a:lnTo>
                  <a:pt x="2320" y="555724"/>
                </a:lnTo>
                <a:lnTo>
                  <a:pt x="0" y="506907"/>
                </a:lnTo>
                <a:lnTo>
                  <a:pt x="2320" y="458086"/>
                </a:lnTo>
                <a:lnTo>
                  <a:pt x="9140" y="410579"/>
                </a:lnTo>
                <a:lnTo>
                  <a:pt x="20247" y="364598"/>
                </a:lnTo>
                <a:lnTo>
                  <a:pt x="35429" y="320354"/>
                </a:lnTo>
                <a:lnTo>
                  <a:pt x="54473" y="278062"/>
                </a:lnTo>
                <a:lnTo>
                  <a:pt x="77167" y="237932"/>
                </a:lnTo>
                <a:lnTo>
                  <a:pt x="103298" y="200177"/>
                </a:lnTo>
                <a:lnTo>
                  <a:pt x="132653" y="165011"/>
                </a:lnTo>
                <a:lnTo>
                  <a:pt x="165021" y="132644"/>
                </a:lnTo>
                <a:lnTo>
                  <a:pt x="200188" y="103290"/>
                </a:lnTo>
                <a:lnTo>
                  <a:pt x="237943" y="77161"/>
                </a:lnTo>
                <a:lnTo>
                  <a:pt x="278073" y="54468"/>
                </a:lnTo>
                <a:lnTo>
                  <a:pt x="320365" y="35426"/>
                </a:lnTo>
                <a:lnTo>
                  <a:pt x="364607" y="20245"/>
                </a:lnTo>
                <a:lnTo>
                  <a:pt x="410586" y="9139"/>
                </a:lnTo>
                <a:lnTo>
                  <a:pt x="458090" y="2320"/>
                </a:lnTo>
                <a:lnTo>
                  <a:pt x="506907" y="0"/>
                </a:lnTo>
                <a:lnTo>
                  <a:pt x="555728" y="2320"/>
                </a:lnTo>
                <a:lnTo>
                  <a:pt x="603235" y="9139"/>
                </a:lnTo>
                <a:lnTo>
                  <a:pt x="649217" y="20245"/>
                </a:lnTo>
                <a:lnTo>
                  <a:pt x="693460" y="35426"/>
                </a:lnTo>
                <a:lnTo>
                  <a:pt x="735753" y="54468"/>
                </a:lnTo>
                <a:lnTo>
                  <a:pt x="775883" y="77161"/>
                </a:lnTo>
                <a:lnTo>
                  <a:pt x="813637" y="103290"/>
                </a:lnTo>
                <a:lnTo>
                  <a:pt x="848804" y="132644"/>
                </a:lnTo>
                <a:lnTo>
                  <a:pt x="881171" y="165011"/>
                </a:lnTo>
                <a:lnTo>
                  <a:pt x="910525" y="200177"/>
                </a:lnTo>
                <a:lnTo>
                  <a:pt x="936654" y="237932"/>
                </a:lnTo>
                <a:lnTo>
                  <a:pt x="959346" y="278062"/>
                </a:lnTo>
                <a:lnTo>
                  <a:pt x="978389" y="320354"/>
                </a:lnTo>
                <a:lnTo>
                  <a:pt x="993569" y="364598"/>
                </a:lnTo>
                <a:lnTo>
                  <a:pt x="1004675" y="410579"/>
                </a:lnTo>
                <a:lnTo>
                  <a:pt x="1011495" y="458086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B45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2" name="object 10"/>
          <p:cNvSpPr txBox="1">
            <a:spLocks noChangeArrowheads="1"/>
          </p:cNvSpPr>
          <p:nvPr/>
        </p:nvSpPr>
        <p:spPr bwMode="auto">
          <a:xfrm>
            <a:off x="5188627" y="2459871"/>
            <a:ext cx="725623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AF272A"/>
                </a:solidFill>
                <a:latin typeface="Arial" pitchFamily="34" charset="0"/>
                <a:cs typeface="Arial" pitchFamily="34" charset="0"/>
              </a:rPr>
              <a:t>30%</a:t>
            </a:r>
            <a:endParaRPr lang="ru-RU" alt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bject 11"/>
          <p:cNvSpPr txBox="1">
            <a:spLocks/>
          </p:cNvSpPr>
          <p:nvPr/>
        </p:nvSpPr>
        <p:spPr bwMode="auto">
          <a:xfrm>
            <a:off x="2354582" y="332656"/>
            <a:ext cx="5328592" cy="697755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11516" eaLnBrk="1" hangingPunct="1"/>
            <a:r>
              <a:rPr lang="ru-RU" altLang="ru-RU" kern="0" dirty="0">
                <a:latin typeface="Arial" charset="0"/>
                <a:cs typeface="Arial" charset="0"/>
              </a:rPr>
              <a:t>ПРЕФЕРЕНЦИИ</a:t>
            </a:r>
          </a:p>
        </p:txBody>
      </p:sp>
      <p:sp>
        <p:nvSpPr>
          <p:cNvPr id="54" name="object 12"/>
          <p:cNvSpPr txBox="1">
            <a:spLocks noChangeArrowheads="1"/>
          </p:cNvSpPr>
          <p:nvPr/>
        </p:nvSpPr>
        <p:spPr bwMode="auto">
          <a:xfrm>
            <a:off x="565262" y="1122279"/>
            <a:ext cx="4191960" cy="835649"/>
          </a:xfrm>
          <a:prstGeom prst="rect">
            <a:avLst/>
          </a:prstGeom>
          <a:solidFill>
            <a:srgbClr val="197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ru-RU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ДЛЯ РЕЗИДЕНТОВ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bject 13"/>
          <p:cNvSpPr txBox="1">
            <a:spLocks noChangeArrowheads="1"/>
          </p:cNvSpPr>
          <p:nvPr/>
        </p:nvSpPr>
        <p:spPr bwMode="auto">
          <a:xfrm>
            <a:off x="5130065" y="1124744"/>
            <a:ext cx="4213552" cy="835649"/>
          </a:xfrm>
          <a:prstGeom prst="rect">
            <a:avLst/>
          </a:prstGeom>
          <a:solidFill>
            <a:srgbClr val="B452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altLang="ru-RU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en-US" altLang="ru-RU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РЕЗИДЕНТОВ</a:t>
            </a:r>
            <a:endParaRPr lang="ru-RU" altLang="ru-RU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object 14"/>
          <p:cNvSpPr>
            <a:spLocks/>
          </p:cNvSpPr>
          <p:nvPr/>
        </p:nvSpPr>
        <p:spPr bwMode="auto">
          <a:xfrm>
            <a:off x="3820076" y="3260071"/>
            <a:ext cx="919870" cy="919870"/>
          </a:xfrm>
          <a:custGeom>
            <a:avLst/>
            <a:gdLst>
              <a:gd name="T0" fmla="*/ 1013076 w 1014095"/>
              <a:gd name="T1" fmla="*/ 556594 h 1014095"/>
              <a:gd name="T2" fmla="*/ 995123 w 1014095"/>
              <a:gd name="T3" fmla="*/ 650223 h 1014095"/>
              <a:gd name="T4" fmla="*/ 960843 w 1014095"/>
              <a:gd name="T5" fmla="*/ 736892 h 1014095"/>
              <a:gd name="T6" fmla="*/ 911945 w 1014095"/>
              <a:gd name="T7" fmla="*/ 814898 h 1014095"/>
              <a:gd name="T8" fmla="*/ 850124 w 1014095"/>
              <a:gd name="T9" fmla="*/ 882541 h 1014095"/>
              <a:gd name="T10" fmla="*/ 777089 w 1014095"/>
              <a:gd name="T11" fmla="*/ 938113 h 1014095"/>
              <a:gd name="T12" fmla="*/ 694534 w 1014095"/>
              <a:gd name="T13" fmla="*/ 979915 h 1014095"/>
              <a:gd name="T14" fmla="*/ 604168 w 1014095"/>
              <a:gd name="T15" fmla="*/ 1006244 h 1014095"/>
              <a:gd name="T16" fmla="*/ 507689 w 1014095"/>
              <a:gd name="T17" fmla="*/ 1015400 h 1014095"/>
              <a:gd name="T18" fmla="*/ 411215 w 1014095"/>
              <a:gd name="T19" fmla="*/ 1006244 h 1014095"/>
              <a:gd name="T20" fmla="*/ 320854 w 1014095"/>
              <a:gd name="T21" fmla="*/ 979915 h 1014095"/>
              <a:gd name="T22" fmla="*/ 238304 w 1014095"/>
              <a:gd name="T23" fmla="*/ 938113 h 1014095"/>
              <a:gd name="T24" fmla="*/ 165274 w 1014095"/>
              <a:gd name="T25" fmla="*/ 882541 h 1014095"/>
              <a:gd name="T26" fmla="*/ 103453 w 1014095"/>
              <a:gd name="T27" fmla="*/ 814898 h 1014095"/>
              <a:gd name="T28" fmla="*/ 54555 w 1014095"/>
              <a:gd name="T29" fmla="*/ 736892 h 1014095"/>
              <a:gd name="T30" fmla="*/ 20276 w 1014095"/>
              <a:gd name="T31" fmla="*/ 650223 h 1014095"/>
              <a:gd name="T32" fmla="*/ 2325 w 1014095"/>
              <a:gd name="T33" fmla="*/ 556594 h 1014095"/>
              <a:gd name="T34" fmla="*/ 2325 w 1014095"/>
              <a:gd name="T35" fmla="*/ 458801 h 1014095"/>
              <a:gd name="T36" fmla="*/ 20276 w 1014095"/>
              <a:gd name="T37" fmla="*/ 365168 h 1014095"/>
              <a:gd name="T38" fmla="*/ 54555 w 1014095"/>
              <a:gd name="T39" fmla="*/ 278497 h 1014095"/>
              <a:gd name="T40" fmla="*/ 103453 w 1014095"/>
              <a:gd name="T41" fmla="*/ 200492 h 1014095"/>
              <a:gd name="T42" fmla="*/ 165274 w 1014095"/>
              <a:gd name="T43" fmla="*/ 132851 h 1014095"/>
              <a:gd name="T44" fmla="*/ 238304 w 1014095"/>
              <a:gd name="T45" fmla="*/ 77281 h 1014095"/>
              <a:gd name="T46" fmla="*/ 320854 w 1014095"/>
              <a:gd name="T47" fmla="*/ 35481 h 1014095"/>
              <a:gd name="T48" fmla="*/ 411215 w 1014095"/>
              <a:gd name="T49" fmla="*/ 9154 h 1014095"/>
              <a:gd name="T50" fmla="*/ 507689 w 1014095"/>
              <a:gd name="T51" fmla="*/ 0 h 1014095"/>
              <a:gd name="T52" fmla="*/ 604168 w 1014095"/>
              <a:gd name="T53" fmla="*/ 9154 h 1014095"/>
              <a:gd name="T54" fmla="*/ 694534 w 1014095"/>
              <a:gd name="T55" fmla="*/ 35481 h 1014095"/>
              <a:gd name="T56" fmla="*/ 777089 w 1014095"/>
              <a:gd name="T57" fmla="*/ 77281 h 1014095"/>
              <a:gd name="T58" fmla="*/ 850124 w 1014095"/>
              <a:gd name="T59" fmla="*/ 132851 h 1014095"/>
              <a:gd name="T60" fmla="*/ 911945 w 1014095"/>
              <a:gd name="T61" fmla="*/ 200492 h 1014095"/>
              <a:gd name="T62" fmla="*/ 960843 w 1014095"/>
              <a:gd name="T63" fmla="*/ 278497 h 1014095"/>
              <a:gd name="T64" fmla="*/ 995123 w 1014095"/>
              <a:gd name="T65" fmla="*/ 365168 h 1014095"/>
              <a:gd name="T66" fmla="*/ 1013076 w 1014095"/>
              <a:gd name="T67" fmla="*/ 458801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4"/>
                </a:lnTo>
                <a:lnTo>
                  <a:pt x="1004675" y="603228"/>
                </a:lnTo>
                <a:lnTo>
                  <a:pt x="993568" y="649208"/>
                </a:lnTo>
                <a:lnTo>
                  <a:pt x="978387" y="693450"/>
                </a:lnTo>
                <a:lnTo>
                  <a:pt x="959343" y="735742"/>
                </a:lnTo>
                <a:lnTo>
                  <a:pt x="936650" y="775872"/>
                </a:lnTo>
                <a:lnTo>
                  <a:pt x="910520" y="813626"/>
                </a:lnTo>
                <a:lnTo>
                  <a:pt x="881165" y="848794"/>
                </a:lnTo>
                <a:lnTo>
                  <a:pt x="848797" y="881162"/>
                </a:lnTo>
                <a:lnTo>
                  <a:pt x="813629" y="910517"/>
                </a:lnTo>
                <a:lnTo>
                  <a:pt x="775874" y="936648"/>
                </a:lnTo>
                <a:lnTo>
                  <a:pt x="735743" y="959341"/>
                </a:lnTo>
                <a:lnTo>
                  <a:pt x="693449" y="978385"/>
                </a:lnTo>
                <a:lnTo>
                  <a:pt x="649205" y="993567"/>
                </a:lnTo>
                <a:lnTo>
                  <a:pt x="603223" y="1004674"/>
                </a:lnTo>
                <a:lnTo>
                  <a:pt x="555716" y="1011495"/>
                </a:lnTo>
                <a:lnTo>
                  <a:pt x="506895" y="1013815"/>
                </a:lnTo>
                <a:lnTo>
                  <a:pt x="458078" y="1011495"/>
                </a:lnTo>
                <a:lnTo>
                  <a:pt x="410574" y="1004674"/>
                </a:lnTo>
                <a:lnTo>
                  <a:pt x="364595" y="993567"/>
                </a:lnTo>
                <a:lnTo>
                  <a:pt x="320354" y="978385"/>
                </a:lnTo>
                <a:lnTo>
                  <a:pt x="278063" y="959341"/>
                </a:lnTo>
                <a:lnTo>
                  <a:pt x="237934" y="936648"/>
                </a:lnTo>
                <a:lnTo>
                  <a:pt x="200180" y="910517"/>
                </a:lnTo>
                <a:lnTo>
                  <a:pt x="165014" y="881162"/>
                </a:lnTo>
                <a:lnTo>
                  <a:pt x="132647" y="848794"/>
                </a:lnTo>
                <a:lnTo>
                  <a:pt x="103293" y="813626"/>
                </a:lnTo>
                <a:lnTo>
                  <a:pt x="77163" y="775872"/>
                </a:lnTo>
                <a:lnTo>
                  <a:pt x="54470" y="735742"/>
                </a:lnTo>
                <a:lnTo>
                  <a:pt x="35427" y="693450"/>
                </a:lnTo>
                <a:lnTo>
                  <a:pt x="20246" y="649208"/>
                </a:lnTo>
                <a:lnTo>
                  <a:pt x="9140" y="603228"/>
                </a:lnTo>
                <a:lnTo>
                  <a:pt x="2320" y="555724"/>
                </a:lnTo>
                <a:lnTo>
                  <a:pt x="0" y="506907"/>
                </a:lnTo>
                <a:lnTo>
                  <a:pt x="2320" y="458086"/>
                </a:lnTo>
                <a:lnTo>
                  <a:pt x="9140" y="410579"/>
                </a:lnTo>
                <a:lnTo>
                  <a:pt x="20246" y="364598"/>
                </a:lnTo>
                <a:lnTo>
                  <a:pt x="35427" y="320354"/>
                </a:lnTo>
                <a:lnTo>
                  <a:pt x="54470" y="278062"/>
                </a:lnTo>
                <a:lnTo>
                  <a:pt x="77163" y="237932"/>
                </a:lnTo>
                <a:lnTo>
                  <a:pt x="103293" y="200177"/>
                </a:lnTo>
                <a:lnTo>
                  <a:pt x="132647" y="165011"/>
                </a:lnTo>
                <a:lnTo>
                  <a:pt x="165014" y="132644"/>
                </a:lnTo>
                <a:lnTo>
                  <a:pt x="200180" y="103290"/>
                </a:lnTo>
                <a:lnTo>
                  <a:pt x="237934" y="77161"/>
                </a:lnTo>
                <a:lnTo>
                  <a:pt x="278063" y="54468"/>
                </a:lnTo>
                <a:lnTo>
                  <a:pt x="320354" y="35426"/>
                </a:lnTo>
                <a:lnTo>
                  <a:pt x="364595" y="20245"/>
                </a:lnTo>
                <a:lnTo>
                  <a:pt x="410574" y="9139"/>
                </a:lnTo>
                <a:lnTo>
                  <a:pt x="458078" y="2320"/>
                </a:lnTo>
                <a:lnTo>
                  <a:pt x="506895" y="0"/>
                </a:lnTo>
                <a:lnTo>
                  <a:pt x="555716" y="2320"/>
                </a:lnTo>
                <a:lnTo>
                  <a:pt x="603223" y="9139"/>
                </a:lnTo>
                <a:lnTo>
                  <a:pt x="649205" y="20245"/>
                </a:lnTo>
                <a:lnTo>
                  <a:pt x="693449" y="35426"/>
                </a:lnTo>
                <a:lnTo>
                  <a:pt x="735743" y="54468"/>
                </a:lnTo>
                <a:lnTo>
                  <a:pt x="775874" y="77161"/>
                </a:lnTo>
                <a:lnTo>
                  <a:pt x="813629" y="103290"/>
                </a:lnTo>
                <a:lnTo>
                  <a:pt x="848797" y="132644"/>
                </a:lnTo>
                <a:lnTo>
                  <a:pt x="881165" y="165011"/>
                </a:lnTo>
                <a:lnTo>
                  <a:pt x="910520" y="200177"/>
                </a:lnTo>
                <a:lnTo>
                  <a:pt x="936650" y="237932"/>
                </a:lnTo>
                <a:lnTo>
                  <a:pt x="959343" y="278062"/>
                </a:lnTo>
                <a:lnTo>
                  <a:pt x="978387" y="320354"/>
                </a:lnTo>
                <a:lnTo>
                  <a:pt x="993568" y="364598"/>
                </a:lnTo>
                <a:lnTo>
                  <a:pt x="1004675" y="410579"/>
                </a:lnTo>
                <a:lnTo>
                  <a:pt x="1011495" y="458086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1976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object 15"/>
          <p:cNvSpPr>
            <a:spLocks/>
          </p:cNvSpPr>
          <p:nvPr/>
        </p:nvSpPr>
        <p:spPr bwMode="auto">
          <a:xfrm>
            <a:off x="5130065" y="3260071"/>
            <a:ext cx="858711" cy="922259"/>
          </a:xfrm>
          <a:custGeom>
            <a:avLst/>
            <a:gdLst>
              <a:gd name="T0" fmla="*/ 458805 w 1014095"/>
              <a:gd name="T1" fmla="*/ 2325 h 1014095"/>
              <a:gd name="T2" fmla="*/ 365177 w 1014095"/>
              <a:gd name="T3" fmla="*/ 20275 h 1014095"/>
              <a:gd name="T4" fmla="*/ 278508 w 1014095"/>
              <a:gd name="T5" fmla="*/ 54553 h 1014095"/>
              <a:gd name="T6" fmla="*/ 200503 w 1014095"/>
              <a:gd name="T7" fmla="*/ 103450 h 1014095"/>
              <a:gd name="T8" fmla="*/ 132860 w 1014095"/>
              <a:gd name="T9" fmla="*/ 165271 h 1014095"/>
              <a:gd name="T10" fmla="*/ 77287 w 1014095"/>
              <a:gd name="T11" fmla="*/ 238302 h 1014095"/>
              <a:gd name="T12" fmla="*/ 35484 w 1014095"/>
              <a:gd name="T13" fmla="*/ 320854 h 1014095"/>
              <a:gd name="T14" fmla="*/ 9155 w 1014095"/>
              <a:gd name="T15" fmla="*/ 411220 h 1014095"/>
              <a:gd name="T16" fmla="*/ 0 w 1014095"/>
              <a:gd name="T17" fmla="*/ 507701 h 1014095"/>
              <a:gd name="T18" fmla="*/ 9155 w 1014095"/>
              <a:gd name="T19" fmla="*/ 604173 h 1014095"/>
              <a:gd name="T20" fmla="*/ 35484 w 1014095"/>
              <a:gd name="T21" fmla="*/ 694535 h 1014095"/>
              <a:gd name="T22" fmla="*/ 77287 w 1014095"/>
              <a:gd name="T23" fmla="*/ 777087 h 1014095"/>
              <a:gd name="T24" fmla="*/ 132860 w 1014095"/>
              <a:gd name="T25" fmla="*/ 850121 h 1014095"/>
              <a:gd name="T26" fmla="*/ 200503 w 1014095"/>
              <a:gd name="T27" fmla="*/ 911942 h 1014095"/>
              <a:gd name="T28" fmla="*/ 278508 w 1014095"/>
              <a:gd name="T29" fmla="*/ 960841 h 1014095"/>
              <a:gd name="T30" fmla="*/ 365177 w 1014095"/>
              <a:gd name="T31" fmla="*/ 995122 h 1014095"/>
              <a:gd name="T32" fmla="*/ 458805 w 1014095"/>
              <a:gd name="T33" fmla="*/ 1013076 h 1014095"/>
              <a:gd name="T34" fmla="*/ 556598 w 1014095"/>
              <a:gd name="T35" fmla="*/ 1013076 h 1014095"/>
              <a:gd name="T36" fmla="*/ 650232 w 1014095"/>
              <a:gd name="T37" fmla="*/ 995122 h 1014095"/>
              <a:gd name="T38" fmla="*/ 736903 w 1014095"/>
              <a:gd name="T39" fmla="*/ 960841 h 1014095"/>
              <a:gd name="T40" fmla="*/ 814909 w 1014095"/>
              <a:gd name="T41" fmla="*/ 911942 h 1014095"/>
              <a:gd name="T42" fmla="*/ 882550 w 1014095"/>
              <a:gd name="T43" fmla="*/ 850121 h 1014095"/>
              <a:gd name="T44" fmla="*/ 938119 w 1014095"/>
              <a:gd name="T45" fmla="*/ 777087 h 1014095"/>
              <a:gd name="T46" fmla="*/ 979919 w 1014095"/>
              <a:gd name="T47" fmla="*/ 694535 h 1014095"/>
              <a:gd name="T48" fmla="*/ 1006245 w 1014095"/>
              <a:gd name="T49" fmla="*/ 604173 h 1014095"/>
              <a:gd name="T50" fmla="*/ 1015400 w 1014095"/>
              <a:gd name="T51" fmla="*/ 507701 h 1014095"/>
              <a:gd name="T52" fmla="*/ 1006245 w 1014095"/>
              <a:gd name="T53" fmla="*/ 411220 h 1014095"/>
              <a:gd name="T54" fmla="*/ 979919 w 1014095"/>
              <a:gd name="T55" fmla="*/ 320854 h 1014095"/>
              <a:gd name="T56" fmla="*/ 938119 w 1014095"/>
              <a:gd name="T57" fmla="*/ 238302 h 1014095"/>
              <a:gd name="T58" fmla="*/ 882550 w 1014095"/>
              <a:gd name="T59" fmla="*/ 165271 h 1014095"/>
              <a:gd name="T60" fmla="*/ 814909 w 1014095"/>
              <a:gd name="T61" fmla="*/ 103450 h 1014095"/>
              <a:gd name="T62" fmla="*/ 736903 w 1014095"/>
              <a:gd name="T63" fmla="*/ 54553 h 1014095"/>
              <a:gd name="T64" fmla="*/ 650232 w 1014095"/>
              <a:gd name="T65" fmla="*/ 20275 h 1014095"/>
              <a:gd name="T66" fmla="*/ 556598 w 1014095"/>
              <a:gd name="T67" fmla="*/ 2325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506907" y="0"/>
                </a:moveTo>
                <a:lnTo>
                  <a:pt x="458090" y="2320"/>
                </a:lnTo>
                <a:lnTo>
                  <a:pt x="410586" y="9139"/>
                </a:lnTo>
                <a:lnTo>
                  <a:pt x="364607" y="20245"/>
                </a:lnTo>
                <a:lnTo>
                  <a:pt x="320365" y="35426"/>
                </a:lnTo>
                <a:lnTo>
                  <a:pt x="278073" y="54468"/>
                </a:lnTo>
                <a:lnTo>
                  <a:pt x="237943" y="77161"/>
                </a:lnTo>
                <a:lnTo>
                  <a:pt x="200188" y="103290"/>
                </a:lnTo>
                <a:lnTo>
                  <a:pt x="165021" y="132644"/>
                </a:lnTo>
                <a:lnTo>
                  <a:pt x="132653" y="165011"/>
                </a:lnTo>
                <a:lnTo>
                  <a:pt x="103298" y="200177"/>
                </a:lnTo>
                <a:lnTo>
                  <a:pt x="77167" y="237932"/>
                </a:lnTo>
                <a:lnTo>
                  <a:pt x="54473" y="278062"/>
                </a:lnTo>
                <a:lnTo>
                  <a:pt x="35429" y="320354"/>
                </a:lnTo>
                <a:lnTo>
                  <a:pt x="20247" y="364598"/>
                </a:lnTo>
                <a:lnTo>
                  <a:pt x="9140" y="410579"/>
                </a:lnTo>
                <a:lnTo>
                  <a:pt x="2320" y="458086"/>
                </a:lnTo>
                <a:lnTo>
                  <a:pt x="0" y="506907"/>
                </a:lnTo>
                <a:lnTo>
                  <a:pt x="2320" y="555724"/>
                </a:lnTo>
                <a:lnTo>
                  <a:pt x="9140" y="603228"/>
                </a:lnTo>
                <a:lnTo>
                  <a:pt x="20247" y="649208"/>
                </a:lnTo>
                <a:lnTo>
                  <a:pt x="35429" y="693450"/>
                </a:lnTo>
                <a:lnTo>
                  <a:pt x="54473" y="735742"/>
                </a:lnTo>
                <a:lnTo>
                  <a:pt x="77167" y="775872"/>
                </a:lnTo>
                <a:lnTo>
                  <a:pt x="103298" y="813626"/>
                </a:lnTo>
                <a:lnTo>
                  <a:pt x="132653" y="848794"/>
                </a:lnTo>
                <a:lnTo>
                  <a:pt x="165021" y="881162"/>
                </a:lnTo>
                <a:lnTo>
                  <a:pt x="200188" y="910517"/>
                </a:lnTo>
                <a:lnTo>
                  <a:pt x="237943" y="936648"/>
                </a:lnTo>
                <a:lnTo>
                  <a:pt x="278073" y="959341"/>
                </a:lnTo>
                <a:lnTo>
                  <a:pt x="320365" y="978385"/>
                </a:lnTo>
                <a:lnTo>
                  <a:pt x="364607" y="993567"/>
                </a:lnTo>
                <a:lnTo>
                  <a:pt x="410586" y="1004674"/>
                </a:lnTo>
                <a:lnTo>
                  <a:pt x="458090" y="1011495"/>
                </a:lnTo>
                <a:lnTo>
                  <a:pt x="506907" y="1013815"/>
                </a:lnTo>
                <a:lnTo>
                  <a:pt x="555728" y="1011495"/>
                </a:lnTo>
                <a:lnTo>
                  <a:pt x="603235" y="1004674"/>
                </a:lnTo>
                <a:lnTo>
                  <a:pt x="649217" y="993567"/>
                </a:lnTo>
                <a:lnTo>
                  <a:pt x="693460" y="978385"/>
                </a:lnTo>
                <a:lnTo>
                  <a:pt x="735753" y="959341"/>
                </a:lnTo>
                <a:lnTo>
                  <a:pt x="775883" y="936648"/>
                </a:lnTo>
                <a:lnTo>
                  <a:pt x="813637" y="910517"/>
                </a:lnTo>
                <a:lnTo>
                  <a:pt x="848804" y="881162"/>
                </a:lnTo>
                <a:lnTo>
                  <a:pt x="881171" y="848794"/>
                </a:lnTo>
                <a:lnTo>
                  <a:pt x="910525" y="813626"/>
                </a:lnTo>
                <a:lnTo>
                  <a:pt x="936654" y="775872"/>
                </a:lnTo>
                <a:lnTo>
                  <a:pt x="959346" y="735742"/>
                </a:lnTo>
                <a:lnTo>
                  <a:pt x="978389" y="693450"/>
                </a:lnTo>
                <a:lnTo>
                  <a:pt x="993569" y="649208"/>
                </a:lnTo>
                <a:lnTo>
                  <a:pt x="1004675" y="603228"/>
                </a:lnTo>
                <a:lnTo>
                  <a:pt x="1011495" y="555724"/>
                </a:lnTo>
                <a:lnTo>
                  <a:pt x="1013815" y="506907"/>
                </a:lnTo>
                <a:lnTo>
                  <a:pt x="1011495" y="458086"/>
                </a:lnTo>
                <a:lnTo>
                  <a:pt x="1004675" y="410579"/>
                </a:lnTo>
                <a:lnTo>
                  <a:pt x="993569" y="364598"/>
                </a:lnTo>
                <a:lnTo>
                  <a:pt x="978389" y="320354"/>
                </a:lnTo>
                <a:lnTo>
                  <a:pt x="959346" y="278062"/>
                </a:lnTo>
                <a:lnTo>
                  <a:pt x="936654" y="237932"/>
                </a:lnTo>
                <a:lnTo>
                  <a:pt x="910525" y="200177"/>
                </a:lnTo>
                <a:lnTo>
                  <a:pt x="881171" y="165011"/>
                </a:lnTo>
                <a:lnTo>
                  <a:pt x="848804" y="132644"/>
                </a:lnTo>
                <a:lnTo>
                  <a:pt x="813637" y="103290"/>
                </a:lnTo>
                <a:lnTo>
                  <a:pt x="775883" y="77161"/>
                </a:lnTo>
                <a:lnTo>
                  <a:pt x="735753" y="54468"/>
                </a:lnTo>
                <a:lnTo>
                  <a:pt x="693460" y="35426"/>
                </a:lnTo>
                <a:lnTo>
                  <a:pt x="649217" y="20245"/>
                </a:lnTo>
                <a:lnTo>
                  <a:pt x="603235" y="9139"/>
                </a:lnTo>
                <a:lnTo>
                  <a:pt x="555728" y="2320"/>
                </a:lnTo>
                <a:lnTo>
                  <a:pt x="5069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8" name="object 16"/>
          <p:cNvSpPr txBox="1">
            <a:spLocks noChangeArrowheads="1"/>
          </p:cNvSpPr>
          <p:nvPr/>
        </p:nvSpPr>
        <p:spPr bwMode="auto">
          <a:xfrm>
            <a:off x="3922283" y="3503729"/>
            <a:ext cx="715455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11" b="1" dirty="0">
                <a:solidFill>
                  <a:srgbClr val="1976D2"/>
                </a:solidFill>
                <a:latin typeface="Arial" pitchFamily="34" charset="0"/>
                <a:cs typeface="Arial" pitchFamily="34" charset="0"/>
              </a:rPr>
              <a:t>0%</a:t>
            </a:r>
            <a:endParaRPr lang="ru-RU" altLang="ru-RU" sz="281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bject 17"/>
          <p:cNvSpPr txBox="1">
            <a:spLocks noChangeArrowheads="1"/>
          </p:cNvSpPr>
          <p:nvPr/>
        </p:nvSpPr>
        <p:spPr bwMode="auto">
          <a:xfrm>
            <a:off x="5181191" y="3506118"/>
            <a:ext cx="807585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AF272A"/>
                </a:solidFill>
                <a:latin typeface="Arial" pitchFamily="34" charset="0"/>
                <a:cs typeface="Arial" pitchFamily="34" charset="0"/>
              </a:rPr>
              <a:t>20%</a:t>
            </a:r>
            <a:endParaRPr lang="ru-RU" alt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bject 18"/>
          <p:cNvSpPr txBox="1">
            <a:spLocks noChangeArrowheads="1"/>
          </p:cNvSpPr>
          <p:nvPr/>
        </p:nvSpPr>
        <p:spPr bwMode="auto">
          <a:xfrm>
            <a:off x="837330" y="3407408"/>
            <a:ext cx="290390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538163" indent="6731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НАЛОГ НА ПРИБЫЛЬ  0%</a:t>
            </a:r>
          </a:p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В ТЕЧЕНИЕ 5 ЛЕТ,</a:t>
            </a:r>
          </a:p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ПОСЛЕДУЮЩИЕ 5 ЛЕТ 12%</a:t>
            </a:r>
          </a:p>
        </p:txBody>
      </p:sp>
      <p:sp>
        <p:nvSpPr>
          <p:cNvPr id="61" name="object 19"/>
          <p:cNvSpPr txBox="1">
            <a:spLocks noChangeArrowheads="1"/>
          </p:cNvSpPr>
          <p:nvPr/>
        </p:nvSpPr>
        <p:spPr bwMode="auto">
          <a:xfrm>
            <a:off x="6074480" y="2379463"/>
            <a:ext cx="3217387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ОБЩИЙ РАЗМЕР</a:t>
            </a:r>
          </a:p>
          <a:p>
            <a:pPr marL="0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СТРАХОВЫХ ВЗНОСОВ</a:t>
            </a:r>
          </a:p>
        </p:txBody>
      </p:sp>
      <p:sp>
        <p:nvSpPr>
          <p:cNvPr id="62" name="object 20"/>
          <p:cNvSpPr>
            <a:spLocks/>
          </p:cNvSpPr>
          <p:nvPr/>
        </p:nvSpPr>
        <p:spPr bwMode="auto">
          <a:xfrm>
            <a:off x="5095429" y="3262460"/>
            <a:ext cx="919870" cy="919870"/>
          </a:xfrm>
          <a:custGeom>
            <a:avLst/>
            <a:gdLst>
              <a:gd name="T0" fmla="*/ 1013076 w 1014095"/>
              <a:gd name="T1" fmla="*/ 556594 h 1014095"/>
              <a:gd name="T2" fmla="*/ 995124 w 1014095"/>
              <a:gd name="T3" fmla="*/ 650223 h 1014095"/>
              <a:gd name="T4" fmla="*/ 960846 w 1014095"/>
              <a:gd name="T5" fmla="*/ 736892 h 1014095"/>
              <a:gd name="T6" fmla="*/ 911950 w 1014095"/>
              <a:gd name="T7" fmla="*/ 814898 h 1014095"/>
              <a:gd name="T8" fmla="*/ 850131 w 1014095"/>
              <a:gd name="T9" fmla="*/ 882541 h 1014095"/>
              <a:gd name="T10" fmla="*/ 777098 w 1014095"/>
              <a:gd name="T11" fmla="*/ 938113 h 1014095"/>
              <a:gd name="T12" fmla="*/ 694545 w 1014095"/>
              <a:gd name="T13" fmla="*/ 979915 h 1014095"/>
              <a:gd name="T14" fmla="*/ 604180 w 1014095"/>
              <a:gd name="T15" fmla="*/ 1006244 h 1014095"/>
              <a:gd name="T16" fmla="*/ 507701 w 1014095"/>
              <a:gd name="T17" fmla="*/ 1015400 h 1014095"/>
              <a:gd name="T18" fmla="*/ 411227 w 1014095"/>
              <a:gd name="T19" fmla="*/ 1006244 h 1014095"/>
              <a:gd name="T20" fmla="*/ 320865 w 1014095"/>
              <a:gd name="T21" fmla="*/ 979915 h 1014095"/>
              <a:gd name="T22" fmla="*/ 238313 w 1014095"/>
              <a:gd name="T23" fmla="*/ 938113 h 1014095"/>
              <a:gd name="T24" fmla="*/ 165281 w 1014095"/>
              <a:gd name="T25" fmla="*/ 882541 h 1014095"/>
              <a:gd name="T26" fmla="*/ 103458 w 1014095"/>
              <a:gd name="T27" fmla="*/ 814898 h 1014095"/>
              <a:gd name="T28" fmla="*/ 54558 w 1014095"/>
              <a:gd name="T29" fmla="*/ 736892 h 1014095"/>
              <a:gd name="T30" fmla="*/ 20277 w 1014095"/>
              <a:gd name="T31" fmla="*/ 650223 h 1014095"/>
              <a:gd name="T32" fmla="*/ 2325 w 1014095"/>
              <a:gd name="T33" fmla="*/ 556594 h 1014095"/>
              <a:gd name="T34" fmla="*/ 2325 w 1014095"/>
              <a:gd name="T35" fmla="*/ 458801 h 1014095"/>
              <a:gd name="T36" fmla="*/ 20277 w 1014095"/>
              <a:gd name="T37" fmla="*/ 365168 h 1014095"/>
              <a:gd name="T38" fmla="*/ 54558 w 1014095"/>
              <a:gd name="T39" fmla="*/ 278497 h 1014095"/>
              <a:gd name="T40" fmla="*/ 103458 w 1014095"/>
              <a:gd name="T41" fmla="*/ 200492 h 1014095"/>
              <a:gd name="T42" fmla="*/ 165281 w 1014095"/>
              <a:gd name="T43" fmla="*/ 132851 h 1014095"/>
              <a:gd name="T44" fmla="*/ 238313 w 1014095"/>
              <a:gd name="T45" fmla="*/ 77281 h 1014095"/>
              <a:gd name="T46" fmla="*/ 320865 w 1014095"/>
              <a:gd name="T47" fmla="*/ 35481 h 1014095"/>
              <a:gd name="T48" fmla="*/ 411227 w 1014095"/>
              <a:gd name="T49" fmla="*/ 9154 h 1014095"/>
              <a:gd name="T50" fmla="*/ 507701 w 1014095"/>
              <a:gd name="T51" fmla="*/ 0 h 1014095"/>
              <a:gd name="T52" fmla="*/ 604180 w 1014095"/>
              <a:gd name="T53" fmla="*/ 9154 h 1014095"/>
              <a:gd name="T54" fmla="*/ 694545 w 1014095"/>
              <a:gd name="T55" fmla="*/ 35481 h 1014095"/>
              <a:gd name="T56" fmla="*/ 777098 w 1014095"/>
              <a:gd name="T57" fmla="*/ 77281 h 1014095"/>
              <a:gd name="T58" fmla="*/ 850131 w 1014095"/>
              <a:gd name="T59" fmla="*/ 132851 h 1014095"/>
              <a:gd name="T60" fmla="*/ 911950 w 1014095"/>
              <a:gd name="T61" fmla="*/ 200492 h 1014095"/>
              <a:gd name="T62" fmla="*/ 960846 w 1014095"/>
              <a:gd name="T63" fmla="*/ 278497 h 1014095"/>
              <a:gd name="T64" fmla="*/ 995124 w 1014095"/>
              <a:gd name="T65" fmla="*/ 365168 h 1014095"/>
              <a:gd name="T66" fmla="*/ 1013076 w 1014095"/>
              <a:gd name="T67" fmla="*/ 458801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4"/>
                </a:lnTo>
                <a:lnTo>
                  <a:pt x="1004675" y="603228"/>
                </a:lnTo>
                <a:lnTo>
                  <a:pt x="993569" y="649208"/>
                </a:lnTo>
                <a:lnTo>
                  <a:pt x="978389" y="693450"/>
                </a:lnTo>
                <a:lnTo>
                  <a:pt x="959346" y="735742"/>
                </a:lnTo>
                <a:lnTo>
                  <a:pt x="936654" y="775872"/>
                </a:lnTo>
                <a:lnTo>
                  <a:pt x="910525" y="813626"/>
                </a:lnTo>
                <a:lnTo>
                  <a:pt x="881171" y="848794"/>
                </a:lnTo>
                <a:lnTo>
                  <a:pt x="848804" y="881162"/>
                </a:lnTo>
                <a:lnTo>
                  <a:pt x="813637" y="910517"/>
                </a:lnTo>
                <a:lnTo>
                  <a:pt x="775883" y="936648"/>
                </a:lnTo>
                <a:lnTo>
                  <a:pt x="735753" y="959341"/>
                </a:lnTo>
                <a:lnTo>
                  <a:pt x="693460" y="978385"/>
                </a:lnTo>
                <a:lnTo>
                  <a:pt x="649217" y="993567"/>
                </a:lnTo>
                <a:lnTo>
                  <a:pt x="603235" y="1004674"/>
                </a:lnTo>
                <a:lnTo>
                  <a:pt x="555728" y="1011495"/>
                </a:lnTo>
                <a:lnTo>
                  <a:pt x="506907" y="1013815"/>
                </a:lnTo>
                <a:lnTo>
                  <a:pt x="458090" y="1011495"/>
                </a:lnTo>
                <a:lnTo>
                  <a:pt x="410586" y="1004674"/>
                </a:lnTo>
                <a:lnTo>
                  <a:pt x="364607" y="993567"/>
                </a:lnTo>
                <a:lnTo>
                  <a:pt x="320365" y="978385"/>
                </a:lnTo>
                <a:lnTo>
                  <a:pt x="278073" y="959341"/>
                </a:lnTo>
                <a:lnTo>
                  <a:pt x="237943" y="936648"/>
                </a:lnTo>
                <a:lnTo>
                  <a:pt x="200188" y="910517"/>
                </a:lnTo>
                <a:lnTo>
                  <a:pt x="165021" y="881162"/>
                </a:lnTo>
                <a:lnTo>
                  <a:pt x="132653" y="848794"/>
                </a:lnTo>
                <a:lnTo>
                  <a:pt x="103298" y="813626"/>
                </a:lnTo>
                <a:lnTo>
                  <a:pt x="77167" y="775872"/>
                </a:lnTo>
                <a:lnTo>
                  <a:pt x="54473" y="735742"/>
                </a:lnTo>
                <a:lnTo>
                  <a:pt x="35429" y="693450"/>
                </a:lnTo>
                <a:lnTo>
                  <a:pt x="20247" y="649208"/>
                </a:lnTo>
                <a:lnTo>
                  <a:pt x="9140" y="603228"/>
                </a:lnTo>
                <a:lnTo>
                  <a:pt x="2320" y="555724"/>
                </a:lnTo>
                <a:lnTo>
                  <a:pt x="0" y="506907"/>
                </a:lnTo>
                <a:lnTo>
                  <a:pt x="2320" y="458086"/>
                </a:lnTo>
                <a:lnTo>
                  <a:pt x="9140" y="410579"/>
                </a:lnTo>
                <a:lnTo>
                  <a:pt x="20247" y="364598"/>
                </a:lnTo>
                <a:lnTo>
                  <a:pt x="35429" y="320354"/>
                </a:lnTo>
                <a:lnTo>
                  <a:pt x="54473" y="278062"/>
                </a:lnTo>
                <a:lnTo>
                  <a:pt x="77167" y="237932"/>
                </a:lnTo>
                <a:lnTo>
                  <a:pt x="103298" y="200177"/>
                </a:lnTo>
                <a:lnTo>
                  <a:pt x="132653" y="165011"/>
                </a:lnTo>
                <a:lnTo>
                  <a:pt x="165021" y="132644"/>
                </a:lnTo>
                <a:lnTo>
                  <a:pt x="200188" y="103290"/>
                </a:lnTo>
                <a:lnTo>
                  <a:pt x="237943" y="77161"/>
                </a:lnTo>
                <a:lnTo>
                  <a:pt x="278073" y="54468"/>
                </a:lnTo>
                <a:lnTo>
                  <a:pt x="320365" y="35426"/>
                </a:lnTo>
                <a:lnTo>
                  <a:pt x="364607" y="20245"/>
                </a:lnTo>
                <a:lnTo>
                  <a:pt x="410586" y="9139"/>
                </a:lnTo>
                <a:lnTo>
                  <a:pt x="458090" y="2320"/>
                </a:lnTo>
                <a:lnTo>
                  <a:pt x="506907" y="0"/>
                </a:lnTo>
                <a:lnTo>
                  <a:pt x="555728" y="2320"/>
                </a:lnTo>
                <a:lnTo>
                  <a:pt x="603235" y="9139"/>
                </a:lnTo>
                <a:lnTo>
                  <a:pt x="649217" y="20245"/>
                </a:lnTo>
                <a:lnTo>
                  <a:pt x="693460" y="35426"/>
                </a:lnTo>
                <a:lnTo>
                  <a:pt x="735753" y="54468"/>
                </a:lnTo>
                <a:lnTo>
                  <a:pt x="775883" y="77161"/>
                </a:lnTo>
                <a:lnTo>
                  <a:pt x="813637" y="103290"/>
                </a:lnTo>
                <a:lnTo>
                  <a:pt x="848804" y="132644"/>
                </a:lnTo>
                <a:lnTo>
                  <a:pt x="881171" y="165011"/>
                </a:lnTo>
                <a:lnTo>
                  <a:pt x="910525" y="200177"/>
                </a:lnTo>
                <a:lnTo>
                  <a:pt x="936654" y="237932"/>
                </a:lnTo>
                <a:lnTo>
                  <a:pt x="959346" y="278062"/>
                </a:lnTo>
                <a:lnTo>
                  <a:pt x="978389" y="320354"/>
                </a:lnTo>
                <a:lnTo>
                  <a:pt x="993569" y="364598"/>
                </a:lnTo>
                <a:lnTo>
                  <a:pt x="1004675" y="410579"/>
                </a:lnTo>
                <a:lnTo>
                  <a:pt x="1011495" y="458086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B45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0" name="object 28"/>
          <p:cNvSpPr>
            <a:spLocks/>
          </p:cNvSpPr>
          <p:nvPr/>
        </p:nvSpPr>
        <p:spPr bwMode="auto">
          <a:xfrm>
            <a:off x="5598485" y="4273257"/>
            <a:ext cx="3755778" cy="919871"/>
          </a:xfrm>
          <a:custGeom>
            <a:avLst/>
            <a:gdLst>
              <a:gd name="T0" fmla="*/ 0 w 4141470"/>
              <a:gd name="T1" fmla="*/ 0 h 1014095"/>
              <a:gd name="T2" fmla="*/ 4142233 w 4141470"/>
              <a:gd name="T3" fmla="*/ 0 h 1014095"/>
              <a:gd name="T4" fmla="*/ 4142233 w 4141470"/>
              <a:gd name="T5" fmla="*/ 1014769 h 1014095"/>
              <a:gd name="T6" fmla="*/ 0 w 4141470"/>
              <a:gd name="T7" fmla="*/ 1014769 h 1014095"/>
              <a:gd name="T8" fmla="*/ 0 w 4141470"/>
              <a:gd name="T9" fmla="*/ 0 h 10140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41470" h="1014095">
                <a:moveTo>
                  <a:pt x="0" y="0"/>
                </a:moveTo>
                <a:lnTo>
                  <a:pt x="4141279" y="0"/>
                </a:lnTo>
                <a:lnTo>
                  <a:pt x="4141279" y="1013815"/>
                </a:lnTo>
                <a:lnTo>
                  <a:pt x="0" y="1013815"/>
                </a:lnTo>
                <a:lnTo>
                  <a:pt x="0" y="0"/>
                </a:lnTo>
                <a:close/>
              </a:path>
            </a:pathLst>
          </a:custGeom>
          <a:solidFill>
            <a:srgbClr val="C0504D">
              <a:lumMod val="40000"/>
              <a:lumOff val="60000"/>
            </a:srgbClr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71" name="object 29"/>
          <p:cNvSpPr>
            <a:spLocks/>
          </p:cNvSpPr>
          <p:nvPr/>
        </p:nvSpPr>
        <p:spPr bwMode="auto">
          <a:xfrm>
            <a:off x="3814803" y="4312224"/>
            <a:ext cx="919870" cy="919871"/>
          </a:xfrm>
          <a:custGeom>
            <a:avLst/>
            <a:gdLst>
              <a:gd name="T0" fmla="*/ 1013076 w 1014095"/>
              <a:gd name="T1" fmla="*/ 556598 h 1014095"/>
              <a:gd name="T2" fmla="*/ 995123 w 1014095"/>
              <a:gd name="T3" fmla="*/ 650237 h 1014095"/>
              <a:gd name="T4" fmla="*/ 960843 w 1014095"/>
              <a:gd name="T5" fmla="*/ 736908 h 1014095"/>
              <a:gd name="T6" fmla="*/ 911945 w 1014095"/>
              <a:gd name="T7" fmla="*/ 814912 h 1014095"/>
              <a:gd name="T8" fmla="*/ 850124 w 1014095"/>
              <a:gd name="T9" fmla="*/ 882553 h 1014095"/>
              <a:gd name="T10" fmla="*/ 777089 w 1014095"/>
              <a:gd name="T11" fmla="*/ 938124 h 1014095"/>
              <a:gd name="T12" fmla="*/ 694534 w 1014095"/>
              <a:gd name="T13" fmla="*/ 979924 h 1014095"/>
              <a:gd name="T14" fmla="*/ 604168 w 1014095"/>
              <a:gd name="T15" fmla="*/ 1006250 h 1014095"/>
              <a:gd name="T16" fmla="*/ 507689 w 1014095"/>
              <a:gd name="T17" fmla="*/ 1015405 h 1014095"/>
              <a:gd name="T18" fmla="*/ 411215 w 1014095"/>
              <a:gd name="T19" fmla="*/ 1006250 h 1014095"/>
              <a:gd name="T20" fmla="*/ 320854 w 1014095"/>
              <a:gd name="T21" fmla="*/ 979924 h 1014095"/>
              <a:gd name="T22" fmla="*/ 238304 w 1014095"/>
              <a:gd name="T23" fmla="*/ 938124 h 1014095"/>
              <a:gd name="T24" fmla="*/ 165274 w 1014095"/>
              <a:gd name="T25" fmla="*/ 882553 h 1014095"/>
              <a:gd name="T26" fmla="*/ 103453 w 1014095"/>
              <a:gd name="T27" fmla="*/ 814912 h 1014095"/>
              <a:gd name="T28" fmla="*/ 54555 w 1014095"/>
              <a:gd name="T29" fmla="*/ 736908 h 1014095"/>
              <a:gd name="T30" fmla="*/ 20276 w 1014095"/>
              <a:gd name="T31" fmla="*/ 650237 h 1014095"/>
              <a:gd name="T32" fmla="*/ 2325 w 1014095"/>
              <a:gd name="T33" fmla="*/ 556598 h 1014095"/>
              <a:gd name="T34" fmla="*/ 2325 w 1014095"/>
              <a:gd name="T35" fmla="*/ 458810 h 1014095"/>
              <a:gd name="T36" fmla="*/ 20276 w 1014095"/>
              <a:gd name="T37" fmla="*/ 365177 h 1014095"/>
              <a:gd name="T38" fmla="*/ 54555 w 1014095"/>
              <a:gd name="T39" fmla="*/ 278508 h 1014095"/>
              <a:gd name="T40" fmla="*/ 103453 w 1014095"/>
              <a:gd name="T41" fmla="*/ 200503 h 1014095"/>
              <a:gd name="T42" fmla="*/ 165274 w 1014095"/>
              <a:gd name="T43" fmla="*/ 132863 h 1014095"/>
              <a:gd name="T44" fmla="*/ 238304 w 1014095"/>
              <a:gd name="T45" fmla="*/ 77287 h 1014095"/>
              <a:gd name="T46" fmla="*/ 320854 w 1014095"/>
              <a:gd name="T47" fmla="*/ 35484 h 1014095"/>
              <a:gd name="T48" fmla="*/ 411215 w 1014095"/>
              <a:gd name="T49" fmla="*/ 9155 h 1014095"/>
              <a:gd name="T50" fmla="*/ 507689 w 1014095"/>
              <a:gd name="T51" fmla="*/ 0 h 1014095"/>
              <a:gd name="T52" fmla="*/ 604168 w 1014095"/>
              <a:gd name="T53" fmla="*/ 9155 h 1014095"/>
              <a:gd name="T54" fmla="*/ 694534 w 1014095"/>
              <a:gd name="T55" fmla="*/ 35484 h 1014095"/>
              <a:gd name="T56" fmla="*/ 777089 w 1014095"/>
              <a:gd name="T57" fmla="*/ 77287 h 1014095"/>
              <a:gd name="T58" fmla="*/ 850124 w 1014095"/>
              <a:gd name="T59" fmla="*/ 132863 h 1014095"/>
              <a:gd name="T60" fmla="*/ 911945 w 1014095"/>
              <a:gd name="T61" fmla="*/ 200503 h 1014095"/>
              <a:gd name="T62" fmla="*/ 960843 w 1014095"/>
              <a:gd name="T63" fmla="*/ 278508 h 1014095"/>
              <a:gd name="T64" fmla="*/ 995123 w 1014095"/>
              <a:gd name="T65" fmla="*/ 365177 h 1014095"/>
              <a:gd name="T66" fmla="*/ 1013076 w 1014095"/>
              <a:gd name="T67" fmla="*/ 458810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8"/>
                </a:lnTo>
                <a:lnTo>
                  <a:pt x="1004675" y="603235"/>
                </a:lnTo>
                <a:lnTo>
                  <a:pt x="993568" y="649217"/>
                </a:lnTo>
                <a:lnTo>
                  <a:pt x="978387" y="693460"/>
                </a:lnTo>
                <a:lnTo>
                  <a:pt x="959343" y="735753"/>
                </a:lnTo>
                <a:lnTo>
                  <a:pt x="936650" y="775883"/>
                </a:lnTo>
                <a:lnTo>
                  <a:pt x="910520" y="813637"/>
                </a:lnTo>
                <a:lnTo>
                  <a:pt x="881165" y="848804"/>
                </a:lnTo>
                <a:lnTo>
                  <a:pt x="848797" y="881171"/>
                </a:lnTo>
                <a:lnTo>
                  <a:pt x="813629" y="910525"/>
                </a:lnTo>
                <a:lnTo>
                  <a:pt x="775874" y="936654"/>
                </a:lnTo>
                <a:lnTo>
                  <a:pt x="735743" y="959346"/>
                </a:lnTo>
                <a:lnTo>
                  <a:pt x="693449" y="978389"/>
                </a:lnTo>
                <a:lnTo>
                  <a:pt x="649205" y="993569"/>
                </a:lnTo>
                <a:lnTo>
                  <a:pt x="603223" y="1004675"/>
                </a:lnTo>
                <a:lnTo>
                  <a:pt x="555716" y="1011495"/>
                </a:lnTo>
                <a:lnTo>
                  <a:pt x="506895" y="1013815"/>
                </a:lnTo>
                <a:lnTo>
                  <a:pt x="458078" y="1011495"/>
                </a:lnTo>
                <a:lnTo>
                  <a:pt x="410574" y="1004675"/>
                </a:lnTo>
                <a:lnTo>
                  <a:pt x="364595" y="993569"/>
                </a:lnTo>
                <a:lnTo>
                  <a:pt x="320354" y="978389"/>
                </a:lnTo>
                <a:lnTo>
                  <a:pt x="278063" y="959346"/>
                </a:lnTo>
                <a:lnTo>
                  <a:pt x="237934" y="936654"/>
                </a:lnTo>
                <a:lnTo>
                  <a:pt x="200180" y="910525"/>
                </a:lnTo>
                <a:lnTo>
                  <a:pt x="165014" y="881171"/>
                </a:lnTo>
                <a:lnTo>
                  <a:pt x="132647" y="848804"/>
                </a:lnTo>
                <a:lnTo>
                  <a:pt x="103293" y="813637"/>
                </a:lnTo>
                <a:lnTo>
                  <a:pt x="77163" y="775883"/>
                </a:lnTo>
                <a:lnTo>
                  <a:pt x="54470" y="735753"/>
                </a:lnTo>
                <a:lnTo>
                  <a:pt x="35427" y="693460"/>
                </a:lnTo>
                <a:lnTo>
                  <a:pt x="20246" y="649217"/>
                </a:lnTo>
                <a:lnTo>
                  <a:pt x="9140" y="603235"/>
                </a:lnTo>
                <a:lnTo>
                  <a:pt x="2320" y="555728"/>
                </a:lnTo>
                <a:lnTo>
                  <a:pt x="0" y="506907"/>
                </a:lnTo>
                <a:lnTo>
                  <a:pt x="2320" y="458090"/>
                </a:lnTo>
                <a:lnTo>
                  <a:pt x="9140" y="410586"/>
                </a:lnTo>
                <a:lnTo>
                  <a:pt x="20246" y="364607"/>
                </a:lnTo>
                <a:lnTo>
                  <a:pt x="35427" y="320365"/>
                </a:lnTo>
                <a:lnTo>
                  <a:pt x="54470" y="278073"/>
                </a:lnTo>
                <a:lnTo>
                  <a:pt x="77163" y="237943"/>
                </a:lnTo>
                <a:lnTo>
                  <a:pt x="103293" y="200188"/>
                </a:lnTo>
                <a:lnTo>
                  <a:pt x="132647" y="165021"/>
                </a:lnTo>
                <a:lnTo>
                  <a:pt x="165014" y="132653"/>
                </a:lnTo>
                <a:lnTo>
                  <a:pt x="200180" y="103298"/>
                </a:lnTo>
                <a:lnTo>
                  <a:pt x="237934" y="77167"/>
                </a:lnTo>
                <a:lnTo>
                  <a:pt x="278063" y="54473"/>
                </a:lnTo>
                <a:lnTo>
                  <a:pt x="320354" y="35429"/>
                </a:lnTo>
                <a:lnTo>
                  <a:pt x="364595" y="20247"/>
                </a:lnTo>
                <a:lnTo>
                  <a:pt x="410574" y="9140"/>
                </a:lnTo>
                <a:lnTo>
                  <a:pt x="458078" y="2320"/>
                </a:lnTo>
                <a:lnTo>
                  <a:pt x="506895" y="0"/>
                </a:lnTo>
                <a:lnTo>
                  <a:pt x="555716" y="2320"/>
                </a:lnTo>
                <a:lnTo>
                  <a:pt x="603223" y="9140"/>
                </a:lnTo>
                <a:lnTo>
                  <a:pt x="649205" y="20247"/>
                </a:lnTo>
                <a:lnTo>
                  <a:pt x="693449" y="35429"/>
                </a:lnTo>
                <a:lnTo>
                  <a:pt x="735743" y="54473"/>
                </a:lnTo>
                <a:lnTo>
                  <a:pt x="775874" y="77167"/>
                </a:lnTo>
                <a:lnTo>
                  <a:pt x="813629" y="103298"/>
                </a:lnTo>
                <a:lnTo>
                  <a:pt x="848797" y="132653"/>
                </a:lnTo>
                <a:lnTo>
                  <a:pt x="881165" y="165021"/>
                </a:lnTo>
                <a:lnTo>
                  <a:pt x="910520" y="200188"/>
                </a:lnTo>
                <a:lnTo>
                  <a:pt x="936650" y="237943"/>
                </a:lnTo>
                <a:lnTo>
                  <a:pt x="959343" y="278073"/>
                </a:lnTo>
                <a:lnTo>
                  <a:pt x="978387" y="320365"/>
                </a:lnTo>
                <a:lnTo>
                  <a:pt x="993568" y="364607"/>
                </a:lnTo>
                <a:lnTo>
                  <a:pt x="1004675" y="410586"/>
                </a:lnTo>
                <a:lnTo>
                  <a:pt x="1011495" y="458090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1976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2" name="object 30"/>
          <p:cNvSpPr>
            <a:spLocks/>
          </p:cNvSpPr>
          <p:nvPr/>
        </p:nvSpPr>
        <p:spPr bwMode="auto">
          <a:xfrm>
            <a:off x="5154610" y="4273256"/>
            <a:ext cx="919870" cy="919871"/>
          </a:xfrm>
          <a:custGeom>
            <a:avLst/>
            <a:gdLst>
              <a:gd name="T0" fmla="*/ 458805 w 1014095"/>
              <a:gd name="T1" fmla="*/ 2325 h 1014095"/>
              <a:gd name="T2" fmla="*/ 365177 w 1014095"/>
              <a:gd name="T3" fmla="*/ 20277 h 1014095"/>
              <a:gd name="T4" fmla="*/ 278508 w 1014095"/>
              <a:gd name="T5" fmla="*/ 54558 h 1014095"/>
              <a:gd name="T6" fmla="*/ 200503 w 1014095"/>
              <a:gd name="T7" fmla="*/ 103458 h 1014095"/>
              <a:gd name="T8" fmla="*/ 132860 w 1014095"/>
              <a:gd name="T9" fmla="*/ 165281 h 1014095"/>
              <a:gd name="T10" fmla="*/ 77287 w 1014095"/>
              <a:gd name="T11" fmla="*/ 238318 h 1014095"/>
              <a:gd name="T12" fmla="*/ 35484 w 1014095"/>
              <a:gd name="T13" fmla="*/ 320868 h 1014095"/>
              <a:gd name="T14" fmla="*/ 9155 w 1014095"/>
              <a:gd name="T15" fmla="*/ 411231 h 1014095"/>
              <a:gd name="T16" fmla="*/ 0 w 1014095"/>
              <a:gd name="T17" fmla="*/ 507702 h 1014095"/>
              <a:gd name="T18" fmla="*/ 9155 w 1014095"/>
              <a:gd name="T19" fmla="*/ 604180 h 1014095"/>
              <a:gd name="T20" fmla="*/ 35484 w 1014095"/>
              <a:gd name="T21" fmla="*/ 694549 h 1014095"/>
              <a:gd name="T22" fmla="*/ 77287 w 1014095"/>
              <a:gd name="T23" fmla="*/ 777100 h 1014095"/>
              <a:gd name="T24" fmla="*/ 132860 w 1014095"/>
              <a:gd name="T25" fmla="*/ 850135 h 1014095"/>
              <a:gd name="T26" fmla="*/ 200503 w 1014095"/>
              <a:gd name="T27" fmla="*/ 911955 h 1014095"/>
              <a:gd name="T28" fmla="*/ 278508 w 1014095"/>
              <a:gd name="T29" fmla="*/ 960851 h 1014095"/>
              <a:gd name="T30" fmla="*/ 365177 w 1014095"/>
              <a:gd name="T31" fmla="*/ 995129 h 1014095"/>
              <a:gd name="T32" fmla="*/ 458805 w 1014095"/>
              <a:gd name="T33" fmla="*/ 1013081 h 1014095"/>
              <a:gd name="T34" fmla="*/ 556598 w 1014095"/>
              <a:gd name="T35" fmla="*/ 1013081 h 1014095"/>
              <a:gd name="T36" fmla="*/ 650232 w 1014095"/>
              <a:gd name="T37" fmla="*/ 995129 h 1014095"/>
              <a:gd name="T38" fmla="*/ 736903 w 1014095"/>
              <a:gd name="T39" fmla="*/ 960851 h 1014095"/>
              <a:gd name="T40" fmla="*/ 814909 w 1014095"/>
              <a:gd name="T41" fmla="*/ 911955 h 1014095"/>
              <a:gd name="T42" fmla="*/ 882550 w 1014095"/>
              <a:gd name="T43" fmla="*/ 850135 h 1014095"/>
              <a:gd name="T44" fmla="*/ 938119 w 1014095"/>
              <a:gd name="T45" fmla="*/ 777100 h 1014095"/>
              <a:gd name="T46" fmla="*/ 979919 w 1014095"/>
              <a:gd name="T47" fmla="*/ 694549 h 1014095"/>
              <a:gd name="T48" fmla="*/ 1006245 w 1014095"/>
              <a:gd name="T49" fmla="*/ 604180 h 1014095"/>
              <a:gd name="T50" fmla="*/ 1015400 w 1014095"/>
              <a:gd name="T51" fmla="*/ 507702 h 1014095"/>
              <a:gd name="T52" fmla="*/ 1006245 w 1014095"/>
              <a:gd name="T53" fmla="*/ 411231 h 1014095"/>
              <a:gd name="T54" fmla="*/ 979919 w 1014095"/>
              <a:gd name="T55" fmla="*/ 320868 h 1014095"/>
              <a:gd name="T56" fmla="*/ 938119 w 1014095"/>
              <a:gd name="T57" fmla="*/ 238318 h 1014095"/>
              <a:gd name="T58" fmla="*/ 882550 w 1014095"/>
              <a:gd name="T59" fmla="*/ 165281 h 1014095"/>
              <a:gd name="T60" fmla="*/ 814909 w 1014095"/>
              <a:gd name="T61" fmla="*/ 103458 h 1014095"/>
              <a:gd name="T62" fmla="*/ 736903 w 1014095"/>
              <a:gd name="T63" fmla="*/ 54558 h 1014095"/>
              <a:gd name="T64" fmla="*/ 650232 w 1014095"/>
              <a:gd name="T65" fmla="*/ 20277 h 1014095"/>
              <a:gd name="T66" fmla="*/ 556598 w 1014095"/>
              <a:gd name="T67" fmla="*/ 2325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506907" y="0"/>
                </a:moveTo>
                <a:lnTo>
                  <a:pt x="458090" y="2320"/>
                </a:lnTo>
                <a:lnTo>
                  <a:pt x="410586" y="9140"/>
                </a:lnTo>
                <a:lnTo>
                  <a:pt x="364607" y="20247"/>
                </a:lnTo>
                <a:lnTo>
                  <a:pt x="320365" y="35429"/>
                </a:lnTo>
                <a:lnTo>
                  <a:pt x="278073" y="54473"/>
                </a:lnTo>
                <a:lnTo>
                  <a:pt x="237943" y="77167"/>
                </a:lnTo>
                <a:lnTo>
                  <a:pt x="200188" y="103298"/>
                </a:lnTo>
                <a:lnTo>
                  <a:pt x="165021" y="132653"/>
                </a:lnTo>
                <a:lnTo>
                  <a:pt x="132653" y="165021"/>
                </a:lnTo>
                <a:lnTo>
                  <a:pt x="103298" y="200188"/>
                </a:lnTo>
                <a:lnTo>
                  <a:pt x="77167" y="237943"/>
                </a:lnTo>
                <a:lnTo>
                  <a:pt x="54473" y="278073"/>
                </a:lnTo>
                <a:lnTo>
                  <a:pt x="35429" y="320365"/>
                </a:lnTo>
                <a:lnTo>
                  <a:pt x="20247" y="364607"/>
                </a:lnTo>
                <a:lnTo>
                  <a:pt x="9140" y="410586"/>
                </a:lnTo>
                <a:lnTo>
                  <a:pt x="2320" y="458090"/>
                </a:lnTo>
                <a:lnTo>
                  <a:pt x="0" y="506907"/>
                </a:lnTo>
                <a:lnTo>
                  <a:pt x="2320" y="555728"/>
                </a:lnTo>
                <a:lnTo>
                  <a:pt x="9140" y="603235"/>
                </a:lnTo>
                <a:lnTo>
                  <a:pt x="20247" y="649217"/>
                </a:lnTo>
                <a:lnTo>
                  <a:pt x="35429" y="693460"/>
                </a:lnTo>
                <a:lnTo>
                  <a:pt x="54473" y="735753"/>
                </a:lnTo>
                <a:lnTo>
                  <a:pt x="77167" y="775883"/>
                </a:lnTo>
                <a:lnTo>
                  <a:pt x="103298" y="813637"/>
                </a:lnTo>
                <a:lnTo>
                  <a:pt x="132653" y="848804"/>
                </a:lnTo>
                <a:lnTo>
                  <a:pt x="165021" y="881171"/>
                </a:lnTo>
                <a:lnTo>
                  <a:pt x="200188" y="910525"/>
                </a:lnTo>
                <a:lnTo>
                  <a:pt x="237943" y="936654"/>
                </a:lnTo>
                <a:lnTo>
                  <a:pt x="278073" y="959346"/>
                </a:lnTo>
                <a:lnTo>
                  <a:pt x="320365" y="978389"/>
                </a:lnTo>
                <a:lnTo>
                  <a:pt x="364607" y="993569"/>
                </a:lnTo>
                <a:lnTo>
                  <a:pt x="410586" y="1004675"/>
                </a:lnTo>
                <a:lnTo>
                  <a:pt x="458090" y="1011495"/>
                </a:lnTo>
                <a:lnTo>
                  <a:pt x="506907" y="1013815"/>
                </a:lnTo>
                <a:lnTo>
                  <a:pt x="555728" y="1011495"/>
                </a:lnTo>
                <a:lnTo>
                  <a:pt x="603235" y="1004675"/>
                </a:lnTo>
                <a:lnTo>
                  <a:pt x="649217" y="993569"/>
                </a:lnTo>
                <a:lnTo>
                  <a:pt x="693460" y="978389"/>
                </a:lnTo>
                <a:lnTo>
                  <a:pt x="735753" y="959346"/>
                </a:lnTo>
                <a:lnTo>
                  <a:pt x="775883" y="936654"/>
                </a:lnTo>
                <a:lnTo>
                  <a:pt x="813637" y="910525"/>
                </a:lnTo>
                <a:lnTo>
                  <a:pt x="848804" y="881171"/>
                </a:lnTo>
                <a:lnTo>
                  <a:pt x="881171" y="848804"/>
                </a:lnTo>
                <a:lnTo>
                  <a:pt x="910525" y="813637"/>
                </a:lnTo>
                <a:lnTo>
                  <a:pt x="936654" y="775883"/>
                </a:lnTo>
                <a:lnTo>
                  <a:pt x="959346" y="735753"/>
                </a:lnTo>
                <a:lnTo>
                  <a:pt x="978389" y="693460"/>
                </a:lnTo>
                <a:lnTo>
                  <a:pt x="993569" y="649217"/>
                </a:lnTo>
                <a:lnTo>
                  <a:pt x="1004675" y="603235"/>
                </a:lnTo>
                <a:lnTo>
                  <a:pt x="1011495" y="555728"/>
                </a:lnTo>
                <a:lnTo>
                  <a:pt x="1013815" y="506907"/>
                </a:lnTo>
                <a:lnTo>
                  <a:pt x="1011495" y="458090"/>
                </a:lnTo>
                <a:lnTo>
                  <a:pt x="1004675" y="410586"/>
                </a:lnTo>
                <a:lnTo>
                  <a:pt x="993569" y="364607"/>
                </a:lnTo>
                <a:lnTo>
                  <a:pt x="978389" y="320365"/>
                </a:lnTo>
                <a:lnTo>
                  <a:pt x="959346" y="278073"/>
                </a:lnTo>
                <a:lnTo>
                  <a:pt x="936654" y="237943"/>
                </a:lnTo>
                <a:lnTo>
                  <a:pt x="910525" y="200188"/>
                </a:lnTo>
                <a:lnTo>
                  <a:pt x="881171" y="165021"/>
                </a:lnTo>
                <a:lnTo>
                  <a:pt x="848804" y="132653"/>
                </a:lnTo>
                <a:lnTo>
                  <a:pt x="813637" y="103298"/>
                </a:lnTo>
                <a:lnTo>
                  <a:pt x="775883" y="77167"/>
                </a:lnTo>
                <a:lnTo>
                  <a:pt x="735753" y="54473"/>
                </a:lnTo>
                <a:lnTo>
                  <a:pt x="693460" y="35429"/>
                </a:lnTo>
                <a:lnTo>
                  <a:pt x="649217" y="20247"/>
                </a:lnTo>
                <a:lnTo>
                  <a:pt x="603235" y="9140"/>
                </a:lnTo>
                <a:lnTo>
                  <a:pt x="555728" y="2320"/>
                </a:lnTo>
                <a:lnTo>
                  <a:pt x="5069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3" name="object 31"/>
          <p:cNvSpPr txBox="1">
            <a:spLocks noChangeArrowheads="1"/>
          </p:cNvSpPr>
          <p:nvPr/>
        </p:nvSpPr>
        <p:spPr bwMode="auto">
          <a:xfrm>
            <a:off x="3935145" y="4516916"/>
            <a:ext cx="715454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11" b="1" dirty="0">
                <a:solidFill>
                  <a:srgbClr val="1976D2"/>
                </a:solidFill>
                <a:latin typeface="Arial" pitchFamily="34" charset="0"/>
                <a:cs typeface="Arial" pitchFamily="34" charset="0"/>
              </a:rPr>
              <a:t>0%</a:t>
            </a:r>
            <a:endParaRPr lang="ru-RU" altLang="ru-RU" sz="281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object 32"/>
          <p:cNvSpPr txBox="1">
            <a:spLocks noChangeArrowheads="1"/>
          </p:cNvSpPr>
          <p:nvPr/>
        </p:nvSpPr>
        <p:spPr bwMode="auto">
          <a:xfrm>
            <a:off x="5162090" y="4519653"/>
            <a:ext cx="929947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AF272A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en-US" altLang="ru-RU" sz="2800" b="1" dirty="0">
                <a:solidFill>
                  <a:srgbClr val="AF272A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sz="2800" b="1" dirty="0">
                <a:solidFill>
                  <a:srgbClr val="AF272A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alt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object 35"/>
          <p:cNvSpPr txBox="1">
            <a:spLocks noChangeArrowheads="1"/>
          </p:cNvSpPr>
          <p:nvPr/>
        </p:nvSpPr>
        <p:spPr bwMode="auto">
          <a:xfrm>
            <a:off x="6230012" y="4551282"/>
            <a:ext cx="296834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НАЛОГ НА ИМУЩЕСТВО</a:t>
            </a:r>
          </a:p>
        </p:txBody>
      </p:sp>
      <p:sp>
        <p:nvSpPr>
          <p:cNvPr id="78" name="object 34"/>
          <p:cNvSpPr txBox="1">
            <a:spLocks noChangeArrowheads="1"/>
          </p:cNvSpPr>
          <p:nvPr/>
        </p:nvSpPr>
        <p:spPr bwMode="auto">
          <a:xfrm>
            <a:off x="581097" y="4328145"/>
            <a:ext cx="308638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43013" indent="-1428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r" eaLnBrk="1" fontAlgn="base" hangingPunct="1">
              <a:lnSpc>
                <a:spcPts val="1791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НАЛОГ НА ИМУЩЕСТВО 0% </a:t>
            </a:r>
          </a:p>
          <a:p>
            <a:pPr marL="0" indent="0" algn="r" eaLnBrk="1" fontAlgn="base" hangingPunct="1">
              <a:lnSpc>
                <a:spcPts val="1791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В ТЕЧЕНИЕ 5 ЛЕТ, </a:t>
            </a:r>
          </a:p>
          <a:p>
            <a:pPr marL="0" indent="0" algn="r" eaLnBrk="1" fontAlgn="base" hangingPunct="1">
              <a:lnSpc>
                <a:spcPts val="1791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ПОСЛЕДУЮЩИЕ 5 ЛЕТ 0,5% </a:t>
            </a:r>
          </a:p>
        </p:txBody>
      </p:sp>
      <p:sp>
        <p:nvSpPr>
          <p:cNvPr id="81" name="object 19"/>
          <p:cNvSpPr txBox="1">
            <a:spLocks noChangeArrowheads="1"/>
          </p:cNvSpPr>
          <p:nvPr/>
        </p:nvSpPr>
        <p:spPr bwMode="auto">
          <a:xfrm>
            <a:off x="6128391" y="3391583"/>
            <a:ext cx="321738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НАЛОГ НА ПРИБЫЛЬ</a:t>
            </a:r>
          </a:p>
          <a:p>
            <a:pPr marL="0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2% В ФЕДЕРАЛЬНЫЙ БЮДЖЕТ</a:t>
            </a:r>
          </a:p>
          <a:p>
            <a:pPr marL="0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18% В РЕГИОНАЛЬНЫЙ</a:t>
            </a:r>
          </a:p>
        </p:txBody>
      </p:sp>
      <p:sp>
        <p:nvSpPr>
          <p:cNvPr id="82" name="object 18"/>
          <p:cNvSpPr txBox="1">
            <a:spLocks noChangeArrowheads="1"/>
          </p:cNvSpPr>
          <p:nvPr/>
        </p:nvSpPr>
        <p:spPr bwMode="auto">
          <a:xfrm>
            <a:off x="565262" y="2276872"/>
            <a:ext cx="311805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538163" indent="6731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ОБЩИЙ РАЗМЕР</a:t>
            </a:r>
          </a:p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СТРАХОВЫХ ВЗНОСОВ</a:t>
            </a:r>
          </a:p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НА 10 ЛЕТ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9" name="object 21"/>
          <p:cNvSpPr>
            <a:spLocks/>
          </p:cNvSpPr>
          <p:nvPr/>
        </p:nvSpPr>
        <p:spPr bwMode="auto">
          <a:xfrm>
            <a:off x="5602477" y="5356373"/>
            <a:ext cx="3755778" cy="919870"/>
          </a:xfrm>
          <a:custGeom>
            <a:avLst/>
            <a:gdLst>
              <a:gd name="T0" fmla="*/ 0 w 4141470"/>
              <a:gd name="T1" fmla="*/ 0 h 1014095"/>
              <a:gd name="T2" fmla="*/ 4142233 w 4141470"/>
              <a:gd name="T3" fmla="*/ 0 h 1014095"/>
              <a:gd name="T4" fmla="*/ 4142233 w 4141470"/>
              <a:gd name="T5" fmla="*/ 1014766 h 1014095"/>
              <a:gd name="T6" fmla="*/ 0 w 4141470"/>
              <a:gd name="T7" fmla="*/ 1014766 h 1014095"/>
              <a:gd name="T8" fmla="*/ 0 w 4141470"/>
              <a:gd name="T9" fmla="*/ 0 h 10140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41470" h="1014095">
                <a:moveTo>
                  <a:pt x="0" y="0"/>
                </a:moveTo>
                <a:lnTo>
                  <a:pt x="4141279" y="0"/>
                </a:lnTo>
                <a:lnTo>
                  <a:pt x="4141279" y="1013815"/>
                </a:lnTo>
                <a:lnTo>
                  <a:pt x="0" y="1013815"/>
                </a:lnTo>
                <a:lnTo>
                  <a:pt x="0" y="0"/>
                </a:lnTo>
                <a:close/>
              </a:path>
            </a:pathLst>
          </a:custGeom>
          <a:solidFill>
            <a:srgbClr val="C0504D">
              <a:lumMod val="40000"/>
              <a:lumOff val="60000"/>
            </a:srgbClr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0" name="object 22"/>
          <p:cNvSpPr>
            <a:spLocks/>
          </p:cNvSpPr>
          <p:nvPr/>
        </p:nvSpPr>
        <p:spPr bwMode="auto">
          <a:xfrm>
            <a:off x="3837352" y="5356374"/>
            <a:ext cx="919870" cy="919870"/>
          </a:xfrm>
          <a:custGeom>
            <a:avLst/>
            <a:gdLst>
              <a:gd name="T0" fmla="*/ 1013076 w 1014095"/>
              <a:gd name="T1" fmla="*/ 556598 h 1014095"/>
              <a:gd name="T2" fmla="*/ 995123 w 1014095"/>
              <a:gd name="T3" fmla="*/ 650232 h 1014095"/>
              <a:gd name="T4" fmla="*/ 960843 w 1014095"/>
              <a:gd name="T5" fmla="*/ 736903 h 1014095"/>
              <a:gd name="T6" fmla="*/ 911945 w 1014095"/>
              <a:gd name="T7" fmla="*/ 814909 h 1014095"/>
              <a:gd name="T8" fmla="*/ 850124 w 1014095"/>
              <a:gd name="T9" fmla="*/ 882550 h 1014095"/>
              <a:gd name="T10" fmla="*/ 777089 w 1014095"/>
              <a:gd name="T11" fmla="*/ 938119 h 1014095"/>
              <a:gd name="T12" fmla="*/ 694534 w 1014095"/>
              <a:gd name="T13" fmla="*/ 979919 h 1014095"/>
              <a:gd name="T14" fmla="*/ 604168 w 1014095"/>
              <a:gd name="T15" fmla="*/ 1006245 h 1014095"/>
              <a:gd name="T16" fmla="*/ 507689 w 1014095"/>
              <a:gd name="T17" fmla="*/ 1015400 h 1014095"/>
              <a:gd name="T18" fmla="*/ 411215 w 1014095"/>
              <a:gd name="T19" fmla="*/ 1006245 h 1014095"/>
              <a:gd name="T20" fmla="*/ 320854 w 1014095"/>
              <a:gd name="T21" fmla="*/ 979919 h 1014095"/>
              <a:gd name="T22" fmla="*/ 238304 w 1014095"/>
              <a:gd name="T23" fmla="*/ 938119 h 1014095"/>
              <a:gd name="T24" fmla="*/ 165274 w 1014095"/>
              <a:gd name="T25" fmla="*/ 882550 h 1014095"/>
              <a:gd name="T26" fmla="*/ 103453 w 1014095"/>
              <a:gd name="T27" fmla="*/ 814909 h 1014095"/>
              <a:gd name="T28" fmla="*/ 54555 w 1014095"/>
              <a:gd name="T29" fmla="*/ 736903 h 1014095"/>
              <a:gd name="T30" fmla="*/ 20276 w 1014095"/>
              <a:gd name="T31" fmla="*/ 650232 h 1014095"/>
              <a:gd name="T32" fmla="*/ 2325 w 1014095"/>
              <a:gd name="T33" fmla="*/ 556598 h 1014095"/>
              <a:gd name="T34" fmla="*/ 2325 w 1014095"/>
              <a:gd name="T35" fmla="*/ 458805 h 1014095"/>
              <a:gd name="T36" fmla="*/ 20276 w 1014095"/>
              <a:gd name="T37" fmla="*/ 365177 h 1014095"/>
              <a:gd name="T38" fmla="*/ 54555 w 1014095"/>
              <a:gd name="T39" fmla="*/ 278508 h 1014095"/>
              <a:gd name="T40" fmla="*/ 103453 w 1014095"/>
              <a:gd name="T41" fmla="*/ 200503 h 1014095"/>
              <a:gd name="T42" fmla="*/ 165274 w 1014095"/>
              <a:gd name="T43" fmla="*/ 132860 h 1014095"/>
              <a:gd name="T44" fmla="*/ 238304 w 1014095"/>
              <a:gd name="T45" fmla="*/ 77287 h 1014095"/>
              <a:gd name="T46" fmla="*/ 320854 w 1014095"/>
              <a:gd name="T47" fmla="*/ 35484 h 1014095"/>
              <a:gd name="T48" fmla="*/ 411215 w 1014095"/>
              <a:gd name="T49" fmla="*/ 9155 h 1014095"/>
              <a:gd name="T50" fmla="*/ 507689 w 1014095"/>
              <a:gd name="T51" fmla="*/ 0 h 1014095"/>
              <a:gd name="T52" fmla="*/ 604168 w 1014095"/>
              <a:gd name="T53" fmla="*/ 9155 h 1014095"/>
              <a:gd name="T54" fmla="*/ 694534 w 1014095"/>
              <a:gd name="T55" fmla="*/ 35484 h 1014095"/>
              <a:gd name="T56" fmla="*/ 777089 w 1014095"/>
              <a:gd name="T57" fmla="*/ 77287 h 1014095"/>
              <a:gd name="T58" fmla="*/ 850124 w 1014095"/>
              <a:gd name="T59" fmla="*/ 132860 h 1014095"/>
              <a:gd name="T60" fmla="*/ 911945 w 1014095"/>
              <a:gd name="T61" fmla="*/ 200503 h 1014095"/>
              <a:gd name="T62" fmla="*/ 960843 w 1014095"/>
              <a:gd name="T63" fmla="*/ 278508 h 1014095"/>
              <a:gd name="T64" fmla="*/ 995123 w 1014095"/>
              <a:gd name="T65" fmla="*/ 365177 h 1014095"/>
              <a:gd name="T66" fmla="*/ 1013076 w 1014095"/>
              <a:gd name="T67" fmla="*/ 458805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8"/>
                </a:lnTo>
                <a:lnTo>
                  <a:pt x="1004675" y="603235"/>
                </a:lnTo>
                <a:lnTo>
                  <a:pt x="993568" y="649217"/>
                </a:lnTo>
                <a:lnTo>
                  <a:pt x="978387" y="693460"/>
                </a:lnTo>
                <a:lnTo>
                  <a:pt x="959343" y="735753"/>
                </a:lnTo>
                <a:lnTo>
                  <a:pt x="936650" y="775883"/>
                </a:lnTo>
                <a:lnTo>
                  <a:pt x="910520" y="813637"/>
                </a:lnTo>
                <a:lnTo>
                  <a:pt x="881165" y="848804"/>
                </a:lnTo>
                <a:lnTo>
                  <a:pt x="848797" y="881171"/>
                </a:lnTo>
                <a:lnTo>
                  <a:pt x="813629" y="910525"/>
                </a:lnTo>
                <a:lnTo>
                  <a:pt x="775874" y="936654"/>
                </a:lnTo>
                <a:lnTo>
                  <a:pt x="735743" y="959346"/>
                </a:lnTo>
                <a:lnTo>
                  <a:pt x="693449" y="978389"/>
                </a:lnTo>
                <a:lnTo>
                  <a:pt x="649205" y="993569"/>
                </a:lnTo>
                <a:lnTo>
                  <a:pt x="603223" y="1004675"/>
                </a:lnTo>
                <a:lnTo>
                  <a:pt x="555716" y="1011495"/>
                </a:lnTo>
                <a:lnTo>
                  <a:pt x="506895" y="1013815"/>
                </a:lnTo>
                <a:lnTo>
                  <a:pt x="458078" y="1011495"/>
                </a:lnTo>
                <a:lnTo>
                  <a:pt x="410574" y="1004675"/>
                </a:lnTo>
                <a:lnTo>
                  <a:pt x="364595" y="993569"/>
                </a:lnTo>
                <a:lnTo>
                  <a:pt x="320354" y="978389"/>
                </a:lnTo>
                <a:lnTo>
                  <a:pt x="278063" y="959346"/>
                </a:lnTo>
                <a:lnTo>
                  <a:pt x="237934" y="936654"/>
                </a:lnTo>
                <a:lnTo>
                  <a:pt x="200180" y="910525"/>
                </a:lnTo>
                <a:lnTo>
                  <a:pt x="165014" y="881171"/>
                </a:lnTo>
                <a:lnTo>
                  <a:pt x="132647" y="848804"/>
                </a:lnTo>
                <a:lnTo>
                  <a:pt x="103293" y="813637"/>
                </a:lnTo>
                <a:lnTo>
                  <a:pt x="77163" y="775883"/>
                </a:lnTo>
                <a:lnTo>
                  <a:pt x="54470" y="735753"/>
                </a:lnTo>
                <a:lnTo>
                  <a:pt x="35427" y="693460"/>
                </a:lnTo>
                <a:lnTo>
                  <a:pt x="20246" y="649217"/>
                </a:lnTo>
                <a:lnTo>
                  <a:pt x="9140" y="603235"/>
                </a:lnTo>
                <a:lnTo>
                  <a:pt x="2320" y="555728"/>
                </a:lnTo>
                <a:lnTo>
                  <a:pt x="0" y="506907"/>
                </a:lnTo>
                <a:lnTo>
                  <a:pt x="2320" y="458090"/>
                </a:lnTo>
                <a:lnTo>
                  <a:pt x="9140" y="410586"/>
                </a:lnTo>
                <a:lnTo>
                  <a:pt x="20246" y="364607"/>
                </a:lnTo>
                <a:lnTo>
                  <a:pt x="35427" y="320365"/>
                </a:lnTo>
                <a:lnTo>
                  <a:pt x="54470" y="278073"/>
                </a:lnTo>
                <a:lnTo>
                  <a:pt x="77163" y="237943"/>
                </a:lnTo>
                <a:lnTo>
                  <a:pt x="103293" y="200188"/>
                </a:lnTo>
                <a:lnTo>
                  <a:pt x="132647" y="165021"/>
                </a:lnTo>
                <a:lnTo>
                  <a:pt x="165014" y="132653"/>
                </a:lnTo>
                <a:lnTo>
                  <a:pt x="200180" y="103298"/>
                </a:lnTo>
                <a:lnTo>
                  <a:pt x="237934" y="77167"/>
                </a:lnTo>
                <a:lnTo>
                  <a:pt x="278063" y="54473"/>
                </a:lnTo>
                <a:lnTo>
                  <a:pt x="320354" y="35429"/>
                </a:lnTo>
                <a:lnTo>
                  <a:pt x="364595" y="20247"/>
                </a:lnTo>
                <a:lnTo>
                  <a:pt x="410574" y="9140"/>
                </a:lnTo>
                <a:lnTo>
                  <a:pt x="458078" y="2320"/>
                </a:lnTo>
                <a:lnTo>
                  <a:pt x="506895" y="0"/>
                </a:lnTo>
                <a:lnTo>
                  <a:pt x="555716" y="2320"/>
                </a:lnTo>
                <a:lnTo>
                  <a:pt x="603223" y="9140"/>
                </a:lnTo>
                <a:lnTo>
                  <a:pt x="649205" y="20247"/>
                </a:lnTo>
                <a:lnTo>
                  <a:pt x="693449" y="35429"/>
                </a:lnTo>
                <a:lnTo>
                  <a:pt x="735743" y="54473"/>
                </a:lnTo>
                <a:lnTo>
                  <a:pt x="775874" y="77167"/>
                </a:lnTo>
                <a:lnTo>
                  <a:pt x="813629" y="103298"/>
                </a:lnTo>
                <a:lnTo>
                  <a:pt x="848797" y="132653"/>
                </a:lnTo>
                <a:lnTo>
                  <a:pt x="881165" y="165021"/>
                </a:lnTo>
                <a:lnTo>
                  <a:pt x="910520" y="200188"/>
                </a:lnTo>
                <a:lnTo>
                  <a:pt x="936650" y="237943"/>
                </a:lnTo>
                <a:lnTo>
                  <a:pt x="959343" y="278073"/>
                </a:lnTo>
                <a:lnTo>
                  <a:pt x="978387" y="320365"/>
                </a:lnTo>
                <a:lnTo>
                  <a:pt x="993568" y="364607"/>
                </a:lnTo>
                <a:lnTo>
                  <a:pt x="1004675" y="410586"/>
                </a:lnTo>
                <a:lnTo>
                  <a:pt x="1011495" y="458090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1976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1" name="object 23"/>
          <p:cNvSpPr>
            <a:spLocks/>
          </p:cNvSpPr>
          <p:nvPr/>
        </p:nvSpPr>
        <p:spPr bwMode="auto">
          <a:xfrm>
            <a:off x="5195476" y="5356374"/>
            <a:ext cx="919870" cy="919872"/>
          </a:xfrm>
          <a:custGeom>
            <a:avLst/>
            <a:gdLst>
              <a:gd name="T0" fmla="*/ 458805 w 1014095"/>
              <a:gd name="T1" fmla="*/ 2325 h 1014095"/>
              <a:gd name="T2" fmla="*/ 365177 w 1014095"/>
              <a:gd name="T3" fmla="*/ 20277 h 1014095"/>
              <a:gd name="T4" fmla="*/ 278508 w 1014095"/>
              <a:gd name="T5" fmla="*/ 54558 h 1014095"/>
              <a:gd name="T6" fmla="*/ 200503 w 1014095"/>
              <a:gd name="T7" fmla="*/ 103458 h 1014095"/>
              <a:gd name="T8" fmla="*/ 132860 w 1014095"/>
              <a:gd name="T9" fmla="*/ 165281 h 1014095"/>
              <a:gd name="T10" fmla="*/ 77287 w 1014095"/>
              <a:gd name="T11" fmla="*/ 238313 h 1014095"/>
              <a:gd name="T12" fmla="*/ 35484 w 1014095"/>
              <a:gd name="T13" fmla="*/ 320865 h 1014095"/>
              <a:gd name="T14" fmla="*/ 9155 w 1014095"/>
              <a:gd name="T15" fmla="*/ 411227 h 1014095"/>
              <a:gd name="T16" fmla="*/ 0 w 1014095"/>
              <a:gd name="T17" fmla="*/ 507701 h 1014095"/>
              <a:gd name="T18" fmla="*/ 9155 w 1014095"/>
              <a:gd name="T19" fmla="*/ 604180 h 1014095"/>
              <a:gd name="T20" fmla="*/ 35484 w 1014095"/>
              <a:gd name="T21" fmla="*/ 694545 h 1014095"/>
              <a:gd name="T22" fmla="*/ 77287 w 1014095"/>
              <a:gd name="T23" fmla="*/ 777098 h 1014095"/>
              <a:gd name="T24" fmla="*/ 132860 w 1014095"/>
              <a:gd name="T25" fmla="*/ 850131 h 1014095"/>
              <a:gd name="T26" fmla="*/ 200503 w 1014095"/>
              <a:gd name="T27" fmla="*/ 911950 h 1014095"/>
              <a:gd name="T28" fmla="*/ 278508 w 1014095"/>
              <a:gd name="T29" fmla="*/ 960846 h 1014095"/>
              <a:gd name="T30" fmla="*/ 365177 w 1014095"/>
              <a:gd name="T31" fmla="*/ 995124 h 1014095"/>
              <a:gd name="T32" fmla="*/ 458805 w 1014095"/>
              <a:gd name="T33" fmla="*/ 1013076 h 1014095"/>
              <a:gd name="T34" fmla="*/ 556598 w 1014095"/>
              <a:gd name="T35" fmla="*/ 1013076 h 1014095"/>
              <a:gd name="T36" fmla="*/ 650232 w 1014095"/>
              <a:gd name="T37" fmla="*/ 995124 h 1014095"/>
              <a:gd name="T38" fmla="*/ 736903 w 1014095"/>
              <a:gd name="T39" fmla="*/ 960846 h 1014095"/>
              <a:gd name="T40" fmla="*/ 814909 w 1014095"/>
              <a:gd name="T41" fmla="*/ 911950 h 1014095"/>
              <a:gd name="T42" fmla="*/ 882550 w 1014095"/>
              <a:gd name="T43" fmla="*/ 850131 h 1014095"/>
              <a:gd name="T44" fmla="*/ 938119 w 1014095"/>
              <a:gd name="T45" fmla="*/ 777098 h 1014095"/>
              <a:gd name="T46" fmla="*/ 979919 w 1014095"/>
              <a:gd name="T47" fmla="*/ 694545 h 1014095"/>
              <a:gd name="T48" fmla="*/ 1006245 w 1014095"/>
              <a:gd name="T49" fmla="*/ 604180 h 1014095"/>
              <a:gd name="T50" fmla="*/ 1015400 w 1014095"/>
              <a:gd name="T51" fmla="*/ 507701 h 1014095"/>
              <a:gd name="T52" fmla="*/ 1006245 w 1014095"/>
              <a:gd name="T53" fmla="*/ 411227 h 1014095"/>
              <a:gd name="T54" fmla="*/ 979919 w 1014095"/>
              <a:gd name="T55" fmla="*/ 320865 h 1014095"/>
              <a:gd name="T56" fmla="*/ 938119 w 1014095"/>
              <a:gd name="T57" fmla="*/ 238313 h 1014095"/>
              <a:gd name="T58" fmla="*/ 882550 w 1014095"/>
              <a:gd name="T59" fmla="*/ 165281 h 1014095"/>
              <a:gd name="T60" fmla="*/ 814909 w 1014095"/>
              <a:gd name="T61" fmla="*/ 103458 h 1014095"/>
              <a:gd name="T62" fmla="*/ 736903 w 1014095"/>
              <a:gd name="T63" fmla="*/ 54558 h 1014095"/>
              <a:gd name="T64" fmla="*/ 650232 w 1014095"/>
              <a:gd name="T65" fmla="*/ 20277 h 1014095"/>
              <a:gd name="T66" fmla="*/ 556598 w 1014095"/>
              <a:gd name="T67" fmla="*/ 2325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506907" y="0"/>
                </a:moveTo>
                <a:lnTo>
                  <a:pt x="458090" y="2320"/>
                </a:lnTo>
                <a:lnTo>
                  <a:pt x="410586" y="9140"/>
                </a:lnTo>
                <a:lnTo>
                  <a:pt x="364607" y="20247"/>
                </a:lnTo>
                <a:lnTo>
                  <a:pt x="320365" y="35429"/>
                </a:lnTo>
                <a:lnTo>
                  <a:pt x="278073" y="54473"/>
                </a:lnTo>
                <a:lnTo>
                  <a:pt x="237943" y="77167"/>
                </a:lnTo>
                <a:lnTo>
                  <a:pt x="200188" y="103298"/>
                </a:lnTo>
                <a:lnTo>
                  <a:pt x="165021" y="132653"/>
                </a:lnTo>
                <a:lnTo>
                  <a:pt x="132653" y="165021"/>
                </a:lnTo>
                <a:lnTo>
                  <a:pt x="103298" y="200188"/>
                </a:lnTo>
                <a:lnTo>
                  <a:pt x="77167" y="237943"/>
                </a:lnTo>
                <a:lnTo>
                  <a:pt x="54473" y="278073"/>
                </a:lnTo>
                <a:lnTo>
                  <a:pt x="35429" y="320365"/>
                </a:lnTo>
                <a:lnTo>
                  <a:pt x="20247" y="364607"/>
                </a:lnTo>
                <a:lnTo>
                  <a:pt x="9140" y="410586"/>
                </a:lnTo>
                <a:lnTo>
                  <a:pt x="2320" y="458090"/>
                </a:lnTo>
                <a:lnTo>
                  <a:pt x="0" y="506907"/>
                </a:lnTo>
                <a:lnTo>
                  <a:pt x="2320" y="555728"/>
                </a:lnTo>
                <a:lnTo>
                  <a:pt x="9140" y="603235"/>
                </a:lnTo>
                <a:lnTo>
                  <a:pt x="20247" y="649217"/>
                </a:lnTo>
                <a:lnTo>
                  <a:pt x="35429" y="693460"/>
                </a:lnTo>
                <a:lnTo>
                  <a:pt x="54473" y="735753"/>
                </a:lnTo>
                <a:lnTo>
                  <a:pt x="77167" y="775883"/>
                </a:lnTo>
                <a:lnTo>
                  <a:pt x="103298" y="813637"/>
                </a:lnTo>
                <a:lnTo>
                  <a:pt x="132653" y="848804"/>
                </a:lnTo>
                <a:lnTo>
                  <a:pt x="165021" y="881171"/>
                </a:lnTo>
                <a:lnTo>
                  <a:pt x="200188" y="910525"/>
                </a:lnTo>
                <a:lnTo>
                  <a:pt x="237943" y="936654"/>
                </a:lnTo>
                <a:lnTo>
                  <a:pt x="278073" y="959346"/>
                </a:lnTo>
                <a:lnTo>
                  <a:pt x="320365" y="978389"/>
                </a:lnTo>
                <a:lnTo>
                  <a:pt x="364607" y="993569"/>
                </a:lnTo>
                <a:lnTo>
                  <a:pt x="410586" y="1004675"/>
                </a:lnTo>
                <a:lnTo>
                  <a:pt x="458090" y="1011495"/>
                </a:lnTo>
                <a:lnTo>
                  <a:pt x="506907" y="1013815"/>
                </a:lnTo>
                <a:lnTo>
                  <a:pt x="555728" y="1011495"/>
                </a:lnTo>
                <a:lnTo>
                  <a:pt x="603235" y="1004675"/>
                </a:lnTo>
                <a:lnTo>
                  <a:pt x="649217" y="993569"/>
                </a:lnTo>
                <a:lnTo>
                  <a:pt x="693460" y="978389"/>
                </a:lnTo>
                <a:lnTo>
                  <a:pt x="735753" y="959346"/>
                </a:lnTo>
                <a:lnTo>
                  <a:pt x="775883" y="936654"/>
                </a:lnTo>
                <a:lnTo>
                  <a:pt x="813637" y="910525"/>
                </a:lnTo>
                <a:lnTo>
                  <a:pt x="848804" y="881171"/>
                </a:lnTo>
                <a:lnTo>
                  <a:pt x="881171" y="848804"/>
                </a:lnTo>
                <a:lnTo>
                  <a:pt x="910525" y="813637"/>
                </a:lnTo>
                <a:lnTo>
                  <a:pt x="936654" y="775883"/>
                </a:lnTo>
                <a:lnTo>
                  <a:pt x="959346" y="735753"/>
                </a:lnTo>
                <a:lnTo>
                  <a:pt x="978389" y="693460"/>
                </a:lnTo>
                <a:lnTo>
                  <a:pt x="993569" y="649217"/>
                </a:lnTo>
                <a:lnTo>
                  <a:pt x="1004675" y="603235"/>
                </a:lnTo>
                <a:lnTo>
                  <a:pt x="1011495" y="555728"/>
                </a:lnTo>
                <a:lnTo>
                  <a:pt x="1013815" y="506907"/>
                </a:lnTo>
                <a:lnTo>
                  <a:pt x="1011495" y="458090"/>
                </a:lnTo>
                <a:lnTo>
                  <a:pt x="1004675" y="410586"/>
                </a:lnTo>
                <a:lnTo>
                  <a:pt x="993569" y="364607"/>
                </a:lnTo>
                <a:lnTo>
                  <a:pt x="978389" y="320365"/>
                </a:lnTo>
                <a:lnTo>
                  <a:pt x="959346" y="278073"/>
                </a:lnTo>
                <a:lnTo>
                  <a:pt x="936654" y="237943"/>
                </a:lnTo>
                <a:lnTo>
                  <a:pt x="910525" y="200188"/>
                </a:lnTo>
                <a:lnTo>
                  <a:pt x="881171" y="165021"/>
                </a:lnTo>
                <a:lnTo>
                  <a:pt x="848804" y="132653"/>
                </a:lnTo>
                <a:lnTo>
                  <a:pt x="813637" y="103298"/>
                </a:lnTo>
                <a:lnTo>
                  <a:pt x="775883" y="77167"/>
                </a:lnTo>
                <a:lnTo>
                  <a:pt x="735753" y="54473"/>
                </a:lnTo>
                <a:lnTo>
                  <a:pt x="693460" y="35429"/>
                </a:lnTo>
                <a:lnTo>
                  <a:pt x="649217" y="20247"/>
                </a:lnTo>
                <a:lnTo>
                  <a:pt x="603235" y="9140"/>
                </a:lnTo>
                <a:lnTo>
                  <a:pt x="555728" y="2320"/>
                </a:lnTo>
                <a:lnTo>
                  <a:pt x="5069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2" name="object 24"/>
          <p:cNvSpPr txBox="1">
            <a:spLocks noChangeArrowheads="1"/>
          </p:cNvSpPr>
          <p:nvPr/>
        </p:nvSpPr>
        <p:spPr bwMode="auto">
          <a:xfrm>
            <a:off x="3926603" y="5600032"/>
            <a:ext cx="773036" cy="43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11" b="1" dirty="0">
                <a:solidFill>
                  <a:srgbClr val="1976D2"/>
                </a:solidFill>
                <a:latin typeface="Arial" pitchFamily="34" charset="0"/>
                <a:cs typeface="Arial" pitchFamily="34" charset="0"/>
              </a:rPr>
              <a:t>0%</a:t>
            </a:r>
            <a:endParaRPr lang="ru-RU" altLang="ru-RU" sz="281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bject 25"/>
          <p:cNvSpPr txBox="1">
            <a:spLocks noChangeArrowheads="1"/>
          </p:cNvSpPr>
          <p:nvPr/>
        </p:nvSpPr>
        <p:spPr bwMode="auto">
          <a:xfrm>
            <a:off x="5160926" y="5682105"/>
            <a:ext cx="9544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AF272A"/>
                </a:solidFill>
                <a:latin typeface="Arial" pitchFamily="34" charset="0"/>
                <a:cs typeface="Arial" pitchFamily="34" charset="0"/>
              </a:rPr>
              <a:t>0.3-1.5%</a:t>
            </a:r>
            <a:endParaRPr lang="ru-RU" alt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bject 26"/>
          <p:cNvSpPr txBox="1">
            <a:spLocks noChangeArrowheads="1"/>
          </p:cNvSpPr>
          <p:nvPr/>
        </p:nvSpPr>
        <p:spPr bwMode="auto">
          <a:xfrm>
            <a:off x="6259630" y="5570087"/>
            <a:ext cx="24414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ЗЕМЕЛЬНЫЙ НАЛОГ</a:t>
            </a:r>
            <a:endParaRPr lang="ru-RU" alt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bject 34"/>
          <p:cNvSpPr txBox="1">
            <a:spLocks noChangeArrowheads="1"/>
          </p:cNvSpPr>
          <p:nvPr/>
        </p:nvSpPr>
        <p:spPr bwMode="auto">
          <a:xfrm>
            <a:off x="765019" y="5600032"/>
            <a:ext cx="2918301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43013" indent="-1428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ЗЕМЕЛЬНЫЙ НАЛОГ</a:t>
            </a:r>
            <a:endParaRPr lang="ru-RU" altLang="ru-RU" sz="1600" dirty="0">
              <a:solidFill>
                <a:srgbClr val="222220"/>
              </a:solidFill>
              <a:latin typeface="Arial" pitchFamily="34" charset="0"/>
              <a:cs typeface="Arial" pitchFamily="34" charset="0"/>
            </a:endParaRPr>
          </a:p>
          <a:p>
            <a:pPr marL="0" indent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altLang="ru-RU" sz="1600" dirty="0" smtClean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ТЕЧЕНИЕ </a:t>
            </a:r>
            <a:r>
              <a:rPr lang="ru-RU" altLang="ru-RU" sz="1600" dirty="0">
                <a:solidFill>
                  <a:srgbClr val="222220"/>
                </a:solidFill>
                <a:latin typeface="Arial" pitchFamily="34" charset="0"/>
                <a:cs typeface="Arial" pitchFamily="34" charset="0"/>
              </a:rPr>
              <a:t>5 ЛЕТ</a:t>
            </a:r>
            <a:endParaRPr lang="ru-RU" alt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object 27"/>
          <p:cNvSpPr>
            <a:spLocks/>
          </p:cNvSpPr>
          <p:nvPr/>
        </p:nvSpPr>
        <p:spPr bwMode="auto">
          <a:xfrm>
            <a:off x="5153942" y="4309612"/>
            <a:ext cx="919870" cy="919870"/>
          </a:xfrm>
          <a:custGeom>
            <a:avLst/>
            <a:gdLst>
              <a:gd name="T0" fmla="*/ 1013076 w 1014095"/>
              <a:gd name="T1" fmla="*/ 556598 h 1014095"/>
              <a:gd name="T2" fmla="*/ 995124 w 1014095"/>
              <a:gd name="T3" fmla="*/ 650232 h 1014095"/>
              <a:gd name="T4" fmla="*/ 960846 w 1014095"/>
              <a:gd name="T5" fmla="*/ 736903 h 1014095"/>
              <a:gd name="T6" fmla="*/ 911950 w 1014095"/>
              <a:gd name="T7" fmla="*/ 814909 h 1014095"/>
              <a:gd name="T8" fmla="*/ 850131 w 1014095"/>
              <a:gd name="T9" fmla="*/ 882550 h 1014095"/>
              <a:gd name="T10" fmla="*/ 777098 w 1014095"/>
              <a:gd name="T11" fmla="*/ 938119 h 1014095"/>
              <a:gd name="T12" fmla="*/ 694545 w 1014095"/>
              <a:gd name="T13" fmla="*/ 979919 h 1014095"/>
              <a:gd name="T14" fmla="*/ 604180 w 1014095"/>
              <a:gd name="T15" fmla="*/ 1006245 h 1014095"/>
              <a:gd name="T16" fmla="*/ 507701 w 1014095"/>
              <a:gd name="T17" fmla="*/ 1015400 h 1014095"/>
              <a:gd name="T18" fmla="*/ 411227 w 1014095"/>
              <a:gd name="T19" fmla="*/ 1006245 h 1014095"/>
              <a:gd name="T20" fmla="*/ 320865 w 1014095"/>
              <a:gd name="T21" fmla="*/ 979919 h 1014095"/>
              <a:gd name="T22" fmla="*/ 238313 w 1014095"/>
              <a:gd name="T23" fmla="*/ 938119 h 1014095"/>
              <a:gd name="T24" fmla="*/ 165281 w 1014095"/>
              <a:gd name="T25" fmla="*/ 882550 h 1014095"/>
              <a:gd name="T26" fmla="*/ 103458 w 1014095"/>
              <a:gd name="T27" fmla="*/ 814909 h 1014095"/>
              <a:gd name="T28" fmla="*/ 54558 w 1014095"/>
              <a:gd name="T29" fmla="*/ 736903 h 1014095"/>
              <a:gd name="T30" fmla="*/ 20277 w 1014095"/>
              <a:gd name="T31" fmla="*/ 650232 h 1014095"/>
              <a:gd name="T32" fmla="*/ 2325 w 1014095"/>
              <a:gd name="T33" fmla="*/ 556598 h 1014095"/>
              <a:gd name="T34" fmla="*/ 2325 w 1014095"/>
              <a:gd name="T35" fmla="*/ 458805 h 1014095"/>
              <a:gd name="T36" fmla="*/ 20277 w 1014095"/>
              <a:gd name="T37" fmla="*/ 365177 h 1014095"/>
              <a:gd name="T38" fmla="*/ 54558 w 1014095"/>
              <a:gd name="T39" fmla="*/ 278508 h 1014095"/>
              <a:gd name="T40" fmla="*/ 103458 w 1014095"/>
              <a:gd name="T41" fmla="*/ 200503 h 1014095"/>
              <a:gd name="T42" fmla="*/ 165281 w 1014095"/>
              <a:gd name="T43" fmla="*/ 132860 h 1014095"/>
              <a:gd name="T44" fmla="*/ 238313 w 1014095"/>
              <a:gd name="T45" fmla="*/ 77287 h 1014095"/>
              <a:gd name="T46" fmla="*/ 320865 w 1014095"/>
              <a:gd name="T47" fmla="*/ 35484 h 1014095"/>
              <a:gd name="T48" fmla="*/ 411227 w 1014095"/>
              <a:gd name="T49" fmla="*/ 9155 h 1014095"/>
              <a:gd name="T50" fmla="*/ 507701 w 1014095"/>
              <a:gd name="T51" fmla="*/ 0 h 1014095"/>
              <a:gd name="T52" fmla="*/ 604180 w 1014095"/>
              <a:gd name="T53" fmla="*/ 9155 h 1014095"/>
              <a:gd name="T54" fmla="*/ 694545 w 1014095"/>
              <a:gd name="T55" fmla="*/ 35484 h 1014095"/>
              <a:gd name="T56" fmla="*/ 777098 w 1014095"/>
              <a:gd name="T57" fmla="*/ 77287 h 1014095"/>
              <a:gd name="T58" fmla="*/ 850131 w 1014095"/>
              <a:gd name="T59" fmla="*/ 132860 h 1014095"/>
              <a:gd name="T60" fmla="*/ 911950 w 1014095"/>
              <a:gd name="T61" fmla="*/ 200503 h 1014095"/>
              <a:gd name="T62" fmla="*/ 960846 w 1014095"/>
              <a:gd name="T63" fmla="*/ 278508 h 1014095"/>
              <a:gd name="T64" fmla="*/ 995124 w 1014095"/>
              <a:gd name="T65" fmla="*/ 365177 h 1014095"/>
              <a:gd name="T66" fmla="*/ 1013076 w 1014095"/>
              <a:gd name="T67" fmla="*/ 458805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8"/>
                </a:lnTo>
                <a:lnTo>
                  <a:pt x="1004675" y="603235"/>
                </a:lnTo>
                <a:lnTo>
                  <a:pt x="993569" y="649217"/>
                </a:lnTo>
                <a:lnTo>
                  <a:pt x="978389" y="693460"/>
                </a:lnTo>
                <a:lnTo>
                  <a:pt x="959346" y="735753"/>
                </a:lnTo>
                <a:lnTo>
                  <a:pt x="936654" y="775883"/>
                </a:lnTo>
                <a:lnTo>
                  <a:pt x="910525" y="813637"/>
                </a:lnTo>
                <a:lnTo>
                  <a:pt x="881171" y="848804"/>
                </a:lnTo>
                <a:lnTo>
                  <a:pt x="848804" y="881171"/>
                </a:lnTo>
                <a:lnTo>
                  <a:pt x="813637" y="910525"/>
                </a:lnTo>
                <a:lnTo>
                  <a:pt x="775883" y="936654"/>
                </a:lnTo>
                <a:lnTo>
                  <a:pt x="735753" y="959346"/>
                </a:lnTo>
                <a:lnTo>
                  <a:pt x="693460" y="978389"/>
                </a:lnTo>
                <a:lnTo>
                  <a:pt x="649217" y="993569"/>
                </a:lnTo>
                <a:lnTo>
                  <a:pt x="603235" y="1004675"/>
                </a:lnTo>
                <a:lnTo>
                  <a:pt x="555728" y="1011495"/>
                </a:lnTo>
                <a:lnTo>
                  <a:pt x="506907" y="1013815"/>
                </a:lnTo>
                <a:lnTo>
                  <a:pt x="458090" y="1011495"/>
                </a:lnTo>
                <a:lnTo>
                  <a:pt x="410586" y="1004675"/>
                </a:lnTo>
                <a:lnTo>
                  <a:pt x="364607" y="993569"/>
                </a:lnTo>
                <a:lnTo>
                  <a:pt x="320365" y="978389"/>
                </a:lnTo>
                <a:lnTo>
                  <a:pt x="278073" y="959346"/>
                </a:lnTo>
                <a:lnTo>
                  <a:pt x="237943" y="936654"/>
                </a:lnTo>
                <a:lnTo>
                  <a:pt x="200188" y="910525"/>
                </a:lnTo>
                <a:lnTo>
                  <a:pt x="165021" y="881171"/>
                </a:lnTo>
                <a:lnTo>
                  <a:pt x="132653" y="848804"/>
                </a:lnTo>
                <a:lnTo>
                  <a:pt x="103298" y="813637"/>
                </a:lnTo>
                <a:lnTo>
                  <a:pt x="77167" y="775883"/>
                </a:lnTo>
                <a:lnTo>
                  <a:pt x="54473" y="735753"/>
                </a:lnTo>
                <a:lnTo>
                  <a:pt x="35429" y="693460"/>
                </a:lnTo>
                <a:lnTo>
                  <a:pt x="20247" y="649217"/>
                </a:lnTo>
                <a:lnTo>
                  <a:pt x="9140" y="603235"/>
                </a:lnTo>
                <a:lnTo>
                  <a:pt x="2320" y="555728"/>
                </a:lnTo>
                <a:lnTo>
                  <a:pt x="0" y="506907"/>
                </a:lnTo>
                <a:lnTo>
                  <a:pt x="2320" y="458090"/>
                </a:lnTo>
                <a:lnTo>
                  <a:pt x="9140" y="410586"/>
                </a:lnTo>
                <a:lnTo>
                  <a:pt x="20247" y="364607"/>
                </a:lnTo>
                <a:lnTo>
                  <a:pt x="35429" y="320365"/>
                </a:lnTo>
                <a:lnTo>
                  <a:pt x="54473" y="278073"/>
                </a:lnTo>
                <a:lnTo>
                  <a:pt x="77167" y="237943"/>
                </a:lnTo>
                <a:lnTo>
                  <a:pt x="103298" y="200188"/>
                </a:lnTo>
                <a:lnTo>
                  <a:pt x="132653" y="165021"/>
                </a:lnTo>
                <a:lnTo>
                  <a:pt x="165021" y="132653"/>
                </a:lnTo>
                <a:lnTo>
                  <a:pt x="200188" y="103298"/>
                </a:lnTo>
                <a:lnTo>
                  <a:pt x="237943" y="77167"/>
                </a:lnTo>
                <a:lnTo>
                  <a:pt x="278073" y="54473"/>
                </a:lnTo>
                <a:lnTo>
                  <a:pt x="320365" y="35429"/>
                </a:lnTo>
                <a:lnTo>
                  <a:pt x="364607" y="20247"/>
                </a:lnTo>
                <a:lnTo>
                  <a:pt x="410586" y="9140"/>
                </a:lnTo>
                <a:lnTo>
                  <a:pt x="458090" y="2320"/>
                </a:lnTo>
                <a:lnTo>
                  <a:pt x="506907" y="0"/>
                </a:lnTo>
                <a:lnTo>
                  <a:pt x="555728" y="2320"/>
                </a:lnTo>
                <a:lnTo>
                  <a:pt x="603235" y="9140"/>
                </a:lnTo>
                <a:lnTo>
                  <a:pt x="649217" y="20247"/>
                </a:lnTo>
                <a:lnTo>
                  <a:pt x="693460" y="35429"/>
                </a:lnTo>
                <a:lnTo>
                  <a:pt x="735753" y="54473"/>
                </a:lnTo>
                <a:lnTo>
                  <a:pt x="775883" y="77167"/>
                </a:lnTo>
                <a:lnTo>
                  <a:pt x="813637" y="103298"/>
                </a:lnTo>
                <a:lnTo>
                  <a:pt x="848804" y="132653"/>
                </a:lnTo>
                <a:lnTo>
                  <a:pt x="881171" y="165021"/>
                </a:lnTo>
                <a:lnTo>
                  <a:pt x="910525" y="200188"/>
                </a:lnTo>
                <a:lnTo>
                  <a:pt x="936654" y="237943"/>
                </a:lnTo>
                <a:lnTo>
                  <a:pt x="959346" y="278073"/>
                </a:lnTo>
                <a:lnTo>
                  <a:pt x="978389" y="320365"/>
                </a:lnTo>
                <a:lnTo>
                  <a:pt x="993569" y="364607"/>
                </a:lnTo>
                <a:lnTo>
                  <a:pt x="1004675" y="410586"/>
                </a:lnTo>
                <a:lnTo>
                  <a:pt x="1011495" y="458090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B45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0" name="object 33"/>
          <p:cNvSpPr>
            <a:spLocks/>
          </p:cNvSpPr>
          <p:nvPr/>
        </p:nvSpPr>
        <p:spPr bwMode="auto">
          <a:xfrm>
            <a:off x="5181191" y="5356375"/>
            <a:ext cx="919870" cy="919870"/>
          </a:xfrm>
          <a:custGeom>
            <a:avLst/>
            <a:gdLst>
              <a:gd name="T0" fmla="*/ 1013076 w 1014095"/>
              <a:gd name="T1" fmla="*/ 556598 h 1014095"/>
              <a:gd name="T2" fmla="*/ 995124 w 1014095"/>
              <a:gd name="T3" fmla="*/ 650237 h 1014095"/>
              <a:gd name="T4" fmla="*/ 960846 w 1014095"/>
              <a:gd name="T5" fmla="*/ 736908 h 1014095"/>
              <a:gd name="T6" fmla="*/ 911950 w 1014095"/>
              <a:gd name="T7" fmla="*/ 814912 h 1014095"/>
              <a:gd name="T8" fmla="*/ 850131 w 1014095"/>
              <a:gd name="T9" fmla="*/ 882553 h 1014095"/>
              <a:gd name="T10" fmla="*/ 777098 w 1014095"/>
              <a:gd name="T11" fmla="*/ 938124 h 1014095"/>
              <a:gd name="T12" fmla="*/ 694545 w 1014095"/>
              <a:gd name="T13" fmla="*/ 979924 h 1014095"/>
              <a:gd name="T14" fmla="*/ 604180 w 1014095"/>
              <a:gd name="T15" fmla="*/ 1006250 h 1014095"/>
              <a:gd name="T16" fmla="*/ 507701 w 1014095"/>
              <a:gd name="T17" fmla="*/ 1015405 h 1014095"/>
              <a:gd name="T18" fmla="*/ 411227 w 1014095"/>
              <a:gd name="T19" fmla="*/ 1006250 h 1014095"/>
              <a:gd name="T20" fmla="*/ 320865 w 1014095"/>
              <a:gd name="T21" fmla="*/ 979924 h 1014095"/>
              <a:gd name="T22" fmla="*/ 238313 w 1014095"/>
              <a:gd name="T23" fmla="*/ 938124 h 1014095"/>
              <a:gd name="T24" fmla="*/ 165281 w 1014095"/>
              <a:gd name="T25" fmla="*/ 882553 h 1014095"/>
              <a:gd name="T26" fmla="*/ 103458 w 1014095"/>
              <a:gd name="T27" fmla="*/ 814912 h 1014095"/>
              <a:gd name="T28" fmla="*/ 54558 w 1014095"/>
              <a:gd name="T29" fmla="*/ 736908 h 1014095"/>
              <a:gd name="T30" fmla="*/ 20277 w 1014095"/>
              <a:gd name="T31" fmla="*/ 650237 h 1014095"/>
              <a:gd name="T32" fmla="*/ 2325 w 1014095"/>
              <a:gd name="T33" fmla="*/ 556598 h 1014095"/>
              <a:gd name="T34" fmla="*/ 2325 w 1014095"/>
              <a:gd name="T35" fmla="*/ 458810 h 1014095"/>
              <a:gd name="T36" fmla="*/ 20277 w 1014095"/>
              <a:gd name="T37" fmla="*/ 365177 h 1014095"/>
              <a:gd name="T38" fmla="*/ 54558 w 1014095"/>
              <a:gd name="T39" fmla="*/ 278508 h 1014095"/>
              <a:gd name="T40" fmla="*/ 103458 w 1014095"/>
              <a:gd name="T41" fmla="*/ 200503 h 1014095"/>
              <a:gd name="T42" fmla="*/ 165281 w 1014095"/>
              <a:gd name="T43" fmla="*/ 132863 h 1014095"/>
              <a:gd name="T44" fmla="*/ 238313 w 1014095"/>
              <a:gd name="T45" fmla="*/ 77287 h 1014095"/>
              <a:gd name="T46" fmla="*/ 320865 w 1014095"/>
              <a:gd name="T47" fmla="*/ 35484 h 1014095"/>
              <a:gd name="T48" fmla="*/ 411227 w 1014095"/>
              <a:gd name="T49" fmla="*/ 9155 h 1014095"/>
              <a:gd name="T50" fmla="*/ 507701 w 1014095"/>
              <a:gd name="T51" fmla="*/ 0 h 1014095"/>
              <a:gd name="T52" fmla="*/ 604180 w 1014095"/>
              <a:gd name="T53" fmla="*/ 9155 h 1014095"/>
              <a:gd name="T54" fmla="*/ 694545 w 1014095"/>
              <a:gd name="T55" fmla="*/ 35484 h 1014095"/>
              <a:gd name="T56" fmla="*/ 777098 w 1014095"/>
              <a:gd name="T57" fmla="*/ 77287 h 1014095"/>
              <a:gd name="T58" fmla="*/ 850131 w 1014095"/>
              <a:gd name="T59" fmla="*/ 132863 h 1014095"/>
              <a:gd name="T60" fmla="*/ 911950 w 1014095"/>
              <a:gd name="T61" fmla="*/ 200503 h 1014095"/>
              <a:gd name="T62" fmla="*/ 960846 w 1014095"/>
              <a:gd name="T63" fmla="*/ 278508 h 1014095"/>
              <a:gd name="T64" fmla="*/ 995124 w 1014095"/>
              <a:gd name="T65" fmla="*/ 365177 h 1014095"/>
              <a:gd name="T66" fmla="*/ 1013076 w 1014095"/>
              <a:gd name="T67" fmla="*/ 458810 h 101409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14095" h="1014095">
                <a:moveTo>
                  <a:pt x="1013815" y="506907"/>
                </a:moveTo>
                <a:lnTo>
                  <a:pt x="1011495" y="555728"/>
                </a:lnTo>
                <a:lnTo>
                  <a:pt x="1004675" y="603235"/>
                </a:lnTo>
                <a:lnTo>
                  <a:pt x="993569" y="649217"/>
                </a:lnTo>
                <a:lnTo>
                  <a:pt x="978389" y="693460"/>
                </a:lnTo>
                <a:lnTo>
                  <a:pt x="959346" y="735753"/>
                </a:lnTo>
                <a:lnTo>
                  <a:pt x="936654" y="775883"/>
                </a:lnTo>
                <a:lnTo>
                  <a:pt x="910525" y="813637"/>
                </a:lnTo>
                <a:lnTo>
                  <a:pt x="881171" y="848804"/>
                </a:lnTo>
                <a:lnTo>
                  <a:pt x="848804" y="881171"/>
                </a:lnTo>
                <a:lnTo>
                  <a:pt x="813637" y="910525"/>
                </a:lnTo>
                <a:lnTo>
                  <a:pt x="775883" y="936654"/>
                </a:lnTo>
                <a:lnTo>
                  <a:pt x="735753" y="959346"/>
                </a:lnTo>
                <a:lnTo>
                  <a:pt x="693460" y="978389"/>
                </a:lnTo>
                <a:lnTo>
                  <a:pt x="649217" y="993569"/>
                </a:lnTo>
                <a:lnTo>
                  <a:pt x="603235" y="1004675"/>
                </a:lnTo>
                <a:lnTo>
                  <a:pt x="555728" y="1011495"/>
                </a:lnTo>
                <a:lnTo>
                  <a:pt x="506907" y="1013815"/>
                </a:lnTo>
                <a:lnTo>
                  <a:pt x="458090" y="1011495"/>
                </a:lnTo>
                <a:lnTo>
                  <a:pt x="410586" y="1004675"/>
                </a:lnTo>
                <a:lnTo>
                  <a:pt x="364607" y="993569"/>
                </a:lnTo>
                <a:lnTo>
                  <a:pt x="320365" y="978389"/>
                </a:lnTo>
                <a:lnTo>
                  <a:pt x="278073" y="959346"/>
                </a:lnTo>
                <a:lnTo>
                  <a:pt x="237943" y="936654"/>
                </a:lnTo>
                <a:lnTo>
                  <a:pt x="200188" y="910525"/>
                </a:lnTo>
                <a:lnTo>
                  <a:pt x="165021" y="881171"/>
                </a:lnTo>
                <a:lnTo>
                  <a:pt x="132653" y="848804"/>
                </a:lnTo>
                <a:lnTo>
                  <a:pt x="103298" y="813637"/>
                </a:lnTo>
                <a:lnTo>
                  <a:pt x="77167" y="775883"/>
                </a:lnTo>
                <a:lnTo>
                  <a:pt x="54473" y="735753"/>
                </a:lnTo>
                <a:lnTo>
                  <a:pt x="35429" y="693460"/>
                </a:lnTo>
                <a:lnTo>
                  <a:pt x="20247" y="649217"/>
                </a:lnTo>
                <a:lnTo>
                  <a:pt x="9140" y="603235"/>
                </a:lnTo>
                <a:lnTo>
                  <a:pt x="2320" y="555728"/>
                </a:lnTo>
                <a:lnTo>
                  <a:pt x="0" y="506907"/>
                </a:lnTo>
                <a:lnTo>
                  <a:pt x="2320" y="458090"/>
                </a:lnTo>
                <a:lnTo>
                  <a:pt x="9140" y="410586"/>
                </a:lnTo>
                <a:lnTo>
                  <a:pt x="20247" y="364607"/>
                </a:lnTo>
                <a:lnTo>
                  <a:pt x="35429" y="320365"/>
                </a:lnTo>
                <a:lnTo>
                  <a:pt x="54473" y="278073"/>
                </a:lnTo>
                <a:lnTo>
                  <a:pt x="77167" y="237943"/>
                </a:lnTo>
                <a:lnTo>
                  <a:pt x="103298" y="200188"/>
                </a:lnTo>
                <a:lnTo>
                  <a:pt x="132653" y="165021"/>
                </a:lnTo>
                <a:lnTo>
                  <a:pt x="165021" y="132653"/>
                </a:lnTo>
                <a:lnTo>
                  <a:pt x="200188" y="103298"/>
                </a:lnTo>
                <a:lnTo>
                  <a:pt x="237943" y="77167"/>
                </a:lnTo>
                <a:lnTo>
                  <a:pt x="278073" y="54473"/>
                </a:lnTo>
                <a:lnTo>
                  <a:pt x="320365" y="35429"/>
                </a:lnTo>
                <a:lnTo>
                  <a:pt x="364607" y="20247"/>
                </a:lnTo>
                <a:lnTo>
                  <a:pt x="410586" y="9140"/>
                </a:lnTo>
                <a:lnTo>
                  <a:pt x="458090" y="2320"/>
                </a:lnTo>
                <a:lnTo>
                  <a:pt x="506907" y="0"/>
                </a:lnTo>
                <a:lnTo>
                  <a:pt x="555728" y="2320"/>
                </a:lnTo>
                <a:lnTo>
                  <a:pt x="603235" y="9140"/>
                </a:lnTo>
                <a:lnTo>
                  <a:pt x="649217" y="20247"/>
                </a:lnTo>
                <a:lnTo>
                  <a:pt x="693460" y="35429"/>
                </a:lnTo>
                <a:lnTo>
                  <a:pt x="735753" y="54473"/>
                </a:lnTo>
                <a:lnTo>
                  <a:pt x="775883" y="77167"/>
                </a:lnTo>
                <a:lnTo>
                  <a:pt x="813637" y="103298"/>
                </a:lnTo>
                <a:lnTo>
                  <a:pt x="848804" y="132653"/>
                </a:lnTo>
                <a:lnTo>
                  <a:pt x="881171" y="165021"/>
                </a:lnTo>
                <a:lnTo>
                  <a:pt x="910525" y="200188"/>
                </a:lnTo>
                <a:lnTo>
                  <a:pt x="936654" y="237943"/>
                </a:lnTo>
                <a:lnTo>
                  <a:pt x="959346" y="278073"/>
                </a:lnTo>
                <a:lnTo>
                  <a:pt x="978389" y="320365"/>
                </a:lnTo>
                <a:lnTo>
                  <a:pt x="993569" y="364607"/>
                </a:lnTo>
                <a:lnTo>
                  <a:pt x="1004675" y="410586"/>
                </a:lnTo>
                <a:lnTo>
                  <a:pt x="1011495" y="458090"/>
                </a:lnTo>
                <a:lnTo>
                  <a:pt x="1013815" y="506907"/>
                </a:lnTo>
                <a:close/>
              </a:path>
            </a:pathLst>
          </a:custGeom>
          <a:noFill/>
          <a:ln w="63500">
            <a:solidFill>
              <a:srgbClr val="B45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32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1571506" y="5805275"/>
            <a:ext cx="4295607" cy="758642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60512" y="1700808"/>
            <a:ext cx="8783105" cy="68620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7"/>
          <p:cNvSpPr txBox="1">
            <a:spLocks/>
          </p:cNvSpPr>
          <p:nvPr/>
        </p:nvSpPr>
        <p:spPr bwMode="auto">
          <a:xfrm>
            <a:off x="2000671" y="675044"/>
            <a:ext cx="5896859" cy="697755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11516" eaLnBrk="1" hangingPunct="1"/>
            <a:r>
              <a:rPr lang="ru-RU" altLang="ru-RU" kern="0" dirty="0">
                <a:latin typeface="Arial" charset="0"/>
                <a:cs typeface="Arial" charset="0"/>
              </a:rPr>
              <a:t>ПРЕФЕРЕНЦИИ</a:t>
            </a:r>
          </a:p>
        </p:txBody>
      </p:sp>
      <p:sp>
        <p:nvSpPr>
          <p:cNvPr id="60" name="object 8"/>
          <p:cNvSpPr txBox="1">
            <a:spLocks noChangeArrowheads="1"/>
          </p:cNvSpPr>
          <p:nvPr/>
        </p:nvSpPr>
        <p:spPr bwMode="auto">
          <a:xfrm>
            <a:off x="395345" y="4077988"/>
            <a:ext cx="5343070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2700" marR="0" lvl="0" indent="0" algn="r" defTabSz="914400" eaLnBrk="1" fontAlgn="base" latinLnBrk="0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22220"/>
                </a:solidFill>
                <a:effectLst/>
                <a:uLnTx/>
                <a:uFillTx/>
                <a:latin typeface="Arial" charset="0"/>
                <a:cs typeface="Arial" charset="0"/>
              </a:rPr>
              <a:t>СОКРАЩЕННОЕ ВРЕМЯ ПРОВЕДЕНИЯ</a:t>
            </a:r>
            <a:b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22220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22220"/>
                </a:solidFill>
                <a:effectLst/>
                <a:uLnTx/>
                <a:uFillTx/>
                <a:latin typeface="Arial" charset="0"/>
                <a:cs typeface="Arial" charset="0"/>
              </a:rPr>
              <a:t>ПЛАНОВЫХ  КОНТРОЛЬНЫХ ПРОВЕРОК </a:t>
            </a:r>
          </a:p>
        </p:txBody>
      </p:sp>
      <p:sp>
        <p:nvSpPr>
          <p:cNvPr id="61" name="object 9"/>
          <p:cNvSpPr txBox="1">
            <a:spLocks noChangeArrowheads="1"/>
          </p:cNvSpPr>
          <p:nvPr/>
        </p:nvSpPr>
        <p:spPr bwMode="auto">
          <a:xfrm>
            <a:off x="697855" y="2729381"/>
            <a:ext cx="5040560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400" kern="0" dirty="0">
                <a:solidFill>
                  <a:srgbClr val="222220"/>
                </a:solidFill>
              </a:rPr>
              <a:t>ПРАВО НА ПРЕДОСТАВЛЕНИЕ </a:t>
            </a:r>
            <a:r>
              <a:rPr lang="ru-RU" altLang="ru-RU" sz="1400" kern="0" dirty="0" smtClean="0">
                <a:solidFill>
                  <a:srgbClr val="222220"/>
                </a:solidFill>
              </a:rPr>
              <a:t>ЗЕМЕЛЬНЫХ </a:t>
            </a:r>
            <a:r>
              <a:rPr lang="ru-RU" altLang="ru-RU" sz="1400" kern="0" dirty="0">
                <a:solidFill>
                  <a:srgbClr val="222220"/>
                </a:solidFill>
              </a:rPr>
              <a:t>УЧАСТКОВ В АРЕНДУ</a:t>
            </a:r>
            <a:endParaRPr kumimoji="0" lang="ru-RU" alt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3" name="object 11"/>
          <p:cNvSpPr>
            <a:spLocks noChangeArrowheads="1"/>
          </p:cNvSpPr>
          <p:nvPr/>
        </p:nvSpPr>
        <p:spPr bwMode="auto">
          <a:xfrm>
            <a:off x="5920376" y="5792320"/>
            <a:ext cx="2376692" cy="365645"/>
          </a:xfrm>
          <a:custGeom>
            <a:avLst/>
            <a:gdLst>
              <a:gd name="T0" fmla="*/ 0 w 2620645"/>
              <a:gd name="T1" fmla="*/ 0 h 401954"/>
              <a:gd name="T2" fmla="*/ 2620645 w 2620645"/>
              <a:gd name="T3" fmla="*/ 401954 h 401954"/>
            </a:gdLst>
            <a:ahLst/>
            <a:cxnLst/>
            <a:rect l="T0" t="T1" r="T2" b="T3"/>
            <a:pathLst>
              <a:path w="2620645" h="401954">
                <a:moveTo>
                  <a:pt x="0" y="0"/>
                </a:moveTo>
                <a:lnTo>
                  <a:pt x="2620619" y="0"/>
                </a:lnTo>
                <a:lnTo>
                  <a:pt x="2620619" y="401637"/>
                </a:lnTo>
                <a:lnTo>
                  <a:pt x="0" y="40163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51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ВЫВОЗ ОБОРУДОВАНИЯ</a:t>
            </a:r>
          </a:p>
        </p:txBody>
      </p:sp>
      <p:sp>
        <p:nvSpPr>
          <p:cNvPr id="64" name="object 12"/>
          <p:cNvSpPr txBox="1">
            <a:spLocks noChangeArrowheads="1"/>
          </p:cNvSpPr>
          <p:nvPr/>
        </p:nvSpPr>
        <p:spPr bwMode="auto">
          <a:xfrm>
            <a:off x="104608" y="5225139"/>
            <a:ext cx="969678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668338" indent="-6572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ts val="2165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8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БЕСПОШЛИННЫЙ И БЕЗНАЛОГОВЫЙ РЕЖИМ</a:t>
            </a:r>
          </a:p>
          <a:p>
            <a:pPr algn="ctr" eaLnBrk="1" fontAlgn="base" hangingPunct="1">
              <a:lnSpc>
                <a:spcPts val="2165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8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СВОБОДНОЙ ТАМОЖЕННОЙ ЗОНЫ </a:t>
            </a:r>
            <a:endParaRPr lang="ru-RU" altLang="ru-RU" sz="2086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bject 13"/>
          <p:cNvSpPr>
            <a:spLocks noChangeArrowheads="1"/>
          </p:cNvSpPr>
          <p:nvPr/>
        </p:nvSpPr>
        <p:spPr bwMode="auto">
          <a:xfrm>
            <a:off x="5920375" y="6199711"/>
            <a:ext cx="1007683" cy="364206"/>
          </a:xfrm>
          <a:custGeom>
            <a:avLst/>
            <a:gdLst>
              <a:gd name="T0" fmla="*/ 0 w 1111250"/>
              <a:gd name="T1" fmla="*/ 0 h 401954"/>
              <a:gd name="T2" fmla="*/ 1111250 w 1111250"/>
              <a:gd name="T3" fmla="*/ 401954 h 401954"/>
            </a:gdLst>
            <a:ahLst/>
            <a:cxnLst/>
            <a:rect l="T0" t="T1" r="T2" b="T3"/>
            <a:pathLst>
              <a:path w="1111250" h="401954">
                <a:moveTo>
                  <a:pt x="0" y="0"/>
                </a:moveTo>
                <a:lnTo>
                  <a:pt x="1110957" y="0"/>
                </a:lnTo>
                <a:lnTo>
                  <a:pt x="1110957" y="401637"/>
                </a:lnTo>
                <a:lnTo>
                  <a:pt x="0" y="40163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51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ВВОЗ</a:t>
            </a:r>
          </a:p>
        </p:txBody>
      </p:sp>
      <p:sp>
        <p:nvSpPr>
          <p:cNvPr id="66" name="object 14"/>
          <p:cNvSpPr>
            <a:spLocks noChangeArrowheads="1"/>
          </p:cNvSpPr>
          <p:nvPr/>
        </p:nvSpPr>
        <p:spPr bwMode="auto">
          <a:xfrm>
            <a:off x="7021630" y="6199711"/>
            <a:ext cx="1279756" cy="364206"/>
          </a:xfrm>
          <a:custGeom>
            <a:avLst/>
            <a:gdLst>
              <a:gd name="T0" fmla="*/ 0 w 1411604"/>
              <a:gd name="T1" fmla="*/ 0 h 401954"/>
              <a:gd name="T2" fmla="*/ 1411604 w 1411604"/>
              <a:gd name="T3" fmla="*/ 401954 h 401954"/>
            </a:gdLst>
            <a:ahLst/>
            <a:cxnLst/>
            <a:rect l="T0" t="T1" r="T2" b="T3"/>
            <a:pathLst>
              <a:path w="1411604" h="401954">
                <a:moveTo>
                  <a:pt x="0" y="0"/>
                </a:moveTo>
                <a:lnTo>
                  <a:pt x="1411274" y="0"/>
                </a:lnTo>
                <a:lnTo>
                  <a:pt x="1411274" y="401637"/>
                </a:lnTo>
                <a:lnTo>
                  <a:pt x="0" y="40163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51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ХРАНЕНИЕ</a:t>
            </a:r>
          </a:p>
        </p:txBody>
      </p:sp>
      <p:sp>
        <p:nvSpPr>
          <p:cNvPr id="67" name="object 15"/>
          <p:cNvSpPr>
            <a:spLocks noChangeArrowheads="1"/>
          </p:cNvSpPr>
          <p:nvPr/>
        </p:nvSpPr>
        <p:spPr bwMode="auto">
          <a:xfrm>
            <a:off x="1571506" y="5820332"/>
            <a:ext cx="4295607" cy="760081"/>
          </a:xfrm>
          <a:custGeom>
            <a:avLst/>
            <a:gdLst>
              <a:gd name="T0" fmla="*/ 0 w 4737100"/>
              <a:gd name="T1" fmla="*/ 0 h 837565"/>
              <a:gd name="T2" fmla="*/ 4737100 w 4737100"/>
              <a:gd name="T3" fmla="*/ 837565 h 837565"/>
            </a:gdLst>
            <a:ahLst/>
            <a:cxnLst/>
            <a:rect l="T0" t="T1" r="T2" b="T3"/>
            <a:pathLst>
              <a:path w="4737100" h="837565">
                <a:moveTo>
                  <a:pt x="0" y="0"/>
                </a:moveTo>
                <a:lnTo>
                  <a:pt x="4736630" y="0"/>
                </a:lnTo>
                <a:lnTo>
                  <a:pt x="4736630" y="836955"/>
                </a:lnTo>
                <a:lnTo>
                  <a:pt x="0" y="836955"/>
                </a:lnTo>
                <a:lnTo>
                  <a:pt x="0" y="0"/>
                </a:lnTo>
                <a:close/>
              </a:path>
            </a:pathLst>
          </a:cu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51" dirty="0">
                <a:solidFill>
                  <a:srgbClr val="C00000"/>
                </a:solidFill>
                <a:latin typeface="Arial" charset="0"/>
                <a:cs typeface="Arial" charset="0"/>
              </a:rPr>
              <a:t>ИСПОЛЬЗОВАНИЕ ТОВАРОВ ИНОСТРАННОГО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51" dirty="0">
                <a:solidFill>
                  <a:srgbClr val="C00000"/>
                </a:solidFill>
                <a:latin typeface="Arial" charset="0"/>
                <a:cs typeface="Arial" charset="0"/>
              </a:rPr>
              <a:t>ПРОИЗВОДСТВА И ОБОРУДОВАНИЯ</a:t>
            </a:r>
          </a:p>
        </p:txBody>
      </p:sp>
      <p:sp>
        <p:nvSpPr>
          <p:cNvPr id="68" name="object 16"/>
          <p:cNvSpPr txBox="1">
            <a:spLocks noChangeArrowheads="1"/>
          </p:cNvSpPr>
          <p:nvPr/>
        </p:nvSpPr>
        <p:spPr bwMode="auto">
          <a:xfrm>
            <a:off x="395345" y="3287324"/>
            <a:ext cx="53430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kern="0" dirty="0">
                <a:solidFill>
                  <a:srgbClr val="222220"/>
                </a:solidFill>
              </a:rPr>
              <a:t>РАЗРЕШЕНИЕ НА ИНОСТРАННУЮ РАБОЧУЮ </a:t>
            </a:r>
            <a:r>
              <a:rPr lang="ru-RU" altLang="ru-RU" sz="1400" kern="0" dirty="0" smtClean="0">
                <a:solidFill>
                  <a:srgbClr val="222220"/>
                </a:solidFill>
              </a:rPr>
              <a:t>СИЛУ:</a:t>
            </a:r>
            <a:endParaRPr lang="ru-RU" altLang="ru-RU" sz="1400" kern="0" dirty="0">
              <a:solidFill>
                <a:srgbClr val="222220"/>
              </a:solidFill>
            </a:endParaRPr>
          </a:p>
          <a:p>
            <a:pPr lvl="0"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kern="0" dirty="0">
                <a:solidFill>
                  <a:srgbClr val="222220"/>
                </a:solidFill>
              </a:rPr>
              <a:t>ДОЛЯ ДО 20</a:t>
            </a:r>
            <a:r>
              <a:rPr lang="ru-RU" altLang="ru-RU" sz="1400" kern="0" dirty="0" smtClean="0">
                <a:solidFill>
                  <a:srgbClr val="222220"/>
                </a:solidFill>
              </a:rPr>
              <a:t>% – </a:t>
            </a:r>
            <a:r>
              <a:rPr lang="ru-RU" altLang="ru-RU" sz="1400" kern="0" dirty="0">
                <a:solidFill>
                  <a:srgbClr val="222220"/>
                </a:solidFill>
              </a:rPr>
              <a:t>ДЛЯ ВСЕХ </a:t>
            </a:r>
            <a:r>
              <a:rPr lang="ru-RU" altLang="ru-RU" sz="1400" kern="0" dirty="0" smtClean="0">
                <a:solidFill>
                  <a:srgbClr val="222220"/>
                </a:solidFill>
              </a:rPr>
              <a:t>РЕЗИДЕНТОВ</a:t>
            </a:r>
            <a:endParaRPr lang="ru-RU" altLang="ru-RU" sz="1400" kern="0" dirty="0">
              <a:solidFill>
                <a:srgbClr val="222220"/>
              </a:solidFill>
            </a:endParaRPr>
          </a:p>
          <a:p>
            <a:pPr lvl="0"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kern="0" dirty="0">
                <a:solidFill>
                  <a:srgbClr val="222220"/>
                </a:solidFill>
              </a:rPr>
              <a:t>БОЛЕЕ 20% </a:t>
            </a:r>
            <a:r>
              <a:rPr lang="ru-RU" altLang="ru-RU" sz="1400" kern="0" dirty="0" smtClean="0">
                <a:solidFill>
                  <a:srgbClr val="222220"/>
                </a:solidFill>
              </a:rPr>
              <a:t>– ПО </a:t>
            </a:r>
            <a:r>
              <a:rPr lang="ru-RU" altLang="ru-RU" sz="1400" kern="0" dirty="0">
                <a:solidFill>
                  <a:srgbClr val="222220"/>
                </a:solidFill>
              </a:rPr>
              <a:t>РЕШЕНИЮ НАБЛЮДАТЕЛЬНОГО СОВЕТА</a:t>
            </a:r>
          </a:p>
        </p:txBody>
      </p:sp>
      <p:sp>
        <p:nvSpPr>
          <p:cNvPr id="75" name="object 10"/>
          <p:cNvSpPr txBox="1">
            <a:spLocks noChangeArrowheads="1"/>
          </p:cNvSpPr>
          <p:nvPr/>
        </p:nvSpPr>
        <p:spPr bwMode="auto">
          <a:xfrm>
            <a:off x="2693178" y="1946815"/>
            <a:ext cx="4184487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fontAlgn="base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kern="0" dirty="0">
                <a:solidFill>
                  <a:prstClr val="white"/>
                </a:solidFill>
              </a:rPr>
              <a:t>ДЛЯ РЕЗИДЕНТОВ СПВ</a:t>
            </a:r>
            <a:endParaRPr kumimoji="0" lang="ru-RU" altLang="ru-RU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056963" y="4122635"/>
            <a:ext cx="1939955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 fontAlgn="base">
              <a:lnSpc>
                <a:spcPts val="161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kern="0" dirty="0">
                <a:solidFill>
                  <a:srgbClr val="1976D2"/>
                </a:solidFill>
                <a:latin typeface="Arial" charset="0"/>
                <a:cs typeface="Arial" charset="0"/>
              </a:rPr>
              <a:t>НЕ БОЛЕЕ 15 ДНЕЙ</a:t>
            </a:r>
            <a:endParaRPr lang="ru-RU" altLang="ru-RU" sz="14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056963" y="3383663"/>
            <a:ext cx="10839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kern="0" dirty="0">
                <a:solidFill>
                  <a:srgbClr val="1976D2"/>
                </a:solidFill>
                <a:latin typeface="Arial" charset="0"/>
                <a:cs typeface="Arial" charset="0"/>
              </a:rPr>
              <a:t>БЕЗ КВОТ</a:t>
            </a:r>
            <a:endParaRPr lang="ru-RU" sz="1400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6056963" y="2684043"/>
            <a:ext cx="3209089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fontAlgn="base">
              <a:lnSpc>
                <a:spcPts val="161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kern="0" dirty="0">
                <a:solidFill>
                  <a:srgbClr val="1976D2"/>
                </a:solidFill>
                <a:latin typeface="Arial" charset="0"/>
                <a:cs typeface="Arial" charset="0"/>
              </a:rPr>
              <a:t>БЕЗ ТОРГОВ, ПО КАДАСТРОВОЙ</a:t>
            </a:r>
          </a:p>
          <a:p>
            <a:pPr marL="12700" lvl="0" fontAlgn="base">
              <a:lnSpc>
                <a:spcPts val="161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kern="0" dirty="0">
                <a:solidFill>
                  <a:srgbClr val="1976D2"/>
                </a:solidFill>
                <a:latin typeface="Arial" charset="0"/>
                <a:cs typeface="Arial" charset="0"/>
              </a:rPr>
              <a:t>СТОИМОСТИ</a:t>
            </a:r>
            <a:endParaRPr lang="ru-RU" altLang="ru-RU" sz="14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flipH="1">
            <a:off x="5920375" y="2718137"/>
            <a:ext cx="2793" cy="22230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8"/>
          <p:cNvSpPr txBox="1">
            <a:spLocks noChangeArrowheads="1"/>
          </p:cNvSpPr>
          <p:nvPr/>
        </p:nvSpPr>
        <p:spPr bwMode="auto">
          <a:xfrm>
            <a:off x="395345" y="4628802"/>
            <a:ext cx="5343070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2700" marR="0" lvl="0" indent="0" algn="r" defTabSz="914400" eaLnBrk="1" fontAlgn="base" latinLnBrk="0" hangingPunct="1">
              <a:lnSpc>
                <a:spcPts val="161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22220"/>
                </a:solidFill>
                <a:effectLst/>
                <a:uLnTx/>
                <a:uFillTx/>
                <a:latin typeface="Arial" charset="0"/>
                <a:cs typeface="Arial" charset="0"/>
              </a:rPr>
              <a:t>СОКРАЩЕННОЕ ВРЕМЯ ПРОВЕДЕНИЯ</a:t>
            </a:r>
            <a:b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22220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lang="ru-RU" altLang="ru-RU" sz="1400" kern="0" dirty="0">
                <a:solidFill>
                  <a:srgbClr val="222220"/>
                </a:solidFill>
              </a:rPr>
              <a:t>ВНЕ</a:t>
            </a: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22220"/>
                </a:solidFill>
                <a:effectLst/>
                <a:uLnTx/>
                <a:uFillTx/>
                <a:latin typeface="Arial" charset="0"/>
                <a:cs typeface="Arial" charset="0"/>
              </a:rPr>
              <a:t>ПЛАНОВЫХ  КОНТРОЛЬНЫХ ПРОВЕРОК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56963" y="4673449"/>
            <a:ext cx="1840568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 fontAlgn="base">
              <a:lnSpc>
                <a:spcPts val="161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kern="0" dirty="0">
                <a:solidFill>
                  <a:srgbClr val="1976D2"/>
                </a:solidFill>
                <a:latin typeface="Arial" charset="0"/>
                <a:cs typeface="Arial" charset="0"/>
              </a:rPr>
              <a:t>НЕ БОЛЕЕ 5 ДНЕЙ</a:t>
            </a:r>
            <a:endParaRPr lang="ru-RU" altLang="ru-RU" sz="1400" kern="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85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>
            <a:spLocks/>
          </p:cNvSpPr>
          <p:nvPr/>
        </p:nvSpPr>
        <p:spPr bwMode="auto">
          <a:xfrm>
            <a:off x="1917391" y="2319294"/>
            <a:ext cx="6422289" cy="1181868"/>
          </a:xfrm>
          <a:custGeom>
            <a:avLst/>
            <a:gdLst>
              <a:gd name="T0" fmla="*/ 0 w 6805295"/>
              <a:gd name="T1" fmla="*/ 1306813 h 1302385"/>
              <a:gd name="T2" fmla="*/ 6806288 w 6805295"/>
              <a:gd name="T3" fmla="*/ 1306813 h 1302385"/>
              <a:gd name="T4" fmla="*/ 6806288 w 6805295"/>
              <a:gd name="T5" fmla="*/ 0 h 1302385"/>
              <a:gd name="T6" fmla="*/ 0 w 6805295"/>
              <a:gd name="T7" fmla="*/ 0 h 1302385"/>
              <a:gd name="T8" fmla="*/ 0 w 6805295"/>
              <a:gd name="T9" fmla="*/ 1306813 h 13023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805295" h="1302385">
                <a:moveTo>
                  <a:pt x="0" y="1302042"/>
                </a:moveTo>
                <a:lnTo>
                  <a:pt x="6804698" y="1302042"/>
                </a:lnTo>
                <a:lnTo>
                  <a:pt x="6804698" y="0"/>
                </a:lnTo>
                <a:lnTo>
                  <a:pt x="0" y="0"/>
                </a:lnTo>
                <a:lnTo>
                  <a:pt x="0" y="1302042"/>
                </a:lnTo>
                <a:close/>
              </a:path>
            </a:pathLst>
          </a:cu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endParaRPr lang="ru-RU"/>
          </a:p>
        </p:txBody>
      </p:sp>
      <p:sp>
        <p:nvSpPr>
          <p:cNvPr id="7" name="object 2"/>
          <p:cNvSpPr txBox="1">
            <a:spLocks noChangeArrowheads="1"/>
          </p:cNvSpPr>
          <p:nvPr/>
        </p:nvSpPr>
        <p:spPr bwMode="auto">
          <a:xfrm>
            <a:off x="740797" y="404664"/>
            <a:ext cx="8775476" cy="1255985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4081" b="1" dirty="0">
                <a:solidFill>
                  <a:srgbClr val="1976D2"/>
                </a:solidFill>
              </a:rPr>
              <a:t>ПОРЯДОК ПОЛУЧЕНИЯ</a:t>
            </a:r>
          </a:p>
          <a:p>
            <a:pPr algn="ctr" eaLnBrk="1" hangingPunct="1"/>
            <a:r>
              <a:rPr lang="ru-RU" altLang="ru-RU" sz="4081" b="1" dirty="0">
                <a:solidFill>
                  <a:srgbClr val="1976D2"/>
                </a:solidFill>
              </a:rPr>
              <a:t>СТАТУСА РЕЗИДЕНТА СПВ</a:t>
            </a:r>
            <a:endParaRPr lang="ru-RU" altLang="ru-RU" sz="4081" dirty="0"/>
          </a:p>
        </p:txBody>
      </p:sp>
      <p:sp>
        <p:nvSpPr>
          <p:cNvPr id="8" name="object 7"/>
          <p:cNvSpPr txBox="1">
            <a:spLocks noChangeArrowheads="1"/>
          </p:cNvSpPr>
          <p:nvPr/>
        </p:nvSpPr>
        <p:spPr bwMode="auto">
          <a:xfrm>
            <a:off x="992560" y="2062491"/>
            <a:ext cx="946749" cy="200946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3058" b="1" dirty="0">
                <a:solidFill>
                  <a:srgbClr val="1976D2"/>
                </a:solidFill>
                <a:latin typeface="Century Gothic" pitchFamily="34" charset="0"/>
              </a:rPr>
              <a:t>1</a:t>
            </a:r>
            <a:endParaRPr lang="ru-RU" altLang="ru-RU" sz="13058" dirty="0">
              <a:latin typeface="Century Gothic" pitchFamily="34" charset="0"/>
            </a:endParaRPr>
          </a:p>
        </p:txBody>
      </p:sp>
      <p:sp>
        <p:nvSpPr>
          <p:cNvPr id="9" name="object 8"/>
          <p:cNvSpPr>
            <a:spLocks/>
          </p:cNvSpPr>
          <p:nvPr/>
        </p:nvSpPr>
        <p:spPr bwMode="auto">
          <a:xfrm>
            <a:off x="2288704" y="2451732"/>
            <a:ext cx="0" cy="916992"/>
          </a:xfrm>
          <a:custGeom>
            <a:avLst/>
            <a:gdLst>
              <a:gd name="T0" fmla="*/ 0 h 1011554"/>
              <a:gd name="T1" fmla="*/ 1009657 h 101155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1011554">
                <a:moveTo>
                  <a:pt x="0" y="0"/>
                </a:moveTo>
                <a:lnTo>
                  <a:pt x="0" y="1011237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" name="object 10"/>
          <p:cNvSpPr>
            <a:spLocks/>
          </p:cNvSpPr>
          <p:nvPr/>
        </p:nvSpPr>
        <p:spPr bwMode="auto">
          <a:xfrm>
            <a:off x="1939309" y="3828775"/>
            <a:ext cx="6922934" cy="1180428"/>
          </a:xfrm>
          <a:custGeom>
            <a:avLst/>
            <a:gdLst>
              <a:gd name="T0" fmla="*/ 7091751 w 7087234"/>
              <a:gd name="T1" fmla="*/ 0 h 1302385"/>
              <a:gd name="T2" fmla="*/ 116513 w 7087234"/>
              <a:gd name="T3" fmla="*/ 0 h 1302385"/>
              <a:gd name="T4" fmla="*/ 438445 w 7087234"/>
              <a:gd name="T5" fmla="*/ 369506 h 1302385"/>
              <a:gd name="T6" fmla="*/ 282472 w 7087234"/>
              <a:gd name="T7" fmla="*/ 738961 h 1302385"/>
              <a:gd name="T8" fmla="*/ 0 w 7087234"/>
              <a:gd name="T9" fmla="*/ 1112698 h 1302385"/>
              <a:gd name="T10" fmla="*/ 101670 w 7087234"/>
              <a:gd name="T11" fmla="*/ 1188713 h 1302385"/>
              <a:gd name="T12" fmla="*/ 282472 w 7087234"/>
              <a:gd name="T13" fmla="*/ 1298870 h 1302385"/>
              <a:gd name="T14" fmla="*/ 7091751 w 7087234"/>
              <a:gd name="T15" fmla="*/ 1298870 h 1302385"/>
              <a:gd name="T16" fmla="*/ 7091751 w 7087234"/>
              <a:gd name="T17" fmla="*/ 0 h 1302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087234" h="1302385">
                <a:moveTo>
                  <a:pt x="7086981" y="0"/>
                </a:moveTo>
                <a:lnTo>
                  <a:pt x="116433" y="0"/>
                </a:lnTo>
                <a:lnTo>
                  <a:pt x="438150" y="370408"/>
                </a:lnTo>
                <a:lnTo>
                  <a:pt x="282282" y="740765"/>
                </a:lnTo>
                <a:lnTo>
                  <a:pt x="0" y="1115415"/>
                </a:lnTo>
                <a:lnTo>
                  <a:pt x="101600" y="1191615"/>
                </a:lnTo>
                <a:lnTo>
                  <a:pt x="282282" y="1302042"/>
                </a:lnTo>
                <a:lnTo>
                  <a:pt x="7086981" y="1302042"/>
                </a:lnTo>
                <a:lnTo>
                  <a:pt x="7086981" y="0"/>
                </a:lnTo>
                <a:close/>
              </a:path>
            </a:pathLst>
          </a:cu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endParaRPr lang="ru-RU"/>
          </a:p>
        </p:txBody>
      </p:sp>
      <p:sp>
        <p:nvSpPr>
          <p:cNvPr id="11" name="object 12"/>
          <p:cNvSpPr>
            <a:spLocks/>
          </p:cNvSpPr>
          <p:nvPr/>
        </p:nvSpPr>
        <p:spPr bwMode="auto">
          <a:xfrm>
            <a:off x="2642750" y="3957314"/>
            <a:ext cx="0" cy="916991"/>
          </a:xfrm>
          <a:custGeom>
            <a:avLst/>
            <a:gdLst>
              <a:gd name="T0" fmla="*/ 0 h 1011554"/>
              <a:gd name="T1" fmla="*/ 1009677 h 101155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1011554">
                <a:moveTo>
                  <a:pt x="0" y="0"/>
                </a:moveTo>
                <a:lnTo>
                  <a:pt x="0" y="1011262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2" name="object 14"/>
          <p:cNvSpPr>
            <a:spLocks/>
          </p:cNvSpPr>
          <p:nvPr/>
        </p:nvSpPr>
        <p:spPr bwMode="auto">
          <a:xfrm>
            <a:off x="2422276" y="5304458"/>
            <a:ext cx="6575849" cy="1180428"/>
          </a:xfrm>
          <a:custGeom>
            <a:avLst/>
            <a:gdLst>
              <a:gd name="T0" fmla="*/ 7107613 w 7103109"/>
              <a:gd name="T1" fmla="*/ 0 h 1302384"/>
              <a:gd name="T2" fmla="*/ 132398 w 7103109"/>
              <a:gd name="T3" fmla="*/ 0 h 1302384"/>
              <a:gd name="T4" fmla="*/ 333600 w 7103109"/>
              <a:gd name="T5" fmla="*/ 190276 h 1302384"/>
              <a:gd name="T6" fmla="*/ 82605 w 7103109"/>
              <a:gd name="T7" fmla="*/ 516506 h 1302384"/>
              <a:gd name="T8" fmla="*/ 298357 w 7103109"/>
              <a:gd name="T9" fmla="*/ 738964 h 1302384"/>
              <a:gd name="T10" fmla="*/ 400320 w 7103109"/>
              <a:gd name="T11" fmla="*/ 1025299 h 1302384"/>
              <a:gd name="T12" fmla="*/ 0 w 7103109"/>
              <a:gd name="T13" fmla="*/ 1153852 h 1302384"/>
              <a:gd name="T14" fmla="*/ 133440 w 7103109"/>
              <a:gd name="T15" fmla="*/ 1257650 h 1302384"/>
              <a:gd name="T16" fmla="*/ 133440 w 7103109"/>
              <a:gd name="T17" fmla="*/ 1298875 h 1302384"/>
              <a:gd name="T18" fmla="*/ 7107613 w 7103109"/>
              <a:gd name="T19" fmla="*/ 1298875 h 1302384"/>
              <a:gd name="T20" fmla="*/ 7107613 w 7103109"/>
              <a:gd name="T21" fmla="*/ 0 h 130238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103109" h="1302384">
                <a:moveTo>
                  <a:pt x="7102843" y="0"/>
                </a:moveTo>
                <a:lnTo>
                  <a:pt x="132308" y="0"/>
                </a:lnTo>
                <a:lnTo>
                  <a:pt x="333375" y="190741"/>
                </a:lnTo>
                <a:lnTo>
                  <a:pt x="82550" y="517766"/>
                </a:lnTo>
                <a:lnTo>
                  <a:pt x="298157" y="740765"/>
                </a:lnTo>
                <a:lnTo>
                  <a:pt x="400050" y="1027798"/>
                </a:lnTo>
                <a:lnTo>
                  <a:pt x="0" y="1156665"/>
                </a:lnTo>
                <a:lnTo>
                  <a:pt x="133350" y="1260716"/>
                </a:lnTo>
                <a:lnTo>
                  <a:pt x="133350" y="1302042"/>
                </a:lnTo>
                <a:lnTo>
                  <a:pt x="7102843" y="1302042"/>
                </a:lnTo>
                <a:lnTo>
                  <a:pt x="7102843" y="0"/>
                </a:lnTo>
                <a:close/>
              </a:path>
            </a:pathLst>
          </a:cu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endParaRPr lang="ru-RU"/>
          </a:p>
        </p:txBody>
      </p:sp>
      <p:sp>
        <p:nvSpPr>
          <p:cNvPr id="13" name="object 16"/>
          <p:cNvSpPr txBox="1">
            <a:spLocks noChangeArrowheads="1"/>
          </p:cNvSpPr>
          <p:nvPr/>
        </p:nvSpPr>
        <p:spPr bwMode="auto">
          <a:xfrm>
            <a:off x="2291084" y="5041726"/>
            <a:ext cx="970254" cy="171841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13375"/>
              </a:lnSpc>
            </a:pPr>
            <a:r>
              <a:rPr lang="ru-RU" altLang="ru-RU" sz="13149" b="1" dirty="0">
                <a:solidFill>
                  <a:srgbClr val="1976D2"/>
                </a:solidFill>
                <a:latin typeface="Century Gothic" pitchFamily="34" charset="0"/>
              </a:rPr>
              <a:t>3</a:t>
            </a:r>
            <a:endParaRPr lang="ru-RU" altLang="ru-RU" sz="13149" dirty="0">
              <a:latin typeface="Century Gothic" pitchFamily="34" charset="0"/>
            </a:endParaRPr>
          </a:p>
        </p:txBody>
      </p:sp>
      <p:sp>
        <p:nvSpPr>
          <p:cNvPr id="14" name="object 17"/>
          <p:cNvSpPr>
            <a:spLocks/>
          </p:cNvSpPr>
          <p:nvPr/>
        </p:nvSpPr>
        <p:spPr bwMode="auto">
          <a:xfrm>
            <a:off x="3512840" y="5410989"/>
            <a:ext cx="0" cy="916991"/>
          </a:xfrm>
          <a:custGeom>
            <a:avLst/>
            <a:gdLst>
              <a:gd name="T0" fmla="*/ 0 h 1011554"/>
              <a:gd name="T1" fmla="*/ 1009677 h 101155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1011554">
                <a:moveTo>
                  <a:pt x="0" y="0"/>
                </a:moveTo>
                <a:lnTo>
                  <a:pt x="0" y="1011262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object 18"/>
          <p:cNvSpPr txBox="1">
            <a:spLocks noChangeArrowheads="1"/>
          </p:cNvSpPr>
          <p:nvPr/>
        </p:nvSpPr>
        <p:spPr bwMode="auto">
          <a:xfrm>
            <a:off x="2422277" y="2323429"/>
            <a:ext cx="5843092" cy="74379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936"/>
              </a:lnSpc>
            </a:pPr>
            <a:r>
              <a:rPr lang="ru-RU" altLang="ru-RU" sz="2539" b="1" dirty="0">
                <a:solidFill>
                  <a:srgbClr val="FFFFFF"/>
                </a:solidFill>
              </a:rPr>
              <a:t>ПОДАЧА ЗАЯВКИ В КОРПОРАЦИЮ РАЗВИТИЯ ДАЛЬНЕГО ВОСТОКА</a:t>
            </a:r>
          </a:p>
        </p:txBody>
      </p:sp>
      <p:sp>
        <p:nvSpPr>
          <p:cNvPr id="16" name="object 7"/>
          <p:cNvSpPr txBox="1">
            <a:spLocks noChangeArrowheads="1"/>
          </p:cNvSpPr>
          <p:nvPr/>
        </p:nvSpPr>
        <p:spPr bwMode="auto">
          <a:xfrm>
            <a:off x="1456342" y="3705394"/>
            <a:ext cx="965935" cy="170559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13262"/>
              </a:lnSpc>
            </a:pPr>
            <a:r>
              <a:rPr lang="ru-RU" altLang="ru-RU" sz="13058" b="1" dirty="0">
                <a:solidFill>
                  <a:srgbClr val="1976D2"/>
                </a:solidFill>
              </a:rPr>
              <a:t>2</a:t>
            </a:r>
            <a:endParaRPr lang="ru-RU" altLang="ru-RU" sz="13058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42750" y="3043623"/>
            <a:ext cx="4686514" cy="33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27"/>
              </a:lnSpc>
            </a:pPr>
            <a:r>
              <a:rPr lang="ru-RU" alt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РАССМОТРЕНИЕ В ТЕЧЕНИЕ 15 РАБОЧИХ ДНЕЙ</a:t>
            </a:r>
          </a:p>
        </p:txBody>
      </p:sp>
      <p:sp>
        <p:nvSpPr>
          <p:cNvPr id="18" name="object 18"/>
          <p:cNvSpPr txBox="1">
            <a:spLocks noChangeArrowheads="1"/>
          </p:cNvSpPr>
          <p:nvPr/>
        </p:nvSpPr>
        <p:spPr bwMode="auto">
          <a:xfrm>
            <a:off x="2776211" y="3828775"/>
            <a:ext cx="6040990" cy="74379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936"/>
              </a:lnSpc>
            </a:pPr>
            <a:r>
              <a:rPr lang="ru-RU" altLang="ru-RU" sz="2539" b="1" dirty="0">
                <a:solidFill>
                  <a:srgbClr val="FFFFFF"/>
                </a:solidFill>
              </a:rPr>
              <a:t>ЗАКЛЮЧЕНИЕ СОГЛАШЕНИЯ И </a:t>
            </a:r>
            <a:r>
              <a:rPr lang="ru-RU" altLang="ru-RU" sz="2539" b="1" spc="-45" dirty="0">
                <a:solidFill>
                  <a:srgbClr val="FFFFFF"/>
                </a:solidFill>
              </a:rPr>
              <a:t>ВНЕСЕНИЕ  В РЕЕСТР РЕЗИДЕНТОВ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642750" y="4656894"/>
            <a:ext cx="6126674" cy="33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27"/>
              </a:lnSpc>
            </a:pPr>
            <a:r>
              <a:rPr lang="ru-RU" alt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ПРЕДОСТАВЛЕНИЕ ПРОЕКТА СОГЛАШЕНИЯ В ТЕЧЕНИЕ 30 ДНЕЙ</a:t>
            </a:r>
          </a:p>
        </p:txBody>
      </p:sp>
      <p:sp>
        <p:nvSpPr>
          <p:cNvPr id="20" name="object 18"/>
          <p:cNvSpPr txBox="1">
            <a:spLocks noChangeArrowheads="1"/>
          </p:cNvSpPr>
          <p:nvPr/>
        </p:nvSpPr>
        <p:spPr bwMode="auto">
          <a:xfrm>
            <a:off x="3656856" y="5336828"/>
            <a:ext cx="5208152" cy="371897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936"/>
              </a:lnSpc>
            </a:pPr>
            <a:r>
              <a:rPr lang="ru-RU" altLang="ru-RU" sz="2539" b="1" dirty="0">
                <a:solidFill>
                  <a:srgbClr val="FFFFFF"/>
                </a:solidFill>
              </a:rPr>
              <a:t>ВЫДАЧА СВИДЕТЕЛЬСТВА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28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4"/>
          <p:cNvSpPr txBox="1">
            <a:spLocks/>
          </p:cNvSpPr>
          <p:nvPr/>
        </p:nvSpPr>
        <p:spPr bwMode="auto">
          <a:xfrm>
            <a:off x="1280592" y="584684"/>
            <a:ext cx="7056784" cy="1152367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78000"/>
              </a:lnSpc>
            </a:pPr>
            <a:r>
              <a:rPr lang="ru-RU" altLang="ru-RU" sz="4800" kern="0" spc="-27" dirty="0">
                <a:latin typeface="Arial" charset="0"/>
                <a:cs typeface="Arial" charset="0"/>
              </a:rPr>
              <a:t>КРИТЕРИИ </a:t>
            </a:r>
            <a:endParaRPr lang="ru-RU" altLang="ru-RU" sz="4800" kern="0" spc="-27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78000"/>
              </a:lnSpc>
            </a:pPr>
            <a:r>
              <a:rPr lang="ru-RU" altLang="ru-RU" sz="4800" kern="0" spc="-27" dirty="0" smtClean="0">
                <a:latin typeface="Arial" charset="0"/>
                <a:cs typeface="Arial" charset="0"/>
              </a:rPr>
              <a:t>ОТБОРА </a:t>
            </a:r>
            <a:r>
              <a:rPr lang="ru-RU" altLang="ru-RU" sz="4800" kern="0" spc="-27" dirty="0">
                <a:latin typeface="Arial" charset="0"/>
                <a:cs typeface="Arial" charset="0"/>
              </a:rPr>
              <a:t>РЕЗИДЕНТОВ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76536" y="2780928"/>
            <a:ext cx="4104456" cy="11521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69476" y="3003049"/>
            <a:ext cx="3918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610"/>
              </a:lnSpc>
              <a:spcBef>
                <a:spcPts val="919"/>
              </a:spcBef>
              <a:spcAft>
                <a:spcPct val="0"/>
              </a:spcAft>
              <a:defRPr/>
            </a:pP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РЕГИСТРАЦИЯ НА ТЕРРИТОРИИ СВОБОДНОГО ПОРТА ВЛАДИВОСТОК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097016" y="2780928"/>
            <a:ext cx="4104456" cy="11521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5189956" y="3105000"/>
            <a:ext cx="3918576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610"/>
              </a:lnSpc>
              <a:spcBef>
                <a:spcPts val="919"/>
              </a:spcBef>
              <a:spcAft>
                <a:spcPct val="0"/>
              </a:spcAft>
              <a:defRPr/>
            </a:pP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НОВЫЙ ИНВЕСТИЦИОННЫЙ ПРОЕКТ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76536" y="4182402"/>
            <a:ext cx="4104456" cy="11521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76536" y="4301289"/>
            <a:ext cx="4104456" cy="914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610"/>
              </a:lnSpc>
              <a:spcBef>
                <a:spcPts val="919"/>
              </a:spcBef>
              <a:spcAft>
                <a:spcPct val="0"/>
              </a:spcAft>
              <a:defRPr/>
            </a:pP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МИНИМАЛЬНЫЙ ОБЪЕМ</a:t>
            </a:r>
            <a:b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</a:b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  КАПИТАЛЬНЫХ ВЛОЖЕНИЙ </a:t>
            </a:r>
            <a:b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</a:b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  НЕ МЕНЕЕ</a:t>
            </a:r>
            <a:b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</a:b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 5 МЛН РУБ ЗА 3 ГОДА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097016" y="4182402"/>
            <a:ext cx="4104456" cy="115212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189956" y="4403881"/>
            <a:ext cx="3918576" cy="709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610"/>
              </a:lnSpc>
              <a:spcBef>
                <a:spcPts val="919"/>
              </a:spcBef>
              <a:spcAft>
                <a:spcPct val="0"/>
              </a:spcAft>
              <a:defRPr/>
            </a:pP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ВИДЫ ДЕЯТЕЛЬНОСТИ</a:t>
            </a:r>
            <a:b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</a:b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НЕ ОТНОСЯТСЯ К ЗАПРЕЩЕННЫМ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4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4"/>
          <p:cNvSpPr txBox="1">
            <a:spLocks/>
          </p:cNvSpPr>
          <p:nvPr/>
        </p:nvSpPr>
        <p:spPr bwMode="auto">
          <a:xfrm>
            <a:off x="488504" y="836712"/>
            <a:ext cx="9217024" cy="870751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78000"/>
              </a:lnSpc>
            </a:pPr>
            <a:r>
              <a:rPr lang="ru-RU" altLang="ru-RU" sz="3627" kern="0" spc="-27" dirty="0">
                <a:latin typeface="Arial" charset="0"/>
                <a:cs typeface="Arial" charset="0"/>
              </a:rPr>
              <a:t>ПОРЯДОК </a:t>
            </a:r>
            <a:endParaRPr lang="ru-RU" altLang="ru-RU" sz="3627" kern="0" spc="-27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78000"/>
              </a:lnSpc>
            </a:pPr>
            <a:r>
              <a:rPr lang="ru-RU" altLang="ru-RU" sz="3627" kern="0" spc="-27" dirty="0" smtClean="0">
                <a:latin typeface="Arial" charset="0"/>
                <a:cs typeface="Arial" charset="0"/>
              </a:rPr>
              <a:t>РАССМОТРЕНИЯ </a:t>
            </a:r>
            <a:r>
              <a:rPr lang="ru-RU" altLang="ru-RU" sz="3627" kern="0" spc="-27" dirty="0">
                <a:latin typeface="Arial" charset="0"/>
                <a:cs typeface="Arial" charset="0"/>
              </a:rPr>
              <a:t>ЗАЯВОК</a:t>
            </a:r>
          </a:p>
        </p:txBody>
      </p:sp>
      <p:graphicFrame>
        <p:nvGraphicFramePr>
          <p:cNvPr id="42" name="Схема 41"/>
          <p:cNvGraphicFramePr/>
          <p:nvPr>
            <p:extLst>
              <p:ext uri="{D42A27DB-BD31-4B8C-83A1-F6EECF244321}">
                <p14:modId xmlns:p14="http://schemas.microsoft.com/office/powerpoint/2010/main" val="3197512074"/>
              </p:ext>
            </p:extLst>
          </p:nvPr>
        </p:nvGraphicFramePr>
        <p:xfrm>
          <a:off x="1064568" y="1988840"/>
          <a:ext cx="7992888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8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object 4"/>
          <p:cNvSpPr txBox="1">
            <a:spLocks/>
          </p:cNvSpPr>
          <p:nvPr/>
        </p:nvSpPr>
        <p:spPr bwMode="auto">
          <a:xfrm>
            <a:off x="1424608" y="548680"/>
            <a:ext cx="7056784" cy="576183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78000"/>
              </a:lnSpc>
            </a:pPr>
            <a:r>
              <a:rPr lang="ru-RU" altLang="ru-RU" sz="4800" kern="0" spc="-27" dirty="0" smtClean="0">
                <a:latin typeface="Arial" charset="0"/>
                <a:cs typeface="Arial" charset="0"/>
              </a:rPr>
              <a:t>ПЕРВЫЕ РЕЗИДЕНТЫ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6496" y="1484784"/>
            <a:ext cx="7056784" cy="7920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ООО «Владивостокский рыбный терминал»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2560" y="2492896"/>
            <a:ext cx="7056784" cy="7920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ООО «ТРК Приморское кольцо»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4688" y="3501008"/>
            <a:ext cx="7056784" cy="7920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ООО «Энергия </a:t>
            </a:r>
            <a:r>
              <a:rPr lang="ru-RU" sz="2800" b="1" dirty="0" err="1" smtClean="0">
                <a:solidFill>
                  <a:schemeClr val="bg1">
                    <a:lumMod val="95000"/>
                  </a:schemeClr>
                </a:solidFill>
              </a:rPr>
              <a:t>резинообработки</a:t>
            </a: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»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object 4"/>
          <p:cNvSpPr txBox="1">
            <a:spLocks/>
          </p:cNvSpPr>
          <p:nvPr/>
        </p:nvSpPr>
        <p:spPr bwMode="auto">
          <a:xfrm>
            <a:off x="200472" y="5013176"/>
            <a:ext cx="9505056" cy="1344471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78000"/>
              </a:lnSpc>
            </a:pPr>
            <a:r>
              <a:rPr lang="ru-RU" altLang="ru-RU" sz="2800" kern="0" spc="-27" dirty="0" smtClean="0">
                <a:latin typeface="Arial" charset="0"/>
                <a:cs typeface="Arial" charset="0"/>
              </a:rPr>
              <a:t>в настоящий момент в реестре более 310 компаний и организаций различной направленности: строительство, оказание медицинских услуг, молочное животноводство и другие.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5022098" y="3902611"/>
            <a:ext cx="4140136" cy="2712309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5723" y="3902611"/>
            <a:ext cx="4140136" cy="271230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"/>
          <p:cNvSpPr txBox="1">
            <a:spLocks noChangeArrowheads="1"/>
          </p:cNvSpPr>
          <p:nvPr/>
        </p:nvSpPr>
        <p:spPr bwMode="auto">
          <a:xfrm>
            <a:off x="631482" y="3902611"/>
            <a:ext cx="4138697" cy="2772184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52974" rIns="0" bIns="0">
            <a:spAutoFit/>
          </a:bodyPr>
          <a:lstStyle>
            <a:lvl1pPr marL="82550" eaLnBrk="0" hangingPunct="0"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19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lnSpc>
                <a:spcPts val="1791"/>
              </a:lnSpc>
              <a:spcBef>
                <a:spcPts val="420"/>
              </a:spcBef>
              <a:spcAft>
                <a:spcPts val="300"/>
              </a:spcAft>
              <a:buFontTx/>
              <a:buChar char="•"/>
            </a:pP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ДОБЫЧА НЕФТИ И ПРИРОДНОГО ГАЗА</a:t>
            </a:r>
          </a:p>
          <a:p>
            <a:pPr eaLnBrk="1" fontAlgn="base" hangingPunct="1">
              <a:lnSpc>
                <a:spcPts val="1791"/>
              </a:lnSpc>
              <a:spcBef>
                <a:spcPts val="420"/>
              </a:spcBef>
              <a:spcAft>
                <a:spcPts val="300"/>
              </a:spcAft>
              <a:buFontTx/>
              <a:buChar char="•"/>
            </a:pP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ДЕЯТЕЛЬНОСТЬ АДМИНИСТРАТИВНАЯ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И СОПУТСТВУЮЩИЕ ДОПОЛНИТЕЛЬНЫЕ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УСЛУГИ (ЗА ИСКЛЮЧЕНИЕМ АРЕНДЫ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И ЛИЗИНГА)</a:t>
            </a:r>
          </a:p>
          <a:p>
            <a:pPr eaLnBrk="1" fontAlgn="base" hangingPunct="1">
              <a:lnSpc>
                <a:spcPts val="1791"/>
              </a:lnSpc>
              <a:spcBef>
                <a:spcPts val="420"/>
              </a:spcBef>
              <a:spcAft>
                <a:spcPts val="300"/>
              </a:spcAft>
              <a:buFontTx/>
              <a:buChar char="•"/>
            </a:pPr>
            <a:r>
              <a:rPr lang="ru-RU" altLang="ru-RU" sz="1400" spc="-27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ПРОИЗВОДСТВО ПОДАКЦИЗНЫХ ТОВАРОВ,</a:t>
            </a:r>
            <a:br>
              <a:rPr lang="ru-RU" altLang="ru-RU" sz="1400" spc="-27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spc="-27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 ИСКЛЮЧЕНИЕМ ПРОИЗВОДСТВА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АВТОМОБИЛЕЙ ЛЕГКОВЫХ, МОТОЦИКЛОВ,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МОТОРНЫХ МАСЕЛ, АВИАЦИОННОГО,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ДИЗЕЛЬНОГО И АВТОМОБИЛЬНОГО</a:t>
            </a:r>
            <a:b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ТОПЛИВА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5723" y="3046335"/>
            <a:ext cx="4150212" cy="697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12022" y="3046335"/>
            <a:ext cx="4150212" cy="69766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3"/>
          <p:cNvSpPr txBox="1"/>
          <p:nvPr/>
        </p:nvSpPr>
        <p:spPr>
          <a:xfrm>
            <a:off x="5022099" y="3902611"/>
            <a:ext cx="4140136" cy="835757"/>
          </a:xfrm>
          <a:prstGeom prst="rect">
            <a:avLst/>
          </a:prstGeom>
          <a:noFill/>
        </p:spPr>
        <p:txBody>
          <a:bodyPr wrap="square" lIns="0" tIns="52974" rIns="0" bIns="0">
            <a:spAutoFit/>
          </a:bodyPr>
          <a:lstStyle>
            <a:lvl1pPr marL="261938" indent="-177800"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635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61938" marR="0" lvl="0" indent="-177800" defTabSz="914400" eaLnBrk="1" fontAlgn="base" latinLnBrk="0" hangingPunct="1">
              <a:lnSpc>
                <a:spcPts val="1791"/>
              </a:lnSpc>
              <a:spcBef>
                <a:spcPts val="420"/>
              </a:spcBef>
              <a:spcAft>
                <a:spcPts val="300"/>
              </a:spcAft>
              <a:buClrTx/>
              <a:buSzTx/>
              <a:buFontTx/>
              <a:buChar char="•"/>
              <a:tabLst>
                <a:tab pos="263525" algn="l"/>
              </a:tabLst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ДЕЯТЕЛЬНОСТЬ ФИНАНСОВАЯ И 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СТРАХОВАЯ</a:t>
            </a:r>
            <a:endParaRPr kumimoji="0" lang="ru-RU" alt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261938" marR="0" lvl="0" indent="-177800" defTabSz="914400" eaLnBrk="1" fontAlgn="base" latinLnBrk="0" hangingPunct="1">
              <a:lnSpc>
                <a:spcPts val="1791"/>
              </a:lnSpc>
              <a:spcBef>
                <a:spcPts val="420"/>
              </a:spcBef>
              <a:spcAft>
                <a:spcPts val="300"/>
              </a:spcAft>
              <a:buClrTx/>
              <a:buSzTx/>
              <a:buFontTx/>
              <a:buChar char="•"/>
              <a:tabLst>
                <a:tab pos="263525" algn="l"/>
              </a:tabLst>
              <a:defRPr/>
            </a:pPr>
            <a:r>
              <a:rPr kumimoji="0" lang="ru-RU" alt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ТОРГОВЛЯ ОПТОВАЯ И РОЗНИЧНАЯ</a:t>
            </a:r>
          </a:p>
        </p:txBody>
      </p:sp>
      <p:sp>
        <p:nvSpPr>
          <p:cNvPr id="24" name="object 5"/>
          <p:cNvSpPr txBox="1">
            <a:spLocks noChangeArrowheads="1"/>
          </p:cNvSpPr>
          <p:nvPr/>
        </p:nvSpPr>
        <p:spPr bwMode="auto">
          <a:xfrm>
            <a:off x="5024496" y="3046012"/>
            <a:ext cx="4140136" cy="685908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69674" rIns="0" bIns="0">
            <a:spAutoFit/>
          </a:bodyPr>
          <a:lstStyle>
            <a:lvl1pPr marL="203200" indent="-365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ctr" eaLnBrk="1" fontAlgn="base" hangingPunct="1">
              <a:lnSpc>
                <a:spcPts val="1610"/>
              </a:lnSpc>
              <a:spcBef>
                <a:spcPts val="544"/>
              </a:spcBef>
              <a:spcAft>
                <a:spcPct val="0"/>
              </a:spcAft>
            </a:pPr>
            <a:r>
              <a:rPr lang="ru-RU" altLang="ru-RU" sz="1600" b="1" spc="-27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ВИДОВ ДЕЯТЕЛЬНОСТИ РЕЗИДЕНТОВ НА КОТОРЫЕ НЕ РАСПРОСТРАНЯЮТСЯ  НАЛОГОВЫЕ ЛЬГОТЫ</a:t>
            </a:r>
          </a:p>
        </p:txBody>
      </p:sp>
      <p:sp>
        <p:nvSpPr>
          <p:cNvPr id="25" name="object 8"/>
          <p:cNvSpPr txBox="1">
            <a:spLocks/>
          </p:cNvSpPr>
          <p:nvPr/>
        </p:nvSpPr>
        <p:spPr bwMode="auto">
          <a:xfrm>
            <a:off x="746646" y="1260053"/>
            <a:ext cx="8415589" cy="697755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11516" eaLnBrk="1" hangingPunct="1"/>
            <a:r>
              <a:rPr lang="ru-RU" altLang="ru-RU" kern="0" dirty="0">
                <a:latin typeface="HelveticaNeueCyr" pitchFamily="50" charset="-52"/>
                <a:cs typeface="Arial" charset="0"/>
              </a:rPr>
              <a:t>ВИДЫ ДЕЯТЕЛЬНОСТИ СПВ</a:t>
            </a:r>
          </a:p>
        </p:txBody>
      </p:sp>
      <p:sp>
        <p:nvSpPr>
          <p:cNvPr id="26" name="object 10"/>
          <p:cNvSpPr txBox="1">
            <a:spLocks noChangeArrowheads="1"/>
          </p:cNvSpPr>
          <p:nvPr/>
        </p:nvSpPr>
        <p:spPr bwMode="auto">
          <a:xfrm>
            <a:off x="619965" y="2663161"/>
            <a:ext cx="4145893" cy="3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86" b="1" dirty="0">
                <a:solidFill>
                  <a:srgbClr val="1976D2"/>
                </a:solidFill>
                <a:latin typeface="HelveticaNeueCyr" pitchFamily="50" charset="-52"/>
              </a:rPr>
              <a:t>ЗА ИСКЛЮЧЕНИЕМ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19965" y="2116133"/>
            <a:ext cx="8542270" cy="431864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45241" y="2167552"/>
            <a:ext cx="3691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ts val="669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ВСЕ НАПРАВЛЕНИЯ БИЗНЕСА</a:t>
            </a:r>
            <a:endParaRPr lang="ru-RU" alt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bject 5"/>
          <p:cNvSpPr txBox="1">
            <a:spLocks noChangeArrowheads="1"/>
          </p:cNvSpPr>
          <p:nvPr/>
        </p:nvSpPr>
        <p:spPr bwMode="auto">
          <a:xfrm>
            <a:off x="619966" y="3150671"/>
            <a:ext cx="4150212" cy="480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69674" rIns="0" bIns="0">
            <a:spAutoFit/>
          </a:bodyPr>
          <a:lstStyle>
            <a:lvl1pPr marL="203200" indent="-365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ctr" eaLnBrk="1" fontAlgn="base" hangingPunct="1">
              <a:lnSpc>
                <a:spcPts val="1610"/>
              </a:lnSpc>
              <a:spcBef>
                <a:spcPts val="544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ВИДОВ ДЕЯТЕЛЬНОСТИ, КОТОРЫМИ НЕ МОГУТ  ЗАНИМАТЬСЯ РЕЗИДЕНТЫ</a:t>
            </a:r>
          </a:p>
        </p:txBody>
      </p:sp>
      <p:sp>
        <p:nvSpPr>
          <p:cNvPr id="15" name="object 10"/>
          <p:cNvSpPr txBox="1">
            <a:spLocks noChangeArrowheads="1"/>
          </p:cNvSpPr>
          <p:nvPr/>
        </p:nvSpPr>
        <p:spPr bwMode="auto">
          <a:xfrm>
            <a:off x="5012022" y="2663161"/>
            <a:ext cx="4145893" cy="3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86" b="1" dirty="0">
                <a:solidFill>
                  <a:srgbClr val="1976D2"/>
                </a:solidFill>
                <a:latin typeface="HelveticaNeueCyr" pitchFamily="50" charset="-52"/>
              </a:rPr>
              <a:t>С ОГРАНИЧЕНИЯМИ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57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object 4"/>
          <p:cNvSpPr txBox="1">
            <a:spLocks/>
          </p:cNvSpPr>
          <p:nvPr/>
        </p:nvSpPr>
        <p:spPr bwMode="auto">
          <a:xfrm>
            <a:off x="488504" y="260588"/>
            <a:ext cx="9001000" cy="1152367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78000"/>
              </a:lnSpc>
            </a:pPr>
            <a:r>
              <a:rPr lang="ru-RU" altLang="ru-RU" sz="4800" kern="0" spc="-27" dirty="0" smtClean="0">
                <a:latin typeface="Arial" charset="0"/>
                <a:cs typeface="Arial" charset="0"/>
              </a:rPr>
              <a:t>Ассоциация поддержки резидентов СПВ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520" y="1772816"/>
            <a:ext cx="8568952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Некоммерческая организация, созданная с целью защиты профессиональных интересов членов ассоциации – резидентов СПВ, создания условий для эффективного взаимодействия членов ассоциации с органами государственной и муниципальной власти, институтами развития, экспертным сообществом в рамках реализации ФЗ-212 «О свободной порте Владивосток».</a:t>
            </a:r>
          </a:p>
          <a:p>
            <a:pPr algn="just">
              <a:buFontTx/>
              <a:buChar char="-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Одна из важнейших функций ассоциации: мониторинг реализации нормативно-правовых актов, регулирующих деятельность резидентов СПВ, а также проведение общественной экспертизы проектов НПА.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object 4"/>
          <p:cNvSpPr txBox="1">
            <a:spLocks/>
          </p:cNvSpPr>
          <p:nvPr/>
        </p:nvSpPr>
        <p:spPr bwMode="auto">
          <a:xfrm>
            <a:off x="488504" y="548680"/>
            <a:ext cx="9001000" cy="576183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534" b="1" i="0">
                <a:solidFill>
                  <a:srgbClr val="1976D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5pPr>
            <a:lvl6pPr marL="41458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6pPr>
            <a:lvl7pPr marL="82917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7pPr>
            <a:lvl8pPr marL="1243767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8pPr>
            <a:lvl9pPr marL="1658356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78000"/>
              </a:lnSpc>
            </a:pPr>
            <a:r>
              <a:rPr lang="ru-RU" altLang="ru-RU" sz="4800" kern="0" spc="-27" dirty="0" smtClean="0">
                <a:latin typeface="Arial" charset="0"/>
                <a:cs typeface="Arial" charset="0"/>
              </a:rPr>
              <a:t>ВОЗНИКШИЕ ПРОБЛЕМЫ</a:t>
            </a:r>
          </a:p>
        </p:txBody>
      </p:sp>
      <p:sp>
        <p:nvSpPr>
          <p:cNvPr id="6" name="Содержимое 5"/>
          <p:cNvSpPr txBox="1">
            <a:spLocks noGrp="1"/>
          </p:cNvSpPr>
          <p:nvPr>
            <p:ph idx="1"/>
          </p:nvPr>
        </p:nvSpPr>
        <p:spPr>
          <a:xfrm>
            <a:off x="495300" y="1600201"/>
            <a:ext cx="8915400" cy="33424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Высокая административная нагрузка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Необходимость корректировки принципа ускоренного возврата НДС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Невысокая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востребованность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процедуры свободной таможенной зоны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Отсутствие льгот для уже действующих на Дальнем востоке предприятий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Неразвитость наземной таможенной инфраструктуры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651</Words>
  <Application>Microsoft Office PowerPoint</Application>
  <PresentationFormat>Лист A4 (210x297 мм)</PresentationFormat>
  <Paragraphs>161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Свободный порт Владивосток: преференции и порядок приобретения статуса резидента</dc:title>
  <dc:creator>Денис и Тая</dc:creator>
  <cp:lastModifiedBy>Яна</cp:lastModifiedBy>
  <cp:revision>106</cp:revision>
  <cp:lastPrinted>2016-07-14T06:19:37Z</cp:lastPrinted>
  <dcterms:created xsi:type="dcterms:W3CDTF">2016-05-23T07:45:56Z</dcterms:created>
  <dcterms:modified xsi:type="dcterms:W3CDTF">2018-04-15T14:11:48Z</dcterms:modified>
</cp:coreProperties>
</file>