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75" r:id="rId2"/>
    <p:sldId id="293" r:id="rId3"/>
    <p:sldId id="295" r:id="rId4"/>
    <p:sldId id="294" r:id="rId5"/>
    <p:sldId id="296" r:id="rId6"/>
    <p:sldId id="297" r:id="rId7"/>
    <p:sldId id="301" r:id="rId8"/>
    <p:sldId id="300" r:id="rId9"/>
    <p:sldId id="303" r:id="rId10"/>
    <p:sldId id="304" r:id="rId11"/>
    <p:sldId id="305" r:id="rId12"/>
    <p:sldId id="274" r:id="rId13"/>
    <p:sldId id="273" r:id="rId14"/>
    <p:sldId id="272" r:id="rId15"/>
    <p:sldId id="271" r:id="rId16"/>
    <p:sldId id="270" r:id="rId17"/>
    <p:sldId id="276" r:id="rId18"/>
    <p:sldId id="284" r:id="rId19"/>
    <p:sldId id="283" r:id="rId20"/>
    <p:sldId id="269" r:id="rId21"/>
    <p:sldId id="288" r:id="rId22"/>
    <p:sldId id="285" r:id="rId23"/>
    <p:sldId id="286" r:id="rId24"/>
    <p:sldId id="287" r:id="rId25"/>
    <p:sldId id="268" r:id="rId26"/>
    <p:sldId id="257" r:id="rId27"/>
    <p:sldId id="289" r:id="rId28"/>
    <p:sldId id="267" r:id="rId29"/>
    <p:sldId id="266" r:id="rId30"/>
    <p:sldId id="265" r:id="rId31"/>
    <p:sldId id="264" r:id="rId32"/>
    <p:sldId id="263" r:id="rId33"/>
    <p:sldId id="258" r:id="rId34"/>
    <p:sldId id="262" r:id="rId35"/>
    <p:sldId id="261" r:id="rId36"/>
    <p:sldId id="260" r:id="rId37"/>
    <p:sldId id="290" r:id="rId38"/>
    <p:sldId id="291" r:id="rId39"/>
    <p:sldId id="259" r:id="rId40"/>
    <p:sldId id="278" r:id="rId41"/>
    <p:sldId id="279" r:id="rId42"/>
    <p:sldId id="280" r:id="rId43"/>
    <p:sldId id="281" r:id="rId44"/>
    <p:sldId id="292" r:id="rId45"/>
    <p:sldId id="282" r:id="rId46"/>
  </p:sldIdLst>
  <p:sldSz cx="9144000" cy="6858000" type="screen4x3"/>
  <p:notesSz cx="6858000" cy="9144000"/>
  <p:custDataLst>
    <p:tags r:id="rId47"/>
  </p:custDataLst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10" d="100"/>
          <a:sy n="110" d="100"/>
        </p:scale>
        <p:origin x="1650" y="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tags" Target="tags/tag1.xml"/><Relationship Id="rId50" Type="http://schemas.openxmlformats.org/officeDocument/2006/relationships/theme" Target="theme/theme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presProps" Target="presProps.xml"/><Relationship Id="rId8" Type="http://schemas.openxmlformats.org/officeDocument/2006/relationships/slide" Target="slides/slide7.xml"/><Relationship Id="rId51" Type="http://schemas.openxmlformats.org/officeDocument/2006/relationships/tableStyles" Target="tableStyle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13.04.2018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13.04.2018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13.04.2018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13.04.2018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13.04.2018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13.04.2018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13.04.2018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13.04.2018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13.04.2018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13.04.2018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13.04.2018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13.04.2018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iming>
    <p:tnLst>
      <p:par>
        <p:cTn id="1" dur="indefinite" restart="never" nodeType="tmRoot"/>
      </p:par>
    </p:tnLst>
  </p:timing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://www.vvsu.ru/news/shownews.asp?ID=35557" TargetMode="Externa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://www.vvsu.ru/news/shownews.asp?ID=35557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5536" y="1340768"/>
            <a:ext cx="8229600" cy="1872208"/>
          </a:xfrm>
        </p:spPr>
        <p:txBody>
          <a:bodyPr>
            <a:normAutofit fontScale="90000"/>
          </a:bodyPr>
          <a:lstStyle/>
          <a:p>
            <a:r>
              <a:rPr lang="ru-RU" b="1" dirty="0" smtClean="0"/>
              <a:t>Тема: Анализ отклонений по прибыли, доходам и расходам.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pic>
        <p:nvPicPr>
          <p:cNvPr id="4" name="Picture 7" descr="rspp">
            <a:hlinkClick r:id="rId2"/>
          </p:cNvPr>
          <p:cNvPicPr>
            <a:picLocks noChangeAspect="1" noChangeArrowheads="1"/>
          </p:cNvPicPr>
          <p:nvPr/>
        </p:nvPicPr>
        <p:blipFill>
          <a:blip r:embed="rId3" cstate="print"/>
          <a:srcRect l="66698"/>
          <a:stretch>
            <a:fillRect/>
          </a:stretch>
        </p:blipFill>
        <p:spPr bwMode="auto">
          <a:xfrm>
            <a:off x="8062913" y="4986338"/>
            <a:ext cx="1081087" cy="18716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ru-RU" dirty="0"/>
              <a:t>Фактическая себестоимость рассчитывается одним из способов: </a:t>
            </a:r>
          </a:p>
          <a:p>
            <a:pPr marL="0" indent="0">
              <a:buNone/>
            </a:pPr>
            <a:r>
              <a:rPr lang="ru-RU" dirty="0"/>
              <a:t>1. если объектом учета являются отдельные виды продукции, то отклонения от норм и их изменения относят на эти виды продукции прямым путем. Фактическую себестоимость определяют по формуле: </a:t>
            </a:r>
          </a:p>
          <a:p>
            <a:pPr marL="0" indent="0">
              <a:buNone/>
            </a:pPr>
            <a:r>
              <a:rPr lang="ru-RU" dirty="0"/>
              <a:t>Затраты фактические = Затраты нормативные + Величина отклонений от норм + Величина изменений норм.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5433209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ru-RU" dirty="0"/>
              <a:t>2. если объект учета - группы однородных видов продукции, то фактическая себестоимость каждого вида получается путем распределения отклонений от норм и изменений норм пропорционально нормативам затрат на производство каждого вида продукции. 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0646146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Виды отклонений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ru-RU" dirty="0" smtClean="0"/>
              <a:t>Отклонение </a:t>
            </a:r>
            <a:r>
              <a:rPr lang="ru-RU" dirty="0"/>
              <a:t>затрат основных материалов, отклонение прямых трудовых затрат, отклонение общепроизводственных </a:t>
            </a:r>
            <a:r>
              <a:rPr lang="ru-RU" dirty="0" smtClean="0"/>
              <a:t>расходов.</a:t>
            </a:r>
          </a:p>
          <a:p>
            <a:pPr marL="0" indent="0">
              <a:buNone/>
            </a:pPr>
            <a:r>
              <a:rPr lang="ru-RU" dirty="0" smtClean="0"/>
              <a:t>  </a:t>
            </a:r>
            <a:r>
              <a:rPr lang="ru-RU" dirty="0"/>
              <a:t>Каждое из отклонений может быть вызвано: </a:t>
            </a:r>
            <a:r>
              <a:rPr lang="ru-RU" dirty="0" smtClean="0"/>
              <a:t>изменением </a:t>
            </a:r>
            <a:r>
              <a:rPr lang="ru-RU" dirty="0"/>
              <a:t>запланированной цены ресурса и (или) изменением запланированного объема расхода ресурса.</a:t>
            </a:r>
            <a:endParaRPr lang="ru-RU" dirty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8555167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altLang="ru-RU" sz="2800" dirty="0">
                <a:latin typeface="Arial" panose="020B0604020202020204" pitchFamily="34" charset="0"/>
              </a:rPr>
              <a:t>Формулы, необходимые для осуществления анализа отклонений</a:t>
            </a:r>
            <a:br>
              <a:rPr lang="ru-RU" altLang="ru-RU" sz="2800" dirty="0">
                <a:latin typeface="Arial" panose="020B0604020202020204" pitchFamily="34" charset="0"/>
              </a:rPr>
            </a:br>
            <a:endParaRPr lang="ru-RU" sz="2800" dirty="0"/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699062218"/>
              </p:ext>
            </p:extLst>
          </p:nvPr>
        </p:nvGraphicFramePr>
        <p:xfrm>
          <a:off x="1043607" y="1124744"/>
          <a:ext cx="7488832" cy="5184575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742081"/>
                <a:gridCol w="1826764"/>
                <a:gridCol w="2919987"/>
              </a:tblGrid>
              <a:tr h="432047">
                <a:tc>
                  <a:txBody>
                    <a:bodyPr/>
                    <a:lstStyle/>
                    <a:p>
                      <a:pPr algn="just"/>
                      <a:r>
                        <a:rPr lang="ru-RU" sz="800">
                          <a:effectLst/>
                        </a:rPr>
                        <a:t>Показатель </a:t>
                      </a:r>
                      <a:endParaRPr lang="ru-RU" sz="100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/>
                      <a:r>
                        <a:rPr lang="ru-RU" sz="800">
                          <a:effectLst/>
                        </a:rPr>
                        <a:t>Порядок расчета </a:t>
                      </a:r>
                      <a:endParaRPr lang="ru-RU" sz="100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/>
                      <a:r>
                        <a:rPr lang="ru-RU" sz="800">
                          <a:effectLst/>
                        </a:rPr>
                        <a:t>Комментарии </a:t>
                      </a:r>
                      <a:endParaRPr lang="ru-RU" sz="100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</a:tr>
              <a:tr h="1728192">
                <a:tc>
                  <a:txBody>
                    <a:bodyPr/>
                    <a:lstStyle/>
                    <a:p>
                      <a:pPr algn="just"/>
                      <a:r>
                        <a:rPr lang="ru-RU" sz="2000" dirty="0">
                          <a:effectLst/>
                        </a:rPr>
                        <a:t>1. Отклонения по прямым материальным затратам </a:t>
                      </a:r>
                      <a:endParaRPr lang="ru-RU" sz="2000" dirty="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/>
                      <a:r>
                        <a:rPr lang="ru-RU" sz="2000" dirty="0">
                          <a:effectLst/>
                        </a:rPr>
                        <a:t>(</a:t>
                      </a:r>
                      <a:r>
                        <a:rPr lang="ru-RU" sz="2000" dirty="0" err="1">
                          <a:effectLst/>
                        </a:rPr>
                        <a:t>Ц</a:t>
                      </a:r>
                      <a:r>
                        <a:rPr lang="ru-RU" sz="2000" baseline="-25000" dirty="0" err="1">
                          <a:effectLst/>
                        </a:rPr>
                        <a:t>ф</a:t>
                      </a:r>
                      <a:r>
                        <a:rPr lang="ru-RU" sz="2000" baseline="-25000" dirty="0">
                          <a:effectLst/>
                        </a:rPr>
                        <a:t> </a:t>
                      </a:r>
                      <a:r>
                        <a:rPr lang="ru-RU" sz="2000" dirty="0">
                          <a:effectLst/>
                        </a:rPr>
                        <a:t>- </a:t>
                      </a:r>
                      <a:r>
                        <a:rPr lang="ru-RU" sz="2000" dirty="0" err="1">
                          <a:effectLst/>
                        </a:rPr>
                        <a:t>Ц</a:t>
                      </a:r>
                      <a:r>
                        <a:rPr lang="ru-RU" sz="2000" baseline="-25000" dirty="0" err="1">
                          <a:effectLst/>
                        </a:rPr>
                        <a:t>н</a:t>
                      </a:r>
                      <a:r>
                        <a:rPr lang="ru-RU" sz="2000" dirty="0">
                          <a:effectLst/>
                        </a:rPr>
                        <a:t>) х </a:t>
                      </a:r>
                      <a:r>
                        <a:rPr lang="ru-RU" sz="2000" dirty="0" err="1">
                          <a:effectLst/>
                        </a:rPr>
                        <a:t>МЗ</a:t>
                      </a:r>
                      <a:r>
                        <a:rPr lang="ru-RU" sz="2000" baseline="-25000" dirty="0" err="1">
                          <a:effectLst/>
                        </a:rPr>
                        <a:t>ф</a:t>
                      </a:r>
                      <a:endParaRPr lang="ru-RU" sz="2000" dirty="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/>
                      <a:r>
                        <a:rPr lang="ru-RU" sz="2000" dirty="0" err="1">
                          <a:effectLst/>
                        </a:rPr>
                        <a:t>Ц</a:t>
                      </a:r>
                      <a:r>
                        <a:rPr lang="ru-RU" sz="2000" baseline="-25000" dirty="0" err="1">
                          <a:effectLst/>
                        </a:rPr>
                        <a:t>ф</a:t>
                      </a:r>
                      <a:r>
                        <a:rPr lang="ru-RU" sz="2000" baseline="-25000" dirty="0">
                          <a:effectLst/>
                        </a:rPr>
                        <a:t> </a:t>
                      </a:r>
                      <a:r>
                        <a:rPr lang="ru-RU" sz="2000" dirty="0">
                          <a:effectLst/>
                        </a:rPr>
                        <a:t> - </a:t>
                      </a:r>
                      <a:r>
                        <a:rPr lang="ru-RU" sz="2000" dirty="0" err="1">
                          <a:effectLst/>
                        </a:rPr>
                        <a:t>фактич</a:t>
                      </a:r>
                      <a:r>
                        <a:rPr lang="ru-RU" sz="2000" dirty="0">
                          <a:effectLst/>
                        </a:rPr>
                        <a:t>. цена; </a:t>
                      </a:r>
                      <a:r>
                        <a:rPr lang="ru-RU" sz="2000" dirty="0" err="1">
                          <a:effectLst/>
                        </a:rPr>
                        <a:t>Ц</a:t>
                      </a:r>
                      <a:r>
                        <a:rPr lang="ru-RU" sz="2000" baseline="-25000" dirty="0" err="1">
                          <a:effectLst/>
                        </a:rPr>
                        <a:t>н</a:t>
                      </a:r>
                      <a:r>
                        <a:rPr lang="ru-RU" sz="2000" baseline="-25000" dirty="0">
                          <a:effectLst/>
                        </a:rPr>
                        <a:t> </a:t>
                      </a:r>
                      <a:r>
                        <a:rPr lang="ru-RU" sz="2000" dirty="0">
                          <a:effectLst/>
                        </a:rPr>
                        <a:t>– нормативная цена; </a:t>
                      </a:r>
                      <a:r>
                        <a:rPr lang="ru-RU" sz="2000" dirty="0" err="1">
                          <a:effectLst/>
                        </a:rPr>
                        <a:t>МЗ</a:t>
                      </a:r>
                      <a:r>
                        <a:rPr lang="ru-RU" sz="2000" baseline="-25000" dirty="0" err="1">
                          <a:effectLst/>
                        </a:rPr>
                        <a:t>ф</a:t>
                      </a:r>
                      <a:r>
                        <a:rPr lang="ru-RU" sz="2000" dirty="0">
                          <a:effectLst/>
                        </a:rPr>
                        <a:t> – </a:t>
                      </a:r>
                      <a:r>
                        <a:rPr lang="ru-RU" sz="2000" dirty="0" err="1">
                          <a:effectLst/>
                        </a:rPr>
                        <a:t>фактич</a:t>
                      </a:r>
                      <a:r>
                        <a:rPr lang="ru-RU" sz="2000" dirty="0">
                          <a:effectLst/>
                        </a:rPr>
                        <a:t>. количество закупленных материалов</a:t>
                      </a:r>
                      <a:endParaRPr lang="ru-RU" sz="2000" dirty="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</a:tr>
              <a:tr h="3024336">
                <a:tc>
                  <a:txBody>
                    <a:bodyPr/>
                    <a:lstStyle/>
                    <a:p>
                      <a:pPr algn="just"/>
                      <a:r>
                        <a:rPr lang="ru-RU" sz="2000">
                          <a:effectLst/>
                        </a:rPr>
                        <a:t>2. Отклонения по расходу материалов</a:t>
                      </a:r>
                      <a:endParaRPr lang="ru-RU" sz="200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/>
                      <a:r>
                        <a:rPr lang="ru-RU" sz="2000">
                          <a:effectLst/>
                        </a:rPr>
                        <a:t>(МИ</a:t>
                      </a:r>
                      <a:r>
                        <a:rPr lang="ru-RU" sz="2000" baseline="-25000">
                          <a:effectLst/>
                        </a:rPr>
                        <a:t>ф</a:t>
                      </a:r>
                      <a:r>
                        <a:rPr lang="ru-RU" sz="2000">
                          <a:effectLst/>
                        </a:rPr>
                        <a:t> - МИ</a:t>
                      </a:r>
                      <a:r>
                        <a:rPr lang="ru-RU" sz="2000" baseline="-25000">
                          <a:effectLst/>
                        </a:rPr>
                        <a:t>н</a:t>
                      </a:r>
                      <a:r>
                        <a:rPr lang="ru-RU" sz="2000">
                          <a:effectLst/>
                        </a:rPr>
                        <a:t>)хЦ</a:t>
                      </a:r>
                      <a:r>
                        <a:rPr lang="ru-RU" sz="2000" baseline="-25000">
                          <a:effectLst/>
                        </a:rPr>
                        <a:t>н</a:t>
                      </a:r>
                      <a:endParaRPr lang="ru-RU" sz="200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/>
                      <a:r>
                        <a:rPr lang="ru-RU" sz="2000" dirty="0" err="1">
                          <a:effectLst/>
                        </a:rPr>
                        <a:t>МИ</a:t>
                      </a:r>
                      <a:r>
                        <a:rPr lang="ru-RU" sz="2000" baseline="-25000" dirty="0" err="1">
                          <a:effectLst/>
                        </a:rPr>
                        <a:t>ф</a:t>
                      </a:r>
                      <a:r>
                        <a:rPr lang="ru-RU" sz="2000" baseline="-25000" dirty="0">
                          <a:effectLst/>
                        </a:rPr>
                        <a:t> </a:t>
                      </a:r>
                      <a:r>
                        <a:rPr lang="ru-RU" sz="2000" dirty="0">
                          <a:effectLst/>
                        </a:rPr>
                        <a:t>– </a:t>
                      </a:r>
                      <a:r>
                        <a:rPr lang="ru-RU" sz="2000" dirty="0" err="1">
                          <a:effectLst/>
                        </a:rPr>
                        <a:t>фактич</a:t>
                      </a:r>
                      <a:r>
                        <a:rPr lang="ru-RU" sz="2000" dirty="0">
                          <a:effectLst/>
                        </a:rPr>
                        <a:t>. количество использованных материалов;</a:t>
                      </a:r>
                    </a:p>
                    <a:p>
                      <a:pPr algn="just"/>
                      <a:r>
                        <a:rPr lang="ru-RU" sz="2000" dirty="0" err="1">
                          <a:effectLst/>
                        </a:rPr>
                        <a:t>МИ</a:t>
                      </a:r>
                      <a:r>
                        <a:rPr lang="ru-RU" sz="2000" baseline="-25000" dirty="0" err="1">
                          <a:effectLst/>
                        </a:rPr>
                        <a:t>н</a:t>
                      </a:r>
                      <a:r>
                        <a:rPr lang="ru-RU" sz="2000" baseline="-25000" dirty="0">
                          <a:effectLst/>
                        </a:rPr>
                        <a:t> </a:t>
                      </a:r>
                      <a:r>
                        <a:rPr lang="ru-RU" sz="2000" dirty="0">
                          <a:effectLst/>
                        </a:rPr>
                        <a:t>– нормативное количество материалов для фактического объема производства; </a:t>
                      </a:r>
                      <a:r>
                        <a:rPr lang="ru-RU" sz="2000" dirty="0" err="1">
                          <a:effectLst/>
                        </a:rPr>
                        <a:t>Ц</a:t>
                      </a:r>
                      <a:r>
                        <a:rPr lang="ru-RU" sz="2000" baseline="-25000" dirty="0" err="1">
                          <a:effectLst/>
                        </a:rPr>
                        <a:t>н</a:t>
                      </a:r>
                      <a:r>
                        <a:rPr lang="ru-RU" sz="2000" dirty="0">
                          <a:effectLst/>
                        </a:rPr>
                        <a:t> – нормативная цена</a:t>
                      </a:r>
                      <a:endParaRPr lang="ru-RU" sz="2000" dirty="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4017497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131266929"/>
              </p:ext>
            </p:extLst>
          </p:nvPr>
        </p:nvGraphicFramePr>
        <p:xfrm>
          <a:off x="899592" y="1413905"/>
          <a:ext cx="7344816" cy="518160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689348"/>
                <a:gridCol w="1791635"/>
                <a:gridCol w="2863833"/>
              </a:tblGrid>
              <a:tr h="2083432">
                <a:tc>
                  <a:txBody>
                    <a:bodyPr/>
                    <a:lstStyle/>
                    <a:p>
                      <a:pPr algn="just"/>
                      <a:r>
                        <a:rPr lang="ru-RU" sz="2000">
                          <a:effectLst/>
                        </a:rPr>
                        <a:t>3. Отклонения по прямым трудовым затратам </a:t>
                      </a:r>
                      <a:endParaRPr lang="ru-RU" sz="200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/>
                      <a:r>
                        <a:rPr lang="ru-RU" sz="2000" dirty="0">
                          <a:effectLst/>
                        </a:rPr>
                        <a:t>(</a:t>
                      </a:r>
                      <a:r>
                        <a:rPr lang="ru-RU" sz="2000" dirty="0" err="1">
                          <a:effectLst/>
                        </a:rPr>
                        <a:t>СЗ</a:t>
                      </a:r>
                      <a:r>
                        <a:rPr lang="ru-RU" sz="2000" baseline="-25000" dirty="0" err="1">
                          <a:effectLst/>
                        </a:rPr>
                        <a:t>ф</a:t>
                      </a:r>
                      <a:r>
                        <a:rPr lang="ru-RU" sz="2000" dirty="0">
                          <a:effectLst/>
                        </a:rPr>
                        <a:t> - </a:t>
                      </a:r>
                      <a:r>
                        <a:rPr lang="ru-RU" sz="2000" dirty="0" err="1">
                          <a:effectLst/>
                        </a:rPr>
                        <a:t>СЗ</a:t>
                      </a:r>
                      <a:r>
                        <a:rPr lang="ru-RU" sz="2000" baseline="-25000" dirty="0" err="1">
                          <a:effectLst/>
                        </a:rPr>
                        <a:t>н</a:t>
                      </a:r>
                      <a:r>
                        <a:rPr lang="ru-RU" sz="2000" dirty="0">
                          <a:effectLst/>
                        </a:rPr>
                        <a:t>)</a:t>
                      </a:r>
                      <a:r>
                        <a:rPr lang="ru-RU" sz="2000" dirty="0" err="1">
                          <a:effectLst/>
                        </a:rPr>
                        <a:t>хТР</a:t>
                      </a:r>
                      <a:r>
                        <a:rPr lang="ru-RU" sz="2000" baseline="-25000" dirty="0" err="1">
                          <a:effectLst/>
                        </a:rPr>
                        <a:t>ф</a:t>
                      </a:r>
                      <a:endParaRPr lang="ru-RU" sz="2000" dirty="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/>
                      <a:r>
                        <a:rPr lang="ru-RU" sz="2000">
                          <a:effectLst/>
                        </a:rPr>
                        <a:t>СЗ</a:t>
                      </a:r>
                      <a:r>
                        <a:rPr lang="ru-RU" sz="2000" baseline="-25000">
                          <a:effectLst/>
                        </a:rPr>
                        <a:t>ф</a:t>
                      </a:r>
                      <a:r>
                        <a:rPr lang="ru-RU" sz="2000">
                          <a:effectLst/>
                        </a:rPr>
                        <a:t> – фактич. ставка заработной платы руб./чел.-час;  СЗ</a:t>
                      </a:r>
                      <a:r>
                        <a:rPr lang="ru-RU" sz="2000" baseline="-25000">
                          <a:effectLst/>
                        </a:rPr>
                        <a:t>н</a:t>
                      </a:r>
                      <a:r>
                        <a:rPr lang="ru-RU" sz="2000">
                          <a:effectLst/>
                        </a:rPr>
                        <a:t> – нормативная ставка заработной платы, руб./чел.-час; ТР</a:t>
                      </a:r>
                      <a:r>
                        <a:rPr lang="ru-RU" sz="2000" baseline="-25000">
                          <a:effectLst/>
                        </a:rPr>
                        <a:t>ф</a:t>
                      </a:r>
                      <a:r>
                        <a:rPr lang="ru-RU" sz="2000">
                          <a:effectLst/>
                        </a:rPr>
                        <a:t> – фактические трудовые затраты, чел-час</a:t>
                      </a:r>
                      <a:endParaRPr lang="ru-RU" sz="200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</a:tr>
              <a:tr h="2381064">
                <a:tc>
                  <a:txBody>
                    <a:bodyPr/>
                    <a:lstStyle/>
                    <a:p>
                      <a:pPr algn="just"/>
                      <a:r>
                        <a:rPr lang="ru-RU" sz="2000">
                          <a:effectLst/>
                        </a:rPr>
                        <a:t>4. Отклонения по производительности труда</a:t>
                      </a:r>
                      <a:endParaRPr lang="ru-RU" sz="200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/>
                      <a:r>
                        <a:rPr lang="ru-RU" sz="2000">
                          <a:effectLst/>
                        </a:rPr>
                        <a:t>(ТР</a:t>
                      </a:r>
                      <a:r>
                        <a:rPr lang="ru-RU" sz="2000" baseline="-25000">
                          <a:effectLst/>
                        </a:rPr>
                        <a:t>ф </a:t>
                      </a:r>
                      <a:r>
                        <a:rPr lang="ru-RU" sz="2000">
                          <a:effectLst/>
                        </a:rPr>
                        <a:t>-ТР</a:t>
                      </a:r>
                      <a:r>
                        <a:rPr lang="ru-RU" sz="2000" baseline="-25000">
                          <a:effectLst/>
                        </a:rPr>
                        <a:t>н</a:t>
                      </a:r>
                      <a:r>
                        <a:rPr lang="ru-RU" sz="2000">
                          <a:effectLst/>
                        </a:rPr>
                        <a:t>)хСЗ</a:t>
                      </a:r>
                      <a:r>
                        <a:rPr lang="ru-RU" sz="2000" baseline="-25000">
                          <a:effectLst/>
                        </a:rPr>
                        <a:t>н</a:t>
                      </a:r>
                      <a:endParaRPr lang="ru-RU" sz="200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/>
                      <a:r>
                        <a:rPr lang="ru-RU" sz="2000" dirty="0" err="1">
                          <a:effectLst/>
                        </a:rPr>
                        <a:t>ТР</a:t>
                      </a:r>
                      <a:r>
                        <a:rPr lang="ru-RU" sz="2000" baseline="-25000" dirty="0" err="1">
                          <a:effectLst/>
                        </a:rPr>
                        <a:t>ф</a:t>
                      </a:r>
                      <a:r>
                        <a:rPr lang="ru-RU" sz="2000" dirty="0">
                          <a:effectLst/>
                        </a:rPr>
                        <a:t> – фактические трудозатраты, чел-час; </a:t>
                      </a:r>
                      <a:r>
                        <a:rPr lang="ru-RU" sz="2000" dirty="0" err="1">
                          <a:effectLst/>
                        </a:rPr>
                        <a:t>ТР</a:t>
                      </a:r>
                      <a:r>
                        <a:rPr lang="ru-RU" sz="2000" baseline="-25000" dirty="0" err="1">
                          <a:effectLst/>
                        </a:rPr>
                        <a:t>н</a:t>
                      </a:r>
                      <a:r>
                        <a:rPr lang="ru-RU" sz="2000" dirty="0">
                          <a:effectLst/>
                        </a:rPr>
                        <a:t> - нормативные трудозатраты для фактического объема производства, чел-час; </a:t>
                      </a:r>
                      <a:r>
                        <a:rPr lang="ru-RU" sz="2000" dirty="0" err="1">
                          <a:effectLst/>
                        </a:rPr>
                        <a:t>СЗ</a:t>
                      </a:r>
                      <a:r>
                        <a:rPr lang="ru-RU" sz="2000" baseline="-25000" dirty="0" err="1">
                          <a:effectLst/>
                        </a:rPr>
                        <a:t>н</a:t>
                      </a:r>
                      <a:r>
                        <a:rPr lang="ru-RU" sz="2000" dirty="0">
                          <a:effectLst/>
                        </a:rPr>
                        <a:t>- нормативная ставка заработной платы, </a:t>
                      </a:r>
                      <a:r>
                        <a:rPr lang="ru-RU" sz="2000" dirty="0" err="1">
                          <a:effectLst/>
                        </a:rPr>
                        <a:t>руб</a:t>
                      </a:r>
                      <a:r>
                        <a:rPr lang="ru-RU" sz="2000" dirty="0">
                          <a:effectLst/>
                        </a:rPr>
                        <a:t>/ чел-час.</a:t>
                      </a:r>
                      <a:endParaRPr lang="ru-RU" sz="2000" dirty="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9397491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pPr marL="0" indent="0">
              <a:buNone/>
            </a:pPr>
            <a:r>
              <a:rPr lang="ru-RU" dirty="0"/>
              <a:t>Анализ отклонений по общепроизводственным расходам осуществляется с применением двух показателей</a:t>
            </a:r>
            <a:r>
              <a:rPr lang="ru-RU" dirty="0" smtClean="0"/>
              <a:t>:</a:t>
            </a:r>
          </a:p>
          <a:p>
            <a:pPr marL="0" indent="0">
              <a:buNone/>
            </a:pPr>
            <a:endParaRPr lang="ru-RU" dirty="0"/>
          </a:p>
          <a:p>
            <a:pPr marL="0" indent="0">
              <a:buNone/>
            </a:pPr>
            <a:r>
              <a:rPr lang="ru-RU" dirty="0"/>
              <a:t>1</a:t>
            </a:r>
            <a:r>
              <a:rPr lang="ru-RU" b="1" dirty="0"/>
              <a:t>. Отклонение объема производства </a:t>
            </a:r>
            <a:r>
              <a:rPr lang="ru-RU" dirty="0"/>
              <a:t>(неконтролируемое отклонение) относится к постоянным накладным расходам и представляет собой разницу между сметными постоянными накладными расходами и нормативными постоянными накладными расходами, распределенными на фактический объем производства.  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0310496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ru-RU" b="1" dirty="0"/>
              <a:t>НКО = (</a:t>
            </a:r>
            <a:r>
              <a:rPr lang="en-US" b="1" dirty="0"/>
              <a:t>V</a:t>
            </a:r>
            <a:r>
              <a:rPr lang="ru-RU" b="1" baseline="-25000" dirty="0"/>
              <a:t>с</a:t>
            </a:r>
            <a:r>
              <a:rPr lang="ru-RU" b="1" dirty="0"/>
              <a:t> – </a:t>
            </a:r>
            <a:r>
              <a:rPr lang="en-US" b="1" dirty="0"/>
              <a:t>V</a:t>
            </a:r>
            <a:r>
              <a:rPr lang="ru-RU" b="1" baseline="-25000" dirty="0" err="1"/>
              <a:t>нг</a:t>
            </a:r>
            <a:r>
              <a:rPr lang="ru-RU" b="1" dirty="0"/>
              <a:t>) х </a:t>
            </a:r>
            <a:r>
              <a:rPr lang="ru-RU" b="1" dirty="0" err="1"/>
              <a:t>С</a:t>
            </a:r>
            <a:r>
              <a:rPr lang="ru-RU" b="1" baseline="-25000" dirty="0" err="1"/>
              <a:t>н</a:t>
            </a:r>
            <a:r>
              <a:rPr lang="ru-RU" b="1" baseline="-25000" dirty="0"/>
              <a:t>. пост.,  </a:t>
            </a:r>
            <a:r>
              <a:rPr lang="ru-RU" b="1" dirty="0"/>
              <a:t>где	</a:t>
            </a:r>
            <a:r>
              <a:rPr lang="ru-RU" dirty="0"/>
              <a:t>		</a:t>
            </a:r>
          </a:p>
          <a:p>
            <a:r>
              <a:rPr lang="ru-RU" dirty="0"/>
              <a:t>НКО – неконтролируемое отклонение (отклонение объема производства), руб.;</a:t>
            </a:r>
          </a:p>
          <a:p>
            <a:r>
              <a:rPr lang="en-US" dirty="0"/>
              <a:t>V</a:t>
            </a:r>
            <a:r>
              <a:rPr lang="ru-RU" baseline="-25000" dirty="0"/>
              <a:t>с</a:t>
            </a:r>
            <a:r>
              <a:rPr lang="ru-RU" dirty="0"/>
              <a:t> – сметный объем производства, машино-час;</a:t>
            </a:r>
          </a:p>
          <a:p>
            <a:r>
              <a:rPr lang="en-US" dirty="0"/>
              <a:t>V</a:t>
            </a:r>
            <a:r>
              <a:rPr lang="ru-RU" baseline="-25000" dirty="0" err="1"/>
              <a:t>нг</a:t>
            </a:r>
            <a:r>
              <a:rPr lang="ru-RU" dirty="0"/>
              <a:t> – объем производства по гибкому бюджету, машино-час;</a:t>
            </a:r>
          </a:p>
          <a:p>
            <a:r>
              <a:rPr lang="ru-RU" dirty="0" err="1"/>
              <a:t>С</a:t>
            </a:r>
            <a:r>
              <a:rPr lang="ru-RU" baseline="-25000" dirty="0" err="1"/>
              <a:t>н</a:t>
            </a:r>
            <a:r>
              <a:rPr lang="ru-RU" baseline="-25000" dirty="0"/>
              <a:t>. пост. </a:t>
            </a:r>
            <a:r>
              <a:rPr lang="ru-RU" dirty="0"/>
              <a:t> -нормативная ставка распределения постоянных накладных расходов, руб./машино-час.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8631003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ru-RU" dirty="0"/>
              <a:t>2.  </a:t>
            </a:r>
            <a:r>
              <a:rPr lang="ru-RU" b="1" dirty="0"/>
              <a:t>Контролируемое отклонение </a:t>
            </a:r>
            <a:r>
              <a:rPr lang="ru-RU" dirty="0"/>
              <a:t>(отклонение сметы) – это разница между фактически понесенными накладными расходами и нормативными накладными расходами в расчете на фактический уровень объема производства (расходами в соответствии с гибким бюджетом).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6036193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b="1" dirty="0"/>
              <a:t>Формула гибкого бюджета</a:t>
            </a:r>
            <a:r>
              <a:rPr lang="ru-RU" dirty="0"/>
              <a:t>: (нормативные переменные затраты на единицу продукции х фактическое количество произведенных единиц) + бюджетные постоянные затраты.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182764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ru-RU" dirty="0"/>
              <a:t>Таким образом, </a:t>
            </a:r>
            <a:r>
              <a:rPr lang="ru-RU" b="1" dirty="0"/>
              <a:t>контролируемое отклонение </a:t>
            </a:r>
            <a:r>
              <a:rPr lang="ru-RU" dirty="0"/>
              <a:t>может быть определено по формуле:</a:t>
            </a:r>
          </a:p>
          <a:p>
            <a:pPr marL="0" indent="0">
              <a:buNone/>
            </a:pPr>
            <a:r>
              <a:rPr lang="ru-RU" b="1" dirty="0"/>
              <a:t>КО = </a:t>
            </a:r>
            <a:r>
              <a:rPr lang="ru-RU" b="1" dirty="0" err="1"/>
              <a:t>ПНР</a:t>
            </a:r>
            <a:r>
              <a:rPr lang="ru-RU" b="1" baseline="-25000" dirty="0" err="1"/>
              <a:t>ф</a:t>
            </a:r>
            <a:r>
              <a:rPr lang="ru-RU" b="1" dirty="0"/>
              <a:t> – </a:t>
            </a:r>
            <a:r>
              <a:rPr lang="ru-RU" b="1" dirty="0" err="1"/>
              <a:t>ПНР</a:t>
            </a:r>
            <a:r>
              <a:rPr lang="ru-RU" b="1" baseline="-25000" dirty="0" err="1"/>
              <a:t>нг</a:t>
            </a:r>
            <a:r>
              <a:rPr lang="ru-RU" b="1" baseline="-25000" dirty="0"/>
              <a:t>, </a:t>
            </a:r>
            <a:r>
              <a:rPr lang="ru-RU" b="1" dirty="0"/>
              <a:t>где</a:t>
            </a:r>
            <a:r>
              <a:rPr lang="ru-RU" dirty="0"/>
              <a:t>				</a:t>
            </a:r>
          </a:p>
          <a:p>
            <a:r>
              <a:rPr lang="ru-RU" dirty="0" err="1"/>
              <a:t>ПНР</a:t>
            </a:r>
            <a:r>
              <a:rPr lang="ru-RU" baseline="-25000" dirty="0" err="1"/>
              <a:t>ф</a:t>
            </a:r>
            <a:r>
              <a:rPr lang="ru-RU" dirty="0"/>
              <a:t> – фактические производственные накладные расходы, руб.;</a:t>
            </a:r>
            <a:endParaRPr lang="ru-RU" dirty="0"/>
          </a:p>
          <a:p>
            <a:r>
              <a:rPr lang="ru-RU" dirty="0" err="1"/>
              <a:t>ПНР</a:t>
            </a:r>
            <a:r>
              <a:rPr lang="ru-RU" baseline="-25000" dirty="0" err="1"/>
              <a:t>нг</a:t>
            </a:r>
            <a:r>
              <a:rPr lang="ru-RU" baseline="-25000" dirty="0"/>
              <a:t> </a:t>
            </a:r>
            <a:r>
              <a:rPr lang="ru-RU" dirty="0"/>
              <a:t>– производственные накладные расходы по гибкой смете, руб.</a:t>
            </a:r>
            <a:endParaRPr lang="ru-RU" dirty="0"/>
          </a:p>
          <a:p>
            <a:pPr marL="0" indent="0">
              <a:buNone/>
            </a:pPr>
            <a:r>
              <a:rPr lang="ru-RU" b="1" dirty="0"/>
              <a:t> </a:t>
            </a:r>
            <a:endParaRPr lang="ru-RU" dirty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7329075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ru-RU" dirty="0" smtClean="0"/>
              <a:t>В зависимости от центра ответственности менеджеры осуществляют анализ выявленных отклонений:</a:t>
            </a:r>
          </a:p>
          <a:p>
            <a:pPr lvl="0"/>
            <a:r>
              <a:rPr lang="ru-RU" b="1" dirty="0" smtClean="0"/>
              <a:t>по затратам на производство продукции;</a:t>
            </a:r>
          </a:p>
          <a:p>
            <a:pPr lvl="0"/>
            <a:r>
              <a:rPr lang="ru-RU" b="1" dirty="0" smtClean="0"/>
              <a:t>по доходам;</a:t>
            </a:r>
          </a:p>
          <a:p>
            <a:pPr lvl="0"/>
            <a:r>
              <a:rPr lang="ru-RU" b="1" dirty="0" smtClean="0"/>
              <a:t>по прибыли и ее составляющим.</a:t>
            </a: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ru-RU" b="1" u="sng" dirty="0" smtClean="0"/>
              <a:t>Отклонение по прибыли</a:t>
            </a:r>
            <a:r>
              <a:rPr lang="ru-RU" b="1" dirty="0" smtClean="0"/>
              <a:t>:</a:t>
            </a:r>
          </a:p>
          <a:p>
            <a:pPr>
              <a:buNone/>
            </a:pPr>
            <a:r>
              <a:rPr lang="ru-RU" dirty="0" smtClean="0"/>
              <a:t>1. Отклонение по затратам на производство продукции:</a:t>
            </a:r>
          </a:p>
          <a:p>
            <a:pPr>
              <a:buNone/>
            </a:pPr>
            <a:r>
              <a:rPr lang="ru-RU" dirty="0" smtClean="0"/>
              <a:t>1.1. Отклонения по материалам:</a:t>
            </a:r>
          </a:p>
          <a:p>
            <a:pPr lvl="0"/>
            <a:r>
              <a:rPr lang="ru-RU" dirty="0" smtClean="0"/>
              <a:t>отклонения от норм расхода;</a:t>
            </a:r>
          </a:p>
          <a:p>
            <a:pPr lvl="0"/>
            <a:r>
              <a:rPr lang="ru-RU" dirty="0" smtClean="0"/>
              <a:t>отклонения по цене.</a:t>
            </a: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ru-RU" dirty="0" smtClean="0"/>
              <a:t>1.2. Отклонения по прочим расходам.</a:t>
            </a:r>
          </a:p>
          <a:p>
            <a:pPr>
              <a:buNone/>
            </a:pPr>
            <a:r>
              <a:rPr lang="ru-RU" dirty="0" smtClean="0"/>
              <a:t>1.3. Отклонения по заработной плате производственных рабочих.</a:t>
            </a:r>
          </a:p>
          <a:p>
            <a:pPr>
              <a:buNone/>
            </a:pPr>
            <a:r>
              <a:rPr lang="ru-RU" dirty="0" smtClean="0"/>
              <a:t>1.4. Отклонения по накладным расходам.</a:t>
            </a: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ru-RU" dirty="0" smtClean="0"/>
              <a:t>2. Отклонения по расходам на продажу.</a:t>
            </a:r>
          </a:p>
          <a:p>
            <a:pPr>
              <a:buNone/>
            </a:pPr>
            <a:r>
              <a:rPr lang="ru-RU" dirty="0" smtClean="0"/>
              <a:t>3. Отклонения по доходам (выручке от продаж):</a:t>
            </a:r>
          </a:p>
          <a:p>
            <a:pPr>
              <a:buNone/>
            </a:pPr>
            <a:r>
              <a:rPr lang="ru-RU" dirty="0" smtClean="0"/>
              <a:t>3.1. Отклонения по объему продаж.</a:t>
            </a:r>
          </a:p>
          <a:p>
            <a:pPr>
              <a:buNone/>
            </a:pPr>
            <a:r>
              <a:rPr lang="ru-RU" dirty="0" smtClean="0"/>
              <a:t>3.2. Отклонения по структуре продукции.</a:t>
            </a:r>
          </a:p>
          <a:p>
            <a:pPr>
              <a:buNone/>
            </a:pPr>
            <a:r>
              <a:rPr lang="ru-RU" dirty="0" smtClean="0"/>
              <a:t>3.3. Отклонения по цене.</a:t>
            </a:r>
          </a:p>
          <a:p>
            <a:pPr>
              <a:buNone/>
            </a:pPr>
            <a:endParaRPr lang="ru-RU" dirty="0" smtClean="0"/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pPr>
              <a:buNone/>
            </a:pPr>
            <a:r>
              <a:rPr lang="ru-RU" b="1" dirty="0" smtClean="0"/>
              <a:t>Информационная база для проведения анализа:</a:t>
            </a:r>
          </a:p>
          <a:p>
            <a:pPr>
              <a:buNone/>
            </a:pPr>
            <a:r>
              <a:rPr lang="ru-RU" dirty="0" smtClean="0"/>
              <a:t>1. плановые данные (формы годового плана, сметы расходов на управление, плановые калькуляции себестоимости продукции, план организационно-технических мероприятий);</a:t>
            </a:r>
          </a:p>
          <a:p>
            <a:pPr>
              <a:buNone/>
            </a:pPr>
            <a:r>
              <a:rPr lang="ru-RU" dirty="0" smtClean="0"/>
              <a:t>2. учетная информация (учетные регистры по переработки сырья и материалов, учетные регистры по выпуску продукции, ведомости распределения материалов, все аналитические ведомости: 12, 14, 15, 16; Ж-О №10, 10/1);</a:t>
            </a:r>
          </a:p>
          <a:p>
            <a:pPr>
              <a:buNone/>
            </a:pPr>
            <a:r>
              <a:rPr lang="ru-RU" dirty="0" smtClean="0"/>
              <a:t>3. отчетные данные (отчет о финансовых результатах,  Пояснительная записка «Расходы по обычным видам деятельности»);</a:t>
            </a:r>
          </a:p>
          <a:p>
            <a:pPr>
              <a:buNone/>
            </a:pPr>
            <a:r>
              <a:rPr lang="ru-RU" dirty="0" smtClean="0"/>
              <a:t>4. данные о нормах и нормативах (технические карты и </a:t>
            </a:r>
            <a:r>
              <a:rPr lang="ru-RU" dirty="0" err="1" smtClean="0"/>
              <a:t>спецификаты</a:t>
            </a:r>
            <a:r>
              <a:rPr lang="ru-RU" dirty="0" smtClean="0"/>
              <a:t>, справочники норм и нормативов).</a:t>
            </a: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4450506"/>
          </a:xfrm>
        </p:spPr>
        <p:txBody>
          <a:bodyPr>
            <a:normAutofit/>
          </a:bodyPr>
          <a:lstStyle/>
          <a:p>
            <a:r>
              <a:rPr lang="ru-RU" b="1" dirty="0" smtClean="0"/>
              <a:t>Способы расчета влияния различных факторов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i="1" dirty="0" smtClean="0"/>
              <a:t>1. Способ цепных подстановок: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graphicFrame>
        <p:nvGraphicFramePr>
          <p:cNvPr id="4" name="Содержимое 3"/>
          <p:cNvGraphicFramePr>
            <a:graphicFrameLocks noGrp="1"/>
          </p:cNvGraphicFramePr>
          <p:nvPr>
            <p:ph idx="1"/>
          </p:nvPr>
        </p:nvGraphicFramePr>
        <p:xfrm>
          <a:off x="457200" y="1600200"/>
          <a:ext cx="8229600" cy="38455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/>
                <a:gridCol w="2057400"/>
                <a:gridCol w="2057400"/>
                <a:gridCol w="2057400"/>
              </a:tblGrid>
              <a:tr h="370840">
                <a:tc>
                  <a:txBody>
                    <a:bodyPr/>
                    <a:lstStyle/>
                    <a:p>
                      <a:r>
                        <a:rPr lang="ru-RU" dirty="0" smtClean="0"/>
                        <a:t>Показатели 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План 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Отчет 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Отклонение</a:t>
                      </a:r>
                      <a:endParaRPr lang="ru-RU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Количество отработанных дней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err="1" smtClean="0"/>
                        <a:t>х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err="1" smtClean="0"/>
                        <a:t>х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-/</a:t>
                      </a:r>
                      <a:r>
                        <a:rPr lang="ru-RU" baseline="0" dirty="0" smtClean="0"/>
                        <a:t> +</a:t>
                      </a:r>
                      <a:endParaRPr lang="ru-RU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600" dirty="0" smtClean="0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Средняя</a:t>
                      </a:r>
                      <a:r>
                        <a:rPr lang="ru-RU" sz="1600" baseline="0" dirty="0" smtClean="0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 продолжительность рабочего дня ,час</a:t>
                      </a:r>
                      <a:endParaRPr lang="ru-RU" sz="1600" dirty="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r>
                        <a:rPr lang="ru-RU" dirty="0" err="1" smtClean="0"/>
                        <a:t>х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err="1" smtClean="0"/>
                        <a:t>х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-/+</a:t>
                      </a:r>
                      <a:endParaRPr lang="ru-RU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 smtClean="0"/>
                        <a:t>Средняя часовая выработка 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err="1" smtClean="0"/>
                        <a:t>х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err="1" smtClean="0"/>
                        <a:t>х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 smtClean="0"/>
                        <a:t>-/</a:t>
                      </a:r>
                      <a:r>
                        <a:rPr lang="ru-RU" baseline="0" dirty="0" smtClean="0"/>
                        <a:t> +</a:t>
                      </a:r>
                      <a:endParaRPr lang="ru-RU" dirty="0" smtClean="0"/>
                    </a:p>
                    <a:p>
                      <a:endParaRPr lang="ru-RU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 smtClean="0"/>
                        <a:t>Выпуск продукции, руб.</a:t>
                      </a:r>
                    </a:p>
                    <a:p>
                      <a:r>
                        <a:rPr lang="ru-RU" u="sng" dirty="0" smtClean="0"/>
                        <a:t>Суммарное влияние факторов</a:t>
                      </a:r>
                      <a:endParaRPr lang="ru-RU" u="sng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err="1" smtClean="0"/>
                        <a:t>х</a:t>
                      </a:r>
                      <a:endParaRPr lang="ru-RU" dirty="0" smtClean="0"/>
                    </a:p>
                    <a:p>
                      <a:endParaRPr lang="ru-RU" dirty="0" smtClean="0"/>
                    </a:p>
                    <a:p>
                      <a:endParaRPr lang="ru-RU" dirty="0" smtClean="0"/>
                    </a:p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err="1" smtClean="0"/>
                        <a:t>х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 smtClean="0"/>
                        <a:t>-/</a:t>
                      </a:r>
                      <a:r>
                        <a:rPr lang="ru-RU" baseline="0" dirty="0" smtClean="0"/>
                        <a:t> +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baseline="0" dirty="0" smtClean="0"/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dirty="0" smtClean="0"/>
                    </a:p>
                    <a:p>
                      <a:endParaRPr lang="ru-RU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4648929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i="1" dirty="0" smtClean="0"/>
              <a:t> </a:t>
            </a:r>
            <a:r>
              <a:rPr lang="ru-RU" b="1" i="1" dirty="0"/>
              <a:t>Способ цепных подстановок:</a:t>
            </a: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231167867"/>
              </p:ext>
            </p:extLst>
          </p:nvPr>
        </p:nvGraphicFramePr>
        <p:xfrm>
          <a:off x="457200" y="1700808"/>
          <a:ext cx="7427168" cy="4392488"/>
        </p:xfrm>
        <a:graphic>
          <a:graphicData uri="http://schemas.openxmlformats.org/drawingml/2006/table">
            <a:tbl>
              <a:tblPr firstRow="1" firstCol="1" lastRow="1" lastCol="1" bandRow="1" bandCol="1">
                <a:tableStyleId>{5C22544A-7EE6-4342-B048-85BDC9FD1C3A}</a:tableStyleId>
              </a:tblPr>
              <a:tblGrid>
                <a:gridCol w="3417238"/>
                <a:gridCol w="1250209"/>
                <a:gridCol w="1152971"/>
                <a:gridCol w="1606750"/>
              </a:tblGrid>
              <a:tr h="627498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Показатели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План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Отчет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Отклонения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</a:tr>
              <a:tr h="627498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Количество отработанных дней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250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240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240-250= -10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</a:tr>
              <a:tr h="1254997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Средняя продолж-ть рабочего дня, час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8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7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- 1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</a:tr>
              <a:tr h="627498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Средняя часовая выработка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25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30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+ 5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</a:tr>
              <a:tr h="1254997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Выпуск продукции, руб.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250*8*25= 50000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240*7*30= 50400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+ 400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6551249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ru-RU" b="1" dirty="0" smtClean="0"/>
              <a:t>Определение влияние факторов на изменение объема выпущенной продукции:</a:t>
            </a:r>
          </a:p>
          <a:p>
            <a:pPr marL="514350" indent="-514350">
              <a:buAutoNum type="arabicPeriod"/>
            </a:pPr>
            <a:r>
              <a:rPr lang="ru-RU" dirty="0" smtClean="0"/>
              <a:t>Изменение количество отработанных дней</a:t>
            </a:r>
          </a:p>
          <a:p>
            <a:pPr marL="514350" indent="-514350">
              <a:buNone/>
            </a:pPr>
            <a:r>
              <a:rPr lang="ru-RU" dirty="0" smtClean="0"/>
              <a:t>2. Изменение средней продолжительности</a:t>
            </a:r>
          </a:p>
          <a:p>
            <a:pPr>
              <a:buNone/>
            </a:pPr>
            <a:r>
              <a:rPr lang="ru-RU" dirty="0" smtClean="0"/>
              <a:t>3. Изменение среднечасовой выработки </a:t>
            </a:r>
          </a:p>
          <a:p>
            <a:pPr>
              <a:buNone/>
            </a:pPr>
            <a:r>
              <a:rPr lang="ru-RU" dirty="0" smtClean="0"/>
              <a:t>4.Суммарное влияние факторов</a:t>
            </a: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b="1" i="1" dirty="0"/>
              <a:t>Способ цепных </a:t>
            </a:r>
            <a:r>
              <a:rPr lang="ru-RU" b="1" i="1" dirty="0" smtClean="0"/>
              <a:t>подстановок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ru-RU" dirty="0" smtClean="0"/>
              <a:t>Последовательная замена базисной величины одного из </a:t>
            </a:r>
            <a:r>
              <a:rPr lang="ru-RU" dirty="0" err="1" smtClean="0"/>
              <a:t>самножителей</a:t>
            </a:r>
            <a:r>
              <a:rPr lang="ru-RU" dirty="0" smtClean="0"/>
              <a:t> его фактической величины.</a:t>
            </a:r>
          </a:p>
          <a:p>
            <a:pPr marL="0" indent="0">
              <a:buNone/>
            </a:pPr>
            <a:r>
              <a:rPr lang="ru-RU" dirty="0" smtClean="0"/>
              <a:t>Остальные остаются неизменными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1763257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Промежуточные расчеты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ru-RU" dirty="0"/>
              <a:t>Промежуточные расчеты:</a:t>
            </a:r>
          </a:p>
          <a:p>
            <a:pPr marL="0" indent="0">
              <a:buNone/>
            </a:pPr>
            <a:r>
              <a:rPr lang="ru-RU" dirty="0"/>
              <a:t>1. 250*8*25 = 50000 руб.</a:t>
            </a:r>
          </a:p>
          <a:p>
            <a:pPr marL="0" indent="0">
              <a:buNone/>
            </a:pPr>
            <a:r>
              <a:rPr lang="ru-RU" dirty="0"/>
              <a:t>2. 240*8*25 = 48000 руб.</a:t>
            </a:r>
          </a:p>
          <a:p>
            <a:pPr marL="0" indent="0">
              <a:buNone/>
            </a:pPr>
            <a:r>
              <a:rPr lang="ru-RU" dirty="0"/>
              <a:t>3. 240*7*25 = 42000 руб.</a:t>
            </a:r>
          </a:p>
          <a:p>
            <a:pPr marL="0" indent="0">
              <a:buNone/>
            </a:pPr>
            <a:r>
              <a:rPr lang="ru-RU" dirty="0"/>
              <a:t>4. 240*7*30 = 50400 руб.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8418024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23528" y="764704"/>
            <a:ext cx="8568952" cy="5904656"/>
          </a:xfrm>
        </p:spPr>
        <p:txBody>
          <a:bodyPr>
            <a:normAutofit fontScale="70000" lnSpcReduction="20000"/>
          </a:bodyPr>
          <a:lstStyle/>
          <a:p>
            <a:pPr marL="0" indent="0">
              <a:buNone/>
            </a:pPr>
            <a:r>
              <a:rPr lang="ru-RU" b="1" dirty="0"/>
              <a:t>Определим влияние факторов на изменение объема выпущенной продукции</a:t>
            </a:r>
            <a:r>
              <a:rPr lang="ru-RU" b="1" dirty="0" smtClean="0"/>
              <a:t>:</a:t>
            </a:r>
          </a:p>
          <a:p>
            <a:pPr marL="0" indent="0">
              <a:buNone/>
            </a:pPr>
            <a:endParaRPr lang="ru-RU" b="1" dirty="0"/>
          </a:p>
          <a:p>
            <a:pPr marL="0" indent="0">
              <a:buNone/>
            </a:pPr>
            <a:r>
              <a:rPr lang="ru-RU" dirty="0"/>
              <a:t>1. Изменение количество отработанных дней (2-1)</a:t>
            </a:r>
          </a:p>
          <a:p>
            <a:r>
              <a:rPr lang="ru-RU" dirty="0"/>
              <a:t>48000 – 50000 = - 2000, т.е. уменьшение количества отработанных дней на 10 привело к снижению объема выпущенной продукции на 2000 рублей.</a:t>
            </a:r>
          </a:p>
          <a:p>
            <a:pPr marL="0" indent="0">
              <a:buNone/>
            </a:pPr>
            <a:r>
              <a:rPr lang="ru-RU" dirty="0"/>
              <a:t>2. Изменение средней продолжительности рабочего дня (3-2)</a:t>
            </a:r>
          </a:p>
          <a:p>
            <a:r>
              <a:rPr lang="ru-RU" dirty="0"/>
              <a:t>42000 – 48000 = - 6000, т.е. уменьшение продолжительности рабочего дня на 1 час привело к уменьшению объема выпущенной продукции на 6000 рублей.</a:t>
            </a:r>
          </a:p>
          <a:p>
            <a:pPr marL="0" indent="0">
              <a:buNone/>
            </a:pPr>
            <a:r>
              <a:rPr lang="ru-RU" dirty="0"/>
              <a:t>3. Изменение среднечасовой выработки (4-3)</a:t>
            </a:r>
          </a:p>
          <a:p>
            <a:r>
              <a:rPr lang="ru-RU" dirty="0"/>
              <a:t>50400 – 42000 = 8400, т.е. увеличение производительности труда на 5 рублей в час привело к увеличению объема выпущенной продукции на 8400 рублей.</a:t>
            </a:r>
          </a:p>
          <a:p>
            <a:pPr marL="0" indent="0">
              <a:buNone/>
            </a:pPr>
            <a:r>
              <a:rPr lang="ru-RU" b="1" dirty="0"/>
              <a:t>Суммарное влияние факторов:</a:t>
            </a:r>
          </a:p>
          <a:p>
            <a:r>
              <a:rPr lang="ru-RU" b="1" dirty="0"/>
              <a:t>- 2000 + (- 6000) + 8400 = + 400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2355469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/>
              <a:t>Вывод: </a:t>
            </a:r>
            <a:br>
              <a:rPr lang="ru-RU" dirty="0"/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ru-RU" dirty="0" smtClean="0"/>
              <a:t>На </a:t>
            </a:r>
            <a:r>
              <a:rPr lang="ru-RU" dirty="0"/>
              <a:t>увеличение выпущенной продукции положительно повлияло только увеличение производительности труда, а также факторы как количество отработанных дней и средняя продолжительность рабочего дня повлияли отрицательно.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9466526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5536" y="1916832"/>
            <a:ext cx="8229600" cy="1143000"/>
          </a:xfrm>
        </p:spPr>
        <p:txBody>
          <a:bodyPr>
            <a:noAutofit/>
          </a:bodyPr>
          <a:lstStyle/>
          <a:p>
            <a:r>
              <a:rPr lang="ru-RU" b="1" i="1" dirty="0" smtClean="0"/>
              <a:t>2. Метод </a:t>
            </a:r>
            <a:r>
              <a:rPr lang="ru-RU" b="1" i="1" dirty="0" err="1" smtClean="0"/>
              <a:t>разниц</a:t>
            </a:r>
            <a:r>
              <a:rPr lang="ru-RU" b="1" i="1" dirty="0" smtClean="0"/>
              <a:t>: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ru-RU" b="1" dirty="0" smtClean="0"/>
              <a:t>Определение влияние факторов:</a:t>
            </a:r>
          </a:p>
          <a:p>
            <a:pPr>
              <a:buNone/>
            </a:pPr>
            <a:r>
              <a:rPr lang="ru-RU" dirty="0" smtClean="0"/>
              <a:t>1. Изменение количества отработанных дней</a:t>
            </a:r>
          </a:p>
          <a:p>
            <a:pPr>
              <a:buNone/>
            </a:pPr>
            <a:r>
              <a:rPr lang="ru-RU" dirty="0" smtClean="0"/>
              <a:t>2.  Изменение средней продолжительности рабочего дня </a:t>
            </a:r>
          </a:p>
          <a:p>
            <a:pPr>
              <a:buNone/>
            </a:pPr>
            <a:r>
              <a:rPr lang="ru-RU" dirty="0" smtClean="0"/>
              <a:t>3. Изменение производительности труда </a:t>
            </a:r>
          </a:p>
          <a:p>
            <a:pPr>
              <a:buNone/>
            </a:pPr>
            <a:r>
              <a:rPr lang="ru-RU" dirty="0" smtClean="0"/>
              <a:t>4.Суммарное влияние факторов</a:t>
            </a: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i="1" dirty="0" smtClean="0"/>
              <a:t>Метод </a:t>
            </a:r>
            <a:r>
              <a:rPr lang="ru-RU" b="1" i="1" dirty="0"/>
              <a:t>разниц:</a:t>
            </a: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62500" lnSpcReduction="20000"/>
          </a:bodyPr>
          <a:lstStyle/>
          <a:p>
            <a:pPr marL="0" indent="0">
              <a:buNone/>
            </a:pPr>
            <a:r>
              <a:rPr lang="ru-RU" b="1" dirty="0" smtClean="0"/>
              <a:t>Определим </a:t>
            </a:r>
            <a:r>
              <a:rPr lang="ru-RU" b="1" dirty="0"/>
              <a:t>влияние факторов:</a:t>
            </a:r>
          </a:p>
          <a:p>
            <a:pPr marL="0" indent="0">
              <a:buNone/>
            </a:pPr>
            <a:r>
              <a:rPr lang="ru-RU" dirty="0"/>
              <a:t>1. Изменение количества отработанных дней</a:t>
            </a:r>
          </a:p>
          <a:p>
            <a:pPr marL="0" indent="0">
              <a:buNone/>
            </a:pPr>
            <a:r>
              <a:rPr lang="ru-RU" dirty="0"/>
              <a:t>- 10*8*25 = -2000, т.е. уменьшение количества отработанных дней на 10 привело к снижению объема выпущенной продукции на 2000 рублей.</a:t>
            </a:r>
          </a:p>
          <a:p>
            <a:pPr marL="0" indent="0">
              <a:buNone/>
            </a:pPr>
            <a:r>
              <a:rPr lang="ru-RU" dirty="0"/>
              <a:t>2.  Изменение средней продолжительности рабочего дня </a:t>
            </a:r>
          </a:p>
          <a:p>
            <a:pPr marL="0" indent="0">
              <a:buNone/>
            </a:pPr>
            <a:r>
              <a:rPr lang="ru-RU" dirty="0"/>
              <a:t>- 1*240*25 = - 6000, т.е. уменьшение продолжительности рабочего дня на 1 час привело к уменьшению объема выпущенной продукции на 6000 рублей.</a:t>
            </a:r>
          </a:p>
          <a:p>
            <a:pPr marL="0" indent="0">
              <a:buNone/>
            </a:pPr>
            <a:r>
              <a:rPr lang="ru-RU" dirty="0"/>
              <a:t>3. Изменение производительности труда </a:t>
            </a:r>
          </a:p>
          <a:p>
            <a:pPr marL="0" indent="0">
              <a:buNone/>
            </a:pPr>
            <a:r>
              <a:rPr lang="ru-RU" dirty="0"/>
              <a:t>5*240*7 = 8400, т.е. увеличение производительности труда на 5 рублей в час привело к увеличению объема выпущенной продукции на 8400 рублей.</a:t>
            </a:r>
          </a:p>
          <a:p>
            <a:pPr marL="0" indent="0">
              <a:buNone/>
            </a:pPr>
            <a:r>
              <a:rPr lang="ru-RU" b="1" dirty="0"/>
              <a:t>Суммарное влияние факторов:</a:t>
            </a:r>
          </a:p>
          <a:p>
            <a:pPr marL="0" indent="0">
              <a:buNone/>
            </a:pPr>
            <a:r>
              <a:rPr lang="ru-RU" b="1" dirty="0"/>
              <a:t>- 2000 + (- 6000) + 8400 = + 400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9026880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3946450"/>
          </a:xfrm>
        </p:spPr>
        <p:txBody>
          <a:bodyPr>
            <a:normAutofit/>
          </a:bodyPr>
          <a:lstStyle/>
          <a:p>
            <a:r>
              <a:rPr lang="ru-RU" b="1" dirty="0" smtClean="0"/>
              <a:t>Анализ затрат на производство по элементам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>
              <a:buNone/>
            </a:pPr>
            <a:r>
              <a:rPr lang="ru-RU" dirty="0" smtClean="0"/>
              <a:t>В процессе анализа рассчитывается </a:t>
            </a:r>
            <a:r>
              <a:rPr lang="ru-RU" b="1" u="sng" dirty="0" smtClean="0"/>
              <a:t>удельный вес каждой статьи и определяются отклонения от плана или от уровня предыдущего года.</a:t>
            </a: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>
              <a:buNone/>
            </a:pPr>
            <a:r>
              <a:rPr lang="ru-RU" b="1" dirty="0" smtClean="0"/>
              <a:t>На основе данных о затратах составляют </a:t>
            </a:r>
            <a:r>
              <a:rPr lang="ru-RU" dirty="0" smtClean="0"/>
              <a:t>материальные и трудовые балансы, баланс доходов и расходов, определяют правильность начисления амортизации и определяют основные причины изменения состава и структуры затрат.</a:t>
            </a: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692696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ru-RU" b="1" dirty="0" smtClean="0"/>
              <a:t>Анализ себестоимости по статьям калькуляции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ru-RU" dirty="0" smtClean="0"/>
              <a:t>Начинают с сопоставления фактических затрат с плановыми или с уровнем предыдущего года. Затем определяют процентное отношение выявленной суммой отклонения к плановым затратам по каждой статье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ru-RU" dirty="0" smtClean="0"/>
              <a:t>Затем рассчитывают влияние следующих факторов на изменение себестоимости:</a:t>
            </a:r>
          </a:p>
          <a:p>
            <a:pPr>
              <a:buNone/>
            </a:pPr>
            <a:r>
              <a:rPr lang="ru-RU" b="1" dirty="0" smtClean="0"/>
              <a:t>1. изменение объема выпущенной продукции;</a:t>
            </a:r>
          </a:p>
          <a:p>
            <a:pPr>
              <a:buNone/>
            </a:pPr>
            <a:r>
              <a:rPr lang="ru-RU" b="1" dirty="0" smtClean="0"/>
              <a:t>2. изменение структуры продукции;</a:t>
            </a:r>
          </a:p>
          <a:p>
            <a:pPr>
              <a:buNone/>
            </a:pPr>
            <a:r>
              <a:rPr lang="ru-RU" b="1" dirty="0" smtClean="0"/>
              <a:t>3. изменение затрат на производство отдельных видов продукции.</a:t>
            </a: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 smtClean="0"/>
              <a:t>Анализ материальных затрат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ru-RU" dirty="0" smtClean="0"/>
              <a:t>1.Анализ начинают с расчета и общей оценки абсолютных и относительных отклонений материальных затрат от плановых и удельного веса материальных затрат в полной себестоимости.</a:t>
            </a:r>
          </a:p>
          <a:p>
            <a:pPr>
              <a:buNone/>
            </a:pPr>
            <a:r>
              <a:rPr lang="ru-RU" dirty="0" smtClean="0"/>
              <a:t>2. Определяют влияние факторов на изменение материальных затрат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548680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Определение влияния факторов на данное отклонение.</a:t>
            </a:r>
            <a:br>
              <a:rPr lang="ru-RU" dirty="0" smtClean="0"/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ru-RU" b="1" u="sng" dirty="0" smtClean="0"/>
              <a:t>1. Изменение объема продукции</a:t>
            </a:r>
          </a:p>
          <a:p>
            <a:pPr>
              <a:buNone/>
            </a:pPr>
            <a:r>
              <a:rPr lang="ru-RU" dirty="0" smtClean="0"/>
              <a:t>Изменение материальных затрат в результате изменения объема товарной продукции определяется путем корректировки плановых материальных затрат на темп прироста объема продукции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ru-RU" b="1" u="sng" dirty="0" smtClean="0"/>
              <a:t>2. Изменение структуры продукции</a:t>
            </a:r>
          </a:p>
          <a:p>
            <a:pPr>
              <a:buNone/>
            </a:pPr>
            <a:r>
              <a:rPr lang="ru-RU" dirty="0" smtClean="0"/>
              <a:t>Определяется вычитанием из плановых затрат пересчитанных на фактический объем и структуру затрат по плану и отклонений за счет изменения объема продукции</a:t>
            </a: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ru-RU" b="1" u="sng" dirty="0" smtClean="0"/>
              <a:t>3. Изменение материальных затрат в себестоимости отдельных изделий.</a:t>
            </a:r>
          </a:p>
          <a:p>
            <a:pPr>
              <a:buNone/>
            </a:pPr>
            <a:r>
              <a:rPr lang="ru-RU" dirty="0" smtClean="0"/>
              <a:t>Определяется как разница между фактической суммой затрат и суммой затрат по плану, пересчитанному на фактический объем и структуру.</a:t>
            </a: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/>
              <a:t>Анализ материальных затрат</a:t>
            </a: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829778336"/>
              </p:ext>
            </p:extLst>
          </p:nvPr>
        </p:nvGraphicFramePr>
        <p:xfrm>
          <a:off x="457198" y="1628800"/>
          <a:ext cx="7571185" cy="3960440"/>
        </p:xfrm>
        <a:graphic>
          <a:graphicData uri="http://schemas.openxmlformats.org/drawingml/2006/table">
            <a:tbl>
              <a:tblPr firstRow="1" firstCol="1" lastRow="1" lastCol="1" bandRow="1" bandCol="1">
                <a:tableStyleId>{5C22544A-7EE6-4342-B048-85BDC9FD1C3A}</a:tableStyleId>
              </a:tblPr>
              <a:tblGrid>
                <a:gridCol w="2217806"/>
                <a:gridCol w="723472"/>
                <a:gridCol w="3696343"/>
                <a:gridCol w="933564"/>
              </a:tblGrid>
              <a:tr h="198022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Показатели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План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План пересчитанный на фактический объем и структуру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Отчет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</a:tr>
              <a:tr h="198022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Материальные затраты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35250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35600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35700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6235557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ru-RU" dirty="0"/>
              <a:t>План по выпуску продукции перевыполнен на 110%.</a:t>
            </a:r>
          </a:p>
          <a:p>
            <a:r>
              <a:rPr lang="ru-RU" dirty="0"/>
              <a:t>Таким образом фактические затраты превышают плановые на </a:t>
            </a:r>
            <a:r>
              <a:rPr lang="ru-RU" dirty="0" smtClean="0"/>
              <a:t>450 </a:t>
            </a:r>
            <a:r>
              <a:rPr lang="ru-RU" dirty="0"/>
              <a:t>рублей. Определим влияние факторов на данное отклонение.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3556479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 smtClean="0"/>
              <a:t>Анализ затрат на оплату труда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ru-RU" dirty="0" smtClean="0"/>
              <a:t>Анализ затрат проводится в 2-х направлениях:</a:t>
            </a:r>
          </a:p>
          <a:p>
            <a:pPr>
              <a:buNone/>
            </a:pPr>
            <a:r>
              <a:rPr lang="ru-RU" dirty="0" smtClean="0"/>
              <a:t>1. анализ фонда оплаты труда как элемента себестоимости;</a:t>
            </a:r>
          </a:p>
          <a:p>
            <a:pPr>
              <a:buNone/>
            </a:pPr>
            <a:r>
              <a:rPr lang="ru-RU" dirty="0" smtClean="0"/>
              <a:t>2. анализ затрат на оплату труда в разрезе статей калькуляции.</a:t>
            </a: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>
              <a:buNone/>
            </a:pPr>
            <a:r>
              <a:rPr lang="ru-RU" dirty="0" smtClean="0"/>
              <a:t>Анализ начинается с оценки использования фонда оплаты труда</a:t>
            </a:r>
          </a:p>
          <a:p>
            <a:r>
              <a:rPr lang="ru-RU" b="1" i="1" dirty="0" smtClean="0"/>
              <a:t>Абсолютное отклонение</a:t>
            </a:r>
            <a:r>
              <a:rPr lang="ru-RU" b="1" dirty="0" smtClean="0"/>
              <a:t> </a:t>
            </a:r>
            <a:r>
              <a:rPr lang="ru-RU" dirty="0" smtClean="0"/>
              <a:t>– это разница между фактическим и базисным фондом оплаты труда.</a:t>
            </a:r>
          </a:p>
          <a:p>
            <a:r>
              <a:rPr lang="ru-RU" b="1" i="1" dirty="0" smtClean="0"/>
              <a:t>Относительное отклонение</a:t>
            </a:r>
            <a:r>
              <a:rPr lang="ru-RU" b="1" dirty="0" smtClean="0"/>
              <a:t> </a:t>
            </a:r>
            <a:r>
              <a:rPr lang="ru-RU" dirty="0" smtClean="0"/>
              <a:t>– это разница между фактическим фондом и плановым фондом скорректированным на фактический объем производства.</a:t>
            </a: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Ситуация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ru-RU" dirty="0" smtClean="0"/>
              <a:t>Фонд оплаты труда плановый составляет 7200 руб., а фактический 7085 руб. План по выпуску продукции перевыполнен на 2%.</a:t>
            </a:r>
          </a:p>
          <a:p>
            <a:r>
              <a:rPr lang="ru-RU" b="1" dirty="0" smtClean="0"/>
              <a:t>Абсолютное отклонение </a:t>
            </a:r>
            <a:r>
              <a:rPr lang="ru-RU" dirty="0" smtClean="0"/>
              <a:t>= 7085 – 7200 = - 115 руб.</a:t>
            </a:r>
          </a:p>
          <a:p>
            <a:r>
              <a:rPr lang="ru-RU" b="1" dirty="0" smtClean="0"/>
              <a:t>Относительное отклонение </a:t>
            </a:r>
            <a:r>
              <a:rPr lang="ru-RU" dirty="0" smtClean="0"/>
              <a:t>= 7085 – (7200*102%)/100% = - 259</a:t>
            </a:r>
          </a:p>
          <a:p>
            <a:pPr>
              <a:buNone/>
            </a:pP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692696"/>
            <a:ext cx="8229600" cy="5433467"/>
          </a:xfrm>
        </p:spPr>
        <p:txBody>
          <a:bodyPr/>
          <a:lstStyle/>
          <a:p>
            <a:pPr algn="ctr">
              <a:buNone/>
            </a:pPr>
            <a:r>
              <a:rPr lang="ru-RU" dirty="0" smtClean="0"/>
              <a:t>Анализ влияния среднесписочной численности и средней годовой заработной платы на фонд оплаты труда.</a:t>
            </a:r>
          </a:p>
          <a:p>
            <a:pPr>
              <a:buNone/>
            </a:pPr>
            <a:endParaRPr lang="ru-RU" dirty="0" smtClean="0"/>
          </a:p>
          <a:p>
            <a:pPr>
              <a:buNone/>
            </a:pPr>
            <a:endParaRPr lang="ru-RU" dirty="0"/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/>
        </p:nvGraphicFramePr>
        <p:xfrm>
          <a:off x="1187624" y="2276872"/>
          <a:ext cx="6096000" cy="30089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24000"/>
                <a:gridCol w="1524000"/>
                <a:gridCol w="1524000"/>
                <a:gridCol w="1524000"/>
              </a:tblGrid>
              <a:tr h="540060">
                <a:tc>
                  <a:txBody>
                    <a:bodyPr/>
                    <a:lstStyle/>
                    <a:p>
                      <a:r>
                        <a:rPr lang="ru-RU" dirty="0" smtClean="0"/>
                        <a:t>Показатели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План 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Факт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Отчет</a:t>
                      </a:r>
                      <a:endParaRPr lang="ru-RU" dirty="0"/>
                    </a:p>
                  </a:txBody>
                  <a:tcPr/>
                </a:tc>
              </a:tr>
              <a:tr h="540060">
                <a:tc>
                  <a:txBody>
                    <a:bodyPr/>
                    <a:lstStyle/>
                    <a:p>
                      <a:r>
                        <a:rPr lang="ru-RU" sz="1600" dirty="0" smtClean="0"/>
                        <a:t>Фонд оплаты </a:t>
                      </a:r>
                      <a:r>
                        <a:rPr lang="ru-RU" sz="1600" dirty="0" err="1" smtClean="0"/>
                        <a:t>труда,тыс,.руб</a:t>
                      </a:r>
                      <a:r>
                        <a:rPr lang="ru-RU" sz="1600" dirty="0" smtClean="0"/>
                        <a:t>.</a:t>
                      </a:r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err="1" smtClean="0"/>
                        <a:t>х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err="1" smtClean="0"/>
                        <a:t>х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err="1" smtClean="0"/>
                        <a:t>х</a:t>
                      </a:r>
                      <a:endParaRPr lang="ru-RU" dirty="0"/>
                    </a:p>
                  </a:txBody>
                  <a:tcPr/>
                </a:tc>
              </a:tr>
              <a:tr h="540060">
                <a:tc>
                  <a:txBody>
                    <a:bodyPr/>
                    <a:lstStyle/>
                    <a:p>
                      <a:r>
                        <a:rPr lang="ru-RU" sz="1600" dirty="0" smtClean="0"/>
                        <a:t>Среднесписочная </a:t>
                      </a:r>
                      <a:r>
                        <a:rPr lang="ru-RU" sz="1600" dirty="0" err="1" smtClean="0"/>
                        <a:t>численность,чел</a:t>
                      </a:r>
                      <a:r>
                        <a:rPr lang="ru-RU" sz="1600" dirty="0" smtClean="0"/>
                        <a:t>.</a:t>
                      </a:r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err="1" smtClean="0"/>
                        <a:t>х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err="1" smtClean="0"/>
                        <a:t>х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err="1" smtClean="0"/>
                        <a:t>х</a:t>
                      </a:r>
                      <a:endParaRPr lang="ru-RU" dirty="0"/>
                    </a:p>
                  </a:txBody>
                  <a:tcPr/>
                </a:tc>
              </a:tr>
              <a:tr h="540060">
                <a:tc>
                  <a:txBody>
                    <a:bodyPr/>
                    <a:lstStyle/>
                    <a:p>
                      <a:r>
                        <a:rPr lang="ru-RU" sz="1600" dirty="0" smtClean="0"/>
                        <a:t>Среднегодовая заработная </a:t>
                      </a:r>
                      <a:r>
                        <a:rPr lang="ru-RU" sz="1600" dirty="0" err="1" smtClean="0"/>
                        <a:t>платы,тыс.руб</a:t>
                      </a:r>
                      <a:r>
                        <a:rPr lang="ru-RU" sz="1600" dirty="0" smtClean="0"/>
                        <a:t> </a:t>
                      </a:r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err="1" smtClean="0"/>
                        <a:t>х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err="1" smtClean="0"/>
                        <a:t>х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err="1" smtClean="0"/>
                        <a:t>х</a:t>
                      </a:r>
                      <a:endParaRPr lang="ru-RU" dirty="0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514350" indent="-514350">
              <a:buAutoNum type="arabicPeriod"/>
            </a:pPr>
            <a:r>
              <a:rPr lang="ru-RU" dirty="0" smtClean="0"/>
              <a:t>Изменение среднесписочной численности</a:t>
            </a:r>
          </a:p>
          <a:p>
            <a:pPr marL="514350" indent="-514350" algn="ctr">
              <a:buNone/>
            </a:pPr>
            <a:r>
              <a:rPr lang="ru-RU" u="sng" dirty="0" smtClean="0"/>
              <a:t>(</a:t>
            </a:r>
            <a:r>
              <a:rPr lang="ru-RU" b="1" u="sng" dirty="0" err="1" smtClean="0"/>
              <a:t>Откл</a:t>
            </a:r>
            <a:r>
              <a:rPr lang="ru-RU" b="1" u="sng" dirty="0" smtClean="0"/>
              <a:t> .</a:t>
            </a:r>
            <a:r>
              <a:rPr lang="ru-RU" b="1" u="sng" dirty="0" err="1" smtClean="0"/>
              <a:t>ср.числ</a:t>
            </a:r>
            <a:r>
              <a:rPr lang="ru-RU" b="1" u="sng" dirty="0" smtClean="0"/>
              <a:t>. </a:t>
            </a:r>
            <a:r>
              <a:rPr lang="ru-RU" b="1" u="sng" dirty="0" err="1" smtClean="0"/>
              <a:t>х</a:t>
            </a:r>
            <a:r>
              <a:rPr lang="ru-RU" b="1" u="sng" dirty="0" smtClean="0"/>
              <a:t> </a:t>
            </a:r>
            <a:r>
              <a:rPr lang="ru-RU" b="1" u="sng" dirty="0" err="1" smtClean="0"/>
              <a:t>ср.з</a:t>
            </a:r>
            <a:r>
              <a:rPr lang="ru-RU" b="1" u="sng" dirty="0" smtClean="0"/>
              <a:t> .</a:t>
            </a:r>
            <a:r>
              <a:rPr lang="ru-RU" b="1" u="sng" dirty="0" err="1" smtClean="0"/>
              <a:t>пл</a:t>
            </a:r>
            <a:r>
              <a:rPr lang="ru-RU" b="1" u="sng" dirty="0" smtClean="0"/>
              <a:t> .план)</a:t>
            </a:r>
          </a:p>
          <a:p>
            <a:pPr>
              <a:buNone/>
            </a:pPr>
            <a:r>
              <a:rPr lang="ru-RU" dirty="0" smtClean="0"/>
              <a:t>2. Изменение среднегодовой заработной платы</a:t>
            </a:r>
          </a:p>
          <a:p>
            <a:pPr algn="ctr">
              <a:buNone/>
            </a:pPr>
            <a:r>
              <a:rPr lang="ru-RU" b="1" u="sng" dirty="0" smtClean="0"/>
              <a:t>(</a:t>
            </a:r>
            <a:r>
              <a:rPr lang="ru-RU" b="1" u="sng" dirty="0" err="1" smtClean="0"/>
              <a:t>Откл</a:t>
            </a:r>
            <a:r>
              <a:rPr lang="ru-RU" b="1" u="sng" dirty="0" smtClean="0"/>
              <a:t> .</a:t>
            </a:r>
            <a:r>
              <a:rPr lang="ru-RU" b="1" u="sng" dirty="0" err="1" smtClean="0"/>
              <a:t>з.пл</a:t>
            </a:r>
            <a:r>
              <a:rPr lang="ru-RU" b="1" u="sng" dirty="0" smtClean="0"/>
              <a:t>. </a:t>
            </a:r>
            <a:r>
              <a:rPr lang="ru-RU" b="1" u="sng" dirty="0" err="1" smtClean="0"/>
              <a:t>х</a:t>
            </a:r>
            <a:r>
              <a:rPr lang="ru-RU" b="1" u="sng" dirty="0" smtClean="0"/>
              <a:t> сред. </a:t>
            </a:r>
            <a:r>
              <a:rPr lang="ru-RU" b="1" u="sng" dirty="0" err="1" smtClean="0"/>
              <a:t>числ</a:t>
            </a:r>
            <a:r>
              <a:rPr lang="ru-RU" b="1" u="sng" dirty="0" smtClean="0"/>
              <a:t>. факт.)</a:t>
            </a:r>
          </a:p>
          <a:p>
            <a:pPr>
              <a:buNone/>
            </a:pPr>
            <a:r>
              <a:rPr lang="ru-RU" dirty="0" smtClean="0"/>
              <a:t>3.Суммовое влияние факторов:</a:t>
            </a:r>
          </a:p>
          <a:p>
            <a:pPr>
              <a:buNone/>
            </a:pP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Определить влияние факторов </a:t>
            </a:r>
            <a:endParaRPr lang="ru-RU" dirty="0"/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43754599"/>
              </p:ext>
            </p:extLst>
          </p:nvPr>
        </p:nvGraphicFramePr>
        <p:xfrm>
          <a:off x="1043608" y="2132856"/>
          <a:ext cx="6984777" cy="3600400"/>
        </p:xfrm>
        <a:graphic>
          <a:graphicData uri="http://schemas.openxmlformats.org/drawingml/2006/table">
            <a:tbl>
              <a:tblPr firstRow="1" firstCol="1" lastRow="1" lastCol="1" bandRow="1" bandCol="1">
                <a:tableStyleId>{5C22544A-7EE6-4342-B048-85BDC9FD1C3A}</a:tableStyleId>
              </a:tblPr>
              <a:tblGrid>
                <a:gridCol w="3888703"/>
                <a:gridCol w="919626"/>
                <a:gridCol w="919626"/>
                <a:gridCol w="1256822"/>
              </a:tblGrid>
              <a:tr h="90010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Показатели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План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Отчет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Отклонения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</a:tr>
              <a:tr h="900100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Фонд оплаты труда, тыс. руб.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5241,6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5625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383,4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</a:tr>
              <a:tr h="900100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Среднесписочная численность, чел.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234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225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- 9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</a:tr>
              <a:tr h="900100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Среднегодовая заработная плата, т.р.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22,4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25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2,6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2042270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1772816"/>
            <a:ext cx="8229600" cy="1143000"/>
          </a:xfrm>
        </p:spPr>
        <p:txBody>
          <a:bodyPr/>
          <a:lstStyle/>
          <a:p>
            <a:r>
              <a:rPr lang="ru-RU" dirty="0" smtClean="0"/>
              <a:t>Спасибо за внимание </a:t>
            </a:r>
            <a:endParaRPr lang="ru-RU" dirty="0"/>
          </a:p>
        </p:txBody>
      </p:sp>
      <p:pic>
        <p:nvPicPr>
          <p:cNvPr id="4" name="Picture 7" descr="rspp">
            <a:hlinkClick r:id="rId2"/>
          </p:cNvPr>
          <p:cNvPicPr>
            <a:picLocks noChangeAspect="1" noChangeArrowheads="1"/>
          </p:cNvPicPr>
          <p:nvPr/>
        </p:nvPicPr>
        <p:blipFill>
          <a:blip r:embed="rId3" cstate="print"/>
          <a:srcRect l="66698"/>
          <a:stretch>
            <a:fillRect/>
          </a:stretch>
        </p:blipFill>
        <p:spPr bwMode="auto">
          <a:xfrm>
            <a:off x="8062913" y="4986338"/>
            <a:ext cx="1081087" cy="18716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RESOURCE_PATHS_HASH_PRESENTER" val="cd9d74f12daec2b3b2e14fda638bcc4648aacb0"/>
</p:tagLst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195</TotalTime>
  <Words>1642</Words>
  <Application>Microsoft Office PowerPoint</Application>
  <PresentationFormat>Экран (4:3)</PresentationFormat>
  <Paragraphs>231</Paragraphs>
  <Slides>45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45</vt:i4>
      </vt:variant>
    </vt:vector>
  </HeadingPairs>
  <TitlesOfParts>
    <vt:vector size="49" baseType="lpstr">
      <vt:lpstr>Arial</vt:lpstr>
      <vt:lpstr>Calibri</vt:lpstr>
      <vt:lpstr>Times New Roman</vt:lpstr>
      <vt:lpstr>Тема Office</vt:lpstr>
      <vt:lpstr>Тема: Анализ отклонений по прибыли, доходам и расходам. </vt:lpstr>
      <vt:lpstr>Презентация PowerPoint</vt:lpstr>
      <vt:lpstr>Презентация PowerPoint</vt:lpstr>
      <vt:lpstr>Виды отклонений</vt:lpstr>
      <vt:lpstr>Формулы, необходимые для осуществления анализа отклонений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Способы расчета влияния различных факторов </vt:lpstr>
      <vt:lpstr>1. Способ цепных подстановок: </vt:lpstr>
      <vt:lpstr> Способ цепных подстановок: </vt:lpstr>
      <vt:lpstr>Презентация PowerPoint</vt:lpstr>
      <vt:lpstr>Способ цепных подстановок</vt:lpstr>
      <vt:lpstr>Промежуточные расчеты</vt:lpstr>
      <vt:lpstr>Презентация PowerPoint</vt:lpstr>
      <vt:lpstr>Вывод:  </vt:lpstr>
      <vt:lpstr>2. Метод разниц: </vt:lpstr>
      <vt:lpstr>Презентация PowerPoint</vt:lpstr>
      <vt:lpstr>Метод разниц: </vt:lpstr>
      <vt:lpstr>Анализ затрат на производство по элементам </vt:lpstr>
      <vt:lpstr>Презентация PowerPoint</vt:lpstr>
      <vt:lpstr>Презентация PowerPoint</vt:lpstr>
      <vt:lpstr>Анализ себестоимости по статьям калькуляции </vt:lpstr>
      <vt:lpstr>Презентация PowerPoint</vt:lpstr>
      <vt:lpstr>Анализ материальных затрат </vt:lpstr>
      <vt:lpstr>Определение влияния факторов на данное отклонение. </vt:lpstr>
      <vt:lpstr>Презентация PowerPoint</vt:lpstr>
      <vt:lpstr>Презентация PowerPoint</vt:lpstr>
      <vt:lpstr>Анализ материальных затрат </vt:lpstr>
      <vt:lpstr>Презентация PowerPoint</vt:lpstr>
      <vt:lpstr>Анализ затрат на оплату труда </vt:lpstr>
      <vt:lpstr>Презентация PowerPoint</vt:lpstr>
      <vt:lpstr>Ситуация</vt:lpstr>
      <vt:lpstr>Презентация PowerPoint</vt:lpstr>
      <vt:lpstr>Презентация PowerPoint</vt:lpstr>
      <vt:lpstr>Определить влияние факторов </vt:lpstr>
      <vt:lpstr>Спасибо за внимание 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Тема: Анализ отклонений по прибыли, доходам и расходам.</dc:title>
  <dc:creator>Джипик</dc:creator>
  <cp:lastModifiedBy>Василенко Марина</cp:lastModifiedBy>
  <cp:revision>21</cp:revision>
  <dcterms:created xsi:type="dcterms:W3CDTF">2014-04-06T02:06:16Z</dcterms:created>
  <dcterms:modified xsi:type="dcterms:W3CDTF">2018-04-12T23:55:20Z</dcterms:modified>
</cp:coreProperties>
</file>