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275" r:id="rId69"/>
  </p:sldIdLst>
  <p:sldSz cx="9144000" cy="6858000" type="screen4x3"/>
  <p:notesSz cx="6858000" cy="9144000"/>
  <p:custDataLst>
    <p:tags r:id="rId71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18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878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610600" cy="3733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6600" b="1" dirty="0" smtClean="0">
                <a:solidFill>
                  <a:schemeClr val="tx1"/>
                </a:solidFill>
              </a:rPr>
              <a:t>Свободные экономические зоны </a:t>
            </a:r>
            <a:br>
              <a:rPr lang="ru-RU" sz="6600" b="1" dirty="0" smtClean="0">
                <a:solidFill>
                  <a:schemeClr val="tx1"/>
                </a:solidFill>
              </a:rPr>
            </a:br>
            <a:r>
              <a:rPr lang="ru-RU" sz="6600" b="1" dirty="0" smtClean="0">
                <a:solidFill>
                  <a:schemeClr val="tx1"/>
                </a:solidFill>
              </a:rPr>
              <a:t>Ирландии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648200"/>
          </a:xfrm>
        </p:spPr>
        <p:txBody>
          <a:bodyPr>
            <a:normAutofit/>
          </a:bodyPr>
          <a:lstStyle/>
          <a:p>
            <a:pPr marL="742950" indent="-742950">
              <a:buClrTx/>
              <a:buNone/>
            </a:pPr>
            <a:r>
              <a:rPr lang="ru-RU" sz="4800" dirty="0" smtClean="0">
                <a:latin typeface="+mj-lt"/>
                <a:cs typeface="Times New Roman" pitchFamily="18" charset="0"/>
              </a:rPr>
              <a:t>1. Общая экономическая характеристика Ирландии</a:t>
            </a:r>
            <a:endParaRPr lang="ru-RU" sz="4800" dirty="0" smtClean="0">
              <a:latin typeface="+mj-lt"/>
            </a:endParaRPr>
          </a:p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sz="4800" dirty="0" smtClean="0">
                <a:latin typeface="+mj-lt"/>
              </a:rPr>
              <a:t>2. СЭЗ Шеннон</a:t>
            </a:r>
          </a:p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sz="4800" dirty="0" smtClean="0">
                <a:latin typeface="+mj-lt"/>
              </a:rPr>
              <a:t>3. СЭЗ Дублин</a:t>
            </a:r>
            <a:endParaRPr lang="ru-RU" sz="4800" dirty="0" smtClean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dirty="0" smtClean="0">
                <a:solidFill>
                  <a:schemeClr val="tx1"/>
                </a:solidFill>
                <a:cs typeface="Times New Roman" pitchFamily="18" charset="0"/>
              </a:rPr>
              <a:t>Общая экономическая характеристика Ирландии</a:t>
            </a: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943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«Ирландия - это то место, где происходят странные вещи, и при этом возможен счастливый конец»</a:t>
            </a:r>
          </a:p>
          <a:p>
            <a:pPr marL="0" algn="ctr">
              <a:spcBef>
                <a:spcPts val="0"/>
              </a:spcBef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r">
              <a:spcBef>
                <a:spcPts val="0"/>
              </a:spcBef>
              <a:buNone/>
            </a:pP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Чарльз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Хоги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, 7 премьер-министр страны </a:t>
            </a:r>
          </a:p>
          <a:p>
            <a:pPr marL="0" algn="r">
              <a:spcBef>
                <a:spcPts val="0"/>
              </a:spcBef>
              <a:buNone/>
            </a:pP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(10 марта 1987 - 11 февраля 1992)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Интеграция страны в мировую экономику стала возможной в значительной степени благодаря свободным экономическим зонам, не в последнюю очередь определяющим устойчивые темпы экономического роста Ирландии. Их на территории Ирландии две - свободная зона аэропорта Шеннон и зона таможенных доков в Дублине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029200"/>
          </a:xfrm>
        </p:spPr>
        <p:txBody>
          <a:bodyPr>
            <a:normAutofit/>
          </a:bodyPr>
          <a:lstStyle/>
          <a:p>
            <a:pPr marL="0" algn="ctr">
              <a:buNone/>
            </a:pPr>
            <a:r>
              <a:rPr lang="ru-RU" sz="3600" b="1" dirty="0" smtClean="0"/>
              <a:t>Открытая экономика для истинных предпринимателей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Стратегической позицией Ирландии в вопросах экономики в последние годы было устранение физических, технических и финансовых барьеров для ведения торговли в пределах Европейского Союза. В начале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1993</a:t>
            </a:r>
            <a:r>
              <a:rPr lang="ru-RU" sz="3200" dirty="0" smtClean="0"/>
              <a:t> г. эта проблема была успешно решена, и Ирландия стала одной из крупнейших торговых областей в мире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Ирландия обладает такими преимуществами, как развитая инфраструктура, наличие высококвалифицированного персонала, низкая стоимость труда, финансовые стимулы, конкурентные действующие цены. Ирландия поощряет инвестиции в сферы производства и международного торгового сервиса в любых существующих формах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477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настоящее время на ее территории действует более 1000 зарубежных промышленных компаний и фирм (370 американских, 160 британских, 175 германских и 340 - из разных стран мира), предоставляющих международные сервисные услуги. Эти компании дают работу почти 100000 ирландцев.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Наиболее доходным местом вложения капиталов Ирландия является для инвесторов из США, которые последние 10 лет получают здесь прибыль в 4 раза быстрее, чем в других странах ЕС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763000" cy="6400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Экономической политикой страны является вложение средств в приоритетные области промышленности, обещающие принести максимально возможные прибыли. В области электроники и инжиниринга - это создание и производство компьютерных систем и периферии, развитие телекоммуникаций, производство инструментов, автомобильных и аэрокосмических компонентов, систем безопасности, автоматического оборудования. В области охраны здоровья и потребительских товаров - это производство фармацевтических и специальных химических препаратов, косметики и парфюмерии, развитие биотехнологии, разработка и выпуск медицинского оборудования, инвентаря для госпиталей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/>
              <a:t>Ирландские оффшорные компании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4102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Хотя в законодательстве Республики Ирландия и не определен статус оффшорной компании, под ней понимается основанная в Ирландии компания, принадлежащая нерезидентам и получающая доход из источников либо в самой стране, либо за рубежом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839200" cy="60198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Отсутствует и узаконенная дифференциация оффшорных компаний как холдинговых, лицензионных, торговых, финансовых, административных или судоходных. Если такая компания находится в Ирландии, ее доходы, получаемые по всему миру, попадают под ирландское корпоративное налогообложение. Однако выгоды, которые оффшорная компания может в этом случае извлечь, заключаются в возможности снизить налоговые ставки до уровня 10% и использовать налоговые соглашения, заключенные Ирландией с другими странами, для смягчения ирландских и зарубежных налогов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Такие соглашения заключены Ирландией с 24 странами (с Россией такого соглашения нет). Чтобы воспользоваться соглашениями о двойном налогообложении, компания, зарегистрированная в одной из ирландских свободных зон, должна быть резидентом Ирландии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76200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Оффшорная торговая компания в Ирландии обычно является отделением фирмы, инкорпорированной и расположенной в другом международном оффшорном финансовом центре. Это позволяет предприятию воспользоваться выгодой 10%-ной налоговой ставки на торговую прибыль, в то время как доход от последующего инвестирования этой прибыли может быть получен главным офисом, и избежать более высоких налоговых ставок, по которым в Ирландии облагаются инвестируемые доходы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96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Инкорпорированные в Ирландии нерезидентные оффшорные компании могут быть использованы в качестве холдинговых, либо торговых для проведения сделок, не связанных с Ирландией. Руководство и контроль в таких компаниях обычно осуществляются из другого оффшорного финансового центра, чтобы не быть предметом ирландского налогообложения. В стране возможна деятельность инкорпорированных за рубежом и размещенных в Ирландии оффшорных компаний, однако в такой форме они не получили широкого распространения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838200"/>
            <a:ext cx="8686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Акционеры-нерезиденты оффшорных компаний в Ирландии прямо не обязаны платить налоги. Однако, если руководство оффшорной компанией осуществляется из Ирландии, возможность уплаты налогов с суммы дивидендов, распределяемых среди держателей акций по процентам и роялти, не исключается так же, как существует и потенциальная возможность уплаты авансом корпоративного налога при выплате дивидендов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18288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/>
              <a:t>Поощрительная налоговая система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Ирландия - это государство, в котором льготное налогообложение и другие оффшорные преимущества в отношении предпринимателей действуют  не только в специальных свободных зонах.  </a:t>
            </a:r>
          </a:p>
          <a:p>
            <a:pPr marL="0">
              <a:buNone/>
            </a:pPr>
            <a:r>
              <a:rPr lang="ru-RU" sz="3200" dirty="0" smtClean="0"/>
              <a:t>     Предпринимательская деятельность иностранцев (в некоторых оговоренных областях бизнеса) на льготной основе может вестись на всей территории страны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С 70-х гг. ирландское правительство осуществляет активную программу привлечения иностранных инвестиций. Чтобы побудить иностранных предпринимателей начать бизнес в Ирландии, правительство учредило специальный орган - Управление индустриального развития (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Industrial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Authority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или IDA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IDA имеет широкие полномочия принимать заявления для учреждения компаний и предоставлять гранты и финансовые льготы. Отделения IDA имеются в США, Австралии, Японии, Южной Корее, Тайване, Великобритании, Германии и Нидерландах. Определенное число крупных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мультинациональных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компаний уже воспользовалось преимуществами пособий и скидок, открыв в Ирландии дочерние компании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Финансовая компания обязана иметь минимум 10 служащих, количество работников в промышленных компаниях не регламентировано. Средняя иностранная компания дает работу 40 - 50 ирландским служащим. Чтобы воспользоваться финансовыми и налоговыми льготами, иностранная компания должна вести бизнес в области производства или международных сервисных услуг. Финансовым компаниям разрешено осуществлять свои операции в Международном центре финансовых услуг в Дублине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Иностранным компаниям, учрежденным в Ирландии, могут быть предоставлены основные гранты в размере до 25% расходов, связанных с заводским производством, машиностроением, строительством. Основной грант может достигать 25% в зависимости от следующих факторов: количества предоставляемых рабочих мест, ценности производимого продукта, расположения производственного объекта и стоимости самого гранта в связи с конкретным видом выполняемой работы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15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Практикуются также гранты в размере 100%-ной стоимости подготовки работника, однако их предоставление постепенно сокращается. Компания, которой предоставлен грант, может сократить количество рабочих мест. Однако, если это сделано в течение 10 лет с момента получения гранта, часть полученных средств придется вернуть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400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10%-ная ставка налога, уплачиваемого корпорациями, распространяется на те иностранные компании-производители, доход которых в период до 31 декабря 2010 г. вырос за счет продажи товаров, произведенных в Ирландии.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10%-ная ставка налога распространяется на продукцию и материалы, принадлежащие тем лицам, которые вовлечены в процесс производства в пределах Ирландии.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Однако эта льгота не действует в случаях, когда в производстве находятся материалы, получаемые насыпью; меняется артикул товара без изменения его сущности; товар подвергается ремонту или восстановлению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 производством, облагаемым налогом по 10%-ной ставке, понимается также следующее: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оказание услуг по проектированию, планированию и изготовлению чего-либо на территории Ирландии, если это связано с инженерными работами в области химической, электрической, механической индустрии и гражданского строительства, которые выполняются за пределами стран, входящих в Экономическое Сообщество;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промышленное разведение рыбы;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выращивание грибов;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ремонт судов;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определенные виды компьютерной обработки баз данных и сервиса в области программного обеспечения, в том числе технического и консалтингового, осуществляемые в Ирландии;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62484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услуги судоходных компаний и получаемые в результате их деятельности доходы;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экспорт произведенных в Ирландии товаров, осуществляемый Специальным торговым домом, когда продажа производится оптом. (Специальный торговый дом - компания, непосредственно осуществляющая продажу экспортируемых товаров на основании лицензии Департамента индустрии и коммерции);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культивирование растений, выращенных методом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микроразведения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или вегетативного размножения;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ремонт и обслуживание самолетов и авиационных двигателей или их составляющих на территории Ирландии;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86800" cy="62484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производство фото-, кино- и магнитофонной пленки;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производство мясных продуктов в соответствии с правилами Европейского Сообщества;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изготовление или ремонт компьютерного оборудования или его составных частей там, где они были изначально введены в строй компанией-производителем или ее дистрибьютором;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печатание газет, включая рекламные издания.</a:t>
            </a:r>
          </a:p>
          <a:p>
            <a:pPr marL="0">
              <a:spcBef>
                <a:spcPts val="0"/>
              </a:spcBef>
              <a:buClrTx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Clr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Комплексными и максимально эффективными налоговые льготы становятся в свободных экономических зонах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Перечень торговых операций в пределах свободной зоны аэропорта Шеннон, на которые распространяется 10%-ный производственный налог: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и обслуживание авиационного транспорта;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торговые операции, которые способствуют улучшению эксплуатации или развитию аэропорта;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торговые операции, косвенно связанные с ремонтом и обслуживанием самолетов, функционированием аэропорта, а также производством товаров. Подтверждение того, что эти виды бизнеса действительно попадают под льготное налогообложение, должно быть получено у министра финансов;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оффшорные операции международных банков, не связанные с лизингом, страхованием и перестрахованием;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менеджмент и инвестиционная деятельность одной или нескольких трастовых компаний, когда держатели трастов являются нерезидентами Ирландии.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Однако филиалы и вспомогательные отделения иностранных компаний могут облагаться здесь налогом и по более высоким ставкам, если государство сочтет это выгодным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Компании, осуществляющие финансовое обслуживание нерезидентов Ирландии в пределах свободной зоны таможенных доков Дублина, должны получить лицензию министра финансов, на основании которой они платят 10%-ный корпоративный налог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fontScale="62500" lnSpcReduction="20000"/>
          </a:bodyPr>
          <a:lstStyle/>
          <a:p>
            <a:pPr marL="0" algn="ctr">
              <a:lnSpc>
                <a:spcPct val="120000"/>
              </a:lnSpc>
              <a:buNone/>
            </a:pPr>
            <a:r>
              <a:rPr lang="ru-RU" sz="3200" b="1" dirty="0" smtClean="0"/>
              <a:t>Финансовое обслуживание в таможенной зоне Дублина подразумевает: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операции по перемещению иностранной валюты, обычно осуществляемые банками;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международную деятельность, включающую глобальный денежный менеджмент, страхование и связанные с ними мероприятия и сделки в иностранной валюте и аналогичными финансовыми активами, сделки с премией, менеджмент в области коллективного инвестирования;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сервисные услуги и льготы в области обработки, контроля, учета, коммуникаций, клиринга, заключения сделок или хранения информации, связанные с финансовой деятельностью;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развитие и поставка программного обеспечения для использования в финансовой сфере или для повторной обработки и анализа информации о финансовой деятельности;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коммерческие сделки с товарными фьючерсами и товарные сделки с премией по поручению заказчиков, не являющихся резидентами Ирландии и не вовлеченных в торговлю товаром;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торговые операции, близкие к вышеперечисленным, которые, по мнению министра финансов, способствуют использованию зоны как международного финансового центра.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172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По10%-ной ставке облагаются налогом поступления и доходы от прироста капитала, полученные в результате следующих операций: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страхования жизни владельцев полисов и лиц, проживающих за пределами Ирландии, которые получают ежегодную страховую ренту;</a:t>
            </a:r>
          </a:p>
          <a:p>
            <a:pPr marL="0" lvl="0"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управления инвестициями одной или нескольких трастовых компаний, владельцы которых являются нерезидентами Ирландии.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8674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Филиалы и вспомогательные подразделения иностранных компаний могут облагаться более высоким корпоративным налогом, однако эти иностранные компании не являются объектом обложения подоходным налогом на выплачиваемые проценты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Компании, действующей при Международном центре финансового обслуживания в Дублине, может быть предоставлен односторонний кредит, если она несет убытки в результате двойного налогообложения доходов, полученных в Ирландии, когда с взимающей налог юрисдикцией отсутствует соглашение о двойном налогообложении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Законодательство и Ирландии и США допускает, что международные торговые корпорации, зарегистрированные в США, для получения экспортных льгот могут быть перемещены под юрисдикцию Ирландии, оставаясь при этом под действием американского налогового законодательства. Такие компании, расположенные в районе свободной зоны аэропорта Шеннон, облагаются производственным налогом по 10%-ной ставке, которая является самой низкой в Европе для подобного рода операций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Доходы от зарегистрированного в Ирландии патента не облагаются налогом, если им пользуется резидент Ирландии, выполняющий работу на ее территории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Не облагается налогом деятельность, связанная с воспроизводством элитных пород лошадей, если жеребец-производитель находится на территории Ирландии и используется для улучшения родословных ирландских породистых лошадей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 1 августа 1994 г. в течение трех лет предоставляются специальные льготы в области строительства и реконструкции магазинов, кинотеатров, театров, ресторанов, кафе, ночных клубов, пабов и центров развлечений в 34 городах Ирландии. Они включают и вычеты из налоговых обязательств, которые, по усмотрению компании, могут составлять до 50% списания стоимости активов, связанных с затратами капитальных активов фирмы, 25%-ные начальные скидки и 2%-ные ежегодные скидки в зависимости от конкретных условий и ситуации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9154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Свободная зона Шеннон находится в западной части Ирландии и охватывает территорию в 243 га (600 акров). С 1959 г. на территории свободной зоны зарегистрировалось более 100 компаний, которые обеспечивают занятость 7 000 чел. Годовой экспорт товаров и услуг особой экономической зоны Шеннон превышает 3 300 млн. евро в год. Компании СЭЗ приносят экономике Ирландии 600 млн. евро ежегодно в виде заработной платы, товаров и услуг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52400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СЭЗ Шеннон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0960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Свободную экономическую зону выбрали ведущие иностранные компании в самых разных секторах: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аэрокосмическое приборостроение;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международная торговля услугами;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финансовые услуги;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инженерия;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электроника;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средства информации и коммуникации;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технологии;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медицина.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Резидентами СЭЗ являются такие известные во всем мире компании, как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Avocent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(компьютерные и информационные технологии),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Digital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Rive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(компьютерные технологии, бытовая техника),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GECapital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(консалтинг, инвестиции),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Ingersoll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Rand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(услуги, консалтинг),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Intel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(компьютерные технологии), </a:t>
            </a:r>
            <a:r>
              <a:rPr lang="en-US" sz="3000" i="1" dirty="0" smtClean="0">
                <a:latin typeface="Times New Roman" pitchFamily="18" charset="0"/>
                <a:cs typeface="Times New Roman" pitchFamily="18" charset="0"/>
              </a:rPr>
              <a:t>Lufthansa </a:t>
            </a:r>
            <a:r>
              <a:rPr lang="en-US" sz="3000" i="1" dirty="0" err="1" smtClean="0">
                <a:latin typeface="Times New Roman" pitchFamily="18" charset="0"/>
                <a:cs typeface="Times New Roman" pitchFamily="18" charset="0"/>
              </a:rPr>
              <a:t>Technik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(авиация), </a:t>
            </a:r>
            <a:r>
              <a:rPr lang="en-US" sz="3000" i="1" dirty="0" smtClean="0">
                <a:latin typeface="Times New Roman" pitchFamily="18" charset="0"/>
                <a:cs typeface="Times New Roman" pitchFamily="18" charset="0"/>
              </a:rPr>
              <a:t>Mentor </a:t>
            </a:r>
            <a:r>
              <a:rPr lang="en-US" sz="3000" i="1" dirty="0" err="1" smtClean="0">
                <a:latin typeface="Times New Roman" pitchFamily="18" charset="0"/>
                <a:cs typeface="Times New Roman" pitchFamily="18" charset="0"/>
              </a:rPr>
              <a:t>Grapphics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(электротехника, электроника),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Molex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(производство электронных компонентов), 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RSA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Security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(решение проблем безопасности для бизнеса) и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Symantec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(обеспечение безопасности, хранения данных и управления системами)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265" name="Рисунок 4"/>
          <p:cNvPicPr>
            <a:picLocks noChangeAspect="1" noChangeArrowheads="1"/>
          </p:cNvPicPr>
          <p:nvPr/>
        </p:nvPicPr>
        <p:blipFill>
          <a:blip r:embed="rId2"/>
          <a:srcRect l="22769" t="15100" r="5719" b="25926"/>
          <a:stretch>
            <a:fillRect/>
          </a:stretch>
        </p:blipFill>
        <p:spPr bwMode="auto">
          <a:xfrm>
            <a:off x="0" y="0"/>
            <a:ext cx="9144000" cy="51816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52400" y="5334001"/>
            <a:ext cx="8839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Из анализа данных таблицы видно, что основной приток инвестиций в экономику СЭЗ Шеннон приходится на США и Европу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Свободная экономическая зона расположена рядом с международным аэропортом Шеннон на Западном побережье Ирландии. Изначально данный аэропорт специализировался на дозаправке самолетов, обслуживавших трансатлантические рейсы. Но по мере того как ведущие авиакомпании стали переходить на самолеты, не нуждающиеся в дозаправке, экономическое положение Шеннона ухудшалось. Он оказался на грани закрытия. Тогда в 1959 г. правительство страны объявило о своем намерении сделать Шеннон зоной свободного международного предпринимательства. Эта акция оказалась вполне успешной. Иностранный капитал за короткие сроки сумел создать здесь тысячи новых рабочих мест, ликвидировать безработицу и вернуть району экономическое благополучие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6629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настоящее время в зоне аэропорта Шеннон производят: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электронное оборудование;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буровые установки;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промышленные алмазы;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товары широкого потребления.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Только его годовой экспорт превышает 1 млрд. долл. Да и сам Шеннон превратился в процветающий город. Впоследствии даже возникла дочерняя компания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Shannon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занимавшаяся разработкой проектов в СЭЗ по заказам различных государств и компаний (в частности, в Азии, Африке и Латинской Америке). Данная компания занимается управлением и развитием свободной зоны Шеннон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Более 6 000 чел. работают в клиентских компаниях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Shannon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еще 614 заняты в компаниях, обслуживающих СЭЗ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172200"/>
          </a:xfrm>
        </p:spPr>
        <p:txBody>
          <a:bodyPr>
            <a:normAutofit/>
          </a:bodyPr>
          <a:lstStyle/>
          <a:p>
            <a:pPr marL="0" algn="ctr">
              <a:buNone/>
            </a:pPr>
            <a:r>
              <a:rPr lang="ru-RU" sz="2800" dirty="0" smtClean="0"/>
              <a:t>Компания </a:t>
            </a:r>
            <a:r>
              <a:rPr lang="ru-RU" sz="2800" i="1" dirty="0" err="1" smtClean="0"/>
              <a:t>Shannon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Development</a:t>
            </a:r>
            <a:r>
              <a:rPr lang="ru-RU" sz="2800" dirty="0" smtClean="0"/>
              <a:t>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оказывает финансовую помощь организациям, желающим вести бизнес в СЭЗ Шеннон;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помогает расширить существующие производства на территории свободной зоны тем фирмам, которые уже зарегистрированы как резиденты СЭЗ.</a:t>
            </a:r>
          </a:p>
          <a:p>
            <a:pPr marL="0" algn="ctr">
              <a:spcBef>
                <a:spcPts val="1200"/>
              </a:spcBef>
              <a:buNone/>
            </a:pPr>
            <a:r>
              <a:rPr lang="ru-RU" sz="2800" dirty="0" smtClean="0"/>
              <a:t>Критериями для оказания помощи являются: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стратегическая важность сектора производства, в котором работает предприятие, для национальной экономики;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количество занятых в проекте работников;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2800" dirty="0" smtClean="0"/>
              <a:t> качество конечного продукта.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096000"/>
          </a:xfrm>
        </p:spPr>
        <p:txBody>
          <a:bodyPr>
            <a:normAutofit fontScale="92500" lnSpcReduction="20000"/>
          </a:bodyPr>
          <a:lstStyle/>
          <a:p>
            <a:pPr marL="0" algn="ctr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Существуют следующие типы субсидий: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программы занятости;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гранты на научно-исследовательские и опытно-конструкторские работы (НИОКР);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гранты на обучение;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4) финансовые гранты.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Основанием для предоставления финансовой поддержки служит бизнес-план. На основании всестороннего изучения и анализа изложенных в нем предложений принимается решение о перспективности развития предлагаемого вида деятельности в СЭЗ и выделении ему субсидии.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533400"/>
            <a:ext cx="8763000" cy="5943600"/>
          </a:xfrm>
        </p:spPr>
        <p:txBody>
          <a:bodyPr>
            <a:normAutofit fontScale="92500" lnSpcReduction="10000"/>
          </a:bodyPr>
          <a:lstStyle/>
          <a:p>
            <a:pPr marL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Ключевыми секторами экономики СЭЗ Шеннон стали: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авиация;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информационно-комуникационные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технологии;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инженерия;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фармацевтика;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производство медицинского оборудования.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Помимо успешной модели управления СЭЗ основными причинами быстрого ее развития стали такие факторы, как наличие готовой инфраструктуры и налоговые льготы.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Создание свободной зоны на территории аэропорта позволило ускорить привлечение иностранных инвесторов без вложения значительных бюджетных средств, которые потребовались бы на возведение инфраструктуры свободной зоны на другой территории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1722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Основным плюсом портовой зоны Шеннон является низкий уровень налоговых ставок, действующий на территории свободной зоны: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ставка налога на прибыль в размере 12,5 % относится к торговой прибыли во всех секторах, включая производство товаров и услуг;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января 2009 г. предоставляется 25 %-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льгота по налогу на прибыль в отношении расходов на исследования и разработки;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компании-резиденты, которые используют Шеннон как региональную штаб-квартиру или в качестве основного места деятельности, освобождаются от ирландского налога на прирост капитала;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НДС в Шенноне равен нулю. Товары ввозятся в Ирландию без его уплаты в пункте въезда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324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Быстрым темпам развития СЭЗ Шеннон также способствует тот факт, что население Ирландии по возрастному составу является одним из самых молодых в Европе. Согласно статистическим данным только 35 % населения страны — старше 25 лет. Таким образом, СЭЗ обладает молодыми квалифицированными кадрами с высокой производительностью труда, готовыми работать в течение еще длительного периода времени и развивать экономику, в том числе сложные наукоемкие отрасли производства.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По оценкам специалистов, ВВП на душу населения составляет в среднем 45,33 долл.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Ирландии около 1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чел. с высшим образованием и 60 % людей, которые, закончив среднюю школу, продолжили дальнейшее образование, в первую очередь в бизнесе, инженерных и компьютерных технологиях. СЭЗ находится в 25 км от университета Лимерик и Технологического университета Лимерик. Средние учебные заведения NUI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Galway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University College Cork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расположены в 88 и 128 км от СЭЗ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Шеннон - крупнейший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логистический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центр, включающий в себя: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сеть транспортных дорог (как автомобильных, так и железнодорожных);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морской порт;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международный аэропорт.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Только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 1 год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через аэропорт Шеннон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проходят не менее 1,756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млн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пассажиров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Морской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порт принимает свыше 1 000 кораблей в год. Грузопоток равен 12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т, что составляет 20 % от грузооборота всей Ирландии.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3246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000" dirty="0" smtClean="0"/>
              <a:t>     Особый режим внешнеэкономической деятельности на территории СЭЗ создан с учетом: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национальной и региональной специфики;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природных условий;</a:t>
            </a:r>
          </a:p>
          <a:p>
            <a:pPr marL="0">
              <a:buClrTx/>
              <a:buFont typeface="Wingdings" pitchFamily="2" charset="2"/>
              <a:buChar char="Ø"/>
            </a:pPr>
            <a:r>
              <a:rPr lang="ru-RU" sz="3000" dirty="0" smtClean="0"/>
              <a:t> наличия определенных производственных факторов.</a:t>
            </a:r>
          </a:p>
          <a:p>
            <a:pPr marL="0">
              <a:buNone/>
            </a:pPr>
            <a:r>
              <a:rPr lang="ru-RU" sz="3000" dirty="0" smtClean="0"/>
              <a:t>     Совмещение возможностей крупного транспортного узла, каким является аэропорт Шеннон, развитой инфраструктуры и налоговых льгот привело к развитию особой экономической зоны, созданию рабочих мест, притоку инвестиций в экономику Ирландии и появлению новых технологий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Проанализировав успешный опыт развития СЭЗ Шеннон начиная с 1950-х гг., можно сделать вывод об основных факторах, оказывающих влияние на успех такого явления, как особые экономические зоны в целом. Следует выделить основные факторы привлекательности и успешного развития свободной экономической зоны, характерные для любого типа СЭЗ как при их создании, так и при дальнейшем функционировании (см. рисунок)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0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Факторы, необходимые для успешного развития СЭЗ</a:t>
            </a:r>
          </a:p>
        </p:txBody>
      </p:sp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8849" name="Рисунок 1"/>
          <p:cNvPicPr>
            <a:picLocks noChangeAspect="1" noChangeArrowheads="1"/>
          </p:cNvPicPr>
          <p:nvPr/>
        </p:nvPicPr>
        <p:blipFill>
          <a:blip r:embed="rId2"/>
          <a:srcRect l="2885" t="19658" r="6841" b="14246"/>
          <a:stretch>
            <a:fillRect/>
          </a:stretch>
        </p:blipFill>
        <p:spPr bwMode="auto">
          <a:xfrm>
            <a:off x="0" y="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6172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Результатом совокупности всех факторов, указанных на рисунке является рост числа резидентов СЭЗ и как следствие, приток инвестиций в экономику региона. Побочным положительным эффектом также будет являться рост занятости местного населения в организациях — резидентах свободной экономической зоны.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Таким образом, в Ирландии накоплен богатый опыт организации и функционирования свободных экономических зон. СЭЗ Шеннон: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объединяет в себе сразу несколько типов особой экономической зоны;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вносит вклад в развитие экономики страны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257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Свободная экономическая зона Шеннон — это наглядный пример успешного функционирования и грамотного управления СЭЗ. Ее наработки могут быть использованы как основа при создании и развитии подобных зон по всему миру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/>
              <a:t>     Если свободная зона аэропорта Шеннон решает преимущественно задачи развития промышленного производства и торгового экспорта, то более молодая, но столь же бурно растущая свободная зона таможенных доков Дублина (</a:t>
            </a:r>
            <a:r>
              <a:rPr lang="ru-RU" sz="3000" i="1" dirty="0" err="1" smtClean="0"/>
              <a:t>Custom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House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Docks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Free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Zone</a:t>
            </a:r>
            <a:r>
              <a:rPr lang="ru-RU" sz="3000" dirty="0" smtClean="0"/>
              <a:t>) ставит перед собой цели и задачи, связанные в первую очередь с финансовым обслуживанием клиентов (фондовый и казначейский менеджмент, лизинг, страхование и брокерские услуги)</a:t>
            </a:r>
            <a:endParaRPr lang="ru-RU"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25146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20000"/>
              </a:lnSpc>
              <a:buClr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СЭЗ Дублин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Начало работам по созданию зоны было положено правительственным Актом городского обновления 1986 г., предусматривающим, в частности, учреждение Правления по развитию таможенных доков (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Custom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House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Docks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Authority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 Доки Дублина занимают площадь около 11 га и являются первостепенным объектом перепланировки и реконструкции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Формально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Сustom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House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Docks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входит в состав совместного предприятия, представляя общественный сектор, тогда как частный сектор представлен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Сustom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House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Docks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Developmrnt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Limited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отношении последней действует широкий круг льгот для вовлечения в проект развития зоны частных инвестиций. Большинство недавно реконструированных помещений уже занято международными производственными и торговыми компаниями, которых в 1993 г. в зоне насчитывалось 39. Среди них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IBM,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Alcan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Volkswagen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Volvo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Grand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Metropoliten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другие фирмы с мировым именем, осуществляющие отсюда казначейские и страховые операции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5181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Многие крупные корпорации создали здесь дочерние страховые компании, через которые они осуществляют страхование и перестрахование различных видов собственности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943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Более 250 банков, страховых, управляющих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мультинациональных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компаний из Северной Америки, Европы и Дальнего Востока сделали заявки для работы в расположенном в зоне Международном центре финансовых услуг. В 1994 г. здесь вели бизнес более 150 финансовых компаний, таких как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BankofIreland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Radobank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ChaseManhattanBank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Scotiabank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Kredietbank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Citibank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Проводимые ими международные финансовые операции облагались налогом на прибыль по 10%-ной ставке. Специальные налоговые уступки были сделаны для паевых трастов. Коллективные фонды вообще освобождались от налогов. С момента аренды офиса все компании на 10 лет освобождены от уплаты налога на собственность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И ещё немного об Ирландии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019800"/>
          </a:xfrm>
        </p:spPr>
        <p:txBody>
          <a:bodyPr>
            <a:normAutofit lnSpcReduction="10000"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Налоговая гавань для творческой интеллигенции</a:t>
            </a:r>
          </a:p>
          <a:p>
            <a:pPr marL="0">
              <a:buNone/>
            </a:pPr>
            <a:r>
              <a:rPr lang="ru-RU" sz="3200" dirty="0" smtClean="0"/>
              <a:t>     Выгоды, которые налоговое законодательство Ирландии предоставляет промышленникам, коммерсантам и финансистам, существуют для клиентов и в других оффшорных зонах и центрах. Однако в числе ирландских льгот есть нечто такое, что вызовет неподдельный интерес у людей творческих и, казалось бы, никаким образом к оффшорной практике отношения не имеющих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Согласно законодательству Республики Ирландия, принятому в 1969 г., поэты и писатели, художники и скульпторы, композиторы, киносценаристы, проживающие в Ирландии, полностью освобождаются от всех видов налогов на доходы, полученные творческим путем с использованием местных материалов (переводы, адаптации, копирование или репродуцирование чужих работ ирландским законодательством творчеством не считаются). Получить статус резидента Ирландии - проблема вполне решаемая. Об этом свидетельствует пример нескольких сотен писателей, художников, композиторов и сценаристов, легально творящих в безналоговом раю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Опыт экономического планирования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Одна из самых насущных программ экономического и общественного развития страны на ближайшую перспективу - программа повышения конкурентоспособности персонала и объема работ (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Competitiveness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). Согласно программе, средняя зарплата будет возрастать на 2,5% в год в соответствии с ожидаемым уровнем инфляции.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Программа уделяет особое внимание укреплению экономической стабильности в целом путем проведения целенаправленной монетаристской и фискальной политики, которая должна обеспечить устойчивый валютный курс и низкую инфляцию. Такая политика способствует конкурентоспособности доходов и поощряет инвестирование.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Цель фискальной политики - путем сдерживания общественных расходов сократить в дальнейшем соотношение национального долга к национальному валовому продукту.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Монетаристская политика направлена на поддержку процентных ставок на возможно низком уровне и устойчивого валютного курса в рамках европейской денежной системы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d4d59e4f74e49dd3b6d35206aca30cdc7ed81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1683</TotalTime>
  <Words>3814</Words>
  <Application>Microsoft Office PowerPoint</Application>
  <PresentationFormat>Экран (4:3)</PresentationFormat>
  <Paragraphs>161</Paragraphs>
  <Slides>68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5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СПЕЦИАЛЬНЫЕ ЭКОНОМИЧЕСКИЕ ЗОНЫ В МИРОВОЙ ЭКОНОМИКЕ</vt:lpstr>
      <vt:lpstr>Тема: Свободные экономические зоны  Ирландии</vt:lpstr>
      <vt:lpstr>ВОПРОСЫ:</vt:lpstr>
      <vt:lpstr>1. Общая экономическая характеристика Ирландии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Опыт экономического планирования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176</cp:revision>
  <dcterms:created xsi:type="dcterms:W3CDTF">2014-09-02T04:46:32Z</dcterms:created>
  <dcterms:modified xsi:type="dcterms:W3CDTF">2017-10-20T00:04:04Z</dcterms:modified>
</cp:coreProperties>
</file>