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Молодежь РФ</c:v>
                </c:pt>
              </c:strCache>
            </c:strRef>
          </c:tx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39,6 млн. граждан</c:v>
                </c:pt>
                <c:pt idx="1">
                  <c:v>15-24 лет безработные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 formatCode="0%">
                  <c:v>0.27</c:v>
                </c:pt>
                <c:pt idx="1">
                  <c:v>6.4000000000000001E-2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6632"/>
            <a:ext cx="7416824" cy="2952328"/>
          </a:xfrm>
        </p:spPr>
        <p:txBody>
          <a:bodyPr/>
          <a:lstStyle/>
          <a:p>
            <a:pPr algn="ctr"/>
            <a:r>
              <a:rPr lang="ru-RU" sz="2400" b="1" i="1" dirty="0" smtClean="0"/>
              <a:t/>
            </a:r>
            <a:br>
              <a:rPr lang="ru-RU" sz="2400" b="1" i="1" dirty="0" smtClean="0"/>
            </a:br>
            <a:r>
              <a:rPr lang="ru-RU" sz="4000" b="1" i="1" dirty="0" smtClean="0"/>
              <a:t>Лекция 1</a:t>
            </a:r>
            <a:br>
              <a:rPr lang="ru-RU" sz="4000" b="1" i="1" dirty="0" smtClean="0"/>
            </a:br>
            <a:r>
              <a:rPr lang="ru-RU" sz="4000" b="1" i="1" dirty="0" smtClean="0"/>
              <a:t>Молодежь </a:t>
            </a:r>
            <a:r>
              <a:rPr lang="ru-RU" sz="4000" b="1" i="1" dirty="0"/>
              <a:t>как особый субъект государственной политики</a:t>
            </a:r>
            <a:r>
              <a:rPr lang="ru-RU" sz="4000" b="1" i="1" dirty="0" smtClean="0"/>
              <a:t>.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Кандидат политических наук</a:t>
            </a:r>
          </a:p>
          <a:p>
            <a:r>
              <a:rPr lang="ru-RU" dirty="0">
                <a:solidFill>
                  <a:schemeClr val="tx1"/>
                </a:solidFill>
              </a:rPr>
              <a:t>Кошевая Елена Сергеевна</a:t>
            </a:r>
          </a:p>
          <a:p>
            <a:r>
              <a:rPr lang="ru-RU" dirty="0">
                <a:solidFill>
                  <a:schemeClr val="tx1"/>
                </a:solidFill>
              </a:rPr>
              <a:t>Кафедра управления 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223620" y="623872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3189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7543800" cy="1008111"/>
          </a:xfrm>
        </p:spPr>
        <p:txBody>
          <a:bodyPr/>
          <a:lstStyle/>
          <a:p>
            <a:r>
              <a:rPr lang="ru-RU" sz="3200" dirty="0" smtClean="0"/>
              <a:t>План лекции :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700808"/>
            <a:ext cx="7920880" cy="3937992"/>
          </a:xfrm>
        </p:spPr>
        <p:txBody>
          <a:bodyPr>
            <a:normAutofit/>
          </a:bodyPr>
          <a:lstStyle/>
          <a:p>
            <a:pPr lvl="0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3200" i="1" dirty="0">
                <a:solidFill>
                  <a:schemeClr val="tx1"/>
                </a:solidFill>
              </a:rPr>
              <a:t>Молодежь как социально-демографическая группа. </a:t>
            </a:r>
            <a:endParaRPr lang="ru-RU" sz="3200" dirty="0">
              <a:solidFill>
                <a:schemeClr val="tx1"/>
              </a:solidFill>
            </a:endParaRPr>
          </a:p>
          <a:p>
            <a:pPr lvl="0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3200" i="1" dirty="0">
                <a:solidFill>
                  <a:schemeClr val="tx1"/>
                </a:solidFill>
              </a:rPr>
              <a:t>Социальные условия, влияющие на молодежь. </a:t>
            </a:r>
            <a:endParaRPr lang="ru-RU" sz="3200" dirty="0">
              <a:solidFill>
                <a:schemeClr val="tx1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3200" i="1" dirty="0">
                <a:solidFill>
                  <a:schemeClr val="tx1"/>
                </a:solidFill>
              </a:rPr>
              <a:t>Социокультурные особенности молодежи</a:t>
            </a:r>
            <a:endParaRPr lang="ru-RU" sz="3200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223620" y="623872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31871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7831832" cy="587895"/>
          </a:xfrm>
        </p:spPr>
        <p:txBody>
          <a:bodyPr/>
          <a:lstStyle/>
          <a:p>
            <a:pPr marL="514350" lvl="0" indent="-514350">
              <a:buFont typeface="+mj-lt"/>
              <a:buAutoNum type="romanUcPeriod"/>
            </a:pPr>
            <a:r>
              <a:rPr lang="ru-RU" sz="2400" b="1" i="1" dirty="0"/>
              <a:t>Молодежь как социально-демографическая группа.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836712"/>
            <a:ext cx="7632848" cy="5472608"/>
          </a:xfrm>
        </p:spPr>
        <p:txBody>
          <a:bodyPr/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Молодёжь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поколение людей, проходящих стадию социализации, усваивающих, а в более зрелом возрасте уже усвоивших образовательные, профессиональные, культурные и другие социальные функции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Игорь Семенович Кон: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«Молодёжь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социально-демографическая группа, выделяемая на основе совокупности возрастных характеристик, особенностей социального положения и обусловленных тем и другим социально-психологических свойств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Карл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Мангейм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определил, что «молодёжь является своего рода резервом, выступающим на передний план, когда такое оживление становится необходимым для приспособления к быстро меняющимся или качественно новым обстоятельствам».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223620" y="623872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95337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6632"/>
            <a:ext cx="7543800" cy="515887"/>
          </a:xfrm>
        </p:spPr>
        <p:txBody>
          <a:bodyPr/>
          <a:lstStyle/>
          <a:p>
            <a:r>
              <a:rPr lang="ru-RU" sz="2400" b="1" i="1" dirty="0"/>
              <a:t>Молодежь как социально-демографическая группа.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344816" cy="5544616"/>
          </a:xfrm>
        </p:spPr>
        <p:txBody>
          <a:bodyPr/>
          <a:lstStyle/>
          <a:p>
            <a:pPr indent="360000">
              <a:spcBef>
                <a:spcPts val="0"/>
              </a:spcBef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Молодёжь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особая социально-возрастная группа, отличающаяся возрастными рамками и своим статусом в обществе: переход от детства и юности к социальной ответственности. </a:t>
            </a:r>
          </a:p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Возрастные рамки молодежи: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со Стратегией государственной молодёжной политики в Российской Федерации, утверждённой распоряжением Правительства Российской Федерации </a:t>
            </a:r>
            <a:r>
              <a:rPr lang="ru-RU" b="1" dirty="0">
                <a:solidFill>
                  <a:srgbClr val="00B050"/>
                </a:solidFill>
              </a:rPr>
              <a:t>от 29 ноября 2014 г. N 2403-р</a:t>
            </a:r>
            <a:r>
              <a:rPr lang="ru-RU" b="1" dirty="0"/>
              <a:t> 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 категории молодёжи в России относят граждан от 14 до 30 лет. 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некоторых случаях, определенных нормативными правовыми актами Российской Федерации и субъектов Российской Федерации, - до 35 и более лет, имеющих постоянное место жительства в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проживающих за рубежом (граждане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соотечественники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223620" y="623872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8912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7543800" cy="720080"/>
          </a:xfrm>
        </p:spPr>
        <p:txBody>
          <a:bodyPr/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Социально-значимые признаки молодежи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268760"/>
            <a:ext cx="6910536" cy="5184576"/>
          </a:xfrm>
        </p:spPr>
        <p:txBody>
          <a:bodyPr>
            <a:normAutofit lnSpcReduction="10000"/>
          </a:bodyPr>
          <a:lstStyle/>
          <a:p>
            <a:pPr marL="342900" indent="-342900">
              <a:buClr>
                <a:schemeClr val="accent3">
                  <a:lumMod val="50000"/>
                </a:schemeClr>
              </a:buClr>
              <a:buFont typeface="Times New Roman" panose="02020603050405020304" pitchFamily="18" charset="0"/>
              <a:buChar char="®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Возраст;</a:t>
            </a:r>
          </a:p>
          <a:p>
            <a:pPr marL="342900" indent="-342900">
              <a:buClr>
                <a:schemeClr val="accent3">
                  <a:lumMod val="50000"/>
                </a:schemeClr>
              </a:buClr>
              <a:buFont typeface="Times New Roman" panose="02020603050405020304" pitchFamily="18" charset="0"/>
              <a:buChar char="®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Стереотипы поведения (устойчивые образы);</a:t>
            </a:r>
          </a:p>
          <a:p>
            <a:pPr marL="342900" indent="-342900">
              <a:buClr>
                <a:schemeClr val="accent3">
                  <a:lumMod val="50000"/>
                </a:schemeClr>
              </a:buClr>
              <a:buFont typeface="Times New Roman" panose="02020603050405020304" pitchFamily="18" charset="0"/>
              <a:buChar char="®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Ценностные ориентации (разделяемые личностью социальные ценности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342900" indent="-342900">
              <a:buClr>
                <a:schemeClr val="accent3">
                  <a:lumMod val="50000"/>
                </a:schemeClr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Социально-исторические;</a:t>
            </a:r>
          </a:p>
          <a:p>
            <a:pPr marL="342900" indent="-342900">
              <a:buClr>
                <a:schemeClr val="accent3">
                  <a:lumMod val="50000"/>
                </a:schemeClr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Духовно-культурологические;</a:t>
            </a:r>
          </a:p>
          <a:p>
            <a:pPr marL="342900" indent="-342900">
              <a:buClr>
                <a:schemeClr val="accent3">
                  <a:lumMod val="50000"/>
                </a:schemeClr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Социально-психологические;</a:t>
            </a:r>
          </a:p>
          <a:p>
            <a:pPr marL="342900" indent="-342900">
              <a:buClr>
                <a:schemeClr val="accent3">
                  <a:lumMod val="50000"/>
                </a:schemeClr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культурологические.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endParaRPr lang="ru-RU" sz="9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социальная единица молодежи, а социальное поведение – то, что отличает возрастных групп друг от друга.</a:t>
            </a:r>
          </a:p>
          <a:p>
            <a:pPr indent="360000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элементами социального поведения выступают </a:t>
            </a:r>
            <a:r>
              <a:rPr lang="ru-RU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потребности, мотивация, ожидания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социальные потребности (в общении, в принадлежности к сообществу, в образовании ) выделяют молодёжь как наиболее мобильную (подвижную) социально-демографическую группу. 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223620" y="623872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43888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88640"/>
            <a:ext cx="7992888" cy="443879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Молодёжь принято делить на четыре возрастные группы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344816" cy="4874096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14–16 лет –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подростки -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основном учащиеся средних школ и профессиональных учебных заведений (техникумов, колледжей и т. п.), находящиеся, как правило, на иждивении родителей или государства.</a:t>
            </a:r>
          </a:p>
          <a:p>
            <a:pPr marL="342900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17–19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лет –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юношество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период начала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самостоятельной профессиональной деятельности или выбора и осуществления качественно новой профессиональной учёбы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этом возрасте начинается процесс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социализации;</a:t>
            </a:r>
          </a:p>
          <a:p>
            <a:pPr marL="342900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20–24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 – собственно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молодёжь  - </a:t>
            </a:r>
            <a:r>
              <a:rPr lang="ru-RU" dirty="0" smtClean="0">
                <a:solidFill>
                  <a:schemeClr val="tx1"/>
                </a:solidFill>
              </a:rPr>
              <a:t> возрастную группу составляют </a:t>
            </a:r>
            <a:r>
              <a:rPr lang="ru-RU" dirty="0">
                <a:solidFill>
                  <a:schemeClr val="tx1"/>
                </a:solidFill>
              </a:rPr>
              <a:t>студенты и молодые люди, завершающие основную профессиональную подготовку, вступающие в производственную деятельность и создающие собственные </a:t>
            </a:r>
            <a:r>
              <a:rPr lang="ru-RU" dirty="0" smtClean="0">
                <a:solidFill>
                  <a:schemeClr val="tx1"/>
                </a:solidFill>
              </a:rPr>
              <a:t>семьи.</a:t>
            </a:r>
          </a:p>
          <a:p>
            <a:pPr marL="342900" indent="-3429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25–30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 – старшая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молодёжь</a:t>
            </a:r>
            <a:r>
              <a:rPr lang="ru-RU" dirty="0" smtClean="0">
                <a:solidFill>
                  <a:schemeClr val="tx1"/>
                </a:solidFill>
              </a:rPr>
              <a:t>  - завершается </a:t>
            </a:r>
            <a:r>
              <a:rPr lang="ru-RU" dirty="0">
                <a:solidFill>
                  <a:schemeClr val="tx1"/>
                </a:solidFill>
              </a:rPr>
              <a:t>процесс формирования зрелой личности. Молодые люди этого возраста в большей части играют роль родителей в собственных семьях. 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00B050"/>
              </a:buClr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223620" y="623872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93300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Например</a:t>
            </a:r>
            <a:endParaRPr lang="ru-RU" sz="36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67224195"/>
              </p:ext>
            </p:extLst>
          </p:nvPr>
        </p:nvGraphicFramePr>
        <p:xfrm>
          <a:off x="457200" y="1412776"/>
          <a:ext cx="7643192" cy="4713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223620" y="6238727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85592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7906072" cy="731912"/>
          </a:xfrm>
        </p:spPr>
        <p:txBody>
          <a:bodyPr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 влияющие на положение молодежи в социальной структуре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980728"/>
            <a:ext cx="7416824" cy="4658072"/>
          </a:xfrm>
        </p:spPr>
        <p:txBody>
          <a:bodyPr>
            <a:normAutofit/>
          </a:bodyPr>
          <a:lstStyle/>
          <a:p>
            <a:pPr indent="360000">
              <a:spcBef>
                <a:spcPts val="0"/>
              </a:spcBef>
            </a:pPr>
            <a:r>
              <a:rPr lang="ru-RU" sz="2400" b="1" dirty="0">
                <a:solidFill>
                  <a:srgbClr val="00B050"/>
                </a:solidFill>
              </a:rPr>
              <a:t>Экономические факторы</a:t>
            </a:r>
            <a:r>
              <a:rPr lang="ru-RU" sz="2400" dirty="0">
                <a:solidFill>
                  <a:srgbClr val="00B050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– недостаточное материальное обеспечение, жилищное. </a:t>
            </a:r>
            <a:r>
              <a:rPr lang="ru-RU" sz="2400" dirty="0">
                <a:solidFill>
                  <a:schemeClr val="tx1"/>
                </a:solidFill>
              </a:rPr>
              <a:t>Желание получить образование отодвигает начало трудовой деятельности на более зрелый возраст, а отсутствие опыта и знаний препятствует получению высокооплачиваемых должностей. Заработная плата молодёжи гораздо ниже средней заработной платы, чрезвычайно мала и студенческая </a:t>
            </a:r>
            <a:r>
              <a:rPr lang="ru-RU" sz="2400" dirty="0" smtClean="0">
                <a:solidFill>
                  <a:schemeClr val="tx1"/>
                </a:solidFill>
              </a:rPr>
              <a:t>стипендия;</a:t>
            </a:r>
          </a:p>
          <a:p>
            <a:pPr indent="360000">
              <a:spcBef>
                <a:spcPts val="0"/>
              </a:spcBef>
            </a:pPr>
            <a:r>
              <a:rPr lang="ru-RU" sz="2400" b="1" dirty="0">
                <a:solidFill>
                  <a:srgbClr val="00B050"/>
                </a:solidFill>
              </a:rPr>
              <a:t>Духовные факторы</a:t>
            </a:r>
            <a:r>
              <a:rPr lang="ru-RU" sz="2400" dirty="0">
                <a:solidFill>
                  <a:srgbClr val="00B050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- увиливание процесса </a:t>
            </a:r>
            <a:r>
              <a:rPr lang="ru-RU" sz="2400" dirty="0">
                <a:solidFill>
                  <a:schemeClr val="tx1"/>
                </a:solidFill>
              </a:rPr>
              <a:t>потери нравственных ориентиров, размывания традиционных норм и </a:t>
            </a:r>
            <a:r>
              <a:rPr lang="ru-RU" sz="2400" dirty="0" smtClean="0">
                <a:solidFill>
                  <a:schemeClr val="tx1"/>
                </a:solidFill>
              </a:rPr>
              <a:t>ценностей, конфликт ценностей </a:t>
            </a:r>
            <a:r>
              <a:rPr lang="ru-RU" sz="2400" dirty="0">
                <a:solidFill>
                  <a:schemeClr val="tx1"/>
                </a:solidFill>
              </a:rPr>
              <a:t>молодёжи и старшего </a:t>
            </a:r>
            <a:r>
              <a:rPr lang="ru-RU" sz="2400" dirty="0" smtClean="0">
                <a:solidFill>
                  <a:schemeClr val="tx1"/>
                </a:solidFill>
              </a:rPr>
              <a:t>поколения т.е. </a:t>
            </a:r>
            <a:r>
              <a:rPr lang="ru-RU" sz="2400" dirty="0">
                <a:solidFill>
                  <a:schemeClr val="tx1"/>
                </a:solidFill>
              </a:rPr>
              <a:t>проблема «отцов и детей</a:t>
            </a:r>
            <a:r>
              <a:rPr lang="ru-RU" sz="2400" dirty="0" smtClean="0">
                <a:solidFill>
                  <a:schemeClr val="tx1"/>
                </a:solidFill>
              </a:rPr>
              <a:t>». </a:t>
            </a:r>
            <a:endParaRPr lang="ru-RU" sz="2400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223620" y="623872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73159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543800" cy="443879"/>
          </a:xfrm>
        </p:spPr>
        <p:txBody>
          <a:bodyPr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Социальный статус молодежи в обществе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764704"/>
            <a:ext cx="7704856" cy="5472608"/>
          </a:xfrm>
        </p:spPr>
        <p:txBody>
          <a:bodyPr>
            <a:normAutofit/>
          </a:bodyPr>
          <a:lstStyle/>
          <a:p>
            <a:pPr indent="360000">
              <a:spcBef>
                <a:spcPts val="300"/>
              </a:spcBef>
              <a:spcAft>
                <a:spcPts val="300"/>
              </a:spcAft>
            </a:pPr>
            <a:r>
              <a:rPr lang="ru-RU" b="1" dirty="0" smtClean="0">
                <a:solidFill>
                  <a:srgbClr val="00B050"/>
                </a:solidFill>
              </a:rPr>
              <a:t>Молодёжь</a:t>
            </a:r>
            <a:r>
              <a:rPr lang="ru-RU" dirty="0" smtClean="0">
                <a:solidFill>
                  <a:schemeClr val="tx1"/>
                </a:solidFill>
              </a:rPr>
              <a:t> –незащищённая </a:t>
            </a:r>
            <a:r>
              <a:rPr lang="ru-RU" dirty="0">
                <a:solidFill>
                  <a:schemeClr val="tx1"/>
                </a:solidFill>
              </a:rPr>
              <a:t>группа, являющаяся </a:t>
            </a:r>
            <a:r>
              <a:rPr lang="ru-RU" dirty="0" smtClean="0">
                <a:solidFill>
                  <a:schemeClr val="tx1"/>
                </a:solidFill>
              </a:rPr>
              <a:t>дестабилизирующей </a:t>
            </a:r>
            <a:r>
              <a:rPr lang="ru-RU" dirty="0">
                <a:solidFill>
                  <a:schemeClr val="tx1"/>
                </a:solidFill>
              </a:rPr>
              <a:t>силой в обществе</a:t>
            </a:r>
            <a:r>
              <a:rPr lang="ru-RU" dirty="0" smtClean="0">
                <a:solidFill>
                  <a:schemeClr val="tx1"/>
                </a:solidFill>
              </a:rPr>
              <a:t>, это </a:t>
            </a:r>
            <a:r>
              <a:rPr lang="ru-RU" dirty="0">
                <a:solidFill>
                  <a:schemeClr val="tx1"/>
                </a:solidFill>
              </a:rPr>
              <a:t>поколение, от которого зависит будущее </a:t>
            </a:r>
            <a:r>
              <a:rPr lang="ru-RU" dirty="0" smtClean="0">
                <a:solidFill>
                  <a:schemeClr val="tx1"/>
                </a:solidFill>
              </a:rPr>
              <a:t>страны. Это </a:t>
            </a:r>
            <a:r>
              <a:rPr lang="ru-RU" dirty="0">
                <a:solidFill>
                  <a:schemeClr val="tx1"/>
                </a:solidFill>
              </a:rPr>
              <a:t>особый статус молодёжи </a:t>
            </a:r>
            <a:endParaRPr lang="ru-RU" dirty="0" smtClean="0">
              <a:solidFill>
                <a:schemeClr val="tx1"/>
              </a:solidFill>
            </a:endParaRPr>
          </a:p>
          <a:p>
            <a:pPr indent="360000">
              <a:spcBef>
                <a:spcPts val="300"/>
              </a:spcBef>
              <a:spcAft>
                <a:spcPts val="300"/>
              </a:spcAft>
            </a:pPr>
            <a:r>
              <a:rPr lang="ru-RU" dirty="0" smtClean="0">
                <a:solidFill>
                  <a:schemeClr val="tx1"/>
                </a:solidFill>
              </a:rPr>
              <a:t>вызывает потребность </a:t>
            </a:r>
            <a:r>
              <a:rPr lang="ru-RU" dirty="0">
                <a:solidFill>
                  <a:schemeClr val="tx1"/>
                </a:solidFill>
              </a:rPr>
              <a:t>в адекватной молодёжной политике, способной решить или смягчить имеющиеся проблемы, а также направить в </a:t>
            </a:r>
            <a:r>
              <a:rPr lang="ru-RU" dirty="0" smtClean="0">
                <a:solidFill>
                  <a:schemeClr val="tx1"/>
                </a:solidFill>
              </a:rPr>
              <a:t>созидательное </a:t>
            </a:r>
            <a:r>
              <a:rPr lang="ru-RU" dirty="0">
                <a:solidFill>
                  <a:schemeClr val="tx1"/>
                </a:solidFill>
              </a:rPr>
              <a:t>русло творческий потенциал молодёжи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indent="360000">
              <a:spcBef>
                <a:spcPts val="300"/>
              </a:spcBef>
              <a:spcAft>
                <a:spcPts val="300"/>
              </a:spcAft>
            </a:pPr>
            <a:r>
              <a:rPr lang="ru-RU" b="1" dirty="0">
                <a:solidFill>
                  <a:srgbClr val="00B050"/>
                </a:solidFill>
              </a:rPr>
              <a:t>Молодёжная политика </a:t>
            </a:r>
            <a:r>
              <a:rPr lang="ru-RU" dirty="0">
                <a:solidFill>
                  <a:schemeClr val="tx1"/>
                </a:solidFill>
              </a:rPr>
              <a:t>– это система государственных приоритетов и мер, направленных на создание условий и возможностей для успешной социализации и эффективной самореализации молодёжи.</a:t>
            </a:r>
          </a:p>
          <a:p>
            <a:pPr indent="360000">
              <a:spcBef>
                <a:spcPts val="300"/>
              </a:spcBef>
              <a:spcAft>
                <a:spcPts val="300"/>
              </a:spcAft>
            </a:pPr>
            <a:r>
              <a:rPr lang="ru-RU" b="1" dirty="0" smtClean="0">
                <a:solidFill>
                  <a:srgbClr val="00B050"/>
                </a:solidFill>
              </a:rPr>
              <a:t>Цель </a:t>
            </a:r>
            <a:r>
              <a:rPr lang="ru-RU" b="1" dirty="0">
                <a:solidFill>
                  <a:srgbClr val="00B050"/>
                </a:solidFill>
              </a:rPr>
              <a:t>государственной молодёжной политики </a:t>
            </a:r>
            <a:r>
              <a:rPr lang="ru-RU" dirty="0" smtClean="0">
                <a:solidFill>
                  <a:schemeClr val="tx1"/>
                </a:solidFill>
              </a:rPr>
              <a:t>- </a:t>
            </a:r>
            <a:r>
              <a:rPr lang="ru-RU" dirty="0">
                <a:solidFill>
                  <a:schemeClr val="tx1"/>
                </a:solidFill>
              </a:rPr>
              <a:t>всестороннее развитие потенциала молодёжи, </a:t>
            </a:r>
            <a:r>
              <a:rPr lang="ru-RU" dirty="0" smtClean="0">
                <a:solidFill>
                  <a:schemeClr val="tx1"/>
                </a:solidFill>
              </a:rPr>
              <a:t>что способствует </a:t>
            </a:r>
            <a:r>
              <a:rPr lang="ru-RU" dirty="0">
                <a:solidFill>
                  <a:schemeClr val="tx1"/>
                </a:solidFill>
              </a:rPr>
              <a:t>достижению долгосрочных целей </a:t>
            </a:r>
            <a:r>
              <a:rPr lang="ru-RU" dirty="0" smtClean="0">
                <a:solidFill>
                  <a:schemeClr val="tx1"/>
                </a:solidFill>
              </a:rPr>
              <a:t> государства– </a:t>
            </a:r>
            <a:r>
              <a:rPr lang="ru-RU" dirty="0">
                <a:solidFill>
                  <a:schemeClr val="tx1"/>
                </a:solidFill>
              </a:rPr>
              <a:t>социальному, экономическому, культурному развитию страны, обеспечению её международной конкуренто-способности и укреплению национальной безопасности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6520690" y="1556792"/>
            <a:ext cx="1008112" cy="14401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223620" y="6238727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22772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88640"/>
            <a:ext cx="6895728" cy="515887"/>
          </a:xfrm>
        </p:spPr>
        <p:txBody>
          <a:bodyPr/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молодёжной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политики: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272808" cy="5688632"/>
          </a:xfrm>
        </p:spPr>
        <p:txBody>
          <a:bodyPr/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правовых условий реализации молодёжной политики (то есть, соответствующей законодательной базы);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регулирования молодёжной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политики;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информационного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материально-финансового обеспечения молодёжной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46088">
              <a:spcBef>
                <a:spcPts val="300"/>
              </a:spcBef>
              <a:spcAft>
                <a:spcPts val="300"/>
              </a:spcAft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Основными направлениями молодёжной политики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являются: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молодёжи в общественную жизнь, её информирование о потенциальных возможностях развития;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созидательной активности молодёжи, поддержка талантливой молодёжи;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молодых людей, оказавшихся в трудной жизненной ситуации, в полноценную жизнь.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223620" y="623872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72901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7543800" cy="731912"/>
          </a:xfrm>
        </p:spPr>
        <p:txBody>
          <a:bodyPr/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Конкретные программы реализации направлений в молодежной политики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124744"/>
            <a:ext cx="7560840" cy="4514056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правового консультирования,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популяризации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общечеловеческих ценностей,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пропаганды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здорового образа жизни,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международного взаимодействия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молодёжи,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добровольческих инициатив,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трудоустройстве,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молодой семьи,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гражданской активности,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 молодым людям в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трудной ситуации.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223620" y="623872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15702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7543800" cy="515887"/>
          </a:xfrm>
        </p:spPr>
        <p:txBody>
          <a:bodyPr/>
          <a:lstStyle/>
          <a:p>
            <a:pPr marL="514350" indent="-514350">
              <a:buFont typeface="+mj-lt"/>
              <a:buAutoNum type="romanUcPeriod" startAt="2"/>
            </a:pPr>
            <a:r>
              <a:rPr lang="ru-RU" sz="2400" b="1" i="1" dirty="0"/>
              <a:t>Социальные условия, влияющие на молодежь.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836712"/>
            <a:ext cx="7632848" cy="4802088"/>
          </a:xfrm>
        </p:spPr>
        <p:txBody>
          <a:bodyPr>
            <a:normAutofit/>
          </a:bodyPr>
          <a:lstStyle/>
          <a:p>
            <a:pPr indent="360000">
              <a:spcBef>
                <a:spcPts val="300"/>
              </a:spcBef>
              <a:spcAft>
                <a:spcPts val="300"/>
              </a:spcAft>
            </a:pPr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«Социальность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совокупность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приобретённых человеком свойств, способствующих его жизнедеятельности и присоединению к социуму.</a:t>
            </a:r>
          </a:p>
          <a:p>
            <a:pPr indent="360000">
              <a:spcBef>
                <a:spcPts val="300"/>
              </a:spcBef>
              <a:spcAft>
                <a:spcPts val="300"/>
              </a:spcAft>
            </a:pPr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условия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жизнедеятельности индивида в обществе как в процессе труда, так и в рамках свободного времени (деятельность на уровне домохозяйства, условия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образования).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spcBef>
                <a:spcPts val="300"/>
              </a:spcBef>
              <a:spcAft>
                <a:spcPts val="300"/>
              </a:spcAft>
            </a:pP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Социализация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влияния на личность под воздействием стихийных, относительно регулируемых и целенаправленных условий, с целью усвоения ей общественных норм, ценностей, смыслов, общественно и личностно значимых качеств, способов поведения, позволяющих выявить свои индивидуальные особенности и возможности, использовать их в окружающей среде.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223620" y="623872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15122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327776" cy="515887"/>
          </a:xfrm>
        </p:spPr>
        <p:txBody>
          <a:bodyPr/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факторы результативности молодежи: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980728"/>
            <a:ext cx="7488832" cy="5616624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 жилищно-бытовых условий семьи;</a:t>
            </a:r>
          </a:p>
          <a:p>
            <a:pPr marL="342900" indent="-342900"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межпоколеного взаимоотношения; </a:t>
            </a:r>
          </a:p>
          <a:p>
            <a:pPr marL="342900" indent="-342900"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 и особенности социального контроля в обществе 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группе;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согласования или рассогласования между микрогрупповыми и макрогрупповыми ценностями и нормами, степень гетерогенности, субкультурности общества и окружения индивида;</a:t>
            </a:r>
          </a:p>
          <a:p>
            <a:pPr marL="342900" indent="-342900"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и воспитании;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семейно-демографической ситуации в обществе, наличие конфликта поколений либо относительно сбалансированное взаимодействие различных когорт; </a:t>
            </a:r>
          </a:p>
          <a:p>
            <a:pPr marL="342900" indent="-342900"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дискретность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прерывность линейного развития общества, кризисы в его развитии;</a:t>
            </a:r>
          </a:p>
          <a:p>
            <a:pPr marL="342900" indent="-342900"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 в обществе, востребованность молодежи на рынке труда;</a:t>
            </a:r>
          </a:p>
          <a:p>
            <a:pPr marL="342900" indent="-342900"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политическая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 в обществе, распространение экстремистских настроений и практик;</a:t>
            </a:r>
          </a:p>
          <a:p>
            <a:pPr marL="342900" indent="-342900"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 государства и характер деятельности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СМИ.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223620" y="623872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26241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7543800" cy="443879"/>
          </a:xfrm>
        </p:spPr>
        <p:txBody>
          <a:bodyPr/>
          <a:lstStyle/>
          <a:p>
            <a:pPr marL="514350" lvl="0" indent="-514350" algn="ctr">
              <a:buFont typeface="+mj-lt"/>
              <a:buAutoNum type="romanUcPeriod" startAt="3"/>
            </a:pPr>
            <a:r>
              <a:rPr lang="ru-RU" sz="2400" b="1" i="1" dirty="0"/>
              <a:t>Социокультурные особенности молодежи.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836712"/>
            <a:ext cx="7776864" cy="5616624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культура, созданная самой молодежью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Это субкультурные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черты, окружающие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социальную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категорию 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включающие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своеобразные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моду и вкусы, особенно в музыке и одежде;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отношения, сосредоточенные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скорее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дружбе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сверстников,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относительную первостепенность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досуга;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вызов ценностям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Times New Roman" panose="0202060305040502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бесклассовости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досуга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Расхождения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молодежью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очевидны, молодежная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однородна,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будучи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разделенной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гендерами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этносами, классами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образованием, конкурирующих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культурных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стилей. Возникновение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особых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молодежных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современных обществах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жизни, благодаря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чему создаются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рынки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продуктов, нацеленных 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молодежь.</a:t>
            </a:r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223620" y="6238727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406265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170</TotalTime>
  <Words>916</Words>
  <Application>Microsoft Office PowerPoint</Application>
  <PresentationFormat>Экран (4:3)</PresentationFormat>
  <Paragraphs>83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Соседство</vt:lpstr>
      <vt:lpstr> Лекция 1 Молодежь как особый субъект государственной политики.</vt:lpstr>
      <vt:lpstr>План лекции :</vt:lpstr>
      <vt:lpstr>Молодежь как социально-демографическая группа. </vt:lpstr>
      <vt:lpstr>Молодежь как социально-демографическая группа. </vt:lpstr>
      <vt:lpstr>Социально-значимые признаки молодежи:</vt:lpstr>
      <vt:lpstr>Молодёжь принято делить на четыре возрастные группы:</vt:lpstr>
      <vt:lpstr>Например</vt:lpstr>
      <vt:lpstr>Факторы влияющие на положение молодежи в социальной структуре</vt:lpstr>
      <vt:lpstr>Социальный статус молодежи в обществе</vt:lpstr>
      <vt:lpstr>Система молодёжной политики:</vt:lpstr>
      <vt:lpstr>Конкретные программы реализации направлений в молодежной политики</vt:lpstr>
      <vt:lpstr>Социальные условия, влияющие на молодежь.</vt:lpstr>
      <vt:lpstr>Основные факторы результативности молодежи:</vt:lpstr>
      <vt:lpstr>Социокультурные особенности молодежи.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Лекция 1 Молодежь как особый субъект государственной политики.</dc:title>
  <dc:creator>Елена</dc:creator>
  <cp:lastModifiedBy>АндрейК74</cp:lastModifiedBy>
  <cp:revision>34</cp:revision>
  <dcterms:created xsi:type="dcterms:W3CDTF">2018-05-11T17:01:13Z</dcterms:created>
  <dcterms:modified xsi:type="dcterms:W3CDTF">2018-06-06T02:10:33Z</dcterms:modified>
</cp:coreProperties>
</file>