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40"/>
  </p:notesMasterIdLst>
  <p:sldIdLst>
    <p:sldId id="292" r:id="rId2"/>
    <p:sldId id="293" r:id="rId3"/>
    <p:sldId id="29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9144000" cy="6858000" type="screen4x3"/>
  <p:notesSz cx="6858000" cy="9144000"/>
  <p:custDataLst>
    <p:tags r:id="rId4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8" y="-13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16A6F-22AC-4B25-B7A8-E6C1C7212AD9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54889-0584-4C2D-9F92-0AC780FCAE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029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444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7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50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346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35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250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60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150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595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226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824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776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811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557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4282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368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3213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834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951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162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3099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978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4148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412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162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1805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0729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524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881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1372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3738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7407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7478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3068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8012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614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54889-0584-4C2D-9F92-0AC780FCAE7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20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157D42-2CC1-4E82-9CDE-0E4D894C4C0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58217D-D52B-4071-9DD7-F4F5FA8A9484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600" b="1" dirty="0" smtClean="0">
                <a:solidFill>
                  <a:schemeClr val="bg1"/>
                </a:solidFill>
              </a:rPr>
              <a:t>Тема </a:t>
            </a:r>
            <a:r>
              <a:rPr lang="ru-RU" sz="4600" b="1" dirty="0" smtClean="0">
                <a:solidFill>
                  <a:schemeClr val="bg1"/>
                </a:solidFill>
              </a:rPr>
              <a:t>«</a:t>
            </a:r>
            <a:r>
              <a:rPr lang="ru-RU" sz="4800" dirty="0" err="1"/>
              <a:t>Влагозащита</a:t>
            </a:r>
            <a:r>
              <a:rPr lang="ru-RU" sz="4800" dirty="0"/>
              <a:t> и герметизация </a:t>
            </a:r>
            <a:r>
              <a:rPr lang="ru-RU" sz="4800" dirty="0" smtClean="0"/>
              <a:t>РЭУ</a:t>
            </a:r>
            <a:r>
              <a:rPr lang="ru-RU" sz="4600" b="1" dirty="0" smtClean="0">
                <a:solidFill>
                  <a:schemeClr val="bg1"/>
                </a:solidFill>
              </a:rPr>
              <a:t>»</a:t>
            </a:r>
            <a:endParaRPr lang="ru-RU" sz="4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49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СОДЕРЖАНИЕ</a:t>
            </a:r>
          </a:p>
          <a:p>
            <a:pPr marL="0" indent="0" algn="ctr">
              <a:buNone/>
            </a:pPr>
            <a:endParaRPr lang="ru-RU" sz="2800" b="1" dirty="0">
              <a:solidFill>
                <a:schemeClr val="tx2"/>
              </a:solidFill>
              <a:latin typeface="Calibri" panose="020F0502020204030204" pitchFamily="34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/>
              <a:t>1. </a:t>
            </a:r>
            <a:r>
              <a:rPr lang="ru-RU" sz="2400" b="1" dirty="0"/>
              <a:t>Механизмы проникновения </a:t>
            </a:r>
            <a:r>
              <a:rPr lang="ru-RU" sz="2400" b="1" dirty="0" smtClean="0"/>
              <a:t>влаги</a:t>
            </a:r>
            <a:endParaRPr lang="ru-RU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/>
              <a:t>2. </a:t>
            </a:r>
            <a:r>
              <a:rPr lang="ru-RU" sz="2400" b="1" dirty="0" err="1"/>
              <a:t>Бескорпусная</a:t>
            </a:r>
            <a:r>
              <a:rPr lang="ru-RU" sz="2400" b="1" dirty="0"/>
              <a:t> </a:t>
            </a:r>
            <a:r>
              <a:rPr lang="ru-RU" sz="2400" b="1" dirty="0" err="1"/>
              <a:t>влагозащита</a:t>
            </a:r>
            <a:r>
              <a:rPr lang="ru-RU" sz="2400" b="1" dirty="0"/>
              <a:t> ЭРК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/>
              <a:t>3. </a:t>
            </a:r>
            <a:r>
              <a:rPr lang="ru-RU" sz="2400" b="1" dirty="0"/>
              <a:t>Способы </a:t>
            </a:r>
            <a:r>
              <a:rPr lang="ru-RU" sz="2400" b="1" dirty="0" err="1"/>
              <a:t>бескорпусной</a:t>
            </a:r>
            <a:r>
              <a:rPr lang="ru-RU" sz="2400" b="1" dirty="0"/>
              <a:t> </a:t>
            </a:r>
            <a:r>
              <a:rPr lang="ru-RU" sz="2400" b="1" dirty="0" smtClean="0"/>
              <a:t>герметизации</a:t>
            </a:r>
            <a:endParaRPr lang="ru-RU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/>
              <a:t>4. </a:t>
            </a:r>
            <a:r>
              <a:rPr lang="ru-RU" sz="2400" b="1" dirty="0"/>
              <a:t>Антикоррозийные и декоративные </a:t>
            </a:r>
            <a:r>
              <a:rPr lang="ru-RU" sz="2400" b="1" dirty="0" smtClean="0"/>
              <a:t>покрытия</a:t>
            </a:r>
            <a:endParaRPr lang="ru-RU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/>
              <a:t>5. </a:t>
            </a:r>
            <a:r>
              <a:rPr lang="ru-RU" sz="2400" b="1" dirty="0"/>
              <a:t>Герметизация в разъемных и неразъемных </a:t>
            </a:r>
            <a:r>
              <a:rPr lang="ru-RU" sz="2400" b="1" dirty="0" smtClean="0"/>
              <a:t>корпусах</a:t>
            </a:r>
            <a:endParaRPr lang="ru-RU" sz="2400" b="1" dirty="0"/>
          </a:p>
          <a:p>
            <a:pPr marL="0" indent="0">
              <a:buNone/>
            </a:pPr>
            <a:endParaRPr lang="ru-RU" sz="2400" dirty="0"/>
          </a:p>
          <a:p>
            <a:pPr marL="0" lvl="0" indent="0">
              <a:buNone/>
            </a:pPr>
            <a:endParaRPr lang="en-US" altLang="ru-RU" sz="2400" b="1" dirty="0" smtClean="0">
              <a:solidFill>
                <a:srgbClr val="002060"/>
              </a:solidFill>
              <a:latin typeface="Constantia" panose="02030602050306030303" pitchFamily="18" charset="0"/>
              <a:cs typeface="Arial" charset="0"/>
            </a:endParaRPr>
          </a:p>
          <a:p>
            <a:pPr marL="0" lvl="0" indent="0">
              <a:buNone/>
            </a:pPr>
            <a:endParaRPr lang="en-US" altLang="ru-RU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lvl="0" indent="0">
              <a:buNone/>
            </a:pPr>
            <a:endParaRPr lang="ru-RU" sz="2000" dirty="0" smtClean="0">
              <a:cs typeface="Arial" pitchFamily="34" charset="0"/>
            </a:endParaRPr>
          </a:p>
          <a:p>
            <a:pPr marL="0" lvl="0" indent="0">
              <a:buNone/>
            </a:pPr>
            <a:endParaRPr lang="ru-RU" sz="2000" dirty="0">
              <a:cs typeface="Arial" pitchFamily="34" charset="0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83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Основы конструирования и технологии радиоэлектронных средств: учебное пособие для студ. вузов / Г. Ф. Баканов, С. С. Соколов, В. Ю. Суходольский. - М.: Академия, 2007. - 368 с.: ил.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418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548680"/>
            <a:ext cx="6768752" cy="86409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1. Механизмы </a:t>
            </a:r>
            <a:r>
              <a:rPr lang="ru-RU" sz="2800" b="1" dirty="0"/>
              <a:t>проникновения </a:t>
            </a:r>
            <a:r>
              <a:rPr lang="ru-RU" sz="2800" b="1" dirty="0" smtClean="0"/>
              <a:t>влаги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Проблемы </a:t>
            </a:r>
            <a:r>
              <a:rPr lang="ru-RU" sz="2400" dirty="0" err="1">
                <a:solidFill>
                  <a:srgbClr val="C00000"/>
                </a:solidFill>
              </a:rPr>
              <a:t>влагозащиты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и герметизации </a:t>
            </a:r>
            <a:r>
              <a:rPr lang="ru-RU" sz="2400" dirty="0" smtClean="0"/>
              <a:t>РЭУ </a:t>
            </a:r>
            <a:r>
              <a:rPr lang="ru-RU" sz="2400" dirty="0"/>
              <a:t>возникают, когда </a:t>
            </a:r>
            <a:r>
              <a:rPr lang="ru-RU" sz="2400" dirty="0" smtClean="0"/>
              <a:t>предполагается </a:t>
            </a:r>
            <a:r>
              <a:rPr lang="ru-RU" sz="2400" dirty="0"/>
              <a:t>их длительная эксплуатация в условиях </a:t>
            </a:r>
            <a:r>
              <a:rPr lang="ru-RU" sz="2400" dirty="0" smtClean="0"/>
              <a:t>повышенной </a:t>
            </a:r>
            <a:r>
              <a:rPr lang="ru-RU" sz="2400" dirty="0"/>
              <a:t>влажности окружающей среды. </a:t>
            </a:r>
            <a:endParaRPr lang="ru-RU" sz="2400" dirty="0" smtClean="0"/>
          </a:p>
          <a:p>
            <a:pPr algn="just"/>
            <a:r>
              <a:rPr lang="ru-RU" sz="2400" dirty="0" smtClean="0"/>
              <a:t>Эти </a:t>
            </a:r>
            <a:r>
              <a:rPr lang="ru-RU" sz="2400" dirty="0"/>
              <a:t>условия </a:t>
            </a:r>
            <a:r>
              <a:rPr lang="ru-RU" sz="2400" dirty="0">
                <a:solidFill>
                  <a:srgbClr val="C00000"/>
                </a:solidFill>
              </a:rPr>
              <a:t>оговариваются в техническом задании </a:t>
            </a:r>
            <a:r>
              <a:rPr lang="ru-RU" sz="2400" dirty="0"/>
              <a:t>наряду с другими эксплуатационными требованиями, и тогда они являются исходными при выполнении проектных исследований и разработке мероприятий по </a:t>
            </a:r>
            <a:r>
              <a:rPr lang="ru-RU" sz="2400" dirty="0" err="1"/>
              <a:t>влагозащите</a:t>
            </a:r>
            <a:r>
              <a:rPr lang="ru-RU" sz="2400" dirty="0"/>
              <a:t> и герметизации РЭС.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86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Условия эксплуатации </a:t>
            </a:r>
            <a:r>
              <a:rPr lang="ru-RU" sz="2400" dirty="0" smtClean="0">
                <a:solidFill>
                  <a:srgbClr val="C00000"/>
                </a:solidFill>
              </a:rPr>
              <a:t>РЭУ </a:t>
            </a:r>
            <a:r>
              <a:rPr lang="ru-RU" sz="2400" dirty="0">
                <a:solidFill>
                  <a:srgbClr val="C00000"/>
                </a:solidFill>
              </a:rPr>
              <a:t>характеризуют следующие </a:t>
            </a:r>
            <a:r>
              <a:rPr lang="ru-RU" sz="2400" dirty="0" smtClean="0">
                <a:solidFill>
                  <a:srgbClr val="C00000"/>
                </a:solidFill>
              </a:rPr>
              <a:t>климатические </a:t>
            </a:r>
            <a:r>
              <a:rPr lang="ru-RU" sz="2400" dirty="0">
                <a:solidFill>
                  <a:srgbClr val="C00000"/>
                </a:solidFill>
              </a:rPr>
              <a:t>параметры</a:t>
            </a:r>
            <a:r>
              <a:rPr lang="ru-RU" sz="2400" dirty="0"/>
              <a:t>: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максимальная</a:t>
            </a:r>
            <a:r>
              <a:rPr lang="ru-RU" sz="2400" dirty="0"/>
              <a:t>, минимальная температуры окружающей среды,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максимальная </a:t>
            </a:r>
            <a:r>
              <a:rPr lang="ru-RU" sz="2400" dirty="0"/>
              <a:t>относительная влажность </a:t>
            </a:r>
            <a:r>
              <a:rPr lang="ru-RU" sz="2400" dirty="0" smtClean="0"/>
              <a:t>воздуха </a:t>
            </a:r>
            <a:r>
              <a:rPr lang="ru-RU" sz="2400" dirty="0"/>
              <a:t>при определенной температуре. </a:t>
            </a:r>
            <a:endParaRPr lang="ru-RU" sz="2400" dirty="0" smtClean="0"/>
          </a:p>
          <a:p>
            <a:pPr algn="just"/>
            <a:r>
              <a:rPr lang="ru-RU" sz="2400" dirty="0" smtClean="0"/>
              <a:t>В </a:t>
            </a:r>
            <a:r>
              <a:rPr lang="ru-RU" sz="2400" dirty="0"/>
              <a:t>условиях этих </a:t>
            </a:r>
            <a:r>
              <a:rPr lang="ru-RU" sz="2400" dirty="0" smtClean="0"/>
              <a:t>климатических </a:t>
            </a:r>
            <a:r>
              <a:rPr lang="ru-RU" sz="2400" dirty="0"/>
              <a:t>воздействий </a:t>
            </a:r>
            <a:r>
              <a:rPr lang="ru-RU" sz="2400" dirty="0" smtClean="0"/>
              <a:t>РЭУ </a:t>
            </a:r>
            <a:r>
              <a:rPr lang="ru-RU" sz="2400" dirty="0"/>
              <a:t>должны сохранять работоспособность в </a:t>
            </a:r>
            <a:r>
              <a:rPr lang="ru-RU" sz="2400" dirty="0" smtClean="0"/>
              <a:t>течение </a:t>
            </a:r>
            <a:r>
              <a:rPr lang="ru-RU" sz="2400" dirty="0"/>
              <a:t>заданного времени. Аналогичные параметры задаются и для ежима хранения </a:t>
            </a:r>
            <a:r>
              <a:rPr lang="ru-RU" sz="2400" dirty="0" smtClean="0"/>
              <a:t>РЭУ.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28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476780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ru-RU" dirty="0" smtClean="0"/>
                  <a:t>В атмосферном </a:t>
                </a:r>
                <a:r>
                  <a:rPr lang="ru-RU" dirty="0"/>
                  <a:t>воздухе присутствует некоторое количество водяного пара (около 2,3 %), парциальное давление которого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в.п.</m:t>
                        </m:r>
                      </m:sub>
                    </m:sSub>
                  </m:oMath>
                </a14:m>
                <a:r>
                  <a:rPr lang="ru-RU" dirty="0"/>
                  <a:t> п не может превышать некоторого определенного (</a:t>
                </a:r>
                <a:r>
                  <a:rPr lang="ru-RU" dirty="0" smtClean="0"/>
                  <a:t>зависящего </a:t>
                </a:r>
                <a:r>
                  <a:rPr lang="ru-RU" dirty="0"/>
                  <a:t>от температуры) значения, т. е. давления насыщенного водяного пара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в.п.нас</m:t>
                        </m:r>
                      </m:sub>
                    </m:sSub>
                  </m:oMath>
                </a14:m>
                <a:r>
                  <a:rPr lang="ru-RU" dirty="0" smtClean="0"/>
                  <a:t> нас</a:t>
                </a:r>
                <a:r>
                  <a:rPr lang="ru-RU" dirty="0"/>
                  <a:t>. При этом в заданном объеме </a:t>
                </a:r>
                <a:r>
                  <a:rPr lang="ru-RU" i="1" dirty="0"/>
                  <a:t>V</a:t>
                </a:r>
                <a:r>
                  <a:rPr lang="ru-RU" dirty="0"/>
                  <a:t> воздуха при заданной температуре может содержаться абсолютное М и </a:t>
                </a:r>
                <a:r>
                  <a:rPr lang="ru-RU" dirty="0" smtClean="0"/>
                  <a:t>максимальное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b="0" i="1" smtClean="0">
                            <a:latin typeface="Cambria Math"/>
                          </a:rPr>
                          <m:t>М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мах</m:t>
                        </m:r>
                      </m:sub>
                    </m:sSub>
                  </m:oMath>
                </a14:m>
                <a:r>
                  <a:rPr lang="ru-RU" dirty="0" smtClean="0"/>
                  <a:t> количество </a:t>
                </a:r>
                <a:r>
                  <a:rPr lang="ru-RU" dirty="0"/>
                  <a:t>водяного пара. Следовательно, </a:t>
                </a:r>
                <a:r>
                  <a:rPr lang="ru-RU" dirty="0" smtClean="0"/>
                  <a:t>абсолютную </a:t>
                </a:r>
                <a:r>
                  <a:rPr lang="ru-RU" dirty="0"/>
                  <a:t>и максимальную влажность воздуха можно записать </a:t>
                </a:r>
                <a:r>
                  <a:rPr lang="ru-RU" dirty="0" smtClean="0"/>
                  <a:t>соответственно </a:t>
                </a:r>
                <a:r>
                  <a:rPr lang="ru-RU" dirty="0"/>
                  <a:t>в виде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𝑀</m:t>
                    </m:r>
                    <m:r>
                      <a:rPr lang="en-US" i="1">
                        <a:latin typeface="Cambria Math"/>
                      </a:rPr>
                      <m:t>/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en-US" dirty="0" smtClean="0"/>
                  <a:t>,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𝑚𝑎𝑥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ru-RU" dirty="0" smtClean="0"/>
                  <a:t>Отношение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𝑚𝑎𝑥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ru-RU" dirty="0" smtClean="0"/>
                  <a:t>выраженное </a:t>
                </a:r>
                <a:r>
                  <a:rPr lang="ru-RU" dirty="0"/>
                  <a:t>в процентах, называют относительной влажностью воздуха.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4767808"/>
              </a:xfrm>
              <a:blipFill rotWithShape="1">
                <a:blip r:embed="rId3"/>
                <a:stretch>
                  <a:fillRect l="-1111" t="-1788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702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Температуру влажного </a:t>
            </a:r>
            <a:r>
              <a:rPr lang="ru-RU" sz="2400" dirty="0"/>
              <a:t>воздуха, при охлаждении до которой </a:t>
            </a:r>
            <a:r>
              <a:rPr lang="ru-RU" sz="2400" dirty="0" smtClean="0"/>
              <a:t>происходит </a:t>
            </a:r>
            <a:r>
              <a:rPr lang="ru-RU" sz="2400" dirty="0"/>
              <a:t>конденсация влаги, т.е. переход ее в </a:t>
            </a:r>
            <a:r>
              <a:rPr lang="ru-RU" sz="2400" dirty="0" smtClean="0"/>
              <a:t>капельно-жидкое </a:t>
            </a:r>
            <a:r>
              <a:rPr lang="ru-RU" sz="2400" dirty="0"/>
              <a:t>состояние, называют </a:t>
            </a:r>
            <a:r>
              <a:rPr lang="ru-RU" sz="2400" b="1" dirty="0">
                <a:solidFill>
                  <a:srgbClr val="C00000"/>
                </a:solidFill>
              </a:rPr>
              <a:t>температурой точки росы</a:t>
            </a:r>
            <a:r>
              <a:rPr lang="ru-RU" sz="2400" dirty="0"/>
              <a:t>.</a:t>
            </a:r>
          </a:p>
          <a:p>
            <a:pPr algn="just"/>
            <a:r>
              <a:rPr lang="ru-RU" sz="2400" dirty="0" smtClean="0"/>
              <a:t>Воздействие </a:t>
            </a:r>
            <a:r>
              <a:rPr lang="ru-RU" sz="2400" dirty="0"/>
              <a:t>паров воды на элементы и несущие конструкции РЭС определяется </a:t>
            </a:r>
            <a:r>
              <a:rPr lang="ru-RU" sz="2400" dirty="0">
                <a:solidFill>
                  <a:srgbClr val="C00000"/>
                </a:solidFill>
              </a:rPr>
              <a:t>сорбционными процессами</a:t>
            </a:r>
            <a:r>
              <a:rPr lang="ru-RU" sz="2400" dirty="0"/>
              <a:t>, т.е. поверхностным и объемным поглощением влаги, находящейся в парообразном или капельно-жидком состоянии. </a:t>
            </a:r>
            <a:endParaRPr lang="ru-RU" sz="2400" dirty="0" smtClean="0"/>
          </a:p>
          <a:p>
            <a:pPr algn="just"/>
            <a:r>
              <a:rPr lang="ru-RU" sz="2400" dirty="0" smtClean="0"/>
              <a:t>Изменения </a:t>
            </a:r>
            <a:r>
              <a:rPr lang="ru-RU" sz="2400" dirty="0"/>
              <a:t>при этом структуры и параметров поглощающих материалов связаны с </a:t>
            </a:r>
            <a:r>
              <a:rPr lang="ru-RU" sz="2400" dirty="0" smtClean="0"/>
              <a:t>особенностями </a:t>
            </a:r>
            <a:r>
              <a:rPr lang="ru-RU" sz="2400" dirty="0"/>
              <a:t>строения молекул воды.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452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4968552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ru-RU" sz="2400" dirty="0" smtClean="0"/>
                  <a:t>Прежде всего, вода является сильно </a:t>
                </a:r>
                <a:r>
                  <a:rPr lang="ru-RU" sz="2400" i="1" dirty="0"/>
                  <a:t>полярным веществом</a:t>
                </a:r>
                <a:r>
                  <a:rPr lang="ru-RU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≈80</m:t>
                        </m:r>
                      </m:e>
                    </m:d>
                    <m:r>
                      <a:rPr lang="ru-RU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sz="2400" dirty="0" smtClean="0"/>
                  <a:t>с </a:t>
                </a:r>
                <a:r>
                  <a:rPr lang="ru-RU" sz="2400" dirty="0"/>
                  <a:t>высокой электрической проводимостью (р </a:t>
                </a:r>
                <a:r>
                  <a:rPr lang="ru-RU" sz="2400" dirty="0" smtClean="0"/>
                  <a:t>≈ </a:t>
                </a:r>
                <a:r>
                  <a:rPr lang="ru-RU" sz="2400" dirty="0"/>
                  <a:t>10</a:t>
                </a:r>
                <a:r>
                  <a:rPr lang="ru-RU" sz="2400" baseline="30000" dirty="0"/>
                  <a:t>5</a:t>
                </a:r>
                <a:r>
                  <a:rPr lang="ru-RU" sz="2400" dirty="0"/>
                  <a:t> </a:t>
                </a:r>
                <a:r>
                  <a:rPr lang="ru-RU" sz="2400" dirty="0" smtClean="0"/>
                  <a:t>Ом*см</a:t>
                </a:r>
                <a:r>
                  <a:rPr lang="ru-RU" sz="2400" dirty="0"/>
                  <a:t>), обусловленной наличием в ней примесей ионного типа. </a:t>
                </a:r>
                <a:r>
                  <a:rPr lang="ru-RU" sz="2400" dirty="0" smtClean="0"/>
                  <a:t>Кроме того</a:t>
                </a:r>
                <a:r>
                  <a:rPr lang="ru-RU" sz="2400" dirty="0"/>
                  <a:t>, вода — </a:t>
                </a:r>
                <a:r>
                  <a:rPr lang="ru-RU" sz="2400" b="1" i="1" dirty="0">
                    <a:solidFill>
                      <a:srgbClr val="C00000"/>
                    </a:solidFill>
                  </a:rPr>
                  <a:t>химически активное вещество</a:t>
                </a:r>
                <a:r>
                  <a:rPr lang="ru-RU" sz="2400" dirty="0"/>
                  <a:t>, взаимодействующее с </a:t>
                </a:r>
                <a:r>
                  <a:rPr lang="ru-RU" sz="2400" dirty="0" smtClean="0"/>
                  <a:t>другими </a:t>
                </a:r>
                <a:r>
                  <a:rPr lang="ru-RU" sz="2400" dirty="0"/>
                  <a:t>веществами с образованием растворов солей, </a:t>
                </a:r>
                <a:r>
                  <a:rPr lang="ru-RU" sz="2400" dirty="0" smtClean="0"/>
                  <a:t>кислот, щелочей </a:t>
                </a:r>
                <a:r>
                  <a:rPr lang="ru-RU" sz="2400" dirty="0"/>
                  <a:t>и способное вызвать </a:t>
                </a:r>
                <a:r>
                  <a:rPr lang="ru-RU" sz="2400" i="1" dirty="0"/>
                  <a:t>гидролитическую деструкцию</a:t>
                </a:r>
                <a:r>
                  <a:rPr lang="ru-RU" sz="2400" dirty="0"/>
                  <a:t> погло­щающих органических и неорганических материалов. </a:t>
                </a:r>
                <a:r>
                  <a:rPr lang="ru-RU" sz="2400" dirty="0">
                    <a:solidFill>
                      <a:srgbClr val="C00000"/>
                    </a:solidFill>
                  </a:rPr>
                  <a:t>Особой аг­рессивностью обладает морская вода</a:t>
                </a:r>
                <a:r>
                  <a:rPr lang="ru-RU" sz="2400" dirty="0"/>
                  <a:t>, содержащая в растворен­ном виде многие металлы, вызывающие </a:t>
                </a:r>
                <a:r>
                  <a:rPr lang="ru-RU" sz="2400" i="1" dirty="0"/>
                  <a:t>электрохимическую кор­розию</a:t>
                </a:r>
                <a:r>
                  <a:rPr lang="ru-RU" sz="2400" dirty="0"/>
                  <a:t> материалов. 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4968552"/>
              </a:xfrm>
              <a:blipFill rotWithShape="1">
                <a:blip r:embed="rId3"/>
                <a:stretch>
                  <a:fillRect l="-1111" t="-982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26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Без специальных мер защиты воздействие влаги может оказать существенное влияние на целость конструкции и параметры ЭРК</a:t>
            </a:r>
            <a:r>
              <a:rPr lang="ru-RU" sz="2400" dirty="0"/>
              <a:t>. 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В </a:t>
            </a:r>
            <a:r>
              <a:rPr lang="ru-RU" sz="2400" dirty="0"/>
              <a:t>моточных изделиях </a:t>
            </a:r>
            <a:r>
              <a:rPr lang="ru-RU" sz="2400" dirty="0" smtClean="0"/>
              <a:t>влага</a:t>
            </a:r>
            <a:r>
              <a:rPr lang="ru-RU" sz="2400" dirty="0"/>
              <a:t>, проникая через выво­ды в межобмоточную и межслойную изоляцию, способствует </a:t>
            </a:r>
            <a:r>
              <a:rPr lang="ru-RU" sz="2400" dirty="0" smtClean="0"/>
              <a:t>снижению </a:t>
            </a:r>
            <a:r>
              <a:rPr lang="ru-RU" sz="2400" dirty="0"/>
              <a:t>ее сопротивления </a:t>
            </a:r>
            <a:r>
              <a:rPr lang="en-US" sz="2400" dirty="0" smtClean="0"/>
              <a:t>R</a:t>
            </a:r>
            <a:r>
              <a:rPr lang="ru-RU" sz="2400" baseline="-25000" dirty="0" smtClean="0"/>
              <a:t>из</a:t>
            </a:r>
            <a:r>
              <a:rPr lang="ru-RU" sz="2400" dirty="0" smtClean="0"/>
              <a:t> </a:t>
            </a:r>
            <a:r>
              <a:rPr lang="ru-RU" sz="2400" dirty="0"/>
              <a:t>и возрастанию </a:t>
            </a:r>
            <a:r>
              <a:rPr lang="en-US" sz="2400" dirty="0" err="1" smtClean="0"/>
              <a:t>tg</a:t>
            </a:r>
            <a:r>
              <a:rPr lang="el-GR" sz="2400" dirty="0" smtClean="0"/>
              <a:t>δ</a:t>
            </a:r>
            <a:r>
              <a:rPr lang="ru-RU" sz="2400" dirty="0" smtClean="0"/>
              <a:t>, </a:t>
            </a:r>
            <a:r>
              <a:rPr lang="ru-RU" sz="2400" dirty="0"/>
              <a:t>увеличивая при этом вероятность теплового пробоя.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786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В коммутационных устройствах </a:t>
            </a:r>
            <a:r>
              <a:rPr lang="ru-RU" sz="2400" dirty="0" smtClean="0"/>
              <a:t>влага</a:t>
            </a:r>
            <a:r>
              <a:rPr lang="ru-RU" sz="2400" dirty="0"/>
              <a:t>, проникая через </a:t>
            </a:r>
            <a:r>
              <a:rPr lang="ru-RU" sz="2400" dirty="0" err="1"/>
              <a:t>межконтактные</a:t>
            </a:r>
            <a:r>
              <a:rPr lang="ru-RU" sz="2400" dirty="0"/>
              <a:t> капиллярные и механические зазоры, спо­собствует увеличению переходного сопротивления контактного соединения вследствие образования оксидных пленок на его по­верхностях, а также изменяет требуемое усилие и четкость пере­ключения вследствие изменения механических характеристик </a:t>
            </a:r>
            <a:r>
              <a:rPr lang="ru-RU" sz="2400" dirty="0" smtClean="0"/>
              <a:t>упругих элементов.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434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В конденсаторах </a:t>
            </a:r>
            <a:r>
              <a:rPr lang="ru-RU" sz="2400" dirty="0" smtClean="0"/>
              <a:t>возможны </a:t>
            </a:r>
            <a:r>
              <a:rPr lang="ru-RU" sz="2400" dirty="0"/>
              <a:t>объемное увлажнение </a:t>
            </a:r>
            <a:r>
              <a:rPr lang="ru-RU" sz="2400" dirty="0" smtClean="0"/>
              <a:t> </a:t>
            </a:r>
            <a:r>
              <a:rPr lang="ru-RU" sz="2400" dirty="0"/>
              <a:t>органического диэлектрика и поверхностное увлажнение неорга­нического диэлектрика, увеличивающие их емкость и потери, а также снижающие сопротивление изоляции и значение напряже­ния пробоя.</a:t>
            </a:r>
          </a:p>
          <a:p>
            <a:pPr algn="just"/>
            <a:r>
              <a:rPr lang="ru-RU" sz="2400" dirty="0"/>
              <a:t>Проникновение влаги в органическое связующее вещество </a:t>
            </a:r>
            <a:r>
              <a:rPr lang="ru-RU" sz="2400" dirty="0" smtClean="0"/>
              <a:t>токопроводящей </a:t>
            </a:r>
            <a:r>
              <a:rPr lang="ru-RU" sz="2400" dirty="0"/>
              <a:t>композиции непроволочных </a:t>
            </a:r>
            <a:r>
              <a:rPr lang="ru-RU" sz="2400" dirty="0" smtClean="0"/>
              <a:t>резисторов</a:t>
            </a:r>
            <a:r>
              <a:rPr lang="ru-RU" sz="2400" i="1" dirty="0" smtClean="0"/>
              <a:t> </a:t>
            </a:r>
            <a:r>
              <a:rPr lang="ru-RU" sz="2400" dirty="0"/>
              <a:t>п</a:t>
            </a:r>
            <a:r>
              <a:rPr lang="ru-RU" sz="2400" dirty="0" smtClean="0"/>
              <a:t>риводит </a:t>
            </a:r>
            <a:r>
              <a:rPr lang="ru-RU" sz="2400" dirty="0"/>
              <a:t>к изменению их сопротивления.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843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/>
              <a:t>Для </a:t>
            </a:r>
            <a:r>
              <a:rPr lang="ru-RU" sz="2400" dirty="0"/>
              <a:t>проводников, припоев и несущих металлических </a:t>
            </a:r>
            <a:r>
              <a:rPr lang="ru-RU" sz="2400" dirty="0" smtClean="0"/>
              <a:t>конструкций </a:t>
            </a:r>
            <a:r>
              <a:rPr lang="ru-RU" sz="2400" dirty="0" smtClean="0"/>
              <a:t>РЭУ </a:t>
            </a:r>
            <a:r>
              <a:rPr lang="ru-RU" sz="2400" dirty="0"/>
              <a:t>большую опасность представляют процессы </a:t>
            </a:r>
            <a:r>
              <a:rPr lang="ru-RU" sz="2400" dirty="0" smtClean="0"/>
              <a:t>электрохимической </a:t>
            </a:r>
            <a:r>
              <a:rPr lang="ru-RU" sz="2400" dirty="0"/>
              <a:t>и электролитической коррозии металлов, т.е. </a:t>
            </a:r>
            <a:r>
              <a:rPr lang="ru-RU" sz="2400" dirty="0" smtClean="0"/>
              <a:t>растворения </a:t>
            </a:r>
            <a:r>
              <a:rPr lang="ru-RU" sz="2400" dirty="0"/>
              <a:t>металлов в присутствии ионных загрязнителей в </a:t>
            </a:r>
            <a:r>
              <a:rPr lang="ru-RU" sz="2400" dirty="0" smtClean="0"/>
              <a:t>адсорбированной </a:t>
            </a:r>
            <a:r>
              <a:rPr lang="ru-RU" sz="2400" dirty="0"/>
              <a:t>пленке паров </a:t>
            </a:r>
            <a:r>
              <a:rPr lang="ru-RU" sz="2400" dirty="0" smtClean="0"/>
              <a:t>воды. </a:t>
            </a: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rgbClr val="C00000"/>
                </a:solidFill>
              </a:rPr>
              <a:t>Ионные </a:t>
            </a:r>
            <a:r>
              <a:rPr lang="ru-RU" sz="2400" b="1" dirty="0">
                <a:solidFill>
                  <a:srgbClr val="C00000"/>
                </a:solidFill>
              </a:rPr>
              <a:t>загрязнители </a:t>
            </a:r>
            <a:r>
              <a:rPr lang="ru-RU" sz="2400" dirty="0"/>
              <a:t>— </a:t>
            </a:r>
            <a:r>
              <a:rPr lang="ru-RU" sz="2400" dirty="0" smtClean="0"/>
              <a:t>это </a:t>
            </a:r>
            <a:r>
              <a:rPr lang="ru-RU" sz="2400" dirty="0" err="1"/>
              <a:t>диссоциированные</a:t>
            </a:r>
            <a:r>
              <a:rPr lang="ru-RU" sz="2400" dirty="0"/>
              <a:t> ионы остатков серной, соляной и азотной кислот, присутствующих в атмосфере. Вследствие этого </a:t>
            </a:r>
            <a:r>
              <a:rPr lang="ru-RU" sz="2400" dirty="0" smtClean="0"/>
              <a:t>адсорбированная </a:t>
            </a:r>
            <a:r>
              <a:rPr lang="ru-RU" sz="2400" dirty="0"/>
              <a:t>пленка становится электролитом, в котором металлы </a:t>
            </a:r>
            <a:r>
              <a:rPr lang="ru-RU" sz="2400" dirty="0" smtClean="0"/>
              <a:t>конструкции </a:t>
            </a:r>
            <a:r>
              <a:rPr lang="ru-RU" sz="2400" dirty="0"/>
              <a:t>образуют первичные гальванические пары. </a:t>
            </a:r>
            <a:r>
              <a:rPr lang="ru-RU" sz="2400" dirty="0" smtClean="0"/>
              <a:t>Аналогичные </a:t>
            </a:r>
            <a:r>
              <a:rPr lang="ru-RU" sz="2400" dirty="0"/>
              <a:t>процессы могут происходить и под действием внешнего </a:t>
            </a:r>
            <a:r>
              <a:rPr lang="ru-RU" sz="2400" dirty="0" smtClean="0"/>
              <a:t>электрического </a:t>
            </a:r>
            <a:r>
              <a:rPr lang="ru-RU" sz="2400" dirty="0"/>
              <a:t>поля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050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</a:rPr>
              <a:t>Под проникновением влаги </a:t>
            </a:r>
            <a:r>
              <a:rPr lang="ru-RU" sz="2400" dirty="0"/>
              <a:t>вообще понимают процесс ее </a:t>
            </a:r>
            <a:r>
              <a:rPr lang="ru-RU" sz="2400" dirty="0" smtClean="0"/>
              <a:t>поглощения </a:t>
            </a:r>
            <a:r>
              <a:rPr lang="ru-RU" sz="2400" dirty="0"/>
              <a:t>(сорбции) и прохождения паров воды через слой (</a:t>
            </a:r>
            <a:r>
              <a:rPr lang="ru-RU" sz="2400" dirty="0" smtClean="0"/>
              <a:t>пленку</a:t>
            </a:r>
            <a:r>
              <a:rPr lang="ru-RU" sz="2400" dirty="0"/>
              <a:t>) органического вещества в направлении падения их концент­рации до наступления равенства парциальных давлений по </a:t>
            </a:r>
            <a:r>
              <a:rPr lang="ru-RU" sz="2400" dirty="0" smtClean="0"/>
              <a:t>обе </a:t>
            </a:r>
            <a:r>
              <a:rPr lang="ru-RU" sz="2400" dirty="0"/>
              <a:t>стороны этого слоя.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854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/>
              <a:t>Различают следующие сорбционные процессы:</a:t>
            </a:r>
          </a:p>
          <a:p>
            <a:pPr algn="just"/>
            <a:r>
              <a:rPr lang="ru-RU" sz="2400" b="1" dirty="0">
                <a:solidFill>
                  <a:srgbClr val="C00000"/>
                </a:solidFill>
              </a:rPr>
              <a:t>адсорбцию</a:t>
            </a:r>
            <a:r>
              <a:rPr lang="ru-RU" sz="2400" dirty="0"/>
              <a:t> — процесс поглощения паров воды из атмосферы поверхностью материала в результате адгезии (прилипания);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</a:rPr>
              <a:t>абсорбцию</a:t>
            </a:r>
            <a:r>
              <a:rPr lang="ru-RU" sz="2400" dirty="0" smtClean="0"/>
              <a:t> </a:t>
            </a:r>
            <a:r>
              <a:rPr lang="ru-RU" sz="2400" dirty="0"/>
              <a:t>— процесс поглощения паров воды материалом вслед­ствие диффузии или капиллярной конденсации при пониженном </a:t>
            </a:r>
            <a:r>
              <a:rPr lang="ru-RU" sz="2400" dirty="0" smtClean="0"/>
              <a:t>давлении </a:t>
            </a:r>
            <a:r>
              <a:rPr lang="ru-RU" sz="2400" dirty="0"/>
              <a:t>паров воды над мениском в капилляре.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21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6744" y="764704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2800" b="1" dirty="0" smtClean="0"/>
              <a:t>2. </a:t>
            </a:r>
            <a:r>
              <a:rPr lang="ru-RU" sz="2800" b="1" dirty="0" err="1" smtClean="0"/>
              <a:t>Бескорпусная</a:t>
            </a:r>
            <a:r>
              <a:rPr lang="ru-RU" sz="2800" b="1" dirty="0" smtClean="0"/>
              <a:t> </a:t>
            </a:r>
            <a:r>
              <a:rPr lang="ru-RU" sz="2800" b="1" dirty="0" err="1"/>
              <a:t>влагозащита</a:t>
            </a:r>
            <a:r>
              <a:rPr lang="ru-RU" sz="2800" b="1" dirty="0"/>
              <a:t> ЭРК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74916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Метод </a:t>
            </a:r>
            <a:r>
              <a:rPr lang="ru-RU" sz="2400" dirty="0" err="1">
                <a:solidFill>
                  <a:srgbClr val="C00000"/>
                </a:solidFill>
              </a:rPr>
              <a:t>бескорпусной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влагозащиты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основан на нанесении слоя влагозащитного, или герметизирующего материала (ВГМ) </a:t>
            </a:r>
            <a:r>
              <a:rPr lang="ru-RU" sz="2400" dirty="0" smtClean="0"/>
              <a:t>непосредственно </a:t>
            </a:r>
            <a:r>
              <a:rPr lang="ru-RU" sz="2400" dirty="0"/>
              <a:t>на защищаемое изделие. </a:t>
            </a:r>
            <a:endParaRPr lang="ru-RU" sz="2400" dirty="0" smtClean="0"/>
          </a:p>
          <a:p>
            <a:pPr algn="just"/>
            <a:r>
              <a:rPr lang="ru-RU" sz="2400" dirty="0" smtClean="0"/>
              <a:t>В </a:t>
            </a:r>
            <a:r>
              <a:rPr lang="ru-RU" sz="2400" dirty="0"/>
              <a:t>основную группу ВГМ вхо­дят органические полимеры и композиции на их основе — термо­пластичные, термореактивные материалы, полиуретаны и </a:t>
            </a:r>
            <a:r>
              <a:rPr lang="ru-RU" sz="2400" dirty="0" smtClean="0"/>
              <a:t>кремнийорганические </a:t>
            </a:r>
            <a:r>
              <a:rPr lang="ru-RU" sz="2400" dirty="0"/>
              <a:t>полимеры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Выбор </a:t>
            </a:r>
            <a:r>
              <a:rPr lang="ru-RU" sz="2400" dirty="0">
                <a:solidFill>
                  <a:srgbClr val="C00000"/>
                </a:solidFill>
              </a:rPr>
              <a:t>вида ВГМ </a:t>
            </a:r>
            <a:r>
              <a:rPr lang="ru-RU" sz="2400" dirty="0"/>
              <a:t>зависит от требова­ний, предъявляемых к качеству </a:t>
            </a:r>
            <a:r>
              <a:rPr lang="ru-RU" sz="2400" dirty="0" err="1"/>
              <a:t>влагозащиты</a:t>
            </a:r>
            <a:r>
              <a:rPr lang="ru-RU" sz="2400" dirty="0"/>
              <a:t>, возможного ее вли­яния на параметры защищаемых изделий, устойчивости к воздей­ствию неблагоприятных факторов производства и </a:t>
            </a:r>
            <a:r>
              <a:rPr lang="ru-RU" sz="2400" dirty="0" smtClean="0"/>
              <a:t>условий эксплуатации.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78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ru-RU" sz="2400" b="1" dirty="0" smtClean="0"/>
                  <a:t>Параметры ВГМ. </a:t>
                </a:r>
                <a:r>
                  <a:rPr lang="ru-RU" sz="2400" dirty="0" smtClean="0"/>
                  <a:t>Различают электроизоляционные, теплофизические</a:t>
                </a:r>
                <a:r>
                  <a:rPr lang="ru-RU" sz="2400" dirty="0"/>
                  <a:t>, механические, технологические и экологические пара­метры ВГМ.</a:t>
                </a:r>
              </a:p>
              <a:p>
                <a:pPr marL="0" indent="0" algn="just">
                  <a:buNone/>
                </a:pPr>
                <a:r>
                  <a:rPr lang="ru-RU" sz="2400" dirty="0"/>
                  <a:t>К </a:t>
                </a:r>
                <a:r>
                  <a:rPr lang="ru-RU" sz="2400" i="1" dirty="0"/>
                  <a:t>электроизоляционным</a:t>
                </a:r>
                <a:r>
                  <a:rPr lang="ru-RU" sz="2400" dirty="0"/>
                  <a:t> параметрам ВГМ относят удельные объемное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ru-RU" sz="2400" dirty="0" smtClean="0"/>
                  <a:t>и </a:t>
                </a:r>
                <a:r>
                  <a:rPr lang="ru-RU" sz="2400" dirty="0"/>
                  <a:t>поверхностное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i="1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ru-RU" sz="2400" dirty="0" smtClean="0"/>
                  <a:t>сопротивления</a:t>
                </a:r>
                <a:r>
                  <a:rPr lang="ru-RU" sz="2400" dirty="0"/>
                  <a:t>, диэлектричес­кую проницаемость е, электрическую прочность </a:t>
                </a:r>
                <a:r>
                  <a:rPr lang="ru-RU" sz="2400" i="1" dirty="0" err="1" smtClean="0"/>
                  <a:t>Е</a:t>
                </a:r>
                <a:r>
                  <a:rPr lang="ru-RU" sz="2400" baseline="-25000" dirty="0" err="1" smtClean="0"/>
                  <a:t>пр</a:t>
                </a:r>
                <a:r>
                  <a:rPr lang="ru-RU" sz="2400" dirty="0" smtClean="0"/>
                  <a:t> </a:t>
                </a:r>
                <a:r>
                  <a:rPr lang="ru-RU" sz="2400" dirty="0"/>
                  <a:t>и тангенс угла диэлектрических потерь </a:t>
                </a:r>
                <a:r>
                  <a:rPr lang="en-US" sz="2400" dirty="0" err="1" smtClean="0"/>
                  <a:t>tg</a:t>
                </a:r>
                <a:r>
                  <a:rPr lang="el-GR" sz="2400" dirty="0" smtClean="0"/>
                  <a:t>δ</a:t>
                </a:r>
                <a:r>
                  <a:rPr lang="ru-RU" sz="2400" dirty="0" smtClean="0"/>
                  <a:t>.</a:t>
                </a:r>
                <a:endParaRPr lang="ru-RU" sz="2400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111" r="-11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849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/>
              <a:t>К </a:t>
            </a:r>
            <a:r>
              <a:rPr lang="ru-RU" sz="2400" i="1" dirty="0">
                <a:solidFill>
                  <a:srgbClr val="C00000"/>
                </a:solidFill>
              </a:rPr>
              <a:t>теплофизическим</a:t>
            </a:r>
            <a:r>
              <a:rPr lang="ru-RU" sz="2400" dirty="0"/>
              <a:t> параметрам ВГМ относят коэффициент </a:t>
            </a:r>
            <a:r>
              <a:rPr lang="ru-RU" sz="2400" dirty="0" smtClean="0"/>
              <a:t>теплопроводности </a:t>
            </a:r>
            <a:r>
              <a:rPr lang="el-GR" sz="2400" dirty="0" smtClean="0"/>
              <a:t>λ</a:t>
            </a:r>
            <a:r>
              <a:rPr lang="ru-RU" sz="2400" dirty="0" smtClean="0"/>
              <a:t>, </a:t>
            </a:r>
            <a:r>
              <a:rPr lang="ru-RU" sz="2400" dirty="0"/>
              <a:t>и температурные коэффициенты линейного расширения (</a:t>
            </a:r>
            <a:r>
              <a:rPr lang="en-US" sz="2400" dirty="0" smtClean="0"/>
              <a:t>TK</a:t>
            </a:r>
            <a:r>
              <a:rPr lang="ru-RU" sz="2400" dirty="0" smtClean="0"/>
              <a:t>Л</a:t>
            </a:r>
            <a:r>
              <a:rPr lang="en-US" sz="2400" dirty="0" smtClean="0"/>
              <a:t>P</a:t>
            </a:r>
            <a:r>
              <a:rPr lang="ru-RU" sz="2400" dirty="0"/>
              <a:t>), диэлектрической проницаемости (</a:t>
            </a:r>
            <a:r>
              <a:rPr lang="ru-RU" sz="2400" dirty="0" smtClean="0"/>
              <a:t>ТК</a:t>
            </a:r>
            <a:r>
              <a:rPr lang="el-GR" sz="2400" dirty="0" smtClean="0"/>
              <a:t>ε</a:t>
            </a:r>
            <a:r>
              <a:rPr lang="ru-RU" sz="2400" dirty="0" smtClean="0"/>
              <a:t>) </a:t>
            </a:r>
            <a:r>
              <a:rPr lang="ru-RU" sz="2400" dirty="0"/>
              <a:t>и тангенса угла диэлектрических потерь (</a:t>
            </a:r>
            <a:r>
              <a:rPr lang="en-US" sz="2400" dirty="0" err="1" smtClean="0"/>
              <a:t>TKtg</a:t>
            </a:r>
            <a:r>
              <a:rPr lang="el-GR" sz="2400" dirty="0" smtClean="0"/>
              <a:t>δ</a:t>
            </a:r>
            <a:r>
              <a:rPr lang="ru-RU" sz="2400" dirty="0" smtClean="0"/>
              <a:t>).</a:t>
            </a:r>
            <a:endParaRPr lang="ru-RU" sz="2400" dirty="0"/>
          </a:p>
          <a:p>
            <a:pPr algn="just"/>
            <a:r>
              <a:rPr lang="ru-RU" sz="2400" dirty="0"/>
              <a:t>Способность ВГМ к влагопоглощению характеризует удельная </a:t>
            </a:r>
            <a:r>
              <a:rPr lang="ru-RU" sz="2400" dirty="0" err="1" smtClean="0"/>
              <a:t>влагопроводимость</a:t>
            </a:r>
            <a:r>
              <a:rPr lang="ru-RU" sz="2400" dirty="0" smtClean="0"/>
              <a:t> </a:t>
            </a:r>
            <a:r>
              <a:rPr lang="en-US" sz="2400" i="1" dirty="0"/>
              <a:t>D</a:t>
            </a:r>
            <a:r>
              <a:rPr lang="ru-RU" sz="2400" i="1" baseline="-25000" dirty="0"/>
              <a:t>0</a:t>
            </a:r>
            <a:r>
              <a:rPr lang="ru-RU" sz="2400" i="1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630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/>
              <a:t>К </a:t>
            </a:r>
            <a:r>
              <a:rPr lang="ru-RU" i="1" dirty="0">
                <a:solidFill>
                  <a:srgbClr val="C00000"/>
                </a:solidFill>
              </a:rPr>
              <a:t>механическим</a:t>
            </a:r>
            <a:r>
              <a:rPr lang="ru-RU" dirty="0"/>
              <a:t> параметрам ВГМ относят допустимые напря­жения при деформациях сжатия </a:t>
            </a:r>
            <a:r>
              <a:rPr lang="el-GR" dirty="0" smtClean="0"/>
              <a:t>δ</a:t>
            </a:r>
            <a:r>
              <a:rPr lang="ru-RU" baseline="-25000" dirty="0" err="1" smtClean="0"/>
              <a:t>сж</a:t>
            </a:r>
            <a:r>
              <a:rPr lang="ru-RU" dirty="0"/>
              <a:t>, растяжения </a:t>
            </a:r>
            <a:r>
              <a:rPr lang="el-GR" dirty="0"/>
              <a:t>δ </a:t>
            </a:r>
            <a:r>
              <a:rPr lang="ru-RU" baseline="-25000" dirty="0" smtClean="0"/>
              <a:t>р</a:t>
            </a:r>
            <a:r>
              <a:rPr lang="ru-RU" dirty="0" smtClean="0"/>
              <a:t> </a:t>
            </a:r>
            <a:r>
              <a:rPr lang="ru-RU" dirty="0"/>
              <a:t>и изгиба </a:t>
            </a:r>
            <a:r>
              <a:rPr lang="el-GR" dirty="0" smtClean="0"/>
              <a:t>δ</a:t>
            </a:r>
            <a:r>
              <a:rPr lang="ru-RU" baseline="-25000" dirty="0" smtClean="0"/>
              <a:t>из</a:t>
            </a:r>
            <a:r>
              <a:rPr lang="ru-RU" dirty="0"/>
              <a:t>, </a:t>
            </a:r>
            <a:r>
              <a:rPr lang="ru-RU" i="1" dirty="0"/>
              <a:t>Ж</a:t>
            </a:r>
            <a:r>
              <a:rPr lang="ru-RU" dirty="0"/>
              <a:t> износостойкость, коэффициент трения и стойкость к </a:t>
            </a:r>
            <a:r>
              <a:rPr lang="ru-RU" dirty="0" smtClean="0"/>
              <a:t>растрескиванию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К </a:t>
            </a:r>
            <a:r>
              <a:rPr lang="ru-RU" i="1" dirty="0">
                <a:solidFill>
                  <a:srgbClr val="C00000"/>
                </a:solidFill>
              </a:rPr>
              <a:t>технологическим</a:t>
            </a:r>
            <a:r>
              <a:rPr lang="ru-RU" dirty="0"/>
              <a:t> параметрам ВГМ относят жизнестойкость, текучесть (вязкость), адгезию, время отвердевания и усадку. </a:t>
            </a:r>
            <a:r>
              <a:rPr lang="ru-RU" dirty="0" smtClean="0"/>
              <a:t>Кроме </a:t>
            </a:r>
            <a:r>
              <a:rPr lang="ru-RU" dirty="0"/>
              <a:t>того, ВГМ должны быть экологически безопасны, иметь </a:t>
            </a:r>
            <a:r>
              <a:rPr lang="ru-RU" dirty="0" smtClean="0"/>
              <a:t>высокую </a:t>
            </a:r>
            <a:r>
              <a:rPr lang="ru-RU" dirty="0"/>
              <a:t>стабильность, повторяемость параметров и не вступать в хи­мическое взаимодействие с материалами защищаемого изделия.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40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/>
              <a:t>Виды ВГМ. </a:t>
            </a:r>
            <a:r>
              <a:rPr lang="ru-RU" dirty="0"/>
              <a:t>Различают следующие виды ВГМ: пропиточные и покрывные лаки, заливочные компаунды, клеи, пенопласты и </a:t>
            </a:r>
            <a:r>
              <a:rPr lang="ru-RU" dirty="0" err="1"/>
              <a:t>пенокомпаунды</a:t>
            </a:r>
            <a:r>
              <a:rPr lang="ru-RU" dirty="0"/>
              <a:t> и порошкообразные термореактивные гермети­зирующие материалы.</a:t>
            </a:r>
          </a:p>
          <a:p>
            <a:pPr marL="0" indent="0" algn="just">
              <a:buNone/>
            </a:pPr>
            <a:r>
              <a:rPr lang="ru-RU" i="1" dirty="0"/>
              <a:t>Пропиточные и покровные лаки</a:t>
            </a:r>
            <a:r>
              <a:rPr lang="ru-RU" dirty="0"/>
              <a:t> — это составы с растворителем, содержание которого составляет 40...50%. В процессе сушки ра­створитель улетучивается, оставляя после себя поры, </a:t>
            </a:r>
            <a:r>
              <a:rPr lang="ru-RU" dirty="0" smtClean="0"/>
              <a:t>снижающие </a:t>
            </a:r>
            <a:r>
              <a:rPr lang="ru-RU" dirty="0" err="1" smtClean="0"/>
              <a:t>влаго</a:t>
            </a:r>
            <a:r>
              <a:rPr lang="ru-RU" dirty="0" smtClean="0"/>
              <a:t>- и </a:t>
            </a:r>
            <a:r>
              <a:rPr lang="ru-RU" dirty="0" err="1" smtClean="0"/>
              <a:t>нагревостойкость</a:t>
            </a:r>
            <a:r>
              <a:rPr lang="ru-RU" dirty="0" smtClean="0"/>
              <a:t> изоляции. Распространён покровный полиуретановый лак УР-231.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50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i="1" baseline="-25000" dirty="0" smtClean="0"/>
              <a:t>Заливочные </a:t>
            </a:r>
            <a:r>
              <a:rPr lang="ru-RU" sz="2800" i="1" baseline="-25000" dirty="0"/>
              <a:t>компаунды</a:t>
            </a:r>
            <a:r>
              <a:rPr lang="ru-RU" sz="2800" baseline="-25000" dirty="0"/>
              <a:t> — это термореактивные заливочные материалы без растворителя (с добавками пластификатора и наполнителя). полимеризация которых происходит в присутствии </a:t>
            </a:r>
            <a:r>
              <a:rPr lang="ru-RU" sz="2800" baseline="-25000" dirty="0" smtClean="0"/>
              <a:t>отвердителя</a:t>
            </a:r>
            <a:r>
              <a:rPr lang="ru-RU" sz="2800" baseline="-25000" dirty="0"/>
              <a:t>. Применяются полиуретановый компаунд «</a:t>
            </a:r>
            <a:r>
              <a:rPr lang="ru-RU" sz="2800" baseline="-25000" dirty="0" err="1"/>
              <a:t>Виксинт</a:t>
            </a:r>
            <a:r>
              <a:rPr lang="ru-RU" sz="2800" baseline="-25000" dirty="0"/>
              <a:t> </a:t>
            </a:r>
            <a:r>
              <a:rPr lang="ru-RU" sz="2800" baseline="-25000" dirty="0" smtClean="0"/>
              <a:t> К-68</a:t>
            </a:r>
            <a:r>
              <a:rPr lang="ru-RU" sz="2800" baseline="-25000" dirty="0"/>
              <a:t>», герметик «</a:t>
            </a:r>
            <a:r>
              <a:rPr lang="ru-RU" sz="2800" baseline="-25000" dirty="0" err="1"/>
              <a:t>Виксинт</a:t>
            </a:r>
            <a:r>
              <a:rPr lang="ru-RU" sz="2800" baseline="-25000" dirty="0"/>
              <a:t> </a:t>
            </a:r>
            <a:r>
              <a:rPr lang="ru-RU" sz="2800" baseline="-25000" dirty="0" smtClean="0"/>
              <a:t>У-1-1-8».</a:t>
            </a:r>
            <a:endParaRPr lang="ru-RU" sz="2800" dirty="0"/>
          </a:p>
          <a:p>
            <a:pPr marL="0" indent="0" algn="just">
              <a:buNone/>
            </a:pPr>
            <a:r>
              <a:rPr lang="ru-RU" sz="2800" i="1" baseline="-25000" dirty="0" smtClean="0"/>
              <a:t>Клеи</a:t>
            </a:r>
            <a:r>
              <a:rPr lang="ru-RU" sz="2800" baseline="-25000" dirty="0" smtClean="0"/>
              <a:t> </a:t>
            </a:r>
            <a:r>
              <a:rPr lang="ru-RU" sz="2800" baseline="-25000" dirty="0"/>
              <a:t>— это пленкообразующие синтетические материалы. В технологических процессах производства РЭС их применяют, главным образом, для склеивания очень тонких фольговых и пленочных материалов со слоистыми пластиками с образованием </a:t>
            </a:r>
            <a:r>
              <a:rPr lang="ru-RU" sz="2800" baseline="-25000" dirty="0" smtClean="0"/>
              <a:t>фольгированных </a:t>
            </a:r>
            <a:r>
              <a:rPr lang="ru-RU" sz="2800" baseline="-25000" dirty="0"/>
              <a:t>диэлектриков, служащих для изготовления печатных плат. Кроме того, клеи используют для герметизации и фиксации ЭРК на поверхности платы. Высокими адгезионными свойствами и влагостойкостью обладает, например, полиуретановый клей </a:t>
            </a:r>
            <a:r>
              <a:rPr lang="ru-RU" sz="2800" baseline="-25000" dirty="0" smtClean="0"/>
              <a:t>марки </a:t>
            </a:r>
            <a:r>
              <a:rPr lang="ru-RU" sz="2800" baseline="-25000" dirty="0"/>
              <a:t>ПУ-2.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14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64704"/>
            <a:ext cx="6480720" cy="7920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3. Способы </a:t>
            </a:r>
            <a:r>
              <a:rPr lang="ru-RU" sz="2800" b="1" dirty="0" err="1"/>
              <a:t>бескорпусной</a:t>
            </a:r>
            <a:r>
              <a:rPr lang="ru-RU" sz="2800" b="1" dirty="0"/>
              <a:t> </a:t>
            </a:r>
            <a:r>
              <a:rPr lang="ru-RU" sz="2800" b="1" dirty="0" smtClean="0"/>
              <a:t>герметизации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При </a:t>
            </a:r>
            <a:r>
              <a:rPr lang="ru-RU" sz="2400" dirty="0" err="1">
                <a:solidFill>
                  <a:srgbClr val="C00000"/>
                </a:solidFill>
              </a:rPr>
              <a:t>бескорпусной</a:t>
            </a:r>
            <a:r>
              <a:rPr lang="ru-RU" sz="2400" dirty="0">
                <a:solidFill>
                  <a:srgbClr val="C00000"/>
                </a:solidFill>
              </a:rPr>
              <a:t> герметизации </a:t>
            </a:r>
            <a:r>
              <a:rPr lang="ru-RU" sz="2400" dirty="0"/>
              <a:t>форма и размеры ЭРК и </a:t>
            </a:r>
            <a:r>
              <a:rPr lang="ru-RU" sz="2400" dirty="0" smtClean="0"/>
              <a:t>функциональных </a:t>
            </a:r>
            <a:r>
              <a:rPr lang="ru-RU" sz="2400" dirty="0"/>
              <a:t>узлов второго уровня (микросборки) могут измениться </a:t>
            </a:r>
            <a:r>
              <a:rPr lang="ru-RU" sz="2400" dirty="0" smtClean="0"/>
              <a:t>за </a:t>
            </a:r>
            <a:r>
              <a:rPr lang="ru-RU" sz="2400" dirty="0"/>
              <a:t>счет слоя ВГМ, нанесенного на их поверхность </a:t>
            </a:r>
            <a:r>
              <a:rPr lang="ru-RU" sz="2400" dirty="0" smtClean="0"/>
              <a:t>пропиткой, заливкой</a:t>
            </a:r>
            <a:r>
              <a:rPr lang="ru-RU" sz="2400" dirty="0"/>
              <a:t>, обволакиванием или </a:t>
            </a:r>
            <a:r>
              <a:rPr lang="ru-RU" sz="2400" dirty="0" err="1"/>
              <a:t>опрессовкой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910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Для </a:t>
            </a:r>
            <a:r>
              <a:rPr lang="ru-RU" i="1" dirty="0">
                <a:solidFill>
                  <a:srgbClr val="C00000"/>
                </a:solidFill>
              </a:rPr>
              <a:t>пропитки</a:t>
            </a:r>
            <a:r>
              <a:rPr lang="ru-RU" dirty="0"/>
              <a:t> </a:t>
            </a:r>
            <a:r>
              <a:rPr lang="ru-RU" dirty="0" smtClean="0"/>
              <a:t>используют </a:t>
            </a:r>
            <a:r>
              <a:rPr lang="ru-RU" dirty="0"/>
              <a:t>жидкие пропиточные компаунды, которые заполняют большие и малые поры, отвер­стия и каналы изделия, образуя на его поверхности тонкий </a:t>
            </a:r>
            <a:r>
              <a:rPr lang="ru-RU" dirty="0" err="1" smtClean="0"/>
              <a:t>изоляционый</a:t>
            </a:r>
            <a:r>
              <a:rPr lang="ru-RU" dirty="0" smtClean="0"/>
              <a:t> </a:t>
            </a:r>
            <a:r>
              <a:rPr lang="ru-RU" dirty="0"/>
              <a:t>слой. Этот слой помимо </a:t>
            </a:r>
            <a:r>
              <a:rPr lang="ru-RU" dirty="0" err="1"/>
              <a:t>влагозащиты</a:t>
            </a:r>
            <a:r>
              <a:rPr lang="ru-RU" dirty="0"/>
              <a:t> обеспечивает ме­ханическое скрепление отдельных элементов конструкции изде­лия (например, витков катушки трансформатора), способствует повышению его электрической прочности и теплопроводности. Пропитку производят в специальных вакуум-пропиточных уста­новках, применяя ее как самостоятельный способ защиты, а </a:t>
            </a:r>
            <a:r>
              <a:rPr lang="ru-RU" dirty="0" smtClean="0"/>
              <a:t>также </a:t>
            </a:r>
            <a:r>
              <a:rPr lang="ru-RU" dirty="0"/>
              <a:t>сочетании с заливкой.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310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/>
              <a:t>При </a:t>
            </a:r>
            <a:r>
              <a:rPr lang="ru-RU" sz="2400" i="1" dirty="0">
                <a:solidFill>
                  <a:srgbClr val="C00000"/>
                </a:solidFill>
              </a:rPr>
              <a:t>заливке</a:t>
            </a:r>
            <a:r>
              <a:rPr lang="ru-RU" sz="2400" dirty="0"/>
              <a:t> </a:t>
            </a:r>
            <a:r>
              <a:rPr lang="ru-RU" sz="2400" dirty="0" smtClean="0"/>
              <a:t>свободное </a:t>
            </a:r>
            <a:r>
              <a:rPr lang="ru-RU" sz="2400" dirty="0"/>
              <a:t>пространство легкого кор­пуса, в который помещено изделие, заполняют смолой. Выбор марки смолы зависит от конкретных требований, предъявляемых к изделию. Так, эпоксидные смолы обеспечивают изделию высо­кую </a:t>
            </a:r>
            <a:r>
              <a:rPr lang="ru-RU" sz="2400" dirty="0" smtClean="0"/>
              <a:t>прочность, </a:t>
            </a:r>
            <a:r>
              <a:rPr lang="ru-RU" sz="2400" dirty="0"/>
              <a:t>полиуретановые — обладают хорошей адгезией, акриловые — повышенной термостойкостью, при полимериза­ции силиконовых смол минимальны возникающие внутренние на­пряжения, полиэфирные смолы </a:t>
            </a:r>
            <a:r>
              <a:rPr lang="ru-RU" sz="2400" dirty="0" smtClean="0"/>
              <a:t>- дешевые</a:t>
            </a:r>
            <a:r>
              <a:rPr lang="ru-RU" sz="2400" dirty="0"/>
              <a:t>. После </a:t>
            </a:r>
            <a:r>
              <a:rPr lang="ru-RU" sz="2400" dirty="0" smtClean="0"/>
              <a:t>полимеризации </a:t>
            </a:r>
            <a:r>
              <a:rPr lang="ru-RU" sz="2400" dirty="0"/>
              <a:t>смолы надобность в легком корпусе отпадает.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612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/>
              <a:t>При </a:t>
            </a:r>
            <a:r>
              <a:rPr lang="ru-RU" sz="2400" i="1" dirty="0">
                <a:solidFill>
                  <a:srgbClr val="C00000"/>
                </a:solidFill>
              </a:rPr>
              <a:t>обволакивании</a:t>
            </a:r>
            <a:r>
              <a:rPr lang="ru-RU" sz="2400" dirty="0"/>
              <a:t> изделие многократно покрывают изоляци­онным материалом (например, уретановым лаком УР-231) либо </a:t>
            </a:r>
            <a:r>
              <a:rPr lang="ru-RU" sz="2400" dirty="0" smtClean="0"/>
              <a:t>окунанием</a:t>
            </a:r>
            <a:r>
              <a:rPr lang="ru-RU" sz="2400" b="1" i="1" dirty="0" smtClean="0"/>
              <a:t>,</a:t>
            </a:r>
            <a:r>
              <a:rPr lang="ru-RU" sz="2400" dirty="0" smtClean="0"/>
              <a:t> </a:t>
            </a:r>
            <a:r>
              <a:rPr lang="ru-RU" sz="2400" dirty="0"/>
              <a:t>либо кистью или с помощью пульвериза­тора, либо помещая его в паровую среду этого материала, слой которого будет удерживаться на поверхности изделия за счет ад­гезии. Далее изделие помещают в термостат для сушки и полиме­ризации. Двух- или трехкратное повторение процедуры обволаки­вания обеспечивает надежную </a:t>
            </a:r>
            <a:r>
              <a:rPr lang="ru-RU" sz="2400" dirty="0" err="1"/>
              <a:t>влагозащиту</a:t>
            </a:r>
            <a:r>
              <a:rPr lang="ru-RU" sz="2400" dirty="0"/>
              <a:t> изделия.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699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99576"/>
            <a:ext cx="6696744" cy="93836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4. Антикоррозийные </a:t>
            </a:r>
            <a:r>
              <a:rPr lang="ru-RU" sz="2800" b="1" dirty="0"/>
              <a:t>и декоративные </a:t>
            </a:r>
            <a:r>
              <a:rPr lang="ru-RU" sz="2800" b="1" dirty="0" smtClean="0"/>
              <a:t>покрытия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2573640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Для защиты поверхностей металлов несущих конструкций </a:t>
            </a:r>
            <a:r>
              <a:rPr lang="ru-RU" sz="2400" dirty="0" smtClean="0"/>
              <a:t>РЭУ </a:t>
            </a:r>
            <a:r>
              <a:rPr lang="ru-RU" sz="2400" dirty="0"/>
              <a:t>от коррозии и в декоративных целях применяют негальваниче­ские (металлические и неметаллические), гальванические </a:t>
            </a:r>
            <a:r>
              <a:rPr lang="ru-RU" sz="2400" dirty="0" smtClean="0"/>
              <a:t>и химические </a:t>
            </a:r>
            <a:r>
              <a:rPr lang="ru-RU" sz="2400" dirty="0"/>
              <a:t>покрытия.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05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Негальванические покрытия. </a:t>
            </a:r>
            <a:r>
              <a:rPr lang="ru-RU" sz="2400" dirty="0"/>
              <a:t>В процессе выполнения </a:t>
            </a:r>
            <a:r>
              <a:rPr lang="ru-RU" sz="2400" dirty="0" smtClean="0"/>
              <a:t>негальванического </a:t>
            </a:r>
            <a:r>
              <a:rPr lang="ru-RU" sz="2400" dirty="0"/>
              <a:t>покрытия последовательно происходят </a:t>
            </a:r>
            <a:r>
              <a:rPr lang="ru-RU" sz="2400" i="1" dirty="0"/>
              <a:t>диспергирование </a:t>
            </a:r>
            <a:r>
              <a:rPr lang="ru-RU" sz="2400" dirty="0"/>
              <a:t>материала покрытия путем его испарения или распыления, </a:t>
            </a:r>
            <a:r>
              <a:rPr lang="ru-RU" sz="2400" i="1" dirty="0"/>
              <a:t>пере­нос</a:t>
            </a:r>
            <a:r>
              <a:rPr lang="ru-RU" sz="2400" dirty="0"/>
              <a:t> и </a:t>
            </a:r>
            <a:r>
              <a:rPr lang="ru-RU" sz="2400" i="1" dirty="0"/>
              <a:t>осаждение</a:t>
            </a:r>
            <a:r>
              <a:rPr lang="ru-RU" sz="2400" dirty="0"/>
              <a:t> материала на защищаемую поверхность и меха­ническое </a:t>
            </a:r>
            <a:r>
              <a:rPr lang="ru-RU" sz="2400" i="1" dirty="0"/>
              <a:t>удержание</a:t>
            </a:r>
            <a:r>
              <a:rPr lang="ru-RU" sz="2400" dirty="0"/>
              <a:t> покрытия на поверхности за счет сил сцеп­ления. Необходимую толщину покрытия получают изменением ин­тенсивности процесса диспергирования, увеличением эффектив­ности процесса переноса и изменением времени нанесения </a:t>
            </a:r>
            <a:r>
              <a:rPr lang="ru-RU" sz="2400" dirty="0" smtClean="0"/>
              <a:t>покрытия</a:t>
            </a:r>
            <a:r>
              <a:rPr lang="ru-RU" sz="2400" dirty="0"/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969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i="1" dirty="0" smtClean="0"/>
              <a:t>К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металлическим</a:t>
            </a:r>
            <a:r>
              <a:rPr lang="ru-RU" dirty="0" smtClean="0"/>
              <a:t> </a:t>
            </a:r>
            <a:r>
              <a:rPr lang="ru-RU" dirty="0"/>
              <a:t>негальваническим покрытиям относят </a:t>
            </a:r>
            <a:r>
              <a:rPr lang="ru-RU" dirty="0" smtClean="0"/>
              <a:t>вакуумное </a:t>
            </a:r>
            <a:r>
              <a:rPr lang="ru-RU" dirty="0"/>
              <a:t>испарение, катодное распыление, горячее распыление и горячую металлизацию (пайку).</a:t>
            </a:r>
          </a:p>
          <a:p>
            <a:pPr marL="0" indent="0" algn="just">
              <a:buNone/>
            </a:pPr>
            <a:r>
              <a:rPr lang="ru-RU" dirty="0"/>
              <a:t>Метод </a:t>
            </a:r>
            <a:r>
              <a:rPr lang="ru-RU" i="1" dirty="0"/>
              <a:t>вакуумного испарения</a:t>
            </a:r>
            <a:r>
              <a:rPr lang="ru-RU" dirty="0"/>
              <a:t> </a:t>
            </a:r>
            <a:r>
              <a:rPr lang="ru-RU" dirty="0" smtClean="0"/>
              <a:t>основан </a:t>
            </a:r>
            <a:r>
              <a:rPr lang="ru-RU" dirty="0"/>
              <a:t>на явлении интенсивного испарения металла 7, осаждаемого на мишени </a:t>
            </a:r>
            <a:r>
              <a:rPr lang="ru-RU" i="1" dirty="0"/>
              <a:t>2 </a:t>
            </a:r>
            <a:r>
              <a:rPr lang="ru-RU" dirty="0"/>
              <a:t>при температуре зачастую ниже температуры его плавления, т.е. когда давление паров металла превышает давление в </a:t>
            </a:r>
            <a:r>
              <a:rPr lang="ru-RU" dirty="0" smtClean="0"/>
              <a:t>испарительной </a:t>
            </a:r>
            <a:r>
              <a:rPr lang="ru-RU" dirty="0"/>
              <a:t>камере </a:t>
            </a:r>
            <a:r>
              <a:rPr lang="ru-RU" i="1" dirty="0"/>
              <a:t>3</a:t>
            </a:r>
            <a:r>
              <a:rPr lang="ru-RU" dirty="0"/>
              <a:t> (составляет порядка 10~</a:t>
            </a:r>
            <a:r>
              <a:rPr lang="ru-RU" baseline="30000" dirty="0"/>
              <a:t>3</a:t>
            </a:r>
            <a:r>
              <a:rPr lang="ru-RU" dirty="0"/>
              <a:t> Па). Этот метод позволяет </a:t>
            </a:r>
            <a:r>
              <a:rPr lang="ru-RU" dirty="0" smtClean="0"/>
              <a:t> </a:t>
            </a:r>
            <a:r>
              <a:rPr lang="ru-RU" dirty="0"/>
              <a:t>наносить любые пленки — диэлектрические, проводящие, </a:t>
            </a:r>
            <a:r>
              <a:rPr lang="ru-RU" dirty="0" smtClean="0"/>
              <a:t>магнитные </a:t>
            </a:r>
            <a:r>
              <a:rPr lang="ru-RU" dirty="0"/>
              <a:t>и другие практически на любые подложки.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424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Метод </a:t>
            </a:r>
            <a:r>
              <a:rPr lang="ru-RU" sz="2400" i="1" dirty="0">
                <a:solidFill>
                  <a:srgbClr val="C00000"/>
                </a:solidFill>
              </a:rPr>
              <a:t>катодного распыления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основан </a:t>
            </a:r>
            <a:r>
              <a:rPr lang="ru-RU" sz="2400" dirty="0"/>
              <a:t>на </a:t>
            </a:r>
            <a:r>
              <a:rPr lang="ru-RU" sz="2400" dirty="0" smtClean="0"/>
              <a:t>явлении переноса </a:t>
            </a:r>
            <a:r>
              <a:rPr lang="ru-RU" sz="2400" dirty="0"/>
              <a:t>осаждаемого металла, являющегося катодом 7, на анод </a:t>
            </a:r>
            <a:r>
              <a:rPr lang="ru-RU" sz="2400" i="1" dirty="0"/>
              <a:t>2 </a:t>
            </a:r>
            <a:r>
              <a:rPr lang="ru-RU" sz="2400" dirty="0"/>
              <a:t>в условиях существования между ними тлеющего газового разряда. При этом изделие </a:t>
            </a:r>
            <a:r>
              <a:rPr lang="en-US" sz="2400" dirty="0"/>
              <a:t>J</a:t>
            </a:r>
            <a:r>
              <a:rPr lang="ru-RU" sz="2400" dirty="0"/>
              <a:t>, на которое наносится покрытие, находится </a:t>
            </a:r>
            <a:r>
              <a:rPr lang="ru-RU" sz="2400" dirty="0" smtClean="0"/>
              <a:t> </a:t>
            </a:r>
            <a:r>
              <a:rPr lang="ru-RU" sz="2400" dirty="0"/>
              <a:t>в потоке ионизированного газа вблизи «темного катодного про- </a:t>
            </a:r>
            <a:r>
              <a:rPr lang="ru-RU" sz="2400" dirty="0" err="1"/>
              <a:t>Лстранства</a:t>
            </a:r>
            <a:r>
              <a:rPr lang="ru-RU" sz="2400" dirty="0"/>
              <a:t>» </a:t>
            </a:r>
            <a:r>
              <a:rPr lang="ru-RU" sz="2400" i="1" dirty="0"/>
              <a:t>4</a:t>
            </a:r>
            <a:r>
              <a:rPr lang="ru-RU" sz="2400" i="1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42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dirty="0"/>
              <a:t>При </a:t>
            </a:r>
            <a:r>
              <a:rPr lang="ru-RU" sz="2400" i="1" dirty="0">
                <a:solidFill>
                  <a:srgbClr val="C00000"/>
                </a:solidFill>
              </a:rPr>
              <a:t>горячем распылении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расплавленный металл (олово, цинк), </a:t>
            </a:r>
            <a:r>
              <a:rPr lang="ru-RU" sz="2400" dirty="0" smtClean="0"/>
              <a:t>распыляемый </a:t>
            </a:r>
            <a:r>
              <a:rPr lang="ru-RU" sz="2400" dirty="0"/>
              <a:t>сжатым газом, осаждается на поверхности защища­емого изделия. Достоинствами метода являются простота техноло­гии и неограниченность площади покрытия; недостатком — </a:t>
            </a:r>
            <a:r>
              <a:rPr lang="ru-RU" sz="2400" dirty="0" smtClean="0"/>
              <a:t>невысокая </a:t>
            </a:r>
            <a:r>
              <a:rPr lang="ru-RU" sz="2400" dirty="0"/>
              <a:t>прочность сцепления защитного слоя с защищаемой по­верхностью.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536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dirty="0" smtClean="0"/>
              <a:t>При </a:t>
            </a:r>
            <a:r>
              <a:rPr lang="ru-RU" sz="2400" i="1" dirty="0">
                <a:solidFill>
                  <a:srgbClr val="C00000"/>
                </a:solidFill>
              </a:rPr>
              <a:t>горячей металлизации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(лужении) расплавленный металл наносят (с применением флюса) на разогретую и очищенную от оксидов поверхность защищаемого изделия. Достоинства метода — относительно простая технология и высокая прочность сцепле­ния защитного слоя с защищаемой поверхностью.</a:t>
            </a:r>
          </a:p>
          <a:p>
            <a:pPr algn="just"/>
            <a:r>
              <a:rPr lang="ru-RU" sz="2400" dirty="0" smtClean="0"/>
              <a:t>К </a:t>
            </a:r>
            <a:r>
              <a:rPr lang="ru-RU" sz="2400" i="1" dirty="0">
                <a:solidFill>
                  <a:srgbClr val="C00000"/>
                </a:solidFill>
              </a:rPr>
              <a:t>неметаллическим</a:t>
            </a:r>
            <a:r>
              <a:rPr lang="ru-RU" sz="2400" dirty="0"/>
              <a:t> негальваническим покрытиям относятся многочисленные виды лакокрасочных покрытий.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705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/>
              <a:t>Гальванические покрытия. </a:t>
            </a:r>
            <a:r>
              <a:rPr lang="ru-RU" dirty="0"/>
              <a:t>В основе гальванических способов Защиты лежит электрохимическое или электролитическое (</a:t>
            </a:r>
            <a:r>
              <a:rPr lang="ru-RU" dirty="0" smtClean="0"/>
              <a:t>анодное или </a:t>
            </a:r>
            <a:r>
              <a:rPr lang="ru-RU" dirty="0"/>
              <a:t>катодное) осаждение на защищаемую металлическую поверхность металла покрытия из водных растворов его солей. Вид процесса осаждения определяется взаимным положением метал­лов основания и покрытия в ряду электрохимических потенциалов:</a:t>
            </a:r>
          </a:p>
          <a:p>
            <a:pPr marL="0" indent="0" algn="just">
              <a:buNone/>
            </a:pPr>
            <a:r>
              <a:rPr lang="en-US" dirty="0"/>
              <a:t>Li </a:t>
            </a:r>
            <a:r>
              <a:rPr lang="ru-RU" dirty="0" smtClean="0"/>
              <a:t>      </a:t>
            </a:r>
            <a:r>
              <a:rPr lang="en-US" dirty="0" smtClean="0"/>
              <a:t>Zn </a:t>
            </a:r>
            <a:r>
              <a:rPr lang="ru-RU" dirty="0" smtClean="0"/>
              <a:t>      </a:t>
            </a:r>
            <a:r>
              <a:rPr lang="en-US" dirty="0" smtClean="0"/>
              <a:t>Fe </a:t>
            </a:r>
            <a:r>
              <a:rPr lang="ru-RU" dirty="0" smtClean="0"/>
              <a:t>     </a:t>
            </a:r>
            <a:r>
              <a:rPr lang="en-US" dirty="0" smtClean="0"/>
              <a:t>Cd </a:t>
            </a:r>
            <a:r>
              <a:rPr lang="ru-RU" dirty="0" smtClean="0"/>
              <a:t>    </a:t>
            </a:r>
            <a:r>
              <a:rPr lang="en-US" dirty="0" smtClean="0"/>
              <a:t>Ni </a:t>
            </a:r>
            <a:r>
              <a:rPr lang="ru-RU" dirty="0" smtClean="0"/>
              <a:t>     </a:t>
            </a:r>
            <a:r>
              <a:rPr lang="en-US" dirty="0" err="1" smtClean="0"/>
              <a:t>Sn</a:t>
            </a:r>
            <a:r>
              <a:rPr lang="en-US" dirty="0" smtClean="0"/>
              <a:t> </a:t>
            </a:r>
            <a:r>
              <a:rPr lang="ru-RU" dirty="0" smtClean="0"/>
              <a:t>   </a:t>
            </a:r>
            <a:r>
              <a:rPr lang="en-US" dirty="0" smtClean="0"/>
              <a:t>H </a:t>
            </a:r>
            <a:r>
              <a:rPr lang="ru-RU" dirty="0" smtClean="0"/>
              <a:t>   </a:t>
            </a:r>
            <a:r>
              <a:rPr lang="en-US" dirty="0" smtClean="0"/>
              <a:t>Cu </a:t>
            </a:r>
            <a:r>
              <a:rPr lang="ru-RU" dirty="0" smtClean="0"/>
              <a:t>    </a:t>
            </a:r>
            <a:r>
              <a:rPr lang="en-US" dirty="0" smtClean="0"/>
              <a:t>Ag </a:t>
            </a:r>
            <a:r>
              <a:rPr lang="ru-RU" dirty="0" smtClean="0"/>
              <a:t>    </a:t>
            </a:r>
            <a:r>
              <a:rPr lang="en-US" dirty="0" smtClean="0"/>
              <a:t>Hg </a:t>
            </a:r>
            <a:r>
              <a:rPr lang="ru-RU" dirty="0" smtClean="0"/>
              <a:t>   </a:t>
            </a:r>
            <a:r>
              <a:rPr lang="en-US" dirty="0" smtClean="0"/>
              <a:t>Au </a:t>
            </a:r>
            <a:endParaRPr lang="ru-RU" dirty="0" smtClean="0"/>
          </a:p>
          <a:p>
            <a:pPr marL="0" indent="0" algn="just">
              <a:buNone/>
            </a:pPr>
            <a:r>
              <a:rPr lang="en-US" sz="2200" dirty="0" smtClean="0"/>
              <a:t>-</a:t>
            </a:r>
            <a:r>
              <a:rPr lang="en-US" sz="2200" dirty="0"/>
              <a:t>3,02 </a:t>
            </a:r>
            <a:r>
              <a:rPr lang="ru-RU" sz="2200" dirty="0" smtClean="0"/>
              <a:t>  </a:t>
            </a:r>
            <a:r>
              <a:rPr lang="en-US" sz="2200" dirty="0" smtClean="0"/>
              <a:t>-</a:t>
            </a:r>
            <a:r>
              <a:rPr lang="en-US" sz="2200" dirty="0"/>
              <a:t>0,76 </a:t>
            </a:r>
            <a:r>
              <a:rPr lang="ru-RU" sz="2200" dirty="0" smtClean="0"/>
              <a:t>   </a:t>
            </a:r>
            <a:r>
              <a:rPr lang="en-US" sz="2200" dirty="0" smtClean="0"/>
              <a:t>-</a:t>
            </a:r>
            <a:r>
              <a:rPr lang="en-US" sz="2200" dirty="0"/>
              <a:t>0,44 </a:t>
            </a:r>
            <a:r>
              <a:rPr lang="ru-RU" sz="2200" dirty="0" smtClean="0"/>
              <a:t>    </a:t>
            </a:r>
            <a:r>
              <a:rPr lang="en-US" sz="2200" dirty="0" smtClean="0"/>
              <a:t>-</a:t>
            </a:r>
            <a:r>
              <a:rPr lang="en-US" sz="2200" dirty="0"/>
              <a:t>0,4 </a:t>
            </a:r>
            <a:r>
              <a:rPr lang="ru-RU" sz="2200" dirty="0" smtClean="0"/>
              <a:t>   </a:t>
            </a:r>
            <a:r>
              <a:rPr lang="en-US" sz="2200" dirty="0" smtClean="0"/>
              <a:t>-</a:t>
            </a:r>
            <a:r>
              <a:rPr lang="en-US" sz="2200" dirty="0"/>
              <a:t>0,24 </a:t>
            </a:r>
            <a:r>
              <a:rPr lang="ru-RU" sz="2200" dirty="0" smtClean="0"/>
              <a:t>   </a:t>
            </a:r>
            <a:r>
              <a:rPr lang="en-US" sz="2200" dirty="0" smtClean="0"/>
              <a:t>-</a:t>
            </a:r>
            <a:r>
              <a:rPr lang="en-US" sz="2200" dirty="0"/>
              <a:t>0,13 </a:t>
            </a:r>
            <a:r>
              <a:rPr lang="ru-RU" sz="2200" dirty="0" smtClean="0"/>
              <a:t>    </a:t>
            </a:r>
            <a:r>
              <a:rPr lang="en-US" sz="2200" dirty="0" smtClean="0"/>
              <a:t>0</a:t>
            </a:r>
            <a:r>
              <a:rPr lang="ru-RU" sz="2200" dirty="0" smtClean="0"/>
              <a:t>  </a:t>
            </a:r>
            <a:r>
              <a:rPr lang="en-US" sz="2200" dirty="0" smtClean="0"/>
              <a:t> </a:t>
            </a:r>
            <a:r>
              <a:rPr lang="en-US" sz="2200" dirty="0"/>
              <a:t>+</a:t>
            </a:r>
            <a:r>
              <a:rPr lang="en-US" sz="2200" dirty="0" smtClean="0"/>
              <a:t>0,34</a:t>
            </a:r>
            <a:r>
              <a:rPr lang="ru-RU" sz="2200" dirty="0" smtClean="0"/>
              <a:t>  </a:t>
            </a:r>
            <a:r>
              <a:rPr lang="en-US" sz="2200" dirty="0" smtClean="0"/>
              <a:t> </a:t>
            </a:r>
            <a:r>
              <a:rPr lang="en-US" sz="2200" dirty="0"/>
              <a:t>+0,8 </a:t>
            </a:r>
            <a:r>
              <a:rPr lang="ru-RU" sz="2200" dirty="0" smtClean="0"/>
              <a:t>   </a:t>
            </a:r>
            <a:r>
              <a:rPr lang="en-US" sz="2200" dirty="0" smtClean="0"/>
              <a:t>+</a:t>
            </a:r>
            <a:r>
              <a:rPr lang="en-US" sz="2200" dirty="0"/>
              <a:t>0,86 </a:t>
            </a:r>
            <a:r>
              <a:rPr lang="ru-RU" sz="2200" dirty="0" smtClean="0"/>
              <a:t>  </a:t>
            </a:r>
            <a:r>
              <a:rPr lang="en-US" sz="2200" dirty="0" smtClean="0"/>
              <a:t>+</a:t>
            </a:r>
            <a:r>
              <a:rPr lang="en-US" sz="2200" dirty="0"/>
              <a:t>1,4</a:t>
            </a:r>
            <a:endParaRPr lang="ru-RU" sz="2200" dirty="0"/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061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/>
              <a:t>Металлы </a:t>
            </a:r>
            <a:r>
              <a:rPr lang="ru-RU" sz="2400" dirty="0"/>
              <a:t>с более отрицательным потенциалом вытесняют </a:t>
            </a:r>
            <a:r>
              <a:rPr lang="ru-RU" sz="2400" dirty="0" smtClean="0"/>
              <a:t>металлы </a:t>
            </a:r>
            <a:r>
              <a:rPr lang="ru-RU" sz="2400" dirty="0"/>
              <a:t>с менее отрицательным потенциалом из растворов их солей</a:t>
            </a:r>
            <a:r>
              <a:rPr lang="ru-RU" sz="2400" dirty="0" smtClean="0"/>
              <a:t>, а </a:t>
            </a:r>
            <a:r>
              <a:rPr lang="ru-RU" sz="2400" dirty="0"/>
              <a:t>металлы, стоящие правее водорода, вытесняют его из кислот.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527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При </a:t>
            </a:r>
            <a:r>
              <a:rPr lang="ru-RU" i="1" dirty="0">
                <a:solidFill>
                  <a:srgbClr val="C00000"/>
                </a:solidFill>
              </a:rPr>
              <a:t>анодном</a:t>
            </a:r>
            <a:r>
              <a:rPr lang="ru-RU" dirty="0"/>
              <a:t> покрытии (например, при лужении меди </a:t>
            </a:r>
            <a:r>
              <a:rPr lang="ru-RU" dirty="0" smtClean="0"/>
              <a:t>оловом</a:t>
            </a:r>
            <a:r>
              <a:rPr lang="ru-RU" dirty="0"/>
              <a:t>) электрохимический потенциал металла покрытия </a:t>
            </a:r>
            <a:r>
              <a:rPr lang="ru-RU" dirty="0" smtClean="0"/>
              <a:t>меньше </a:t>
            </a:r>
            <a:r>
              <a:rPr lang="ru-RU" dirty="0"/>
              <a:t>потенциала металла основания. Благодаря этому обеспечивается и </a:t>
            </a:r>
            <a:r>
              <a:rPr lang="ru-RU" i="1" dirty="0"/>
              <a:t>I</a:t>
            </a:r>
            <a:r>
              <a:rPr lang="ru-RU" dirty="0"/>
              <a:t> механическая, и электрохимическая защиты основания. </a:t>
            </a:r>
            <a:r>
              <a:rPr lang="ru-RU" dirty="0" smtClean="0"/>
              <a:t>Действительно</a:t>
            </a:r>
            <a:r>
              <a:rPr lang="ru-RU" dirty="0"/>
              <a:t>, при наличии нарушений и пор в материале покрытия систему металл основания (Си</a:t>
            </a:r>
            <a:r>
              <a:rPr lang="ru-RU" dirty="0" smtClean="0"/>
              <a:t>) -металл </a:t>
            </a:r>
            <a:r>
              <a:rPr lang="ru-RU" dirty="0"/>
              <a:t>покрытия (</a:t>
            </a:r>
            <a:r>
              <a:rPr lang="en-US" dirty="0" err="1"/>
              <a:t>Sn</a:t>
            </a:r>
            <a:r>
              <a:rPr lang="ru-RU" dirty="0"/>
              <a:t>)—раство­ряющая окружающая среда (Н</a:t>
            </a:r>
            <a:r>
              <a:rPr lang="ru-RU" baseline="-25000" dirty="0"/>
              <a:t>2</a:t>
            </a:r>
            <a:r>
              <a:rPr lang="ru-RU" dirty="0"/>
              <a:t>0, НС1) (рис. 5.9, </a:t>
            </a:r>
            <a:r>
              <a:rPr lang="ru-RU" i="1" dirty="0"/>
              <a:t>а)</a:t>
            </a:r>
            <a:r>
              <a:rPr lang="ru-RU" dirty="0"/>
              <a:t> можно рас­сматривать как короткозамкнутый гальванический элемент. При этом в процессе электролиза растворение металла покрытия (оло­ва) происходит быстрее, чем металла основания (меди), так как </a:t>
            </a:r>
            <a:r>
              <a:rPr lang="ru-RU" dirty="0" smtClean="0"/>
              <a:t> </a:t>
            </a:r>
            <a:r>
              <a:rPr lang="ru-RU" dirty="0"/>
              <a:t>энергия активации олова меньше, и поэтому оно будет </a:t>
            </a:r>
            <a:r>
              <a:rPr lang="ru-RU" dirty="0" smtClean="0"/>
              <a:t>растворяться </a:t>
            </a:r>
            <a:r>
              <a:rPr lang="ru-RU" dirty="0"/>
              <a:t>с образованием хлорного олова </a:t>
            </a:r>
            <a:r>
              <a:rPr lang="en-US" dirty="0" err="1"/>
              <a:t>SnCl</a:t>
            </a:r>
            <a:r>
              <a:rPr lang="ru-RU" baseline="-25000" dirty="0"/>
              <a:t>4</a:t>
            </a:r>
            <a:r>
              <a:rPr lang="ru-RU" dirty="0"/>
              <a:t> и гидрата закиси олова </a:t>
            </a:r>
            <a:r>
              <a:rPr lang="en-US" dirty="0" err="1" smtClean="0"/>
              <a:t>Sn</a:t>
            </a:r>
            <a:r>
              <a:rPr lang="ru-RU" dirty="0"/>
              <a:t>(</a:t>
            </a:r>
            <a:r>
              <a:rPr lang="en-US" dirty="0"/>
              <a:t>QH</a:t>
            </a:r>
            <a:r>
              <a:rPr lang="ru-RU" dirty="0"/>
              <a:t>)</a:t>
            </a:r>
            <a:r>
              <a:rPr lang="ru-RU" baseline="-25000" dirty="0"/>
              <a:t>2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312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При </a:t>
            </a:r>
            <a:r>
              <a:rPr lang="ru-RU" i="1" dirty="0">
                <a:solidFill>
                  <a:srgbClr val="C00000"/>
                </a:solidFill>
              </a:rPr>
              <a:t>катодном</a:t>
            </a:r>
            <a:r>
              <a:rPr lang="ru-RU" dirty="0"/>
              <a:t> покрытии (например, при серебрении меди) </a:t>
            </a:r>
            <a:r>
              <a:rPr lang="ru-RU" dirty="0" err="1" smtClean="0"/>
              <a:t>злектрохимический</a:t>
            </a:r>
            <a:r>
              <a:rPr lang="ru-RU" dirty="0" smtClean="0"/>
              <a:t> </a:t>
            </a:r>
            <a:r>
              <a:rPr lang="ru-RU" dirty="0"/>
              <a:t>потенциал и энергия активации металла </a:t>
            </a:r>
            <a:r>
              <a:rPr lang="ru-RU" dirty="0" smtClean="0"/>
              <a:t>покрытия </a:t>
            </a:r>
            <a:r>
              <a:rPr lang="ru-RU" dirty="0"/>
              <a:t>больше, чем потенциал и энергия активации металла </a:t>
            </a:r>
            <a:r>
              <a:rPr lang="ru-RU" dirty="0" smtClean="0"/>
              <a:t>основания</a:t>
            </a:r>
            <a:r>
              <a:rPr lang="ru-RU" dirty="0"/>
              <a:t>, поэтому обеспечивается только механическая </a:t>
            </a:r>
            <a:r>
              <a:rPr lang="ru-RU" dirty="0" smtClean="0"/>
              <a:t>защита. Действительно</a:t>
            </a:r>
            <a:r>
              <a:rPr lang="ru-RU" dirty="0"/>
              <a:t>, при наличии нарушений и пор в материале </a:t>
            </a:r>
            <a:r>
              <a:rPr lang="ru-RU" dirty="0" err="1" smtClean="0"/>
              <a:t>по-крытия</a:t>
            </a:r>
            <a:r>
              <a:rPr lang="ru-RU" dirty="0" smtClean="0"/>
              <a:t> </a:t>
            </a:r>
            <a:r>
              <a:rPr lang="ru-RU" dirty="0"/>
              <a:t>(рис. 5.9, </a:t>
            </a:r>
            <a:r>
              <a:rPr lang="ru-RU" i="1" dirty="0"/>
              <a:t>б)</a:t>
            </a:r>
            <a:r>
              <a:rPr lang="ru-RU" dirty="0"/>
              <a:t> систему металл основания (</a:t>
            </a:r>
            <a:r>
              <a:rPr lang="ru-RU" dirty="0" smtClean="0"/>
              <a:t>С</a:t>
            </a:r>
            <a:r>
              <a:rPr lang="en-US" dirty="0" smtClean="0"/>
              <a:t>u</a:t>
            </a:r>
            <a:r>
              <a:rPr lang="ru-RU" dirty="0" smtClean="0"/>
              <a:t>)-металл покрытия </a:t>
            </a:r>
            <a:r>
              <a:rPr lang="ru-RU" dirty="0"/>
              <a:t>(</a:t>
            </a:r>
            <a:r>
              <a:rPr lang="en-US" dirty="0"/>
              <a:t>Ag</a:t>
            </a:r>
            <a:r>
              <a:rPr lang="ru-RU" dirty="0" smtClean="0"/>
              <a:t>)-растворяющая </a:t>
            </a:r>
            <a:r>
              <a:rPr lang="ru-RU" dirty="0"/>
              <a:t>окружающая среда (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en-US" dirty="0"/>
              <a:t>S</a:t>
            </a:r>
            <a:r>
              <a:rPr lang="ru-RU" dirty="0"/>
              <a:t>0</a:t>
            </a:r>
            <a:r>
              <a:rPr lang="ru-RU" baseline="-25000" dirty="0"/>
              <a:t>4</a:t>
            </a:r>
            <a:r>
              <a:rPr lang="ru-RU" dirty="0"/>
              <a:t>, </a:t>
            </a:r>
            <a:r>
              <a:rPr lang="en-US" dirty="0"/>
              <a:t>HN</a:t>
            </a:r>
            <a:r>
              <a:rPr lang="ru-RU" dirty="0"/>
              <a:t>0</a:t>
            </a:r>
            <a:r>
              <a:rPr lang="ru-RU" baseline="-25000" dirty="0"/>
              <a:t>3</a:t>
            </a:r>
            <a:r>
              <a:rPr lang="ru-RU" dirty="0"/>
              <a:t>) также можно рассматривать как короткозамкнутый гальваниче­ский элемент. При этом в процессе электролиза растворение ме­талла основания (Си) происходит быстрее, чем металла </a:t>
            </a:r>
            <a:r>
              <a:rPr lang="ru-RU" dirty="0" smtClean="0"/>
              <a:t>покрытия </a:t>
            </a:r>
            <a:r>
              <a:rPr lang="ru-RU" dirty="0"/>
              <a:t>(</a:t>
            </a:r>
            <a:r>
              <a:rPr lang="en-US" dirty="0"/>
              <a:t>Ag</a:t>
            </a:r>
            <a:r>
              <a:rPr lang="ru-RU" dirty="0"/>
              <a:t>), так как энергия активации меди меньше, и поэтому она </a:t>
            </a:r>
            <a:r>
              <a:rPr lang="ru-RU" dirty="0" smtClean="0"/>
              <a:t> </a:t>
            </a:r>
            <a:r>
              <a:rPr lang="ru-RU" dirty="0"/>
              <a:t>будет растворяться с образованием нитрата (</a:t>
            </a:r>
            <a:r>
              <a:rPr lang="en-US" dirty="0"/>
              <a:t>Cu</a:t>
            </a:r>
            <a:r>
              <a:rPr lang="ru-RU" dirty="0"/>
              <a:t>(</a:t>
            </a:r>
            <a:r>
              <a:rPr lang="en-US" dirty="0"/>
              <a:t>N</a:t>
            </a:r>
            <a:r>
              <a:rPr lang="ru-RU" dirty="0"/>
              <a:t>0</a:t>
            </a:r>
            <a:r>
              <a:rPr lang="ru-RU" baseline="-25000" dirty="0"/>
              <a:t>3</a:t>
            </a:r>
            <a:r>
              <a:rPr lang="ru-RU" dirty="0"/>
              <a:t>)</a:t>
            </a:r>
            <a:r>
              <a:rPr lang="ru-RU" baseline="-25000" dirty="0"/>
              <a:t>2</a:t>
            </a:r>
            <a:r>
              <a:rPr lang="ru-RU" dirty="0"/>
              <a:t>) и </a:t>
            </a:r>
            <a:r>
              <a:rPr lang="ru-RU" dirty="0" smtClean="0"/>
              <a:t>сульфата </a:t>
            </a:r>
            <a:r>
              <a:rPr lang="ru-RU" dirty="0"/>
              <a:t>(</a:t>
            </a:r>
            <a:r>
              <a:rPr lang="en-US" dirty="0" err="1"/>
              <a:t>CuS</a:t>
            </a:r>
            <a:r>
              <a:rPr lang="ru-RU" dirty="0"/>
              <a:t>0</a:t>
            </a:r>
            <a:r>
              <a:rPr lang="ru-RU" baseline="-25000" dirty="0"/>
              <a:t>4</a:t>
            </a:r>
            <a:r>
              <a:rPr lang="ru-RU" dirty="0"/>
              <a:t>) меди.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125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dirty="0"/>
              <a:t>Химические покрытия. </a:t>
            </a:r>
            <a:r>
              <a:rPr lang="ru-RU" sz="2400" dirty="0"/>
              <a:t>Химические способы защиты основаны </a:t>
            </a:r>
            <a:r>
              <a:rPr lang="ru-RU" sz="2400" dirty="0" smtClean="0"/>
              <a:t>на </a:t>
            </a:r>
            <a:r>
              <a:rPr lang="ru-RU" sz="2400" dirty="0"/>
              <a:t>упрочнении структуры тонкого приповерхностного слоя </a:t>
            </a:r>
            <a:r>
              <a:rPr lang="ru-RU" sz="2400" dirty="0" smtClean="0"/>
              <a:t>защищаемого </a:t>
            </a:r>
            <a:r>
              <a:rPr lang="ru-RU" sz="2400" dirty="0"/>
              <a:t>металлического изделия в процессе воздействия на него щелочей и кислот. Чаще всего применяют оксидирование, пасси­вирование, </a:t>
            </a:r>
            <a:r>
              <a:rPr lang="ru-RU" sz="2400" dirty="0" err="1"/>
              <a:t>фосфотирование</a:t>
            </a:r>
            <a:r>
              <a:rPr lang="ru-RU" sz="2400" dirty="0"/>
              <a:t> и азотирование защищаемых </a:t>
            </a:r>
            <a:r>
              <a:rPr lang="ru-RU" sz="2400" dirty="0" smtClean="0"/>
              <a:t>поверхностей</a:t>
            </a:r>
            <a:r>
              <a:rPr lang="ru-RU" sz="2400" dirty="0"/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386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В процессе </a:t>
            </a:r>
            <a:r>
              <a:rPr lang="ru-RU" sz="2400" i="1" dirty="0">
                <a:solidFill>
                  <a:srgbClr val="C00000"/>
                </a:solidFill>
              </a:rPr>
              <a:t>оксидирования</a:t>
            </a:r>
            <a:r>
              <a:rPr lang="ru-RU" sz="2400" dirty="0"/>
              <a:t> на поверхности металла образуется у</a:t>
            </a:r>
            <a:r>
              <a:rPr lang="ru-RU" sz="2400" dirty="0" smtClean="0"/>
              <a:t>стойчивая </a:t>
            </a:r>
            <a:r>
              <a:rPr lang="ru-RU" sz="2400" dirty="0"/>
              <a:t>к внешним воздействиям пленка оксида </a:t>
            </a:r>
            <a:r>
              <a:rPr lang="ru-RU" sz="2400" dirty="0" smtClean="0"/>
              <a:t>исходного металла </a:t>
            </a:r>
            <a:r>
              <a:rPr lang="ru-RU" sz="2400" dirty="0"/>
              <a:t>толщиной до 1,5 мкм. В зависимости от применяемых </a:t>
            </a:r>
            <a:r>
              <a:rPr lang="ru-RU" sz="2400" dirty="0" smtClean="0"/>
              <a:t>электролитов </a:t>
            </a:r>
            <a:r>
              <a:rPr lang="ru-RU" sz="2400" dirty="0"/>
              <a:t>оксидирование бывает щелочное, </a:t>
            </a:r>
            <a:r>
              <a:rPr lang="ru-RU" sz="2400" dirty="0" err="1"/>
              <a:t>бесщелочное</a:t>
            </a:r>
            <a:r>
              <a:rPr lang="ru-RU" sz="2400" dirty="0"/>
              <a:t> (</a:t>
            </a:r>
            <a:r>
              <a:rPr lang="ru-RU" sz="2400" dirty="0" smtClean="0"/>
              <a:t>кислотное</a:t>
            </a:r>
            <a:r>
              <a:rPr lang="ru-RU" sz="2400" dirty="0"/>
              <a:t>) и химическое.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991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92696"/>
            <a:ext cx="6635080" cy="99672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5. Герметизация </a:t>
            </a:r>
            <a:r>
              <a:rPr lang="ru-RU" sz="2800" b="1" dirty="0"/>
              <a:t>в разъемных и неразъемных корпусах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i="1" dirty="0">
                <a:solidFill>
                  <a:srgbClr val="C00000"/>
                </a:solidFill>
              </a:rPr>
              <a:t>разъемных</a:t>
            </a:r>
            <a:r>
              <a:rPr lang="ru-RU" sz="2400" dirty="0"/>
              <a:t> корпусах узел </a:t>
            </a:r>
            <a:r>
              <a:rPr lang="ru-RU" sz="2400" dirty="0" err="1"/>
              <a:t>гермосоединения</a:t>
            </a:r>
            <a:r>
              <a:rPr lang="ru-RU" sz="2400" dirty="0"/>
              <a:t> является основ­ным элементом, определяющим надежность герметизации; при этом важным параметром узла является его периметр. </a:t>
            </a:r>
            <a:r>
              <a:rPr lang="ru-RU" sz="2400" dirty="0" smtClean="0"/>
              <a:t>Минимально </a:t>
            </a:r>
            <a:r>
              <a:rPr lang="ru-RU" sz="2400" dirty="0"/>
              <a:t>возможное значение периметра обеспечивает и наименьше Усилие, приходящееся на элементы крепления </a:t>
            </a:r>
            <a:r>
              <a:rPr lang="ru-RU" sz="2400" dirty="0" smtClean="0"/>
              <a:t>крышки с корпусом.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627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Степень герметизации в </a:t>
            </a:r>
            <a:r>
              <a:rPr lang="ru-RU" sz="2400" i="1" dirty="0">
                <a:solidFill>
                  <a:srgbClr val="C00000"/>
                </a:solidFill>
              </a:rPr>
              <a:t>неразъемных</a:t>
            </a:r>
            <a:r>
              <a:rPr lang="ru-RU" sz="2400" dirty="0"/>
              <a:t> (вакуум-плотных)" кор­пусах зависит от качества сварного или паяного шва, </a:t>
            </a:r>
            <a:r>
              <a:rPr lang="ru-RU" sz="2400" dirty="0" smtClean="0"/>
              <a:t>вальцовки </a:t>
            </a:r>
            <a:r>
              <a:rPr lang="ru-RU" sz="2400" dirty="0"/>
              <a:t>или герметичности заливки шва компаундом. При этом </a:t>
            </a:r>
            <a:r>
              <a:rPr lang="en-US" sz="2400" dirty="0" smtClean="0"/>
              <a:t>TK</a:t>
            </a:r>
            <a:r>
              <a:rPr lang="ru-RU" sz="2400" dirty="0" smtClean="0"/>
              <a:t>Л</a:t>
            </a:r>
            <a:r>
              <a:rPr lang="en-US" sz="2400" dirty="0" smtClean="0"/>
              <a:t>P </a:t>
            </a:r>
            <a:r>
              <a:rPr lang="ru-RU" sz="2400" dirty="0" smtClean="0"/>
              <a:t>материалов</a:t>
            </a:r>
            <a:r>
              <a:rPr lang="ru-RU" sz="2400" dirty="0"/>
              <a:t>, образующих шов, а также </a:t>
            </a:r>
            <a:r>
              <a:rPr lang="ru-RU" sz="2400" dirty="0" smtClean="0"/>
              <a:t> </a:t>
            </a:r>
            <a:r>
              <a:rPr lang="ru-RU" sz="2400" dirty="0" err="1"/>
              <a:t>герморазъемов</a:t>
            </a:r>
            <a:r>
              <a:rPr lang="ru-RU" sz="2400" dirty="0"/>
              <a:t> и проходных изоляторов из стекла или керамики должны быть совместимы с </a:t>
            </a:r>
            <a:r>
              <a:rPr lang="en-US" sz="2400" dirty="0" smtClean="0"/>
              <a:t>TK</a:t>
            </a:r>
            <a:r>
              <a:rPr lang="ru-RU" sz="2400" dirty="0" smtClean="0"/>
              <a:t>Л</a:t>
            </a:r>
            <a:r>
              <a:rPr lang="en-US" sz="2400" dirty="0" smtClean="0"/>
              <a:t>P </a:t>
            </a:r>
            <a:r>
              <a:rPr lang="ru-RU" sz="2400" dirty="0"/>
              <a:t>материала корпуса. Кроме того, выходы валов и осей орга­нов управления должны быть уплотнены сальниками из фетра или фторопласта, а сами органы управления (тумблеры, кнопки</a:t>
            </a:r>
            <a:r>
              <a:rPr lang="ru-RU" sz="2400" dirty="0" smtClean="0"/>
              <a:t>) </a:t>
            </a:r>
            <a:r>
              <a:rPr lang="ru-RU" sz="2400" dirty="0"/>
              <a:t>герметизированы с помощью резиновых </a:t>
            </a:r>
            <a:r>
              <a:rPr lang="ru-RU" sz="2400" dirty="0" smtClean="0"/>
              <a:t>колпачков</a:t>
            </a:r>
            <a:r>
              <a:rPr lang="ru-RU" sz="2400" dirty="0"/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39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ee5c7de6a44499ac150ed1124fd2c7ec8f6dc8"/>
  <p:tag name="ISPRING_SCORM_RATE_SLIDES" val="1"/>
  <p:tag name="ISPRING_SCORM_RATE_QUIZZES" val="0"/>
  <p:tag name="ISPRING_SCORM_PASSING_SCORE" val="100.0000000000"/>
  <p:tag name="GENSWF_OUTPUT_FILE_NAME" val="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673</TotalTime>
  <Words>2321</Words>
  <Application>Microsoft Office PowerPoint</Application>
  <PresentationFormat>Экран (4:3)</PresentationFormat>
  <Paragraphs>143</Paragraphs>
  <Slides>38</Slides>
  <Notes>38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Презентация PowerPoint</vt:lpstr>
      <vt:lpstr>Презентация PowerPoint</vt:lpstr>
      <vt:lpstr>ЛИТЕРАТУРА</vt:lpstr>
      <vt:lpstr>1. Механизмы проникновения влаги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2. Бескорпусная влагозащита ЭРК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Способы бескорпусной герметизации</vt:lpstr>
      <vt:lpstr>Презентация PowerPoint</vt:lpstr>
      <vt:lpstr>Презентация PowerPoint</vt:lpstr>
      <vt:lpstr>Презентация PowerPoint</vt:lpstr>
      <vt:lpstr>4. Антикоррозийные и декоративные покрытия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 Герметизация в разъемных и неразъемных корпусах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Влагозащита и герметизация РЭС</dc:title>
  <dc:creator>Света</dc:creator>
  <cp:lastModifiedBy>Belous</cp:lastModifiedBy>
  <cp:revision>22</cp:revision>
  <dcterms:created xsi:type="dcterms:W3CDTF">2013-11-24T04:06:48Z</dcterms:created>
  <dcterms:modified xsi:type="dcterms:W3CDTF">2014-05-08T13:44:32Z</dcterms:modified>
</cp:coreProperties>
</file>