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92" r:id="rId2"/>
    <p:sldId id="256" r:id="rId3"/>
    <p:sldId id="29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3" r:id="rId40"/>
  </p:sldIdLst>
  <p:sldSz cx="9144000" cy="6858000" type="screen4x3"/>
  <p:notesSz cx="6858000" cy="9144000"/>
  <p:custDataLst>
    <p:tags r:id="rId4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C4455-4099-499A-99F8-B3B49B7A8960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E9F96-66DD-4DD0-BF95-6FECE8EB3A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20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775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372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176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728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648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078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90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67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080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73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41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610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920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4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125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206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9441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282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1767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278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9766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417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8196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6759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859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3862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839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3947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4335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4713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6531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4303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0327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8095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490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87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306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2240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E9F96-66DD-4DD0-BF95-6FECE8EB3A49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311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DEC420-9899-4C4F-8936-821A95E24D13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5E6CCF1-324F-4788-A87B-307541C1EA3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gif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gif"/><Relationship Id="rId5" Type="http://schemas.openxmlformats.org/officeDocument/2006/relationships/image" Target="../media/image5.w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gif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gif"/><Relationship Id="rId5" Type="http://schemas.openxmlformats.org/officeDocument/2006/relationships/image" Target="../media/image11.wmf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gif"/><Relationship Id="rId5" Type="http://schemas.openxmlformats.org/officeDocument/2006/relationships/image" Target="../media/image12.wmf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gif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gif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gif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.gif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2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.gif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компьютерного проектирования и моделирования РЭС»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Тема «ФУНКЦИОНАЛЬНОЕ МОДЕЛИРОВАНИЕ»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0307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2924944"/>
            <a:ext cx="7772400" cy="216024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sz="6700" b="1" cap="all" dirty="0" smtClean="0">
                <a:solidFill>
                  <a:schemeClr val="tx2"/>
                </a:solidFill>
              </a:rPr>
              <a:t>Функциональное </a:t>
            </a:r>
            <a:r>
              <a:rPr lang="ru-RU" sz="6700" b="1" cap="all" dirty="0">
                <a:solidFill>
                  <a:schemeClr val="tx2"/>
                </a:solidFill>
              </a:rPr>
              <a:t>моделирование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2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55" y="1844824"/>
            <a:ext cx="8229600" cy="438912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Постановка задачи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Базовые элементы функциональных схем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Алгоритмы моделирования базовых безынерционных элементов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Алгоритмы моделирования базовых инерционных линейных элементов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Особенности моделирования </a:t>
            </a:r>
            <a:r>
              <a:rPr lang="ru-RU" dirty="0"/>
              <a:t>нелинейных </a:t>
            </a:r>
            <a:r>
              <a:rPr lang="ru-RU" dirty="0" smtClean="0"/>
              <a:t>инерционных элементов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Построение функциональных схем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Алгоритмы моделирования типовых структур функциональных схем</a:t>
            </a:r>
          </a:p>
          <a:p>
            <a:pPr marL="0" indent="0">
              <a:buClrTx/>
              <a:buSzPct val="115000"/>
              <a:buNone/>
            </a:pPr>
            <a:r>
              <a:rPr lang="ru-RU" dirty="0" smtClean="0"/>
              <a:t>Контрольные вопросы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5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</a:rPr>
              <a:t>1</a:t>
            </a:r>
            <a:r>
              <a:rPr lang="ru-RU" sz="4000" b="1" dirty="0">
                <a:solidFill>
                  <a:schemeClr val="tx2"/>
                </a:solidFill>
              </a:rPr>
              <a:t>. Постановка задачи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789040"/>
            <a:ext cx="8352928" cy="2808312"/>
          </a:xfrm>
        </p:spPr>
        <p:txBody>
          <a:bodyPr>
            <a:normAutofit lnSpcReduction="10000"/>
          </a:bodyPr>
          <a:lstStyle/>
          <a:p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Суть функционального моделирования </a:t>
            </a:r>
            <a:r>
              <a:rPr lang="ru-RU" sz="2200" dirty="0"/>
              <a:t>(ФМ) состоит в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разбиении РЭУ на отдельные функциональные блоки </a:t>
            </a:r>
            <a:r>
              <a:rPr lang="ru-RU" sz="2200" dirty="0"/>
              <a:t>(элементы 1…5,  см. </a:t>
            </a:r>
            <a:r>
              <a:rPr lang="ru-RU" sz="2200" dirty="0" smtClean="0"/>
              <a:t>рис.1</a:t>
            </a:r>
            <a:r>
              <a:rPr lang="ru-RU" sz="2200" dirty="0"/>
              <a:t>.). </a:t>
            </a:r>
            <a:endParaRPr lang="ru-RU" sz="2200" dirty="0" smtClean="0"/>
          </a:p>
          <a:p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Каждый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из блоков выполняет </a:t>
            </a:r>
            <a:r>
              <a:rPr lang="ru-RU" sz="2200" dirty="0"/>
              <a:t>то или иное функциональное преобразование сигнала (усиление, ограничение,  интегрирование и т.д.) и расчете формы сигнала и его основных параметров в каждой точке полученной функциональной схемы.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619" y="1340768"/>
            <a:ext cx="5331669" cy="23042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outerShdw blurRad="266700" dist="50800" dir="5400000" sx="91000" sy="91000" algn="ctr" rotWithShape="0">
              <a:srgbClr val="000000">
                <a:alpha val="95000"/>
              </a:srgbClr>
            </a:outerShd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17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92696"/>
            <a:ext cx="6779096" cy="78069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1. Постановка задачи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Под </a:t>
            </a:r>
            <a:r>
              <a:rPr lang="ru-RU" b="1" dirty="0">
                <a:solidFill>
                  <a:srgbClr val="C00000"/>
                </a:solidFill>
              </a:rPr>
              <a:t>формой сигнала </a:t>
            </a:r>
            <a:r>
              <a:rPr lang="ru-RU" dirty="0"/>
              <a:t>понимается либо зависимость сигнала от времени </a:t>
            </a:r>
            <a:r>
              <a:rPr lang="en-US" i="1" dirty="0"/>
              <a:t>x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</a:t>
            </a:r>
            <a:r>
              <a:rPr lang="ru-RU" dirty="0"/>
              <a:t> при моделировании во временной области, либо эквивалентное представление сигнала в виде изображения по Лапласу </a:t>
            </a:r>
            <a:r>
              <a:rPr lang="ru-RU" i="1" dirty="0"/>
              <a:t>х(р)</a:t>
            </a:r>
            <a:r>
              <a:rPr lang="ru-RU" dirty="0"/>
              <a:t> или зависимость от комплексной частоты </a:t>
            </a:r>
            <a:r>
              <a:rPr lang="en-US" i="1" dirty="0" err="1"/>
              <a:t>jw</a:t>
            </a:r>
            <a:r>
              <a:rPr lang="ru-RU" dirty="0"/>
              <a:t> при моделировании в частотной области.</a:t>
            </a:r>
          </a:p>
          <a:p>
            <a:pPr>
              <a:lnSpc>
                <a:spcPct val="120000"/>
              </a:lnSpc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Основным требованием при ФМ </a:t>
            </a:r>
            <a:r>
              <a:rPr lang="ru-RU" dirty="0"/>
              <a:t>является высокая скорость моделирования, необходимая для того, чтобы за короткое время можно было исследовать большое число различных вариантов функциональных схем.</a:t>
            </a:r>
          </a:p>
          <a:p>
            <a:pPr>
              <a:lnSpc>
                <a:spcPct val="120000"/>
              </a:lnSpc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Первым основным допущением</a:t>
            </a:r>
            <a:r>
              <a:rPr lang="ru-RU" dirty="0"/>
              <a:t>, характерным для ФМ</a:t>
            </a:r>
            <a:r>
              <a:rPr lang="uk-UA" dirty="0"/>
              <a:t>, </a:t>
            </a:r>
            <a:r>
              <a:rPr lang="ru-RU" dirty="0"/>
              <a:t>является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развязка</a:t>
            </a:r>
            <a:r>
              <a:rPr lang="ru-RU" dirty="0"/>
              <a:t> отдельных блоков функциональной схемы, т.е. независимость характеристик отдельных блоков от режима работы других блоков.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692696"/>
            <a:ext cx="4824536" cy="708688"/>
          </a:xfrm>
        </p:spPr>
        <p:txBody>
          <a:bodyPr>
            <a:normAutofit/>
          </a:bodyPr>
          <a:lstStyle/>
          <a:p>
            <a:r>
              <a:rPr lang="ru-RU" sz="3200" b="1" dirty="0"/>
              <a:t>1. Постановка задачи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60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Условие развязки блоков </a:t>
            </a:r>
            <a:r>
              <a:rPr lang="ru-RU" sz="2400" dirty="0"/>
              <a:t>эквивалентно выполнению условий </a:t>
            </a:r>
            <a:r>
              <a:rPr lang="en-US" sz="2400" dirty="0"/>
              <a:t>R</a:t>
            </a:r>
            <a:r>
              <a:rPr lang="ru-RU" sz="2400" baseline="-25000" dirty="0" err="1"/>
              <a:t>вх</a:t>
            </a:r>
            <a:r>
              <a:rPr lang="ru-RU" sz="2400" dirty="0"/>
              <a:t>=∞,  </a:t>
            </a:r>
            <a:r>
              <a:rPr lang="en-US" sz="2400" dirty="0"/>
              <a:t>R</a:t>
            </a:r>
            <a:r>
              <a:rPr lang="ru-RU" sz="2400" baseline="-25000" dirty="0" err="1"/>
              <a:t>вых</a:t>
            </a:r>
            <a:r>
              <a:rPr lang="ru-RU" sz="2400" dirty="0"/>
              <a:t>=0 для каждого из блоков.</a:t>
            </a:r>
          </a:p>
          <a:p>
            <a:r>
              <a:rPr lang="ru-RU" sz="2400" dirty="0"/>
              <a:t>Вследствие этого преобразование сигнала зависит только от характеристик вход-выход каждого блока, а не от их взаимного влияния друг на друга.</a:t>
            </a:r>
          </a:p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Вторым основным допущением </a:t>
            </a:r>
            <a:r>
              <a:rPr lang="ru-RU" sz="2400" dirty="0"/>
              <a:t>является допущение об </a:t>
            </a:r>
            <a:r>
              <a:rPr lang="ru-RU" sz="2400" dirty="0" err="1"/>
              <a:t>однонаправленности</a:t>
            </a:r>
            <a:r>
              <a:rPr lang="ru-RU" sz="2400" dirty="0"/>
              <a:t> элементов, т.е. сигнал на выходе любого элемента не влияет на сигнал на его входе.</a:t>
            </a:r>
          </a:p>
          <a:p>
            <a:r>
              <a:rPr lang="ru-RU" sz="2400" dirty="0"/>
              <a:t>Это позволяет считать, что сигнал в функциональных схемах распространяется однонаправленно — от входа к выходу каждого элемента.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908720"/>
            <a:ext cx="6912768" cy="864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2.    </a:t>
            </a:r>
            <a:r>
              <a:rPr lang="ru-RU" sz="3200" b="1" dirty="0">
                <a:solidFill>
                  <a:schemeClr val="tx2"/>
                </a:solidFill>
              </a:rPr>
              <a:t>Базовые элементы функциональных схем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816424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Функциональные элементы </a:t>
            </a:r>
            <a:r>
              <a:rPr lang="ru-RU" sz="2400" dirty="0"/>
              <a:t>можно свести к 4-м основным типам, которые будем называть </a:t>
            </a:r>
            <a:r>
              <a:rPr lang="ru-RU" sz="2400" u="sng" dirty="0"/>
              <a:t>базовыми</a:t>
            </a:r>
            <a:r>
              <a:rPr lang="ru-RU" sz="2400" dirty="0"/>
              <a:t>: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генераторы сигналов, безынерционные элементы, инерционные линейные элементы, инерционные нелинейные элементы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Основной характеристикой элемента </a:t>
            </a:r>
            <a:r>
              <a:rPr lang="ru-RU" sz="2400" dirty="0"/>
              <a:t>при ФМ является его функция преобразования, связывающая его входной и выходной сигналы.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1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2.1 </a:t>
            </a:r>
            <a:r>
              <a:rPr lang="ru-RU" sz="3600" b="1" dirty="0" smtClean="0"/>
              <a:t>Генераторы сигналов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Autofit/>
          </a:bodyPr>
          <a:lstStyle/>
          <a:p>
            <a:r>
              <a:rPr lang="ru-RU" sz="2400" dirty="0" smtClean="0"/>
              <a:t>Этот </a:t>
            </a:r>
            <a:r>
              <a:rPr lang="ru-RU" sz="2400" dirty="0"/>
              <a:t>тип элементов включает две разновидности —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независимые генераторы</a:t>
            </a:r>
            <a:r>
              <a:rPr lang="ru-RU" sz="2400" dirty="0"/>
              <a:t>, задающие сигнал </a:t>
            </a:r>
            <a:r>
              <a:rPr lang="en-US" sz="2400" i="1" dirty="0"/>
              <a:t>x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dirty="0"/>
              <a:t>)</a:t>
            </a:r>
            <a:r>
              <a:rPr lang="ru-RU" sz="2400" dirty="0"/>
              <a:t> на входе функциональной схемы, и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управляемые генераторы</a:t>
            </a:r>
            <a:r>
              <a:rPr lang="ru-RU" sz="2400" dirty="0"/>
              <a:t>, формирующие ту или иную форму сигнала </a:t>
            </a:r>
            <a:r>
              <a:rPr lang="en-US" sz="2400" i="1" dirty="0"/>
              <a:t>x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dirty="0"/>
              <a:t>)</a:t>
            </a:r>
            <a:r>
              <a:rPr lang="ru-RU" sz="2400" dirty="0"/>
              <a:t> в зависимости от управляющего воздействия </a:t>
            </a:r>
            <a:r>
              <a:rPr lang="en-US" sz="2400" i="1" dirty="0"/>
              <a:t>u</a:t>
            </a:r>
            <a:r>
              <a:rPr lang="ru-RU" sz="2400" dirty="0"/>
              <a:t>. Функция преобразования управляемого генератора имеет вид: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4321" y="4071182"/>
            <a:ext cx="5904656" cy="175432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                                </a:t>
            </a:r>
            <a:r>
              <a:rPr lang="en-US" i="1" dirty="0" smtClean="0"/>
              <a:t>x</a:t>
            </a:r>
            <a:r>
              <a:rPr lang="ru-RU" i="1" baseline="-25000" dirty="0"/>
              <a:t>1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   при    </a:t>
            </a:r>
            <a:r>
              <a:rPr lang="en-US" i="1" dirty="0"/>
              <a:t>u</a:t>
            </a:r>
            <a:r>
              <a:rPr lang="ru-RU" i="1" dirty="0"/>
              <a:t>=</a:t>
            </a:r>
            <a:r>
              <a:rPr lang="en-US" i="1" dirty="0"/>
              <a:t>u</a:t>
            </a:r>
            <a:r>
              <a:rPr lang="ru-RU" i="1" baseline="-25000" dirty="0"/>
              <a:t>1</a:t>
            </a:r>
            <a:endParaRPr lang="ru-RU" dirty="0"/>
          </a:p>
          <a:p>
            <a:r>
              <a:rPr lang="ru-RU" i="1" dirty="0" smtClean="0"/>
              <a:t>        </a:t>
            </a:r>
            <a:r>
              <a:rPr lang="en-US" i="1" dirty="0" smtClean="0"/>
              <a:t>x</a:t>
            </a:r>
            <a:r>
              <a:rPr lang="ru-RU" i="1" dirty="0" smtClean="0"/>
              <a:t>(</a:t>
            </a:r>
            <a:r>
              <a:rPr lang="en-US" i="1" dirty="0" smtClean="0"/>
              <a:t>t</a:t>
            </a:r>
            <a:r>
              <a:rPr lang="ru-RU" i="1" dirty="0" smtClean="0"/>
              <a:t>)=                    …………………..</a:t>
            </a:r>
            <a:endParaRPr lang="ru-RU" dirty="0"/>
          </a:p>
          <a:p>
            <a:r>
              <a:rPr lang="ru-RU" i="1" dirty="0" smtClean="0"/>
              <a:t>                                </a:t>
            </a:r>
            <a:r>
              <a:rPr lang="en-US" i="1" dirty="0" err="1" smtClean="0"/>
              <a:t>x</a:t>
            </a:r>
            <a:r>
              <a:rPr lang="en-US" i="1" baseline="-25000" dirty="0" err="1" smtClean="0"/>
              <a:t>n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    при   </a:t>
            </a:r>
            <a:r>
              <a:rPr lang="en-US" i="1" dirty="0"/>
              <a:t>u</a:t>
            </a:r>
            <a:r>
              <a:rPr lang="ru-RU" i="1" dirty="0"/>
              <a:t>=</a:t>
            </a:r>
            <a:r>
              <a:rPr lang="en-US" i="1" dirty="0"/>
              <a:t>u</a:t>
            </a:r>
            <a:r>
              <a:rPr lang="en-US" i="1" baseline="-25000" dirty="0"/>
              <a:t>n</a:t>
            </a:r>
            <a:endParaRPr lang="ru-RU" dirty="0"/>
          </a:p>
          <a:p>
            <a:endParaRPr lang="ru-RU" dirty="0"/>
          </a:p>
        </p:txBody>
      </p:sp>
      <p:sp>
        <p:nvSpPr>
          <p:cNvPr id="5" name="AutoShape 2"/>
          <p:cNvSpPr>
            <a:spLocks/>
          </p:cNvSpPr>
          <p:nvPr/>
        </p:nvSpPr>
        <p:spPr bwMode="auto">
          <a:xfrm>
            <a:off x="3243822" y="4725144"/>
            <a:ext cx="92075" cy="731838"/>
          </a:xfrm>
          <a:prstGeom prst="leftBrace">
            <a:avLst>
              <a:gd name="adj1" fmla="val 66236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6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23960" y="4437112"/>
                <a:ext cx="1800168" cy="523220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r>
                        <a:rPr lang="en-US" sz="2800" b="0" i="1" smtClean="0">
                          <a:latin typeface="Cambria Math"/>
                        </a:rPr>
                        <m:t>(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60" y="4437112"/>
                <a:ext cx="1800168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51521" y="1844823"/>
            <a:ext cx="84249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Функция преобразования этого элемента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представляет собой линейную или нелинейную функцию 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 связывающую входной сигнал 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и выходной сигнал 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у.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Безынерционный  нелинейный элемент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позволяет на основе </a:t>
            </a:r>
            <a:r>
              <a:rPr lang="en-US" sz="2400" i="1" dirty="0" smtClean="0"/>
              <a:t>y=f(x)</a:t>
            </a:r>
            <a:r>
              <a:rPr lang="ru-RU" sz="2400" i="1" dirty="0" smtClean="0"/>
              <a:t>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преобразовать форму входного сигнала 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в любую форму выходного сигнала: 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)=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[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)]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376771"/>
            <a:ext cx="7139136" cy="93610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altLang="ru-RU" sz="3600" b="1" dirty="0" smtClean="0">
                <a:ea typeface="Times New Roman" pitchFamily="18" charset="0"/>
                <a:cs typeface="Arial" pitchFamily="34" charset="0"/>
              </a:rPr>
              <a:t>2.2 Безынерционный </a:t>
            </a:r>
            <a:r>
              <a:rPr lang="ru-RU" altLang="ru-RU" sz="3600" b="1" dirty="0">
                <a:ea typeface="Times New Roman" pitchFamily="18" charset="0"/>
                <a:cs typeface="Arial" pitchFamily="34" charset="0"/>
              </a:rPr>
              <a:t>линейный или нелинейный элемент</a:t>
            </a:r>
            <a:r>
              <a:rPr lang="en-US" altLang="ru-RU" b="1" dirty="0">
                <a:solidFill>
                  <a:schemeClr val="accent2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en-US" altLang="ru-RU" b="1" dirty="0">
                <a:solidFill>
                  <a:schemeClr val="accent2"/>
                </a:solidFill>
                <a:ea typeface="Times New Roman" pitchFamily="18" charset="0"/>
                <a:cs typeface="Arial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13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70868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2.3 Инерционный </a:t>
            </a:r>
            <a:r>
              <a:rPr lang="ru-RU" sz="3200" b="1" dirty="0"/>
              <a:t>линейный элемент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/>
                </a:solidFill>
              </a:rPr>
              <a:t> </a:t>
            </a:r>
            <a:r>
              <a:rPr lang="ru-RU" sz="2400" dirty="0" smtClean="0"/>
              <a:t>Его </a:t>
            </a:r>
            <a:r>
              <a:rPr lang="ru-RU" sz="2400" dirty="0"/>
              <a:t>функция преобразования во временной области — это переходная характеристика </a:t>
            </a:r>
            <a:r>
              <a:rPr lang="en-US" sz="2400" i="1" dirty="0"/>
              <a:t>h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dirty="0"/>
              <a:t>),</a:t>
            </a:r>
            <a:r>
              <a:rPr lang="ru-RU" sz="2400" dirty="0"/>
              <a:t> а в частотной области — коэффициент передачи  </a:t>
            </a:r>
            <a:r>
              <a:rPr lang="ru-RU" sz="2400" i="1" dirty="0"/>
              <a:t>k(p).</a:t>
            </a:r>
            <a:endParaRPr lang="ru-RU" sz="2400" dirty="0"/>
          </a:p>
          <a:p>
            <a:r>
              <a:rPr lang="ru-RU" sz="2400" dirty="0"/>
              <a:t>В первом случае: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655256"/>
              </p:ext>
            </p:extLst>
          </p:nvPr>
        </p:nvGraphicFramePr>
        <p:xfrm>
          <a:off x="3203848" y="2966259"/>
          <a:ext cx="3698886" cy="123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7" name="Формула" r:id="rId4" imgW="1600200" imgH="533400" progId="Equation.3">
                  <p:embed/>
                </p:oleObj>
              </mc:Choice>
              <mc:Fallback>
                <p:oleObj name="Формула" r:id="rId4" imgW="1600200" imgH="533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966259"/>
                        <a:ext cx="3698886" cy="123296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99609" y="4199221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 во втором </a:t>
            </a:r>
            <a:r>
              <a:rPr lang="ru-RU" sz="2400" dirty="0" smtClean="0"/>
              <a:t>случае:  </a:t>
            </a:r>
            <a:endParaRPr lang="ru-RU" sz="2400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177952"/>
              </p:ext>
            </p:extLst>
          </p:nvPr>
        </p:nvGraphicFramePr>
        <p:xfrm>
          <a:off x="3419872" y="4869160"/>
          <a:ext cx="2808312" cy="500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8" name="Формула" r:id="rId6" imgW="1155700" imgH="203200" progId="Equation.3">
                  <p:embed/>
                </p:oleObj>
              </mc:Choice>
              <mc:Fallback>
                <p:oleObj name="Формула" r:id="rId6" imgW="11557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869160"/>
                        <a:ext cx="2808312" cy="50011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8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8069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2.4 Инерционный </a:t>
            </a:r>
            <a:r>
              <a:rPr lang="ru-RU" sz="3200" b="1" dirty="0"/>
              <a:t>нелинейный элемент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9318" y="1772816"/>
            <a:ext cx="8229600" cy="4551784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Его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ф-я преобразования </a:t>
            </a:r>
            <a:r>
              <a:rPr lang="ru-RU" sz="2400" dirty="0"/>
              <a:t>есть некоторый нелинейный оператор </a:t>
            </a:r>
            <a:r>
              <a:rPr lang="ru-RU" sz="2400" i="1" dirty="0"/>
              <a:t>А(х)</a:t>
            </a:r>
            <a:r>
              <a:rPr lang="ru-RU" sz="2400" dirty="0"/>
              <a:t>, например </a:t>
            </a:r>
            <a:r>
              <a:rPr lang="ru-RU" sz="2400" dirty="0" err="1"/>
              <a:t>диф</a:t>
            </a:r>
            <a:r>
              <a:rPr lang="ru-RU" sz="2400" dirty="0"/>
              <a:t>. </a:t>
            </a:r>
            <a:r>
              <a:rPr lang="ru-RU" sz="2400" dirty="0" err="1"/>
              <a:t>ур</a:t>
            </a:r>
            <a:r>
              <a:rPr lang="ru-RU" sz="2400" dirty="0"/>
              <a:t>-е, ставящий в соответствие каждой реализации </a:t>
            </a:r>
            <a:r>
              <a:rPr lang="en-US" sz="2400" i="1" dirty="0"/>
              <a:t>x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dirty="0"/>
              <a:t>)</a:t>
            </a:r>
            <a:r>
              <a:rPr lang="ru-RU" sz="2400" dirty="0"/>
              <a:t> реализацию   </a:t>
            </a:r>
            <a:r>
              <a:rPr lang="en-US" sz="2400" i="1" dirty="0"/>
              <a:t>y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dirty="0"/>
              <a:t>).</a:t>
            </a:r>
            <a:endParaRPr lang="ru-RU" sz="2400" dirty="0"/>
          </a:p>
          <a:p>
            <a:r>
              <a:rPr lang="ru-RU" sz="2400" dirty="0"/>
              <a:t>В большинстве случаев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реальный инерционный элемент</a:t>
            </a:r>
            <a:r>
              <a:rPr lang="ru-RU" sz="2400" dirty="0"/>
              <a:t> можно описать системой </a:t>
            </a:r>
            <a:r>
              <a:rPr lang="ru-RU" sz="2400" dirty="0" err="1"/>
              <a:t>диф</a:t>
            </a:r>
            <a:r>
              <a:rPr lang="ru-RU" sz="2400" dirty="0"/>
              <a:t>. уравнений вида: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442288"/>
              </p:ext>
            </p:extLst>
          </p:nvPr>
        </p:nvGraphicFramePr>
        <p:xfrm>
          <a:off x="1619672" y="3717032"/>
          <a:ext cx="4783146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7" name="Формула" r:id="rId4" imgW="2234230" imgH="406224" progId="Equation.3">
                  <p:embed/>
                </p:oleObj>
              </mc:Choice>
              <mc:Fallback>
                <p:oleObj name="Формула" r:id="rId4" imgW="2234230" imgH="40622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717032"/>
                        <a:ext cx="4783146" cy="86409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346991"/>
              </p:ext>
            </p:extLst>
          </p:nvPr>
        </p:nvGraphicFramePr>
        <p:xfrm>
          <a:off x="6948264" y="3861048"/>
          <a:ext cx="909920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8" name="Формула" r:id="rId6" imgW="444307" imgH="241195" progId="Equation.3">
                  <p:embed/>
                </p:oleObj>
              </mc:Choice>
              <mc:Fallback>
                <p:oleObj name="Формула" r:id="rId6" imgW="444307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3861048"/>
                        <a:ext cx="909920" cy="50405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93462" y="4725144"/>
            <a:ext cx="77768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где </a:t>
            </a:r>
            <a:r>
              <a:rPr lang="ru-RU" sz="2200" i="1" dirty="0"/>
              <a:t>x(t), y(t)</a:t>
            </a:r>
            <a:r>
              <a:rPr lang="ru-RU" sz="2200" dirty="0"/>
              <a:t> — входные и выходные сигналы элемента; </a:t>
            </a:r>
          </a:p>
          <a:p>
            <a:r>
              <a:rPr lang="ru-RU" sz="2200" i="1" dirty="0"/>
              <a:t>n</a:t>
            </a:r>
            <a:r>
              <a:rPr lang="ru-RU" sz="2200" dirty="0"/>
              <a:t> — порядок системы.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5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700808"/>
            <a:ext cx="7200800" cy="113813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3.     </a:t>
            </a:r>
            <a:r>
              <a:rPr lang="ru-RU" sz="3600" b="1" dirty="0">
                <a:solidFill>
                  <a:schemeClr val="tx2"/>
                </a:solidFill>
              </a:rPr>
              <a:t>Алгоритмы   моделирования базовых безынерционных  </a:t>
            </a:r>
            <a:r>
              <a:rPr lang="ru-RU" sz="3600" b="1" dirty="0" smtClean="0">
                <a:solidFill>
                  <a:schemeClr val="tx2"/>
                </a:solidFill>
              </a:rPr>
              <a:t>элементов</a:t>
            </a:r>
            <a:br>
              <a:rPr lang="ru-RU" sz="3600" b="1" dirty="0" smtClean="0">
                <a:solidFill>
                  <a:schemeClr val="tx2"/>
                </a:solidFill>
              </a:rPr>
            </a:br>
            <a:r>
              <a:rPr lang="ru-RU" sz="3600" b="1" dirty="0" smtClean="0"/>
              <a:t>3.1 Генератор сигналов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31236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Под моделированием элемента </a:t>
            </a:r>
            <a:r>
              <a:rPr lang="ru-RU" sz="2400" dirty="0"/>
              <a:t>понимается вычисление его выходной величины </a:t>
            </a:r>
            <a:r>
              <a:rPr lang="ru-RU" sz="2400" i="1" dirty="0"/>
              <a:t>у</a:t>
            </a:r>
            <a:r>
              <a:rPr lang="ru-RU" sz="2400" dirty="0"/>
              <a:t> по заданному значению сигнала </a:t>
            </a:r>
            <a:r>
              <a:rPr lang="ru-RU" sz="2400" i="1" dirty="0" smtClean="0"/>
              <a:t>х.</a:t>
            </a:r>
            <a:endParaRPr lang="en-US" sz="2400" i="1" dirty="0"/>
          </a:p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Моделирование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генератора сигнала </a:t>
            </a:r>
            <a:r>
              <a:rPr lang="en-US" sz="2400" i="1" dirty="0"/>
              <a:t>x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dirty="0"/>
              <a:t>)</a:t>
            </a:r>
            <a:r>
              <a:rPr lang="ru-RU" sz="2400" dirty="0"/>
              <a:t> заключается в вычислении заданной функции </a:t>
            </a:r>
            <a:r>
              <a:rPr lang="en-US" sz="2400" i="1" dirty="0"/>
              <a:t>x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dirty="0"/>
              <a:t>)</a:t>
            </a:r>
            <a:r>
              <a:rPr lang="ru-RU" sz="2400" dirty="0"/>
              <a:t> в известные моменты времени </a:t>
            </a:r>
            <a:r>
              <a:rPr lang="ru-RU" sz="2400" i="1" dirty="0" err="1"/>
              <a:t>t</a:t>
            </a:r>
            <a:r>
              <a:rPr lang="ru-RU" sz="2400" i="1" baseline="-25000" dirty="0" err="1"/>
              <a:t>n</a:t>
            </a:r>
            <a:r>
              <a:rPr lang="ru-RU" sz="2400" dirty="0"/>
              <a:t>. В результате непрерывна функция  </a:t>
            </a:r>
            <a:r>
              <a:rPr lang="ru-RU" sz="2400" i="1" dirty="0"/>
              <a:t>x(t)</a:t>
            </a:r>
            <a:r>
              <a:rPr lang="ru-RU" sz="2400" dirty="0"/>
              <a:t> заменяется дискретной решетчатой функцией </a:t>
            </a:r>
            <a:r>
              <a:rPr lang="en-US" sz="2400" i="1" dirty="0" err="1"/>
              <a:t>x</a:t>
            </a:r>
            <a:r>
              <a:rPr lang="en-US" sz="2400" i="1" baseline="-25000" dirty="0" err="1"/>
              <a:t>n</a:t>
            </a:r>
            <a:r>
              <a:rPr lang="ru-RU" sz="2400" i="1" dirty="0"/>
              <a:t>=</a:t>
            </a:r>
            <a:r>
              <a:rPr lang="en-US" sz="2400" i="1" dirty="0"/>
              <a:t>x</a:t>
            </a:r>
            <a:r>
              <a:rPr lang="ru-RU" sz="2400" i="1" dirty="0"/>
              <a:t>(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n</a:t>
            </a:r>
            <a:r>
              <a:rPr lang="ru-RU" sz="2400" i="1" dirty="0"/>
              <a:t>)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0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6923112" cy="158644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3.2 Безынерционные </a:t>
            </a:r>
            <a:r>
              <a:rPr lang="ru-RU" sz="3200" b="1" dirty="0"/>
              <a:t>статические элементы</a:t>
            </a: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Моделирование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элементов без памяти </a:t>
            </a:r>
            <a:r>
              <a:rPr lang="ru-RU" sz="2400" dirty="0"/>
              <a:t>сводится к вычислению функции </a:t>
            </a:r>
            <a:r>
              <a:rPr lang="en-US" sz="2400" i="1" dirty="0"/>
              <a:t>y</a:t>
            </a:r>
            <a:r>
              <a:rPr lang="ru-RU" sz="2400" i="1" dirty="0"/>
              <a:t>=</a:t>
            </a:r>
            <a:r>
              <a:rPr lang="en-US" sz="2400" i="1" dirty="0"/>
              <a:t>f</a:t>
            </a:r>
            <a:r>
              <a:rPr lang="ru-RU" sz="2400" i="1" dirty="0"/>
              <a:t>(</a:t>
            </a:r>
            <a:r>
              <a:rPr lang="en-US" sz="2400" i="1" dirty="0"/>
              <a:t>x</a:t>
            </a:r>
            <a:r>
              <a:rPr lang="ru-RU" sz="2400" i="1" dirty="0"/>
              <a:t>)</a:t>
            </a:r>
            <a:r>
              <a:rPr lang="ru-RU" sz="2400" dirty="0"/>
              <a:t>   для любого  заданного значения  </a:t>
            </a:r>
            <a:r>
              <a:rPr lang="ru-RU" sz="2400" i="1" dirty="0"/>
              <a:t>х</a:t>
            </a:r>
            <a:r>
              <a:rPr lang="ru-RU" sz="2400" dirty="0"/>
              <a:t>, а моделирование элемента с памятью — к вычислению одной из функций:</a:t>
            </a:r>
          </a:p>
          <a:p>
            <a:endParaRPr lang="ru-RU" sz="22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530583"/>
              </p:ext>
            </p:extLst>
          </p:nvPr>
        </p:nvGraphicFramePr>
        <p:xfrm>
          <a:off x="3186112" y="3861048"/>
          <a:ext cx="2771775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3" name="Формула" r:id="rId4" imgW="1320480" imgH="482400" progId="Equation.3">
                  <p:embed/>
                </p:oleObj>
              </mc:Choice>
              <mc:Fallback>
                <p:oleObj name="Формула" r:id="rId4" imgW="1320480" imgH="482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6112" y="3861048"/>
                        <a:ext cx="2771775" cy="1008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5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24744"/>
            <a:ext cx="7067128" cy="10081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3.3 Безынерционные </a:t>
            </a:r>
            <a:r>
              <a:rPr lang="ru-RU" sz="3200" b="1" dirty="0"/>
              <a:t>динамически элементы</a:t>
            </a: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Выходная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величина у в этих элементах </a:t>
            </a:r>
            <a:r>
              <a:rPr lang="ru-RU" sz="2400" dirty="0"/>
              <a:t>зависит не только от </a:t>
            </a:r>
            <a:r>
              <a:rPr lang="ru-RU" sz="2400" i="1" dirty="0"/>
              <a:t>х</a:t>
            </a:r>
            <a:r>
              <a:rPr lang="ru-RU" sz="2400" dirty="0"/>
              <a:t>, но и от интервала времени </a:t>
            </a:r>
            <a:r>
              <a:rPr lang="ru-RU" sz="2400" i="1" dirty="0" err="1"/>
              <a:t>Δt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Например</a:t>
            </a:r>
            <a:r>
              <a:rPr lang="ru-RU" sz="2400" dirty="0"/>
              <a:t>, для элемента ложно-цифрового типа — схемы совпадения  — на выходе формируется последовательный цифровой код </a:t>
            </a:r>
            <a:r>
              <a:rPr lang="en-US" sz="2400" i="1" dirty="0"/>
              <a:t>N</a:t>
            </a:r>
            <a:r>
              <a:rPr lang="ru-RU" sz="2400" i="1" dirty="0"/>
              <a:t>=</a:t>
            </a:r>
            <a:r>
              <a:rPr lang="en-US" sz="2400" i="1" dirty="0"/>
              <a:t>k</a:t>
            </a:r>
            <a:r>
              <a:rPr lang="ru-RU" sz="2400" i="1" dirty="0"/>
              <a:t> </a:t>
            </a:r>
            <a:r>
              <a:rPr lang="ru-RU" sz="2400" i="1" dirty="0" err="1"/>
              <a:t>Δt</a:t>
            </a:r>
            <a:r>
              <a:rPr lang="ru-RU" sz="2400" dirty="0"/>
              <a:t> при </a:t>
            </a:r>
            <a:r>
              <a:rPr lang="en-US" sz="2400" i="1" dirty="0"/>
              <a:t>x</a:t>
            </a:r>
            <a:r>
              <a:rPr lang="ru-RU" sz="2400" i="1" dirty="0"/>
              <a:t>=1,</a:t>
            </a:r>
            <a:r>
              <a:rPr lang="ru-RU" sz="2400" dirty="0"/>
              <a:t> и код отсутствует, т.е.  </a:t>
            </a:r>
            <a:r>
              <a:rPr lang="ru-RU" sz="2400" i="1" dirty="0"/>
              <a:t>N=0</a:t>
            </a:r>
            <a:r>
              <a:rPr lang="ru-RU" sz="2400" dirty="0"/>
              <a:t> при  </a:t>
            </a:r>
            <a:r>
              <a:rPr lang="ru-RU" sz="2400" i="1" dirty="0"/>
              <a:t>x=0. </a:t>
            </a:r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dirty="0" smtClean="0"/>
              <a:t>Хотя </a:t>
            </a:r>
            <a:r>
              <a:rPr lang="ru-RU" sz="2400" dirty="0"/>
              <a:t>элемент безынерционный, но для получения выходного кода нужно время.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4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70080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4</a:t>
            </a:r>
            <a:r>
              <a:rPr lang="ru-RU" sz="3200" b="1" dirty="0">
                <a:solidFill>
                  <a:schemeClr val="tx2"/>
                </a:solidFill>
              </a:rPr>
              <a:t>. Алгоритмы моделирования базовых инерционных линейных  элементов</a:t>
            </a:r>
            <a:r>
              <a:rPr lang="ru-RU" sz="3200" dirty="0">
                <a:solidFill>
                  <a:schemeClr val="tx2"/>
                </a:solidFill>
              </a:rPr>
              <a:t/>
            </a:r>
            <a:br>
              <a:rPr lang="ru-RU" sz="3200" dirty="0">
                <a:solidFill>
                  <a:schemeClr val="tx2"/>
                </a:solidFill>
              </a:rPr>
            </a:b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Способы моделирования этих элементов </a:t>
            </a:r>
            <a:r>
              <a:rPr lang="ru-RU" sz="2400" dirty="0" smtClean="0"/>
              <a:t>зависят от способа их задания — переходной характеристикой </a:t>
            </a:r>
            <a:r>
              <a:rPr lang="ru-RU" sz="2400" i="1" dirty="0" smtClean="0"/>
              <a:t>h(</a:t>
            </a:r>
            <a:r>
              <a:rPr lang="en-US" sz="2400" i="1" dirty="0" smtClean="0"/>
              <a:t>t</a:t>
            </a:r>
            <a:r>
              <a:rPr lang="ru-RU" sz="2400" i="1" dirty="0" smtClean="0"/>
              <a:t>),</a:t>
            </a:r>
            <a:r>
              <a:rPr lang="ru-RU" sz="2400" dirty="0" smtClean="0"/>
              <a:t> комплексным коэффициентом передачи </a:t>
            </a:r>
            <a:r>
              <a:rPr lang="ru-RU" sz="2400" i="1" dirty="0" smtClean="0"/>
              <a:t>К(р)</a:t>
            </a:r>
            <a:r>
              <a:rPr lang="ru-RU" sz="2400" dirty="0" smtClean="0"/>
              <a:t>, а также от области, в которой выполняется моделирование — временной или частотной, т.е. от вида входного сигнала </a:t>
            </a:r>
            <a:r>
              <a:rPr lang="en-US" sz="2400" i="1" dirty="0" smtClean="0"/>
              <a:t>x</a:t>
            </a:r>
            <a:r>
              <a:rPr lang="ru-RU" sz="2400" i="1" dirty="0" smtClean="0"/>
              <a:t>(</a:t>
            </a:r>
            <a:r>
              <a:rPr lang="en-US" sz="2400" i="1" dirty="0" smtClean="0"/>
              <a:t>t</a:t>
            </a:r>
            <a:r>
              <a:rPr lang="ru-RU" sz="2400" i="1" dirty="0" smtClean="0"/>
              <a:t>)</a:t>
            </a:r>
            <a:r>
              <a:rPr lang="ru-RU" sz="2400" dirty="0" smtClean="0"/>
              <a:t> или </a:t>
            </a:r>
            <a:r>
              <a:rPr lang="en-US" sz="2400" i="1" dirty="0" smtClean="0"/>
              <a:t>x</a:t>
            </a:r>
            <a:r>
              <a:rPr lang="ru-RU" sz="2400" i="1" dirty="0" smtClean="0"/>
              <a:t>(</a:t>
            </a:r>
            <a:r>
              <a:rPr lang="en-US" sz="2400" i="1" dirty="0" err="1" smtClean="0"/>
              <a:t>jw</a:t>
            </a:r>
            <a:r>
              <a:rPr lang="ru-RU" sz="2400" i="1" dirty="0" smtClean="0"/>
              <a:t>).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908720"/>
            <a:ext cx="6707088" cy="1514432"/>
          </a:xfrm>
        </p:spPr>
        <p:txBody>
          <a:bodyPr>
            <a:normAutofit fontScale="90000"/>
          </a:bodyPr>
          <a:lstStyle/>
          <a:p>
            <a:pPr lvl="2" algn="ctr" rtl="0">
              <a:spcBef>
                <a:spcPct val="0"/>
              </a:spcBef>
            </a:pPr>
            <a:r>
              <a:rPr lang="ru-RU" sz="3100" b="1" dirty="0" smtClean="0">
                <a:solidFill>
                  <a:schemeClr val="tx2"/>
                </a:solidFill>
                <a:latin typeface="+mj-lt"/>
              </a:rPr>
              <a:t>Моделирование элементов, заданных переходной характеристикой </a:t>
            </a:r>
            <a:r>
              <a:rPr lang="en-US" sz="3100" b="1" i="1" dirty="0" smtClean="0">
                <a:solidFill>
                  <a:schemeClr val="tx2"/>
                </a:solidFill>
                <a:latin typeface="+mj-lt"/>
              </a:rPr>
              <a:t>h</a:t>
            </a:r>
            <a:r>
              <a:rPr lang="ru-RU" sz="3100" b="1" i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en-US" sz="3100" b="1" i="1" dirty="0" smtClean="0">
                <a:solidFill>
                  <a:schemeClr val="tx2"/>
                </a:solidFill>
                <a:latin typeface="+mj-lt"/>
              </a:rPr>
              <a:t>t</a:t>
            </a:r>
            <a:r>
              <a:rPr lang="ru-RU" sz="3100" b="1" i="1" dirty="0" smtClean="0">
                <a:solidFill>
                  <a:schemeClr val="tx2"/>
                </a:solidFill>
                <a:latin typeface="+mj-lt"/>
              </a:rPr>
              <a:t>),  </a:t>
            </a:r>
            <a:r>
              <a:rPr lang="ru-RU" sz="3100" b="1" dirty="0" smtClean="0">
                <a:solidFill>
                  <a:schemeClr val="tx2"/>
                </a:solidFill>
                <a:latin typeface="+mj-lt"/>
              </a:rPr>
              <a:t>во временной области </a:t>
            </a:r>
            <a:r>
              <a:rPr lang="ru-RU" sz="2200" dirty="0" smtClean="0">
                <a:solidFill>
                  <a:schemeClr val="accent2"/>
                </a:solidFill>
              </a:rPr>
              <a:t> </a:t>
            </a:r>
            <a:br>
              <a:rPr lang="ru-RU" sz="2200" dirty="0" smtClean="0">
                <a:solidFill>
                  <a:schemeClr val="accent2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/>
            <a:endParaRPr lang="ru-RU" sz="2200" b="1" dirty="0" smtClean="0">
              <a:solidFill>
                <a:schemeClr val="accent2"/>
              </a:solidFill>
            </a:endParaRPr>
          </a:p>
          <a:p>
            <a:r>
              <a:rPr lang="ru-RU" sz="2200" i="1" dirty="0" smtClean="0">
                <a:solidFill>
                  <a:schemeClr val="accent2">
                    <a:lumMod val="75000"/>
                  </a:schemeClr>
                </a:solidFill>
              </a:rPr>
              <a:t>Эти </a:t>
            </a:r>
            <a:r>
              <a:rPr lang="ru-RU" sz="2200" i="1" dirty="0">
                <a:solidFill>
                  <a:schemeClr val="accent2">
                    <a:lumMod val="75000"/>
                  </a:schemeClr>
                </a:solidFill>
              </a:rPr>
              <a:t>элементы моделируются на ЭВМ </a:t>
            </a:r>
            <a:r>
              <a:rPr lang="ru-RU" sz="2200" dirty="0"/>
              <a:t>путем численного расчета интеграла </a:t>
            </a:r>
            <a:r>
              <a:rPr lang="ru-RU" sz="2200" dirty="0" smtClean="0"/>
              <a:t>свертки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r>
              <a:rPr lang="ru-RU" sz="2200" dirty="0" smtClean="0"/>
              <a:t>Это выполняется </a:t>
            </a:r>
            <a:r>
              <a:rPr lang="ru-RU" sz="2200" b="1" dirty="0" smtClean="0">
                <a:solidFill>
                  <a:srgbClr val="C00000"/>
                </a:solidFill>
              </a:rPr>
              <a:t>методом скользящего суммирования</a:t>
            </a:r>
            <a:r>
              <a:rPr lang="ru-RU" sz="2200" u="sng" dirty="0" smtClean="0"/>
              <a:t>.</a:t>
            </a:r>
            <a:endParaRPr lang="ru-RU" sz="2200" dirty="0" smtClean="0"/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042430"/>
              </p:ext>
            </p:extLst>
          </p:nvPr>
        </p:nvGraphicFramePr>
        <p:xfrm>
          <a:off x="2267744" y="3356992"/>
          <a:ext cx="3456388" cy="1152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3" name="Формула" r:id="rId4" imgW="1600200" imgH="533400" progId="Equation.3">
                  <p:embed/>
                </p:oleObj>
              </mc:Choice>
              <mc:Fallback>
                <p:oleObj name="Формула" r:id="rId4" imgW="1600200" imgH="533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356992"/>
                        <a:ext cx="3456388" cy="1152129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6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93354"/>
            <a:ext cx="6857875" cy="54222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4265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04664"/>
            <a:ext cx="7067128" cy="144242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Моделирование элементов, заданных переходной характеристикой </a:t>
            </a:r>
            <a:r>
              <a:rPr lang="en-US" sz="2800" b="1" i="1" dirty="0"/>
              <a:t>h</a:t>
            </a:r>
            <a:r>
              <a:rPr lang="ru-RU" sz="2800" b="1" i="1" dirty="0"/>
              <a:t>(</a:t>
            </a:r>
            <a:r>
              <a:rPr lang="en-US" sz="2800" b="1" i="1" dirty="0"/>
              <a:t>t</a:t>
            </a:r>
            <a:r>
              <a:rPr lang="ru-RU" sz="2800" b="1" i="1" dirty="0"/>
              <a:t>),  </a:t>
            </a:r>
            <a:r>
              <a:rPr lang="ru-RU" sz="2800" b="1" dirty="0"/>
              <a:t>во временной области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Суть метода состоит в следующем</a:t>
            </a:r>
            <a:r>
              <a:rPr lang="ru-RU" sz="2400" dirty="0"/>
              <a:t>:</a:t>
            </a:r>
          </a:p>
          <a:p>
            <a:r>
              <a:rPr lang="ru-RU" sz="2400" dirty="0"/>
              <a:t>Разбивая заданный интервал интегрирования (0,</a:t>
            </a:r>
            <a:r>
              <a:rPr lang="en-US" sz="2400" i="1" dirty="0"/>
              <a:t>t</a:t>
            </a:r>
            <a:r>
              <a:rPr lang="ru-RU" sz="2400" dirty="0"/>
              <a:t>) и интервал текущего времени интегрирования (0,</a:t>
            </a:r>
            <a:r>
              <a:rPr lang="ru-RU" sz="2400" i="1" dirty="0"/>
              <a:t> τ</a:t>
            </a:r>
            <a:r>
              <a:rPr lang="ru-RU" sz="2400" dirty="0"/>
              <a:t>) на отрезки </a:t>
            </a:r>
            <a:r>
              <a:rPr lang="ru-RU" sz="2400" i="1" dirty="0" err="1"/>
              <a:t>Δt</a:t>
            </a:r>
            <a:r>
              <a:rPr lang="ru-RU" sz="2400" dirty="0"/>
              <a:t>, </a:t>
            </a:r>
            <a:r>
              <a:rPr lang="ru-RU" sz="2400" dirty="0" smtClean="0"/>
              <a:t>получаем</a:t>
            </a:r>
            <a:r>
              <a:rPr lang="ru-RU" sz="2400" u="sng" dirty="0" smtClean="0"/>
              <a:t> </a:t>
            </a:r>
            <a:r>
              <a:rPr lang="ru-RU" sz="2400" i="1" dirty="0" smtClean="0"/>
              <a:t>t </a:t>
            </a:r>
            <a:r>
              <a:rPr lang="ru-RU" sz="2400" i="1" dirty="0"/>
              <a:t>=</a:t>
            </a:r>
            <a:r>
              <a:rPr lang="ru-RU" sz="2400" i="1" dirty="0" err="1"/>
              <a:t>nΔt</a:t>
            </a:r>
            <a:r>
              <a:rPr lang="ru-RU" sz="2400" i="1" dirty="0"/>
              <a:t>,   τ=</a:t>
            </a:r>
            <a:r>
              <a:rPr lang="ru-RU" sz="2400" i="1" dirty="0" err="1"/>
              <a:t>kΔt</a:t>
            </a:r>
            <a:r>
              <a:rPr lang="ru-RU" sz="2400" i="1" dirty="0"/>
              <a:t>, t- τ=(n-k)</a:t>
            </a:r>
            <a:r>
              <a:rPr lang="ru-RU" sz="2400" i="1" dirty="0" err="1"/>
              <a:t>Δt</a:t>
            </a:r>
            <a:r>
              <a:rPr lang="ru-RU" sz="2400" i="1" dirty="0"/>
              <a:t> </a:t>
            </a:r>
            <a:endParaRPr lang="ru-RU" sz="2400" dirty="0"/>
          </a:p>
          <a:p>
            <a:r>
              <a:rPr lang="ru-RU" sz="2400" dirty="0"/>
              <a:t>Полагая на каждом из отрезков </a:t>
            </a:r>
            <a:r>
              <a:rPr lang="ru-RU" sz="2400" i="1" dirty="0" err="1"/>
              <a:t>Δt</a:t>
            </a:r>
            <a:r>
              <a:rPr lang="ru-RU" sz="2400" i="1" dirty="0"/>
              <a:t> </a:t>
            </a:r>
            <a:r>
              <a:rPr lang="ru-RU" sz="2400" dirty="0"/>
              <a:t>значения </a:t>
            </a:r>
            <a:r>
              <a:rPr lang="en-US" sz="2400" i="1" dirty="0"/>
              <a:t>x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dirty="0"/>
              <a:t>)</a:t>
            </a:r>
            <a:r>
              <a:rPr lang="ru-RU" sz="2400" dirty="0"/>
              <a:t> и </a:t>
            </a:r>
            <a:r>
              <a:rPr lang="en-US" sz="2400" i="1" dirty="0"/>
              <a:t>h</a:t>
            </a:r>
            <a:r>
              <a:rPr lang="ru-RU" sz="2400" i="1" dirty="0"/>
              <a:t>(t- τ</a:t>
            </a:r>
            <a:r>
              <a:rPr lang="ru-RU" sz="2400" dirty="0"/>
              <a:t>) постоянными, что соответствует численному интегрированию </a:t>
            </a:r>
            <a:r>
              <a:rPr lang="ru-RU" sz="2400" dirty="0" smtClean="0"/>
              <a:t>методом </a:t>
            </a:r>
            <a:r>
              <a:rPr lang="ru-RU" sz="2400" dirty="0"/>
              <a:t>прямоугольников, получаем при </a:t>
            </a:r>
            <a:r>
              <a:rPr lang="en-US" sz="2400" i="1" dirty="0"/>
              <a:t>d</a:t>
            </a:r>
            <a:r>
              <a:rPr lang="ru-RU" sz="2400" i="1" dirty="0"/>
              <a:t> </a:t>
            </a:r>
            <a:r>
              <a:rPr lang="ru-RU" sz="2400" i="1" dirty="0" err="1"/>
              <a:t>τ≈Δt</a:t>
            </a:r>
            <a:r>
              <a:rPr lang="ru-RU" sz="2400" dirty="0"/>
              <a:t> вместо интеграла </a:t>
            </a:r>
            <a:r>
              <a:rPr lang="ru-RU" sz="2400" dirty="0" smtClean="0"/>
              <a:t>его </a:t>
            </a:r>
            <a:r>
              <a:rPr lang="ru-RU" sz="2400" dirty="0"/>
              <a:t>дискретную аппроксимацию в виде суммы: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328441"/>
              </p:ext>
            </p:extLst>
          </p:nvPr>
        </p:nvGraphicFramePr>
        <p:xfrm>
          <a:off x="1619672" y="5517232"/>
          <a:ext cx="6354348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1" name="Формула" r:id="rId4" imgW="3251200" imgH="482600" progId="Equation.3">
                  <p:embed/>
                </p:oleObj>
              </mc:Choice>
              <mc:Fallback>
                <p:oleObj name="Формула" r:id="rId4" imgW="3251200" imgH="482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5517232"/>
                        <a:ext cx="6354348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6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Моделирование элементов, заданных переходной характеристикой </a:t>
            </a:r>
            <a:r>
              <a:rPr lang="en-US" sz="2800" b="1" i="1" dirty="0"/>
              <a:t>h</a:t>
            </a:r>
            <a:r>
              <a:rPr lang="ru-RU" sz="2800" b="1" i="1" dirty="0"/>
              <a:t>(</a:t>
            </a:r>
            <a:r>
              <a:rPr lang="en-US" sz="2800" b="1" i="1" dirty="0"/>
              <a:t>t</a:t>
            </a:r>
            <a:r>
              <a:rPr lang="ru-RU" sz="2800" b="1" i="1" dirty="0"/>
              <a:t>),  </a:t>
            </a:r>
            <a:r>
              <a:rPr lang="ru-RU" sz="2800" b="1" dirty="0"/>
              <a:t>во временной области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Таким образом, вычисление выходного сигнала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n</a:t>
            </a:r>
            <a:r>
              <a:rPr lang="ru-RU" sz="2400" i="1" baseline="-25000" dirty="0"/>
              <a:t>-1</a:t>
            </a:r>
            <a:r>
              <a:rPr lang="ru-RU" sz="2400" i="1" dirty="0"/>
              <a:t>,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n</a:t>
            </a:r>
            <a:r>
              <a:rPr lang="ru-RU" sz="2400" i="1" dirty="0"/>
              <a:t>,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n</a:t>
            </a:r>
            <a:r>
              <a:rPr lang="ru-RU" sz="2400" i="1" baseline="-25000" dirty="0"/>
              <a:t>+1</a:t>
            </a:r>
            <a:r>
              <a:rPr lang="ru-RU" sz="2400" dirty="0"/>
              <a:t>, … в каждый момент времени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n</a:t>
            </a:r>
            <a:r>
              <a:rPr lang="ru-RU" sz="2400" i="1" baseline="-25000" dirty="0"/>
              <a:t>-1</a:t>
            </a:r>
            <a:r>
              <a:rPr lang="ru-RU" sz="2400" i="1" dirty="0"/>
              <a:t>,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n</a:t>
            </a:r>
            <a:r>
              <a:rPr lang="ru-RU" sz="2400" i="1" dirty="0"/>
              <a:t>,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n</a:t>
            </a:r>
            <a:r>
              <a:rPr lang="ru-RU" sz="2400" i="1" baseline="-25000" dirty="0"/>
              <a:t>+1</a:t>
            </a:r>
            <a:r>
              <a:rPr lang="ru-RU" sz="2400" dirty="0"/>
              <a:t> сводится к вычислению сумм: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90896"/>
              </p:ext>
            </p:extLst>
          </p:nvPr>
        </p:nvGraphicFramePr>
        <p:xfrm>
          <a:off x="2217071" y="3573016"/>
          <a:ext cx="4709857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4" name="Формула" r:id="rId4" imgW="2806700" imgH="685800" progId="Equation.3">
                  <p:embed/>
                </p:oleObj>
              </mc:Choice>
              <mc:Fallback>
                <p:oleObj name="Формула" r:id="rId4" imgW="2806700" imgH="685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071" y="3573016"/>
                        <a:ext cx="4709857" cy="115212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21771" y="5157192"/>
            <a:ext cx="73448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методом скользящего суммирования значений </a:t>
            </a:r>
            <a:r>
              <a:rPr lang="en-US" sz="2400" i="1" dirty="0" err="1"/>
              <a:t>x</a:t>
            </a:r>
            <a:r>
              <a:rPr lang="en-US" sz="2400" i="1" baseline="-25000" dirty="0" err="1"/>
              <a:t>k</a:t>
            </a:r>
            <a:r>
              <a:rPr lang="en-US" sz="2400" dirty="0"/>
              <a:t> c</a:t>
            </a:r>
            <a:r>
              <a:rPr lang="ru-RU" sz="2400" dirty="0"/>
              <a:t>о скользящим весом 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n</a:t>
            </a:r>
            <a:r>
              <a:rPr lang="ru-RU" sz="2400" i="1" baseline="-25000" dirty="0"/>
              <a:t>-</a:t>
            </a:r>
            <a:r>
              <a:rPr lang="en-US" sz="2400" i="1" baseline="-25000" dirty="0"/>
              <a:t>k</a:t>
            </a:r>
            <a:r>
              <a:rPr lang="ru-RU" sz="2400" i="1" dirty="0"/>
              <a:t>.</a:t>
            </a:r>
            <a:endParaRPr lang="ru-RU" sz="2400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2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692696"/>
            <a:ext cx="7005464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</a:rPr>
              <a:t>5. Особенности моделирования нелинейных инерционных элементов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При моделировании нелинейных преобразований </a:t>
            </a:r>
            <a:r>
              <a:rPr lang="ru-RU" sz="2400" dirty="0"/>
              <a:t>в радиочастотных устройствах ― модуляторах, преобразователях частоты, ограничителях амплитуды, детекторах ― возможны 2 подхода ― идеальное и реальное моделирование.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Идеальное моделирование </a:t>
            </a:r>
            <a:r>
              <a:rPr lang="ru-RU" sz="2400" dirty="0"/>
              <a:t>не учитывает особенностей реальных характеристик преобразующих устройств, </a:t>
            </a:r>
            <a:r>
              <a:rPr lang="ru-RU" sz="2400" dirty="0" smtClean="0"/>
              <a:t>вследствие </a:t>
            </a:r>
            <a:r>
              <a:rPr lang="ru-RU" sz="2400" dirty="0"/>
              <a:t>чего все побочные эффекты, сопровождающие реальное преобразование </a:t>
            </a:r>
            <a:r>
              <a:rPr lang="ru-RU" sz="2400" dirty="0" smtClean="0"/>
              <a:t>отбрасываются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5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5. Особенности моделирования нелинейных инерционных элементов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>
            <a:normAutofit/>
          </a:bodyPr>
          <a:lstStyle/>
          <a:p>
            <a:r>
              <a:rPr lang="ru-RU" sz="2400" dirty="0"/>
              <a:t>Таким образом,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идеальное моделирование преобразующего нелинейного элемента </a:t>
            </a:r>
            <a:r>
              <a:rPr lang="ru-RU" sz="2400" dirty="0"/>
              <a:t>сводится к выполнению им заданной математической операции над входным сигналом, результат которой рассматривается как выходной сигнал.</a:t>
            </a:r>
          </a:p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Реальное функциональное моделирование нелинейных преобразователей </a:t>
            </a:r>
            <a:r>
              <a:rPr lang="ru-RU" sz="2400" dirty="0"/>
              <a:t>должно проводиться с учетом свойств преобразующего элемента и функциональная схема для моделирования строится на основе реальной структуры элемента.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1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Моделирование нелинейных преобразований  в переключательных устройствах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Переключательные схемы</a:t>
            </a:r>
            <a:r>
              <a:rPr lang="ru-RU" sz="2800" dirty="0" smtClean="0"/>
              <a:t>, </a:t>
            </a:r>
            <a:r>
              <a:rPr lang="ru-RU" sz="2800" dirty="0"/>
              <a:t>а также нелинейные аналоговые </a:t>
            </a:r>
            <a:r>
              <a:rPr lang="ru-RU" sz="2800" dirty="0" smtClean="0"/>
              <a:t>схемы, </a:t>
            </a:r>
            <a:r>
              <a:rPr lang="ru-RU" sz="2800" dirty="0"/>
              <a:t>точная математическая модель которых представляет нелинейное дифференциальное  уравнение, можно моделировать на 2-х функциональных уровнях ― идеальном и реальном.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 Идеальное функциональное моделирование </a:t>
            </a:r>
            <a:r>
              <a:rPr lang="ru-RU" sz="2800" dirty="0"/>
              <a:t>сводится к точному (до вычисляемой погрешности) воспроизведению выполняемых элементом функций.</a:t>
            </a:r>
          </a:p>
          <a:p>
            <a:r>
              <a:rPr lang="ru-RU" sz="2800" dirty="0"/>
              <a:t>При этом моделируемая схема заменяется безынерционным статическим или динамическим элементом, идеально </a:t>
            </a:r>
            <a:r>
              <a:rPr lang="ru-RU" sz="2800" dirty="0" smtClean="0"/>
              <a:t>выполняющим </a:t>
            </a:r>
            <a:r>
              <a:rPr lang="ru-RU" sz="2800" dirty="0"/>
              <a:t>заданное преобразование ― усиление аналогового сигнала, формирование импульса заданной формы и т.д.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Реальное функциональное моделирование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Реальное функциональное моделирование переключательных устройств </a:t>
            </a:r>
            <a:r>
              <a:rPr lang="ru-RU" sz="2400" dirty="0"/>
              <a:t>должно проводиться с учетом таких свойств этих устройств, как формирование фронтов конечной длительности, задержка выходного сигнала по отношению к входному, неидеальная форма рабочей части импульса ― вершины в прямоугольных импульсах и т.д</a:t>
            </a:r>
            <a:r>
              <a:rPr lang="ru-RU" sz="2400" dirty="0" smtClean="0"/>
              <a:t>.</a:t>
            </a:r>
          </a:p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Построение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функциональной схемы замещения </a:t>
            </a:r>
            <a:r>
              <a:rPr lang="ru-RU" sz="2400" dirty="0"/>
              <a:t>для реального моделирования нелинейного устройства может выполняться двумя способами.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Реальное функциональное моделирование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507288" cy="489654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Первый способ </a:t>
            </a:r>
            <a:r>
              <a:rPr lang="ru-RU" dirty="0"/>
              <a:t>состоит в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разбиении полного преобразования сигнала</a:t>
            </a:r>
            <a:r>
              <a:rPr lang="ru-RU" dirty="0"/>
              <a:t> на отдельные элементарные преобразования и отображении каждого из них соответствующим функциональным элементом.</a:t>
            </a:r>
          </a:p>
          <a:p>
            <a:r>
              <a:rPr lang="ru-RU" dirty="0"/>
              <a:t>П</a:t>
            </a:r>
            <a:r>
              <a:rPr lang="ru-RU" dirty="0" smtClean="0"/>
              <a:t>ереключательный </a:t>
            </a:r>
            <a:r>
              <a:rPr lang="ru-RU" dirty="0"/>
              <a:t>или импульсный элемент можно представить последовательностью 3-х простых элементов ―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элемента для моделирования изменения уровня </a:t>
            </a:r>
            <a:r>
              <a:rPr lang="ru-RU" dirty="0"/>
              <a:t>сигнала от </a:t>
            </a:r>
            <a:r>
              <a:rPr lang="en-US" i="1" dirty="0"/>
              <a:t>x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</a:t>
            </a:r>
            <a:r>
              <a:rPr lang="ru-RU" dirty="0"/>
              <a:t> до </a:t>
            </a:r>
            <a:r>
              <a:rPr lang="en-US" i="1" dirty="0"/>
              <a:t>x</a:t>
            </a:r>
            <a:r>
              <a:rPr lang="ru-RU" i="1" baseline="-25000" dirty="0"/>
              <a:t>1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)&lt;</a:t>
            </a:r>
            <a:r>
              <a:rPr lang="en-US" i="1" dirty="0"/>
              <a:t>x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</a:t>
            </a:r>
            <a:r>
              <a:rPr lang="ru-RU" dirty="0"/>
              <a:t> за счет конечного значения входного сопротивления </a:t>
            </a:r>
            <a:r>
              <a:rPr lang="en-US" i="1" dirty="0"/>
              <a:t>R</a:t>
            </a:r>
            <a:r>
              <a:rPr lang="ru-RU" i="1" baseline="-25000" dirty="0" err="1"/>
              <a:t>вх</a:t>
            </a:r>
            <a:r>
              <a:rPr lang="ru-RU" i="1" baseline="-25000" dirty="0"/>
              <a:t>,</a:t>
            </a:r>
            <a:r>
              <a:rPr lang="ru-RU" dirty="0"/>
              <a:t> </a:t>
            </a:r>
            <a:r>
              <a:rPr lang="ru-RU" dirty="0" smtClean="0"/>
              <a:t>,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безынерционного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элемента для моделирования функционального преобразования </a:t>
            </a:r>
            <a:r>
              <a:rPr lang="ru-RU" dirty="0"/>
              <a:t>формы сигнала </a:t>
            </a:r>
            <a:r>
              <a:rPr lang="en-US" dirty="0"/>
              <a:t>y</a:t>
            </a:r>
            <a:r>
              <a:rPr lang="ru-RU" dirty="0"/>
              <a:t>=</a:t>
            </a:r>
            <a:r>
              <a:rPr lang="en-US" dirty="0"/>
              <a:t>f</a:t>
            </a:r>
            <a:r>
              <a:rPr lang="ru-RU" dirty="0"/>
              <a:t>{</a:t>
            </a:r>
            <a:r>
              <a:rPr lang="en-US" dirty="0"/>
              <a:t>x</a:t>
            </a:r>
            <a:r>
              <a:rPr lang="ru-RU" baseline="-25000" dirty="0"/>
              <a:t>1</a:t>
            </a:r>
            <a:r>
              <a:rPr lang="ru-RU" dirty="0"/>
              <a:t>(</a:t>
            </a:r>
            <a:r>
              <a:rPr lang="en-US" dirty="0"/>
              <a:t>t</a:t>
            </a:r>
            <a:r>
              <a:rPr lang="ru-RU" dirty="0"/>
              <a:t>)} 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элемента чистой задержки </a:t>
            </a:r>
            <a:r>
              <a:rPr lang="ru-RU" dirty="0"/>
              <a:t>τ для моделирования инерционных свойств.</a:t>
            </a:r>
          </a:p>
          <a:p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Таким образом</a:t>
            </a:r>
            <a:r>
              <a:rPr lang="ru-RU" dirty="0"/>
              <a:t>, цепь элементарных преобразований имеет вид: </a:t>
            </a:r>
            <a:r>
              <a:rPr lang="en-US" i="1" dirty="0"/>
              <a:t>x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 → </a:t>
            </a:r>
            <a:r>
              <a:rPr lang="en-US" i="1" dirty="0"/>
              <a:t>x</a:t>
            </a:r>
            <a:r>
              <a:rPr lang="ru-RU" i="1" baseline="-25000" dirty="0"/>
              <a:t>1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 → </a:t>
            </a:r>
            <a:r>
              <a:rPr lang="en-US" i="1" dirty="0"/>
              <a:t>f</a:t>
            </a:r>
            <a:r>
              <a:rPr lang="ru-RU" i="1" dirty="0"/>
              <a:t>{</a:t>
            </a:r>
            <a:r>
              <a:rPr lang="en-US" i="1" dirty="0"/>
              <a:t>x</a:t>
            </a:r>
            <a:r>
              <a:rPr lang="ru-RU" i="1" baseline="-25000" dirty="0"/>
              <a:t>1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)} → </a:t>
            </a:r>
            <a:r>
              <a:rPr lang="en-US" i="1" dirty="0"/>
              <a:t>f</a:t>
            </a:r>
            <a:r>
              <a:rPr lang="ru-RU" i="1" dirty="0"/>
              <a:t>{</a:t>
            </a:r>
            <a:r>
              <a:rPr lang="en-US" i="1" dirty="0"/>
              <a:t>x</a:t>
            </a:r>
            <a:r>
              <a:rPr lang="ru-RU" i="1" baseline="-25000" dirty="0"/>
              <a:t>1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-</a:t>
            </a:r>
            <a:r>
              <a:rPr lang="en-US" i="1" dirty="0"/>
              <a:t>τ</a:t>
            </a:r>
            <a:r>
              <a:rPr lang="ru-RU" i="1" dirty="0"/>
              <a:t>)}.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5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5140" y="548680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Реальное функциональное моделирование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Второй способ </a:t>
            </a:r>
            <a:r>
              <a:rPr lang="ru-RU" sz="2400" dirty="0"/>
              <a:t>реального функционального моделирования сложного переключательного устройства состоит в разбиении его на более простые части, каждая из которых могут быть заменена простым функциональным элементом.</a:t>
            </a:r>
          </a:p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Разбиение по этому способу</a:t>
            </a:r>
            <a:r>
              <a:rPr lang="ru-RU" sz="2400" dirty="0"/>
              <a:t> состоит в разделении устройства на 3 последовательные части, моделирующие соответственно инерционные входные цепи, функциональное преобразование в активных цепях и инерционные выходные цепи.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92696"/>
            <a:ext cx="7139136" cy="99672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Реальное функциональное моделирование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i="1" dirty="0" smtClean="0">
                <a:solidFill>
                  <a:schemeClr val="accent2">
                    <a:lumMod val="75000"/>
                  </a:schemeClr>
                </a:solidFill>
              </a:rPr>
              <a:t>При </a:t>
            </a:r>
            <a:r>
              <a:rPr lang="ru-RU" sz="2200" i="1" dirty="0">
                <a:solidFill>
                  <a:schemeClr val="accent2">
                    <a:lumMod val="75000"/>
                  </a:schemeClr>
                </a:solidFill>
              </a:rPr>
              <a:t>реальном ФМ </a:t>
            </a:r>
            <a:r>
              <a:rPr lang="ru-RU" sz="2200" dirty="0"/>
              <a:t>нелинейных радиочастотных, переключательных и др. устройств необходимо для каждого преобразующего элемента строить свою функциональную схему, элементы которой отражают либо отдельные составляющие процесса преобразования, либо физическую структуру преобразующего элемента. </a:t>
            </a:r>
            <a:endParaRPr lang="ru-RU" sz="2200" dirty="0" smtClean="0"/>
          </a:p>
          <a:p>
            <a:r>
              <a:rPr lang="ru-RU" sz="2200" i="1" dirty="0" smtClean="0">
                <a:solidFill>
                  <a:schemeClr val="accent2">
                    <a:lumMod val="75000"/>
                  </a:schemeClr>
                </a:solidFill>
              </a:rPr>
              <a:t>Так </a:t>
            </a:r>
            <a:r>
              <a:rPr lang="ru-RU" sz="2200" i="1" dirty="0">
                <a:solidFill>
                  <a:schemeClr val="accent2">
                    <a:lumMod val="75000"/>
                  </a:schemeClr>
                </a:solidFill>
              </a:rPr>
              <a:t>что каждый элемент функциональной схемы </a:t>
            </a:r>
            <a:r>
              <a:rPr lang="ru-RU" sz="2200" dirty="0"/>
              <a:t>выполняет такое же преобразование сигнала, как и соответствующий элемент физической структуры.</a:t>
            </a:r>
          </a:p>
          <a:p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9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64704"/>
            <a:ext cx="7452320" cy="70868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6. Построение функциональных схем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840" y="2276872"/>
            <a:ext cx="8435280" cy="3633267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Построение функциональных схем </a:t>
            </a:r>
            <a:r>
              <a:rPr lang="ru-RU" sz="2400" dirty="0"/>
              <a:t>(ФС) сложных устройств проводится в общем случае в 2 этапа. </a:t>
            </a:r>
            <a:endParaRPr lang="ru-RU" sz="2400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На </a:t>
            </a:r>
            <a:r>
              <a:rPr lang="ru-RU" sz="2400" dirty="0">
                <a:solidFill>
                  <a:srgbClr val="C00000"/>
                </a:solidFill>
              </a:rPr>
              <a:t>первом этапе </a:t>
            </a:r>
            <a:r>
              <a:rPr lang="ru-RU" sz="2400" dirty="0"/>
              <a:t>каждый реальный элемент устройства представляется соответствующим элементом ФС. </a:t>
            </a:r>
            <a:endParaRPr lang="ru-RU" sz="2400" dirty="0" smtClean="0"/>
          </a:p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Для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безынерционных и линейных инерционных элементов</a:t>
            </a:r>
            <a:r>
              <a:rPr lang="ru-RU" sz="2400" dirty="0"/>
              <a:t>, выполняющих достаточно простые преобразования сигнала, а также для идеализированных функциональных элементов построение ФС на этом этапе заканчивается.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2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7806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6. Построение функциональных схем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Если же элемент или выполняемое им преобразование сложны</a:t>
            </a:r>
            <a:r>
              <a:rPr lang="ru-RU" sz="2400" dirty="0"/>
              <a:t>, то необходим второй этап построения ФС ― этап детализации элемента или преобразования. </a:t>
            </a:r>
            <a:endParaRPr lang="ru-RU" sz="2400" dirty="0" smtClean="0"/>
          </a:p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На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этом этапе </a:t>
            </a:r>
            <a:r>
              <a:rPr lang="ru-RU" sz="2400" dirty="0"/>
              <a:t>детализируемый элемент разделяется на более мелкие образующие его элементы, а при детализации преобразования сигнала оно представляется последовательностью более простых преобразований.</a:t>
            </a:r>
          </a:p>
          <a:p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4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692696"/>
            <a:ext cx="7725544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/>
                </a:solidFill>
              </a:rPr>
              <a:t>7. Алгоритмы моделирования типовых структур функциональных схем (ФС)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680520"/>
          </a:xfrm>
        </p:spPr>
        <p:txBody>
          <a:bodyPr>
            <a:noAutofit/>
          </a:bodyPr>
          <a:lstStyle/>
          <a:p>
            <a:r>
              <a:rPr lang="ru-RU" sz="2200" dirty="0" smtClean="0"/>
              <a:t>Существует два </a:t>
            </a:r>
            <a:r>
              <a:rPr lang="ru-RU" sz="2200" dirty="0"/>
              <a:t>общих подхода при построении алгоритмов моделирования ФС.</a:t>
            </a:r>
          </a:p>
          <a:p>
            <a:r>
              <a:rPr lang="ru-RU" sz="2200" dirty="0">
                <a:solidFill>
                  <a:srgbClr val="C00000"/>
                </a:solidFill>
              </a:rPr>
              <a:t>Формальный подход </a:t>
            </a:r>
            <a:r>
              <a:rPr lang="ru-RU" sz="2200" dirty="0"/>
              <a:t>состоит в рассмотрении ФС как обычной ненаправленной структуры, описываемой уравнениями связей элементов (топологическими уравнениями) и уравнениями самих элементов (компонентными уравнениями). Далее к этим уравнениям можно применять любые алгоритмы решений систем уравнений соответствующего класса.</a:t>
            </a:r>
          </a:p>
          <a:p>
            <a:r>
              <a:rPr lang="ru-RU" sz="2200" i="1" dirty="0">
                <a:solidFill>
                  <a:schemeClr val="accent2">
                    <a:lumMod val="75000"/>
                  </a:schemeClr>
                </a:solidFill>
              </a:rPr>
              <a:t>Формальность </a:t>
            </a:r>
            <a:r>
              <a:rPr lang="ru-RU" sz="2200" i="1" dirty="0" smtClean="0">
                <a:solidFill>
                  <a:schemeClr val="accent2">
                    <a:lumMod val="75000"/>
                  </a:schemeClr>
                </a:solidFill>
              </a:rPr>
              <a:t>подхода </a:t>
            </a:r>
            <a:r>
              <a:rPr lang="ru-RU" sz="2200" i="1" dirty="0">
                <a:solidFill>
                  <a:schemeClr val="accent2">
                    <a:lumMod val="75000"/>
                  </a:schemeClr>
                </a:solidFill>
              </a:rPr>
              <a:t>заключается в том</a:t>
            </a:r>
            <a:r>
              <a:rPr lang="ru-RU" sz="2200" dirty="0"/>
              <a:t>, что при построении алгоритма моделирования не учитываются особенности ФМ — развязка и </a:t>
            </a:r>
            <a:r>
              <a:rPr lang="ru-RU" sz="2200" dirty="0" err="1"/>
              <a:t>однонаправленность</a:t>
            </a:r>
            <a:r>
              <a:rPr lang="ru-RU" sz="2200" dirty="0"/>
              <a:t> элементов.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1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067128" cy="996720"/>
          </a:xfrm>
        </p:spPr>
        <p:txBody>
          <a:bodyPr>
            <a:noAutofit/>
          </a:bodyPr>
          <a:lstStyle/>
          <a:p>
            <a:r>
              <a:rPr lang="ru-RU" sz="3200" b="1" dirty="0"/>
              <a:t>7. Алгоритмы моделирования типовых структур функциональных схем (ФС)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1256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Причинно-следственный или имитационный подход </a:t>
            </a:r>
            <a:r>
              <a:rPr lang="ru-RU" sz="2400" dirty="0"/>
              <a:t>к построению алгоритмов ФМ учитывает эти особенности и состоит в организации процесса моделирования так, чтобы он имитировал последовательное прохождение сигналов от одного элемента к другому в соответствии с принципом: сначала вычисляется причина — входной сигнал, а затем следствие — сигнал на выходе элемента.</a:t>
            </a:r>
          </a:p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Обязательным условием </a:t>
            </a:r>
            <a:r>
              <a:rPr lang="ru-RU" sz="2400" dirty="0"/>
              <a:t>реализации этого подхода является ранжирование ФС.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Ранжировать схему </a:t>
            </a:r>
            <a:r>
              <a:rPr lang="ru-RU" sz="2400" dirty="0"/>
              <a:t>— значит расположить ее элементы так, чтобы входами элементов </a:t>
            </a:r>
            <a:r>
              <a:rPr lang="ru-RU" sz="2400" i="1" dirty="0"/>
              <a:t>i</a:t>
            </a:r>
            <a:r>
              <a:rPr lang="ru-RU" sz="2400" dirty="0"/>
              <a:t>-</a:t>
            </a:r>
            <a:r>
              <a:rPr lang="ru-RU" sz="2400" dirty="0" err="1"/>
              <a:t>го</a:t>
            </a:r>
            <a:r>
              <a:rPr lang="ru-RU" sz="2400" dirty="0"/>
              <a:t> ранга  (</a:t>
            </a:r>
            <a:r>
              <a:rPr lang="ru-RU" sz="2400" i="1" dirty="0"/>
              <a:t>i</a:t>
            </a:r>
            <a:r>
              <a:rPr lang="ru-RU" sz="2400" dirty="0"/>
              <a:t>=0, 1, 2…) были выходы элементов только меньшего ранга.</a:t>
            </a:r>
          </a:p>
          <a:p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052736"/>
            <a:ext cx="7139136" cy="108012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7.1 Расчет </a:t>
            </a:r>
            <a:r>
              <a:rPr lang="ru-RU" sz="3200" b="1" dirty="0"/>
              <a:t>статических временных диаграмм</a:t>
            </a:r>
            <a:r>
              <a:rPr lang="ru-RU" sz="3200" dirty="0"/>
              <a:t/>
            </a:r>
            <a:br>
              <a:rPr lang="ru-RU" sz="32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Пусть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на вход ФС подан сигнал 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</a:rPr>
              <a:t>x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ru-RU" sz="2400" dirty="0"/>
              <a:t>, изменяющийся настолько медленно, что инерционностью элементов ФС можно пренебречь и считать схему безынерционной.</a:t>
            </a:r>
          </a:p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Получающиеся при этом зависимости </a:t>
            </a:r>
            <a:r>
              <a:rPr lang="en-US" sz="2400" i="1" dirty="0"/>
              <a:t>y</a:t>
            </a:r>
            <a:r>
              <a:rPr lang="ru-RU" sz="2400" i="1" dirty="0"/>
              <a:t>(t)</a:t>
            </a:r>
            <a:r>
              <a:rPr lang="ru-RU" sz="2400" dirty="0"/>
              <a:t> на входе и во внутренних точках ФС назовем статическими временными диаграммами (СВД).</a:t>
            </a:r>
          </a:p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Пусть сигнал 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</a:rPr>
              <a:t>x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ru-RU" sz="2400" dirty="0"/>
              <a:t>вычисляется в моменты времени </a:t>
            </a:r>
            <a:r>
              <a:rPr lang="en-US" sz="2400" i="1" dirty="0"/>
              <a:t>t</a:t>
            </a:r>
            <a:r>
              <a:rPr lang="ru-RU" sz="2400" i="1" baseline="-25000" dirty="0"/>
              <a:t>1</a:t>
            </a:r>
            <a:r>
              <a:rPr lang="ru-RU" sz="2400" i="1" dirty="0"/>
              <a:t>, </a:t>
            </a:r>
            <a:r>
              <a:rPr lang="en-US" sz="2400" i="1" dirty="0"/>
              <a:t>t</a:t>
            </a:r>
            <a:r>
              <a:rPr lang="ru-RU" sz="2400" i="1" baseline="-25000" dirty="0"/>
              <a:t>2</a:t>
            </a:r>
            <a:r>
              <a:rPr lang="ru-RU" sz="2400" i="1" dirty="0"/>
              <a:t>, </a:t>
            </a:r>
            <a:r>
              <a:rPr lang="en-US" sz="2400" i="1" dirty="0"/>
              <a:t>t</a:t>
            </a:r>
            <a:r>
              <a:rPr lang="ru-RU" sz="2400" i="1" baseline="-25000" dirty="0"/>
              <a:t>3</a:t>
            </a:r>
            <a:r>
              <a:rPr lang="ru-RU" sz="2400" i="1" dirty="0"/>
              <a:t> …</a:t>
            </a:r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dirty="0" smtClean="0"/>
              <a:t>Вычисление </a:t>
            </a:r>
            <a:r>
              <a:rPr lang="ru-RU" sz="2400" dirty="0"/>
              <a:t>СВД может быть выполнено двумя способами: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067128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7.1 Расчет статических временных диаграмм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9654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Способ мгновенного сигнала </a:t>
            </a:r>
            <a:r>
              <a:rPr lang="ru-RU" sz="2400" dirty="0"/>
              <a:t>состоит в расчете в каждый момент времени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i</a:t>
            </a:r>
            <a:r>
              <a:rPr lang="ru-RU" sz="2400" dirty="0"/>
              <a:t> значений </a:t>
            </a:r>
            <a:r>
              <a:rPr lang="en-US" sz="2400" i="1" dirty="0"/>
              <a:t>y</a:t>
            </a:r>
            <a:r>
              <a:rPr lang="ru-RU" sz="2400" i="1" baseline="-25000" dirty="0"/>
              <a:t>1</a:t>
            </a:r>
            <a:r>
              <a:rPr lang="ru-RU" sz="2400" i="1" dirty="0"/>
              <a:t>(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i</a:t>
            </a:r>
            <a:r>
              <a:rPr lang="ru-RU" sz="2400" i="1" dirty="0"/>
              <a:t>), </a:t>
            </a:r>
            <a:r>
              <a:rPr lang="en-US" sz="2400" i="1" dirty="0"/>
              <a:t>y</a:t>
            </a:r>
            <a:r>
              <a:rPr lang="ru-RU" sz="2400" i="1" baseline="-25000" dirty="0"/>
              <a:t>2</a:t>
            </a:r>
            <a:r>
              <a:rPr lang="ru-RU" sz="2400" i="1" dirty="0"/>
              <a:t>(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i</a:t>
            </a:r>
            <a:r>
              <a:rPr lang="ru-RU" sz="2400" i="1" dirty="0"/>
              <a:t>),…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n</a:t>
            </a:r>
            <a:r>
              <a:rPr lang="ru-RU" sz="2400" i="1" dirty="0"/>
              <a:t>(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i</a:t>
            </a:r>
            <a:r>
              <a:rPr lang="ru-RU" sz="2400" i="1" dirty="0"/>
              <a:t>)</a:t>
            </a:r>
            <a:r>
              <a:rPr lang="ru-RU" sz="2400" dirty="0"/>
              <a:t> во всех точках ФС на основе одного из алгоритмов, после чего расчет повторяется для момента времени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i</a:t>
            </a:r>
            <a:r>
              <a:rPr lang="ru-RU" sz="2400" i="1" baseline="-25000" dirty="0"/>
              <a:t>+1</a:t>
            </a:r>
            <a:r>
              <a:rPr lang="ru-RU" sz="2400" i="1" dirty="0"/>
              <a:t> </a:t>
            </a:r>
            <a:r>
              <a:rPr lang="ru-RU" sz="2400" dirty="0"/>
              <a:t>и т.д.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Способ последовательного полного сигнала </a:t>
            </a:r>
            <a:r>
              <a:rPr lang="ru-RU" sz="2400" u="sng" dirty="0"/>
              <a:t>(ППС)</a:t>
            </a:r>
            <a:r>
              <a:rPr lang="ru-RU" sz="2400" dirty="0"/>
              <a:t> состоит в вычислении всех значений сигнала </a:t>
            </a:r>
            <a:r>
              <a:rPr lang="en-US" sz="2400" i="1" dirty="0"/>
              <a:t>y</a:t>
            </a:r>
            <a:r>
              <a:rPr lang="ru-RU" sz="2400" i="1" baseline="-25000" dirty="0"/>
              <a:t>1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baseline="-25000" dirty="0"/>
              <a:t>1</a:t>
            </a:r>
            <a:r>
              <a:rPr lang="ru-RU" sz="2400" i="1" dirty="0"/>
              <a:t>), </a:t>
            </a:r>
            <a:r>
              <a:rPr lang="en-US" sz="2400" i="1" dirty="0"/>
              <a:t>y</a:t>
            </a:r>
            <a:r>
              <a:rPr lang="ru-RU" sz="2400" i="1" baseline="-25000" dirty="0"/>
              <a:t>!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baseline="-25000" dirty="0"/>
              <a:t>2</a:t>
            </a:r>
            <a:r>
              <a:rPr lang="ru-RU" sz="2400" i="1" dirty="0"/>
              <a:t>),… </a:t>
            </a:r>
            <a:r>
              <a:rPr lang="ru-RU" sz="2400" dirty="0"/>
              <a:t>сначала на выходе элементов первого рангов, затем на их основе всех значений сигнала </a:t>
            </a:r>
            <a:r>
              <a:rPr lang="en-US" sz="2400" i="1" dirty="0"/>
              <a:t>y</a:t>
            </a:r>
            <a:r>
              <a:rPr lang="ru-RU" sz="2400" i="1" baseline="-25000" dirty="0"/>
              <a:t>2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baseline="-25000" dirty="0"/>
              <a:t>1</a:t>
            </a:r>
            <a:r>
              <a:rPr lang="ru-RU" sz="2400" i="1" dirty="0"/>
              <a:t>), </a:t>
            </a:r>
            <a:r>
              <a:rPr lang="en-US" sz="2400" i="1" dirty="0"/>
              <a:t>y</a:t>
            </a:r>
            <a:r>
              <a:rPr lang="ru-RU" sz="2400" i="1" baseline="-25000" dirty="0"/>
              <a:t>2</a:t>
            </a:r>
            <a:r>
              <a:rPr lang="ru-RU" sz="2400" i="1" dirty="0"/>
              <a:t>(</a:t>
            </a:r>
            <a:r>
              <a:rPr lang="en-US" sz="2400" i="1" dirty="0"/>
              <a:t>t</a:t>
            </a:r>
            <a:r>
              <a:rPr lang="ru-RU" sz="2400" i="1" baseline="-25000" dirty="0"/>
              <a:t>2</a:t>
            </a:r>
            <a:r>
              <a:rPr lang="ru-RU" sz="2400" i="1" dirty="0"/>
              <a:t>),… </a:t>
            </a:r>
            <a:r>
              <a:rPr lang="ru-RU" sz="2400" dirty="0"/>
              <a:t>на выходе элементов второго ранга и т.д.</a:t>
            </a:r>
          </a:p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Множество всех значений сигнала </a:t>
            </a:r>
            <a:r>
              <a:rPr lang="ru-RU" sz="2400" dirty="0"/>
              <a:t>на входе или выходе элемента назовем полным сигналом.</a:t>
            </a:r>
          </a:p>
          <a:p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9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980728"/>
            <a:ext cx="7139136" cy="108012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7.2 Алгоритмы </a:t>
            </a:r>
            <a:r>
              <a:rPr lang="ru-RU" sz="3200" b="1" dirty="0"/>
              <a:t>расчета переходных процессов</a:t>
            </a:r>
            <a:r>
              <a:rPr lang="ru-RU" sz="3200" dirty="0"/>
              <a:t/>
            </a:r>
            <a:br>
              <a:rPr lang="ru-RU" sz="32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Пусть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в составе ФС </a:t>
            </a:r>
            <a:r>
              <a:rPr lang="ru-RU" sz="2400" dirty="0"/>
              <a:t>имеются инерционные элементы, скорость реакции которых соизмерима со скоростью изменения входного сигнала, что вызывает дополнительные переходные процессы: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Инерционные элементы представлены </a:t>
            </a:r>
            <a:r>
              <a:rPr lang="ru-RU" sz="2400" dirty="0" err="1">
                <a:solidFill>
                  <a:srgbClr val="C00000"/>
                </a:solidFill>
              </a:rPr>
              <a:t>диф</a:t>
            </a:r>
            <a:r>
              <a:rPr lang="ru-RU" sz="2400" dirty="0">
                <a:solidFill>
                  <a:srgbClr val="C00000"/>
                </a:solidFill>
              </a:rPr>
              <a:t>. уравнениями</a:t>
            </a:r>
            <a:r>
              <a:rPr lang="ru-RU" sz="2400" dirty="0"/>
              <a:t>.   Алгоритм расчета ФС зависит от выбранного способа решения уравнения.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Инерционные элементы линейны и представлены переходными характеристиками </a:t>
            </a:r>
            <a:r>
              <a:rPr lang="en-US" sz="2400" i="1" dirty="0">
                <a:solidFill>
                  <a:srgbClr val="C00000"/>
                </a:solidFill>
              </a:rPr>
              <a:t>h</a:t>
            </a:r>
            <a:r>
              <a:rPr lang="en-US" sz="2400" i="1" baseline="-25000" dirty="0">
                <a:solidFill>
                  <a:srgbClr val="C00000"/>
                </a:solidFill>
              </a:rPr>
              <a:t>i</a:t>
            </a:r>
            <a:r>
              <a:rPr lang="ru-RU" sz="2400" i="1" dirty="0">
                <a:solidFill>
                  <a:srgbClr val="C00000"/>
                </a:solidFill>
              </a:rPr>
              <a:t>(</a:t>
            </a:r>
            <a:r>
              <a:rPr lang="en-US" sz="2400" i="1" dirty="0">
                <a:solidFill>
                  <a:srgbClr val="C00000"/>
                </a:solidFill>
              </a:rPr>
              <a:t>t</a:t>
            </a:r>
            <a:r>
              <a:rPr lang="ru-RU" sz="2400" i="1" dirty="0">
                <a:solidFill>
                  <a:srgbClr val="C00000"/>
                </a:solidFill>
              </a:rPr>
              <a:t>)</a:t>
            </a:r>
            <a:r>
              <a:rPr lang="ru-RU" sz="2400" i="1" dirty="0"/>
              <a:t>.</a:t>
            </a:r>
            <a:endParaRPr lang="ru-RU" sz="2400" dirty="0"/>
          </a:p>
          <a:p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5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699512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7.2 Алгоритмы расчета переходных процессов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Алгоритм расчета ФС без обратных связей </a:t>
            </a:r>
            <a:r>
              <a:rPr lang="ru-RU" sz="2400" dirty="0"/>
              <a:t>сводится к последовательному вычислению мгновенного или полного сигнала на выходе каждого инерционного элемента на основе формул типа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066926"/>
              </p:ext>
            </p:extLst>
          </p:nvPr>
        </p:nvGraphicFramePr>
        <p:xfrm>
          <a:off x="1639224" y="3789040"/>
          <a:ext cx="5865552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Формула" r:id="rId4" imgW="3251200" imgH="482600" progId="Equation.3">
                  <p:embed/>
                </p:oleObj>
              </mc:Choice>
              <mc:Fallback>
                <p:oleObj name="Формула" r:id="rId4" imgW="3251200" imgH="482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224" y="3789040"/>
                        <a:ext cx="5865552" cy="86409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2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139136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7.2 Алгоритмы расчета переходных процессов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Если же ФС имеет обратные связи</a:t>
            </a:r>
            <a:r>
              <a:rPr lang="ru-RU" sz="2400" dirty="0"/>
              <a:t>, то это приводит к итеративному алгоритму либо типа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450912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если </a:t>
            </a:r>
            <a:r>
              <a:rPr lang="ru-RU" sz="2400" dirty="0" smtClean="0"/>
              <a:t>интегрируется </a:t>
            </a:r>
            <a:r>
              <a:rPr lang="ru-RU" sz="2400" dirty="0"/>
              <a:t>полный сигнал, либо обычного типа с итерациями до сходимости для каждого мгновенного значения сигнала.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884617"/>
              </p:ext>
            </p:extLst>
          </p:nvPr>
        </p:nvGraphicFramePr>
        <p:xfrm>
          <a:off x="683568" y="2924944"/>
          <a:ext cx="7992888" cy="1532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name="Формула" r:id="rId4" imgW="4711700" imgH="939800" progId="Equation.3">
                  <p:embed/>
                </p:oleObj>
              </mc:Choice>
              <mc:Fallback>
                <p:oleObj name="Формула" r:id="rId4" imgW="4711700" imgH="939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924944"/>
                        <a:ext cx="7992888" cy="153215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4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139136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7.2 Алгоритмы расчета переходных процессов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Для ФС с последовательной структурой </a:t>
            </a:r>
            <a:r>
              <a:rPr lang="ru-RU" sz="2400" dirty="0"/>
              <a:t>без обратных связей результирующий коэффициент передачи</a:t>
            </a:r>
          </a:p>
          <a:p>
            <a:pPr marL="0" indent="0">
              <a:buNone/>
            </a:pPr>
            <a:endParaRPr lang="ru-RU" sz="22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173221"/>
              </p:ext>
            </p:extLst>
          </p:nvPr>
        </p:nvGraphicFramePr>
        <p:xfrm>
          <a:off x="3131840" y="2996952"/>
          <a:ext cx="2573366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9" name="Формула" r:id="rId4" imgW="1295400" imgH="431800" progId="Equation.3">
                  <p:embed/>
                </p:oleObj>
              </mc:Choice>
              <mc:Fallback>
                <p:oleObj name="Формула" r:id="rId4" imgW="12954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996952"/>
                        <a:ext cx="2573366" cy="86409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7584" y="4396462"/>
            <a:ext cx="69074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i="1" dirty="0"/>
              <a:t>n</a:t>
            </a:r>
            <a:r>
              <a:rPr lang="ru-RU" sz="2200" dirty="0"/>
              <a:t> — число последовательно включенных элементов.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6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334" y="548680"/>
            <a:ext cx="7139136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7.2 Алгоритмы расчета переходных процессов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Если ФС имеет цепь обратной связи </a:t>
            </a:r>
            <a:r>
              <a:rPr lang="ru-RU" sz="2400" dirty="0"/>
              <a:t>с элементом </a:t>
            </a:r>
            <a:r>
              <a:rPr lang="ru-RU" sz="2400" i="1" dirty="0"/>
              <a:t>К</a:t>
            </a:r>
            <a:r>
              <a:rPr lang="ru-RU" sz="2400" i="1" baseline="-25000" dirty="0"/>
              <a:t>ос</a:t>
            </a:r>
            <a:r>
              <a:rPr lang="ru-RU" sz="2400" i="1" dirty="0"/>
              <a:t>(р)</a:t>
            </a:r>
            <a:r>
              <a:rPr lang="ru-RU" sz="2400" dirty="0"/>
              <a:t>, охватывающую </a:t>
            </a:r>
            <a:r>
              <a:rPr lang="ru-RU" sz="2400" i="1" dirty="0"/>
              <a:t>n</a:t>
            </a:r>
            <a:r>
              <a:rPr lang="ru-RU" sz="2400" dirty="0"/>
              <a:t> последовательных элементов, то</a:t>
            </a:r>
          </a:p>
          <a:p>
            <a:endParaRPr lang="ru-RU" sz="22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195373"/>
              </p:ext>
            </p:extLst>
          </p:nvPr>
        </p:nvGraphicFramePr>
        <p:xfrm>
          <a:off x="2678003" y="3140968"/>
          <a:ext cx="3787993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1" name="Формула" r:id="rId4" imgW="2057400" imgH="863600" progId="Equation.3">
                  <p:embed/>
                </p:oleObj>
              </mc:Choice>
              <mc:Fallback>
                <p:oleObj name="Формула" r:id="rId4" imgW="2057400" imgH="863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8003" y="3140968"/>
                        <a:ext cx="3787993" cy="158417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0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139136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7.2 Алгоритмы расчета переходных процессов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>
                <a:solidFill>
                  <a:schemeClr val="accent2">
                    <a:lumMod val="75000"/>
                  </a:schemeClr>
                </a:solidFill>
              </a:rPr>
              <a:t>Для ФС с n-параллельно включенными </a:t>
            </a:r>
            <a:r>
              <a:rPr lang="ru-RU" sz="2400" dirty="0"/>
              <a:t>элементами </a:t>
            </a:r>
            <a:r>
              <a:rPr lang="en-US" sz="2400" i="1" dirty="0"/>
              <a:t>K</a:t>
            </a:r>
            <a:r>
              <a:rPr lang="en-US" sz="2400" i="1" baseline="-25000" dirty="0"/>
              <a:t>i</a:t>
            </a:r>
            <a:r>
              <a:rPr lang="ru-RU" sz="2400" i="1" dirty="0"/>
              <a:t>(</a:t>
            </a:r>
            <a:r>
              <a:rPr lang="en-US" sz="2400" i="1" dirty="0"/>
              <a:t>p</a:t>
            </a:r>
            <a:r>
              <a:rPr lang="ru-RU" sz="2400" i="1" dirty="0"/>
              <a:t>)</a:t>
            </a:r>
            <a:r>
              <a:rPr lang="ru-RU" sz="2400" dirty="0"/>
              <a:t> общий коэффициент передачи для суммарного сигнала на выходе: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684228"/>
              </p:ext>
            </p:extLst>
          </p:nvPr>
        </p:nvGraphicFramePr>
        <p:xfrm>
          <a:off x="2987824" y="3284984"/>
          <a:ext cx="3177287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5" name="Формула" r:id="rId4" imgW="1282700" imgH="431800" progId="Equation.3">
                  <p:embed/>
                </p:oleObj>
              </mc:Choice>
              <mc:Fallback>
                <p:oleObj name="Формула" r:id="rId4" imgW="12827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284984"/>
                        <a:ext cx="3177287" cy="108012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6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620688"/>
            <a:ext cx="6563072" cy="852704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КОНТРОЛЬНЫЕ ВОПРОСЫ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1. Изложите </a:t>
            </a:r>
            <a:r>
              <a:rPr lang="ru-RU" sz="2000" dirty="0"/>
              <a:t>сущность функционального моделирования и перечислите основные допущения при функциональном моделировании.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2</a:t>
            </a:r>
            <a:r>
              <a:rPr lang="ru-RU" sz="2000" dirty="0"/>
              <a:t>. Назовите базовые элементы функциональных схем. Приведите примеры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3</a:t>
            </a:r>
            <a:r>
              <a:rPr lang="ru-RU" sz="2000" dirty="0"/>
              <a:t>. В описании каких </a:t>
            </a:r>
            <a:r>
              <a:rPr lang="ru-RU" sz="2000" dirty="0" smtClean="0"/>
              <a:t>безынерционных </a:t>
            </a:r>
            <a:r>
              <a:rPr lang="ru-RU" sz="2000" dirty="0"/>
              <a:t>элементов входит время и почему? </a:t>
            </a:r>
          </a:p>
          <a:p>
            <a:pPr marL="0" indent="0">
              <a:buNone/>
            </a:pPr>
            <a:r>
              <a:rPr lang="ru-RU" sz="2000" dirty="0" smtClean="0"/>
              <a:t>4</a:t>
            </a:r>
            <a:r>
              <a:rPr lang="ru-RU" sz="2000" dirty="0"/>
              <a:t>. Какие способы моделирования инерционных нелинейных элементов вы знаете? </a:t>
            </a:r>
          </a:p>
          <a:p>
            <a:pPr marL="0" indent="0">
              <a:buNone/>
            </a:pPr>
            <a:r>
              <a:rPr lang="ru-RU" sz="2000" dirty="0" smtClean="0"/>
              <a:t>5</a:t>
            </a:r>
            <a:r>
              <a:rPr lang="ru-RU" sz="2000" dirty="0"/>
              <a:t>. Как зависят методы моделирования инерционных линейных элементов от способов их описания? </a:t>
            </a:r>
          </a:p>
          <a:p>
            <a:pPr marL="0" indent="0">
              <a:buNone/>
            </a:pPr>
            <a:r>
              <a:rPr lang="ru-RU" sz="2000" dirty="0" smtClean="0"/>
              <a:t>6</a:t>
            </a:r>
            <a:r>
              <a:rPr lang="ru-RU" sz="2000" dirty="0"/>
              <a:t>. Изобразите типовые структуры функциональных схем и назовите общие подходы к их моделированию. </a:t>
            </a:r>
          </a:p>
          <a:p>
            <a:pPr marL="0" indent="0">
              <a:buNone/>
            </a:pPr>
            <a:r>
              <a:rPr lang="ru-RU" sz="2000" dirty="0" smtClean="0"/>
              <a:t>7</a:t>
            </a:r>
            <a:r>
              <a:rPr lang="ru-RU" sz="2000" dirty="0"/>
              <a:t>. В каких пакетах САПР возможно функциональное моделирование?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ISPRING_RESOURCE_PATHS_HASH_2" val="b145ed24b9bd9916ebd07718aadad6462d322"/>
  <p:tag name="FLASHSPRING_BG_AUDIO_DURATION_TAG" val="0.0000000"/>
  <p:tag name="GENSWF_OUTPUT_FILE_NAME" val="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Функциональное моделирование  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оделирование элементов, заданных переходной характеристикой h(t), во временной области  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1018</TotalTime>
  <Words>2228</Words>
  <Application>Microsoft Office PowerPoint</Application>
  <PresentationFormat>Экран (4:3)</PresentationFormat>
  <Paragraphs>210</Paragraphs>
  <Slides>39</Slides>
  <Notes>39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1" baseType="lpstr">
      <vt:lpstr>Поток</vt:lpstr>
      <vt:lpstr>Формула</vt:lpstr>
      <vt:lpstr>Презентация PowerPoint</vt:lpstr>
      <vt:lpstr> Функциональное моделирование   </vt:lpstr>
      <vt:lpstr>СОДЕРЖАНИЕ</vt:lpstr>
      <vt:lpstr>1. Постановка задачи</vt:lpstr>
      <vt:lpstr>1. Постановка задачи</vt:lpstr>
      <vt:lpstr>1. Постановка задачи</vt:lpstr>
      <vt:lpstr>2.    Базовые элементы функциональных схем</vt:lpstr>
      <vt:lpstr>2.1 Генераторы сигналов</vt:lpstr>
      <vt:lpstr>2.2 Безынерционный линейный или нелинейный элемент </vt:lpstr>
      <vt:lpstr>2.3 Инерционный линейный элемент</vt:lpstr>
      <vt:lpstr>2.4 Инерционный нелинейный элемент</vt:lpstr>
      <vt:lpstr>3.     Алгоритмы   моделирования базовых безынерционных  элементов 3.1 Генератор сигналов </vt:lpstr>
      <vt:lpstr>3.2 Безынерционные статические элементы </vt:lpstr>
      <vt:lpstr>3.3 Безынерционные динамически элементы  </vt:lpstr>
      <vt:lpstr>4. Алгоритмы моделирования базовых инерционных линейных  элементов </vt:lpstr>
      <vt:lpstr>Моделирование элементов, заданных переходной характеристикой h(t),  во временной области   </vt:lpstr>
      <vt:lpstr>Презентация PowerPoint</vt:lpstr>
      <vt:lpstr>Моделирование элементов, заданных переходной характеристикой h(t),  во временной области</vt:lpstr>
      <vt:lpstr>Моделирование элементов, заданных переходной характеристикой h(t),  во временной области</vt:lpstr>
      <vt:lpstr>5. Особенности моделирования нелинейных инерционных элементов</vt:lpstr>
      <vt:lpstr>5. Особенности моделирования нелинейных инерционных элементов</vt:lpstr>
      <vt:lpstr>Моделирование нелинейных преобразований  в переключательных устройствах</vt:lpstr>
      <vt:lpstr>Реальное функциональное моделирование</vt:lpstr>
      <vt:lpstr>Реальное функциональное моделирование</vt:lpstr>
      <vt:lpstr>Реальное функциональное моделирование</vt:lpstr>
      <vt:lpstr>Реальное функциональное моделирование</vt:lpstr>
      <vt:lpstr>6. Построение функциональных схем</vt:lpstr>
      <vt:lpstr>6. Построение функциональных схем</vt:lpstr>
      <vt:lpstr>7. Алгоритмы моделирования типовых структур функциональных схем (ФС)</vt:lpstr>
      <vt:lpstr>7. Алгоритмы моделирования типовых структур функциональных схем (ФС)</vt:lpstr>
      <vt:lpstr>7.1 Расчет статических временных диаграмм </vt:lpstr>
      <vt:lpstr>7.1 Расчет статических временных диаграмм</vt:lpstr>
      <vt:lpstr>7.2 Алгоритмы расчета переходных процессов </vt:lpstr>
      <vt:lpstr>7.2 Алгоритмы расчета переходных процессов</vt:lpstr>
      <vt:lpstr>7.2 Алгоритмы расчета переходных процессов</vt:lpstr>
      <vt:lpstr>7.2 Алгоритмы расчета переходных процессов</vt:lpstr>
      <vt:lpstr>7.2 Алгоритмы расчета переходных процессов</vt:lpstr>
      <vt:lpstr>7.2 Алгоритмы расчета переходных процессов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Функциональное моделирование</dc:title>
  <dc:creator>AMFIT</dc:creator>
  <cp:lastModifiedBy>AMFIT</cp:lastModifiedBy>
  <cp:revision>77</cp:revision>
  <dcterms:created xsi:type="dcterms:W3CDTF">2013-10-16T08:46:46Z</dcterms:created>
  <dcterms:modified xsi:type="dcterms:W3CDTF">2013-11-26T12:22:47Z</dcterms:modified>
</cp:coreProperties>
</file>