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2A79E-6F26-49C4-AC84-5AF996BAFB6F}" type="datetimeFigureOut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DAE5D-EAD4-4D93-9FEE-5BFE544632D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/>
              <a:t>Маркетинговая среда туристского предприятия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Маркетинговая среда </a:t>
            </a:r>
            <a:r>
              <a:rPr lang="ru-RU" dirty="0" smtClean="0"/>
              <a:t>– совокупность активных субъектов и сил, действующих внутри и за пределами предприятия и влияющих или имеющих возможность повлиять на его маркетинговые возможности и решения.</a:t>
            </a:r>
          </a:p>
          <a:p>
            <a:pPr>
              <a:buNone/>
            </a:pPr>
            <a:r>
              <a:rPr lang="ru-RU" dirty="0" smtClean="0"/>
              <a:t>Основными уровнями маркетинговой среды с точки зрения возможностей влияния на туристское предприятие и воздействия со стороны последнего является </a:t>
            </a:r>
            <a:r>
              <a:rPr lang="ru-RU" b="1" dirty="0" smtClean="0"/>
              <a:t>внутренняя и внешняя среда.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Внутренняя среда</a:t>
            </a:r>
            <a:r>
              <a:rPr lang="ru-RU" dirty="0" smtClean="0"/>
              <a:t>– это часть маркетинговой среды, которая пребывает внутри туристского предприятия и ему подконтрольна. Она включает в себя ту совокупность средств, которые дают возможность предприятию действовать, а следовательно, функционировать и выживать в определенном интервале времени.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/>
              <a:t>   Внешняя среда </a:t>
            </a:r>
            <a:r>
              <a:rPr lang="ru-RU" dirty="0" smtClean="0"/>
              <a:t>– объекты, факторы и явления, находящиеся за пределами предприятия и оказывающие влияние на характер принимаемых им маркетинговых решений.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В составе внешней среды выделяют </a:t>
            </a:r>
            <a:r>
              <a:rPr lang="ru-RU" b="1" dirty="0" smtClean="0"/>
              <a:t>макросреду и микросреду.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b="1" dirty="0" smtClean="0"/>
              <a:t> Макросреда </a:t>
            </a:r>
            <a:r>
              <a:rPr lang="ru-RU" dirty="0" smtClean="0"/>
              <a:t>– совокупность постоянно влияющих на деятельность предприятия внешних факторов, действие которых может быть как положительным, так и отрицательным. Предприятие воздействовать на них не в состоянии, а может лишь приспособиться к сложившейся ситуации либо учитывать данные факторы в процессе осуществления маркетинговой деятельности.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/>
              <a:t>    Микросреда</a:t>
            </a:r>
            <a:r>
              <a:rPr lang="ru-RU" dirty="0" smtClean="0"/>
              <a:t> –совокупность рыночных субъектов и групп лиц, с которыми предприятие находится в непосредственном взаимодействии в процессе своей деятельности. При этом оно может оказывать существенное влияние на характер и содержание этого взаимодействия.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Анализ внутренней маркетинговой среды</a:t>
            </a:r>
            <a:endParaRPr lang="ru-RU" dirty="0"/>
          </a:p>
        </p:txBody>
      </p:sp>
      <p:pic>
        <p:nvPicPr>
          <p:cNvPr id="7" name="Содержимое 6" descr="image01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8136904" cy="475252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Внутренняя среда изучается по следующим сферам деятельности предприятия: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кадры (их возможности, уровень квалификации, выбор, обучение и продвижение, оценка итогов их работы и стимулирование, сохранение и поддержание взаимоотношений между сотрудниками 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организация управления (коммуникационное развитие, организационные структуры, нормы, правила, официальный порядок действий на предприятии, делегирование прав и ответственности);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финансы (поддержка ликвидности, достижение прибыльности, формирование инвестиционных возможностей);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маркетинг (ценовая стратегия, коммуникационная стратегия, сбытовая стратегия, стратегия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турпродукта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/>
              <a:t>Корпоративная культура </a:t>
            </a:r>
            <a:r>
              <a:rPr lang="ru-RU" dirty="0" smtClean="0"/>
              <a:t>–этические нормы, правила, ценности, стандарты поведения, традиции, ритуалы, взаимоотношения между сотрудниками, с потребителями, деловыми партнерами и конкурентами, мировоззренческие особенности руководителей, философия менеджмента.</a:t>
            </a:r>
          </a:p>
          <a:p>
            <a:pPr>
              <a:buNone/>
            </a:pPr>
            <a:r>
              <a:rPr lang="ru-RU" dirty="0" smtClean="0"/>
              <a:t>Цель исследования внутренней среды – выявление сильных и слабых сторон предприятия.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Анализ макросреды предприятия</a:t>
            </a:r>
            <a:endParaRPr lang="ru-RU" dirty="0"/>
          </a:p>
        </p:txBody>
      </p:sp>
      <p:pic>
        <p:nvPicPr>
          <p:cNvPr id="4" name="Содержимое 3" descr="1image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268760"/>
            <a:ext cx="7128792" cy="518457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Демографические факторы:</a:t>
            </a:r>
          </a:p>
          <a:p>
            <a:pPr>
              <a:buNone/>
            </a:pPr>
            <a:r>
              <a:rPr lang="ru-RU" dirty="0" smtClean="0"/>
              <a:t>    Демографией называется наука, изучающая народонаселение по численности, плотности, разделению на группы по признаку возраста, пола, расы, рода занятий и других статистических признаков.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Экономические факторы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    Экономическая среда состоит из факторов, которые влияют на покупательскую способность населения и характер самих покупок. Общий уровень покупательской способности зависит от уровня текущих доходов, цен, сбережений и доступности кредита. На покупательской способности сказываются экономические спады, высокий уровень безработицы, растущая стоимость получения кредитов.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Природные факторы</a:t>
            </a:r>
            <a:r>
              <a:rPr lang="ru-RU" dirty="0" smtClean="0"/>
              <a:t>: </a:t>
            </a:r>
          </a:p>
          <a:p>
            <a:pPr>
              <a:buNone/>
            </a:pPr>
            <a:r>
              <a:rPr lang="ru-RU" dirty="0" smtClean="0"/>
              <a:t>    Природная среда представляет собой ресурсы самой природы, оказывающие на маркетинг существенное влияние. Дефицит некоторых видов сырья, вздорожание энергии, рост загрязнения среды – все это имеет большой значение при выборе для фирмы рынков сбыта и подготовке маркетинговых мер воздействия на рынок.</a:t>
            </a:r>
          </a:p>
          <a:p>
            <a:pPr>
              <a:buNone/>
            </a:pPr>
            <a:r>
              <a:rPr lang="ru-RU" dirty="0" smtClean="0"/>
              <a:t>     Такие природные факторы как климат, флора и фауна являются важнейшим элементом побуждения клиентов к совершению путешествий и привлечения туристов в тот или иной регион или страну.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Социально-культурные факторы:</a:t>
            </a:r>
          </a:p>
          <a:p>
            <a:pPr>
              <a:buNone/>
            </a:pPr>
            <a:r>
              <a:rPr lang="ru-RU" dirty="0" smtClean="0"/>
              <a:t>    Наибольшей силой обладают устоявшиеся нормы, принятые в обществе, системы социальных правил, духовных ценностей, отношений людей к природе, труду, между собой и к самим себе. </a:t>
            </a:r>
          </a:p>
          <a:p>
            <a:pPr>
              <a:buNone/>
            </a:pPr>
            <a:r>
              <a:rPr lang="ru-RU" dirty="0" smtClean="0"/>
              <a:t>    Многие культурные феномены могут оказывать влияние на решения, принимаемые людьми при проведении ими маркетинговых операций.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Научно-технические факторы:</a:t>
            </a:r>
          </a:p>
          <a:p>
            <a:pPr>
              <a:buNone/>
            </a:pPr>
            <a:r>
              <a:rPr lang="ru-RU" dirty="0" smtClean="0"/>
              <a:t>    Анализ научно-технических факторов позволяет своевременно увидеть те возможности, которые развитие науки и техники открывает для производства новых видов услуг, их сбыта и совершенствования обслуживания клиентов. Развитие науки и техники способствует совершенствованию средств массового производства туристских услуг (материально-технической базы в гостиничном хозяйстве, на транспорте, в турфирме). </a:t>
            </a: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Политико-правовые факторы</a:t>
            </a:r>
            <a:r>
              <a:rPr lang="ru-RU" dirty="0"/>
              <a:t>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На маркетинговых решениях сильно сказываются события, происходящие в политической среде. Эта среда состоит из правовых положений, государственных учреждений и влиятельных групп общественности, которые оказывают влияние на различные организации и отдельных лиц и ограничивают свободу их действий в рамках общества.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На практике анализ макросреды часто осуществляется на основе укрупненной группировки факторов:</a:t>
            </a:r>
          </a:p>
          <a:p>
            <a:pPr>
              <a:buNone/>
            </a:pPr>
            <a:r>
              <a:rPr lang="en-US" b="1" dirty="0" smtClean="0"/>
              <a:t>Political-legal </a:t>
            </a:r>
            <a:r>
              <a:rPr lang="en-US" b="1" dirty="0"/>
              <a:t>(</a:t>
            </a:r>
            <a:r>
              <a:rPr lang="ru-RU" b="1" dirty="0"/>
              <a:t>политико-правовые), </a:t>
            </a:r>
            <a:r>
              <a:rPr lang="en-US" b="1" dirty="0"/>
              <a:t>economic (</a:t>
            </a:r>
            <a:r>
              <a:rPr lang="ru-RU" b="1" dirty="0"/>
              <a:t>экономические), </a:t>
            </a:r>
            <a:r>
              <a:rPr lang="en-US" b="1" dirty="0" err="1"/>
              <a:t>sociocultural</a:t>
            </a:r>
            <a:r>
              <a:rPr lang="en-US" b="1" dirty="0"/>
              <a:t> (</a:t>
            </a:r>
            <a:r>
              <a:rPr lang="ru-RU" b="1" dirty="0" err="1"/>
              <a:t>социокультурные</a:t>
            </a:r>
            <a:r>
              <a:rPr lang="ru-RU" b="1" dirty="0"/>
              <a:t>), </a:t>
            </a:r>
            <a:r>
              <a:rPr lang="en-US" b="1" dirty="0"/>
              <a:t>technological (</a:t>
            </a:r>
            <a:r>
              <a:rPr lang="ru-RU" b="1" dirty="0"/>
              <a:t>технологические факторы</a:t>
            </a:r>
            <a:r>
              <a:rPr lang="ru-RU" b="1" dirty="0" smtClean="0"/>
              <a:t>).</a:t>
            </a:r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dirty="0" smtClean="0"/>
              <a:t>Начальные буквы английских названий факторов составили аббревиатуру методов анализа макросреды:</a:t>
            </a:r>
            <a:r>
              <a:rPr lang="ru-RU" b="1" dirty="0" smtClean="0"/>
              <a:t> </a:t>
            </a:r>
            <a:r>
              <a:rPr lang="en-US" b="1" dirty="0" smtClean="0"/>
              <a:t>STEP </a:t>
            </a:r>
            <a:r>
              <a:rPr lang="ru-RU" b="1" dirty="0" smtClean="0"/>
              <a:t>анализа и </a:t>
            </a:r>
            <a:r>
              <a:rPr lang="en-US" b="1" dirty="0" smtClean="0"/>
              <a:t>PEST </a:t>
            </a:r>
            <a:r>
              <a:rPr lang="ru-RU" b="1" dirty="0" smtClean="0"/>
              <a:t>анализа. 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Метод </a:t>
            </a:r>
            <a:r>
              <a:rPr lang="en-US" b="1" dirty="0" smtClean="0"/>
              <a:t>STEP</a:t>
            </a:r>
            <a:r>
              <a:rPr lang="en-US" dirty="0" smtClean="0"/>
              <a:t> </a:t>
            </a:r>
            <a:r>
              <a:rPr lang="ru-RU" dirty="0" smtClean="0"/>
              <a:t>анализа используется в странах  с развитой экономикой и стабильной политической системой, приоритеты –учет социальных и технологических факторов.</a:t>
            </a:r>
          </a:p>
          <a:p>
            <a:pPr>
              <a:buNone/>
            </a:pPr>
            <a:r>
              <a:rPr lang="ru-RU" dirty="0" smtClean="0"/>
              <a:t>Для оценки макросреды в странах со слаборазвитой или переходной экономикой применяется </a:t>
            </a:r>
            <a:r>
              <a:rPr lang="en-US" b="1" dirty="0" smtClean="0"/>
              <a:t>PEST</a:t>
            </a:r>
            <a:r>
              <a:rPr lang="en-US" dirty="0" smtClean="0"/>
              <a:t> –</a:t>
            </a:r>
            <a:r>
              <a:rPr lang="ru-RU" dirty="0" smtClean="0"/>
              <a:t>анализ, где приоритетными являются политические и экономические факторы. 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Характеристика элементов маркетинговой микросреды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b="1" dirty="0"/>
              <a:t>Поставщики</a:t>
            </a:r>
            <a:r>
              <a:rPr lang="ru-RU" dirty="0"/>
              <a:t> – это юридические и физические лица, обеспечивающие фирму и ее конкурентов необходимыми ресурсами для производства </a:t>
            </a:r>
            <a:r>
              <a:rPr lang="ru-RU" dirty="0" smtClean="0"/>
              <a:t>услуг</a:t>
            </a:r>
            <a:r>
              <a:rPr lang="ru-RU" dirty="0"/>
              <a:t>. </a:t>
            </a:r>
          </a:p>
          <a:p>
            <a:pPr>
              <a:buNone/>
            </a:pPr>
            <a:r>
              <a:rPr lang="ru-RU" dirty="0" smtClean="0"/>
              <a:t>    Любые </a:t>
            </a:r>
            <a:r>
              <a:rPr lang="ru-RU" dirty="0"/>
              <a:t>изменения среди поставщиков оказывают влияние на производителя конечной продукции. Удорожание сырья и комплектующих, срывы поставок в краткосрочной перспективе угрожают фирме неприятностями в сфере сбыта, а в долгосрочной – падением имиджа и ухудшением отношений с клиентами.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i="1" dirty="0" smtClean="0"/>
              <a:t>   </a:t>
            </a:r>
            <a:r>
              <a:rPr lang="ru-RU" b="1" dirty="0" smtClean="0"/>
              <a:t>Маркетинговые </a:t>
            </a:r>
            <a:r>
              <a:rPr lang="ru-RU" b="1" dirty="0"/>
              <a:t>посредники </a:t>
            </a:r>
            <a:r>
              <a:rPr lang="ru-RU" dirty="0"/>
              <a:t>– предприятия и организации, содействующие компании в продвижении, сбыте и распространении </a:t>
            </a:r>
            <a:r>
              <a:rPr lang="ru-RU" dirty="0" smtClean="0"/>
              <a:t>услуг. </a:t>
            </a:r>
            <a:r>
              <a:rPr lang="ru-RU" dirty="0"/>
              <a:t>К ним относятся торговые посредники, специализированные фирмы по организации товародвижения, агентства по оказанию маркетинговых услуг, кредитно-финансовые </a:t>
            </a:r>
            <a:r>
              <a:rPr lang="ru-RU" dirty="0" smtClean="0"/>
              <a:t>учреждения.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b="1" dirty="0" smtClean="0"/>
              <a:t>Торговые </a:t>
            </a:r>
            <a:r>
              <a:rPr lang="ru-RU" b="1" dirty="0"/>
              <a:t>посредники </a:t>
            </a:r>
            <a:r>
              <a:rPr lang="ru-RU" dirty="0"/>
              <a:t>подыскивают клиентов и/или сами продают им </a:t>
            </a:r>
            <a:r>
              <a:rPr lang="ru-RU" dirty="0" smtClean="0"/>
              <a:t>услуги </a:t>
            </a:r>
            <a:r>
              <a:rPr lang="ru-RU" dirty="0"/>
              <a:t>компании. Они обеспечивают более удобные условия получения продукции потребителями с точки зрения места, времени и процедуры приобретения </a:t>
            </a:r>
            <a:r>
              <a:rPr lang="ru-RU" dirty="0" smtClean="0"/>
              <a:t>услуг.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/>
              <a:t>   Потребительский рынок, или рынок конечных потребителей,</a:t>
            </a:r>
            <a:r>
              <a:rPr lang="ru-RU" dirty="0" smtClean="0"/>
              <a:t> представляет собой совокупность отдельных лиц и домохозяйств, приобретающих услуги для личного потребления.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/>
              <a:t>Конкуренты</a:t>
            </a:r>
            <a:r>
              <a:rPr lang="ru-RU" dirty="0" smtClean="0"/>
              <a:t> представляют собой рыночные субъекты, участвующие в соперничестве за наиболее выгодные условия реализации туристских продуктов.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Определение маркетинговых возможностей предприятия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  Исследование среды маркетинга позволяет исходя из условий, в которых предприятие функционирует, выявить его сильные и слабые стороны (внутренняя среда), а также возможности и угрозы (внешняя среда)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/>
              <a:t>Маркетинговые возможности </a:t>
            </a:r>
            <a:r>
              <a:rPr lang="ru-RU" dirty="0" smtClean="0"/>
              <a:t>– привлекательные направления маркетинговых усилий предприятия, на которых оно может добиться конкурентных преимуществ.</a:t>
            </a:r>
          </a:p>
          <a:p>
            <a:pPr>
              <a:buNone/>
            </a:pPr>
            <a:r>
              <a:rPr lang="ru-RU" b="1" dirty="0" smtClean="0"/>
              <a:t>SWOT</a:t>
            </a:r>
            <a:r>
              <a:rPr lang="ru-RU" dirty="0" smtClean="0"/>
              <a:t> – это аббревиатура из первых букв  английских  слов </a:t>
            </a:r>
            <a:r>
              <a:rPr lang="ru-RU" b="1" dirty="0" err="1" smtClean="0"/>
              <a:t>Strengts</a:t>
            </a:r>
            <a:r>
              <a:rPr lang="ru-RU" b="1" dirty="0" smtClean="0"/>
              <a:t> (силы), </a:t>
            </a:r>
            <a:r>
              <a:rPr lang="ru-RU" b="1" dirty="0" err="1" smtClean="0"/>
              <a:t>Weaknesses</a:t>
            </a:r>
            <a:r>
              <a:rPr lang="ru-RU" b="1" dirty="0" smtClean="0"/>
              <a:t> (слабости), </a:t>
            </a:r>
            <a:r>
              <a:rPr lang="ru-RU" b="1" dirty="0" err="1" smtClean="0"/>
              <a:t>Opportunities</a:t>
            </a:r>
            <a:r>
              <a:rPr lang="ru-RU" b="1" dirty="0" smtClean="0"/>
              <a:t> (благоприятные возможности) и </a:t>
            </a:r>
            <a:r>
              <a:rPr lang="ru-RU" b="1" dirty="0" err="1" smtClean="0"/>
              <a:t>Тhreats</a:t>
            </a:r>
            <a:r>
              <a:rPr lang="ru-RU" b="1" dirty="0" smtClean="0"/>
              <a:t> (угрозы). </a:t>
            </a:r>
            <a:r>
              <a:rPr lang="ru-RU" dirty="0" smtClean="0"/>
              <a:t>Внутренняя обстановка фирмы отражается в основном в S и W, а внешняя – в О и Т. SWOT-анализ является этапом разработки маркетинговой стратегии.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1066</Words>
  <Application>Microsoft Office PowerPoint</Application>
  <PresentationFormat>Экран (4:3)</PresentationFormat>
  <Paragraphs>47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Маркетинговая среда туристского предприятия</vt:lpstr>
      <vt:lpstr>Слайд 2</vt:lpstr>
      <vt:lpstr>Слайд 3</vt:lpstr>
      <vt:lpstr>Слайд 4</vt:lpstr>
      <vt:lpstr>Слайд 5</vt:lpstr>
      <vt:lpstr>Слайд 6</vt:lpstr>
      <vt:lpstr>Анализ внутренней маркетинговой среды</vt:lpstr>
      <vt:lpstr>Слайд 8</vt:lpstr>
      <vt:lpstr>Слайд 9</vt:lpstr>
      <vt:lpstr>Анализ макросреды предприятия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Характеристика элементов маркетинговой микросреды</vt:lpstr>
      <vt:lpstr>Слайд 20</vt:lpstr>
      <vt:lpstr>Слайд 21</vt:lpstr>
      <vt:lpstr>Слайд 22</vt:lpstr>
      <vt:lpstr>Слайд 23</vt:lpstr>
      <vt:lpstr>Определение маркетинговых возможностей предприятия</vt:lpstr>
      <vt:lpstr>Слайд 25</vt:lpstr>
    </vt:vector>
  </TitlesOfParts>
  <Company>DVFU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Маркетинговая среда туристского предприятия</dc:title>
  <dc:creator>Администратор</dc:creator>
  <cp:lastModifiedBy>Администратор</cp:lastModifiedBy>
  <cp:revision>24</cp:revision>
  <dcterms:created xsi:type="dcterms:W3CDTF">2013-12-16T18:55:06Z</dcterms:created>
  <dcterms:modified xsi:type="dcterms:W3CDTF">2013-12-16T20:54:04Z</dcterms:modified>
</cp:coreProperties>
</file>