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74" r:id="rId6"/>
    <p:sldId id="270" r:id="rId7"/>
    <p:sldId id="259" r:id="rId8"/>
    <p:sldId id="260" r:id="rId9"/>
    <p:sldId id="271" r:id="rId10"/>
    <p:sldId id="272" r:id="rId11"/>
    <p:sldId id="261" r:id="rId12"/>
    <p:sldId id="273" r:id="rId13"/>
    <p:sldId id="262" r:id="rId14"/>
    <p:sldId id="263" r:id="rId15"/>
    <p:sldId id="268" r:id="rId16"/>
    <p:sldId id="275" r:id="rId17"/>
    <p:sldId id="264" r:id="rId18"/>
    <p:sldId id="265" r:id="rId19"/>
    <p:sldId id="269" r:id="rId20"/>
    <p:sldId id="266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8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50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30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6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9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9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56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5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38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2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15634-21AF-4BF9-B00B-62020F634869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090A7-FA64-401A-AD92-477209659E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31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92" y="313509"/>
            <a:ext cx="9977143" cy="4223657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3999" y="4902925"/>
            <a:ext cx="10354491" cy="13846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r"/>
            <a:r>
              <a:rPr lang="ru-RU" sz="3600" b="1" dirty="0" smtClean="0"/>
              <a:t>Лекция 4. Бенчмаркинг</a:t>
            </a:r>
          </a:p>
          <a:p>
            <a:endParaRPr lang="ru-RU" dirty="0"/>
          </a:p>
          <a:p>
            <a:pPr algn="r"/>
            <a:r>
              <a:rPr lang="ru-RU" dirty="0" smtClean="0"/>
              <a:t>Николаева В.И., ст. преподаватель кафедры Управления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90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Бенчмаркинг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Бенчмаркинг (англ. </a:t>
            </a:r>
            <a:r>
              <a:rPr lang="ru-RU" dirty="0" err="1" smtClean="0"/>
              <a:t>bench</a:t>
            </a:r>
            <a:r>
              <a:rPr lang="ru-RU" dirty="0" smtClean="0"/>
              <a:t> — место, </a:t>
            </a:r>
            <a:r>
              <a:rPr lang="ru-RU" dirty="0" err="1" smtClean="0"/>
              <a:t>marking</a:t>
            </a:r>
            <a:r>
              <a:rPr lang="ru-RU" dirty="0" smtClean="0"/>
              <a:t> — отметить) представляет собой способ изучении деятельности хозяйствующих субъектов, прежде всего конкурентов, с целью использования их положительного опыта в своей работе.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«best of the best»</a:t>
            </a:r>
            <a:r>
              <a:rPr lang="ru-RU" sz="4000" dirty="0" smtClean="0">
                <a:solidFill>
                  <a:srgbClr val="FF0000"/>
                </a:solidFill>
              </a:rPr>
              <a:t>- равнение на лучших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5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Использование бенчмаркинга на современном этапе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 хотя с середины 70-х гг. он осуществлялся в рамках конкурентного анализа, то сегодня бенчмаркинг успешно зарекомендовал себя как </a:t>
            </a:r>
            <a:r>
              <a:rPr lang="ru-RU" dirty="0" smtClean="0">
                <a:solidFill>
                  <a:schemeClr val="accent2"/>
                </a:solidFill>
              </a:rPr>
              <a:t>способ оценки стратегий и целей работы в сравнении с лидерами в своих и смежных отраслях</a:t>
            </a:r>
            <a:r>
              <a:rPr lang="ru-RU" dirty="0" smtClean="0"/>
              <a:t>, чтобы гарантировать долгосрочное пребывание на рынке.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0034" cy="1325563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Цель и задачи бенчмаркинга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</a:rPr>
              <a:t>Цель</a:t>
            </a:r>
            <a:r>
              <a:rPr lang="ru-RU" dirty="0" smtClean="0"/>
              <a:t> -  установить, насколько вероятен успех определенной деятельности (у конкурентов)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Задачи</a:t>
            </a:r>
            <a:r>
              <a:rPr lang="ru-RU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Определить, насколько компания конкурентоспособна, каковые ее слабые стороны;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Установить, какие изменения необходимо провести;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Разработать план улучшения деятельности компании;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Разработать новые подходы к ведению бизнеса;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Поставить долгосрочные цели, которые более глобальны, чем текущие.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1825625"/>
            <a:ext cx="5706035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8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ru-RU" dirty="0" smtClean="0"/>
              <a:t>Бенчмаркинг – это…………………..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172200" cy="474063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методология сопоставительного анализа эффективности работы компании и ее подразделений и заимствования знаний</a:t>
            </a:r>
          </a:p>
          <a:p>
            <a:r>
              <a:rPr lang="ru-RU" dirty="0" smtClean="0"/>
              <a:t>систематическая деятельность, направленная на поиск, оценку и учебу на лучших примерах, независимо от их размера, сферы бизнеса и географического положения;</a:t>
            </a:r>
          </a:p>
          <a:p>
            <a:r>
              <a:rPr lang="ru-RU" dirty="0" smtClean="0"/>
              <a:t>искусство обнаружения того, что другие делают лучше нас, и изучение, усовершенствование и применение их методов работы;</a:t>
            </a:r>
          </a:p>
          <a:p>
            <a:r>
              <a:rPr lang="ru-RU" dirty="0" smtClean="0"/>
              <a:t>процесс систематического и непрерывного измерения: оценка процессов предприятия и их сравнение с процессами предприятий лидеров в мире, с целью получения информации, полезной для усовершенствования собственной характеристики:</a:t>
            </a:r>
          </a:p>
          <a:p>
            <a:r>
              <a:rPr lang="ru-RU" dirty="0" smtClean="0"/>
              <a:t>особый вид деятельности по поиску и получению информации о лучших решениях, используемых в деятельности других компаний.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0034" y="2058194"/>
            <a:ext cx="400376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0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409854"/>
            <a:ext cx="9239794" cy="602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6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581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</a:rPr>
              <a:t>Виды бенчмаркинга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8275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Функциональный</a:t>
            </a:r>
            <a:r>
              <a:rPr lang="ru-RU" dirty="0" smtClean="0"/>
              <a:t> – позволяет сравнить, как работают отдельные функции конкретной организации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Общий бенчмаркинг </a:t>
            </a:r>
            <a:r>
              <a:rPr lang="ru-RU" dirty="0" smtClean="0"/>
              <a:t>– сравнительный анализ показателей производства и продаж товаров одного производителя, с аналогичными показателями другого, более успешного производителя;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Конкурентный</a:t>
            </a:r>
            <a:r>
              <a:rPr lang="ru-RU" dirty="0" smtClean="0"/>
              <a:t> – сравнение с конкурентами, которые работают на более высоком уровне рынка.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70176" cy="468275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Внутренний</a:t>
            </a:r>
            <a:r>
              <a:rPr lang="ru-RU" sz="2400" dirty="0" smtClean="0"/>
              <a:t> – сравнение проводится между максимально близкими друг к другу процессами внутри компании.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Стратегический бенчмаркинг </a:t>
            </a:r>
            <a:r>
              <a:rPr lang="ru-RU" sz="2400" dirty="0" smtClean="0"/>
              <a:t>– это процедура поиска новой стратегии развития, которая в итоге приведет компанию к достижению высочайшего уровня производительности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Бенчмаркинг издержек </a:t>
            </a:r>
            <a:r>
              <a:rPr lang="ru-RU" sz="2400" dirty="0" smtClean="0"/>
              <a:t>– при правильном проведении позволяет снизить затраты, а также определить факторы, которые влияют на их образование.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7567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Чтобы провести Бенчмаркинг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dirty="0" smtClean="0"/>
              <a:t>создают специальную рабочую группу. </a:t>
            </a:r>
          </a:p>
          <a:p>
            <a:r>
              <a:rPr lang="ru-RU" sz="3600" dirty="0" smtClean="0"/>
              <a:t>Это специалисты из разных структурных подразделений компании. </a:t>
            </a:r>
          </a:p>
          <a:p>
            <a:r>
              <a:rPr lang="ru-RU" sz="3600" dirty="0" smtClean="0"/>
              <a:t>Это проект</a:t>
            </a:r>
          </a:p>
          <a:p>
            <a:r>
              <a:rPr lang="ru-RU" sz="3600" dirty="0" smtClean="0"/>
              <a:t>Это отдельный кабинет</a:t>
            </a:r>
          </a:p>
          <a:p>
            <a:r>
              <a:rPr lang="ru-RU" sz="3600" dirty="0" smtClean="0"/>
              <a:t>Удобный график основной работы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5112"/>
            <a:ext cx="5181600" cy="345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Методика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8800" y="1795739"/>
            <a:ext cx="3178717" cy="438122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Показатели/параметры для сравнения должны быть максимально формализованными и конкретными. </a:t>
            </a:r>
          </a:p>
          <a:p>
            <a:r>
              <a:rPr lang="ru-RU" dirty="0" smtClean="0"/>
              <a:t>Например, количество операционных сотрудников, банкоматов, среднее время обслуживания, квалификация персонала, уровень технологий. </a:t>
            </a:r>
          </a:p>
          <a:p>
            <a:r>
              <a:rPr lang="ru-RU" dirty="0" smtClean="0"/>
              <a:t>Но они не обязательно должны отвечать на вопрос «сколько», а могут отвечать на вопрос «как». Например, как банк привлекает клиентов, как и с помощью чего банк описывает бизнес-процессы, как в банке встречают и консультируют клиентов.</a:t>
            </a:r>
          </a:p>
          <a:p>
            <a:r>
              <a:rPr lang="ru-RU" dirty="0" smtClean="0"/>
              <a:t>В качестве показателей/параметров для сравнения «Банк М» выбрал: количество (перечень) формализованных бизнес-процессов, показатели качества бизнес-процессов и требования к качеству, содержание стандартов и правил обслуживания клиентов, стоимостные показатели продуктов/услуг.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08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50" y="0"/>
            <a:ext cx="7347176" cy="636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36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452"/>
          </a:xfrm>
          <a:solidFill>
            <a:schemeClr val="accent6"/>
          </a:solidFill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Методы и этапы бенчмаркинга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09304" y="1825625"/>
            <a:ext cx="4580708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1. Выбирается конкретная функция (показатель) бизнеса производителя или продавца;</a:t>
            </a:r>
          </a:p>
          <a:p>
            <a:pPr marL="0" indent="0">
              <a:buNone/>
            </a:pPr>
            <a:r>
              <a:rPr lang="ru-RU" dirty="0" smtClean="0"/>
              <a:t>2. Выбирают параметры, по которым будет проходить сравнение. Это может быть один критерий, а может быть и группа;</a:t>
            </a:r>
          </a:p>
          <a:p>
            <a:pPr marL="0" indent="0">
              <a:buNone/>
            </a:pPr>
            <a:r>
              <a:rPr lang="ru-RU" dirty="0" smtClean="0"/>
              <a:t>3. Собирается информация о похожих производителях или продавцах;</a:t>
            </a:r>
          </a:p>
          <a:p>
            <a:pPr marL="0" indent="0">
              <a:buNone/>
            </a:pPr>
            <a:r>
              <a:rPr lang="ru-RU" dirty="0" smtClean="0"/>
              <a:t>4. Полученная информация тщательно анализируется;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251269" y="1825625"/>
            <a:ext cx="458941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5. Разрабатывается проект тех изменений, которые будут внесены в эту функцию;</a:t>
            </a:r>
          </a:p>
          <a:p>
            <a:pPr marL="0" indent="0">
              <a:buNone/>
            </a:pPr>
            <a:r>
              <a:rPr lang="ru-RU" dirty="0" smtClean="0"/>
              <a:t>6. Ведется подготовка экономического обоснования планируемых изменений;</a:t>
            </a:r>
          </a:p>
          <a:p>
            <a:pPr marL="0" indent="0">
              <a:buNone/>
            </a:pPr>
            <a:r>
              <a:rPr lang="ru-RU" dirty="0" smtClean="0"/>
              <a:t>7. Изменения внедряются в практическую деятельность компании;</a:t>
            </a:r>
          </a:p>
          <a:p>
            <a:pPr marL="0" indent="0">
              <a:buNone/>
            </a:pPr>
            <a:r>
              <a:rPr lang="ru-RU" dirty="0" smtClean="0"/>
              <a:t>8. Осуществляется контроль хода внедренных изменений и им дается итоговая оценка.</a:t>
            </a: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870" y="1297578"/>
            <a:ext cx="2154079" cy="21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5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299063" y="417423"/>
            <a:ext cx="774382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74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3304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Какие показатели сравниваются в процессе бенчмаркинга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090057"/>
            <a:ext cx="5181600" cy="408690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Объемы выпускаемой продукции или оказываемых услуг </a:t>
            </a:r>
          </a:p>
          <a:p>
            <a:r>
              <a:rPr lang="ru-RU" dirty="0" smtClean="0"/>
              <a:t>Финансовая эффективность;</a:t>
            </a:r>
          </a:p>
          <a:p>
            <a:r>
              <a:rPr lang="ru-RU" dirty="0" smtClean="0"/>
              <a:t>Количество работников</a:t>
            </a:r>
          </a:p>
          <a:p>
            <a:r>
              <a:rPr lang="ru-RU" dirty="0" smtClean="0"/>
              <a:t>Функционал сотрудников</a:t>
            </a:r>
          </a:p>
          <a:p>
            <a:r>
              <a:rPr lang="ru-RU" dirty="0" smtClean="0"/>
              <a:t>Режим работы</a:t>
            </a:r>
          </a:p>
          <a:p>
            <a:r>
              <a:rPr lang="ru-RU" dirty="0" err="1" smtClean="0"/>
              <a:t>Оргструктуру</a:t>
            </a:r>
            <a:endParaRPr lang="ru-RU" dirty="0" smtClean="0"/>
          </a:p>
          <a:p>
            <a:r>
              <a:rPr lang="ru-RU" dirty="0" smtClean="0"/>
              <a:t>Бизнес-процессы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1598" y="2230619"/>
            <a:ext cx="5635083" cy="374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1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Бенчмаркинг – не промышленный шпионаж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два совершенно разных и непохожих понятия. Бенчмаркинг сравнивает свои товары или услуги с аналогичными. </a:t>
            </a:r>
          </a:p>
          <a:p>
            <a:r>
              <a:rPr lang="ru-RU" dirty="0" smtClean="0"/>
              <a:t>Также возникают ситуации, когда компании-конкуренты обменивается опытом по взаимному желанию.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2819" y="4099266"/>
            <a:ext cx="4610100" cy="2590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257" y="1541747"/>
            <a:ext cx="4811486" cy="2706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5845" y="4001294"/>
            <a:ext cx="257556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7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452846"/>
            <a:ext cx="5181600" cy="5724117"/>
          </a:xfrm>
        </p:spPr>
        <p:txBody>
          <a:bodyPr>
            <a:normAutofit fontScale="85000" lnSpcReduction="20000"/>
          </a:bodyPr>
          <a:lstStyle/>
          <a:p>
            <a:r>
              <a:rPr lang="ru-RU" sz="3600" dirty="0" smtClean="0"/>
              <a:t>При бенчмаркинге важное значение имеет </a:t>
            </a:r>
            <a:r>
              <a:rPr lang="ru-RU" sz="3600" dirty="0" smtClean="0">
                <a:solidFill>
                  <a:schemeClr val="accent2"/>
                </a:solidFill>
              </a:rPr>
              <a:t>преодоление психологической закомплексованности </a:t>
            </a:r>
            <a:r>
              <a:rPr lang="ru-RU" sz="3600" dirty="0" smtClean="0"/>
              <a:t>руководителей и специалистов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4934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Психологическая закомплексованность означает:</a:t>
            </a:r>
          </a:p>
          <a:p>
            <a:r>
              <a:rPr lang="ru-RU" dirty="0" smtClean="0"/>
              <a:t>удовлетворенность руководителя достигнутыми результатами:</a:t>
            </a:r>
          </a:p>
          <a:p>
            <a:r>
              <a:rPr lang="ru-RU" dirty="0" smtClean="0"/>
              <a:t>нежелание рисковать денежными средствами, т.е. тратить деньги на приобретение информации, оплачивать консультации аналитиков и экспертов, экономия всех видов ресурсов и денежных затрат на маркетинговые исследования и т.п.;</a:t>
            </a:r>
          </a:p>
          <a:p>
            <a:r>
              <a:rPr lang="ru-RU" dirty="0" smtClean="0"/>
              <a:t>страх, что сделать лучше, чем конкурент, очень трудно или невозможно из-за больших затрат всех ресурсов, в том числе денег.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77" y="3110753"/>
            <a:ext cx="5497623" cy="328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97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537492"/>
            <a:ext cx="5181600" cy="29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28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50126"/>
            <a:ext cx="12192000" cy="73152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8639" y="3888377"/>
            <a:ext cx="10515600" cy="296962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/>
              <a:t>В нашей стране часто объединяются несколько компаний, для того, чтобы противостоять конкурентам, с использованием бенчмаркинга. </a:t>
            </a:r>
            <a:br>
              <a:rPr lang="ru-RU" sz="2400" dirty="0" smtClean="0"/>
            </a:br>
            <a:r>
              <a:rPr lang="ru-RU" sz="2400" dirty="0" smtClean="0"/>
              <a:t>Примерами может служить опыт нескольких фармацевтических компаний, которые наладили обмен информацией между собой, при этом закрыв доступ к ней иностранным конкурентам. </a:t>
            </a:r>
            <a:br>
              <a:rPr lang="ru-RU" sz="2400" dirty="0" smtClean="0"/>
            </a:br>
            <a:r>
              <a:rPr lang="ru-RU" sz="2400" dirty="0" smtClean="0"/>
              <a:t>Или такое же сотрудничество в банковской сфере: чтобы решить проблему больших очередей крупный банк перенимает опыт другого банка (увеличение количества банкоматов, снижение платы за пользование онлайн-банкингом, развитие автоматизации многих процессов).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62001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Недостатки бенчмаркинга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Необходимо выполнять поиск партнера по </a:t>
            </a:r>
            <a:r>
              <a:rPr lang="ru-RU" dirty="0" err="1" smtClean="0"/>
              <a:t>бенчмаркингу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Иногда требуются услуги консультантов;</a:t>
            </a:r>
          </a:p>
          <a:p>
            <a:r>
              <a:rPr lang="ru-RU" dirty="0" smtClean="0"/>
              <a:t>Если организация не имеет опыта бенчмаркинга, на первых этапах потребуются серьезные затраты;</a:t>
            </a:r>
          </a:p>
          <a:p>
            <a:r>
              <a:rPr lang="ru-RU" dirty="0" smtClean="0"/>
              <a:t>Не всегда необходимые изменения приветствуются сотрудниками организации и принимаются ими, хоть и направлены на повышение уровня производительности;</a:t>
            </a:r>
          </a:p>
          <a:p>
            <a:r>
              <a:rPr lang="ru-RU" dirty="0" smtClean="0"/>
              <a:t>Не все общие методы могут применяться к конкретной организации.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825624"/>
            <a:ext cx="5913055" cy="311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9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0748" y="365125"/>
            <a:ext cx="8436430" cy="6327322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82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автомобильной компании </a:t>
            </a:r>
            <a:r>
              <a:rPr lang="ru-RU" dirty="0" err="1" smtClean="0"/>
              <a:t>Ford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90-х годах прошлого века бенчмаркинг был проведен для того, чтобы поднять пошатнувшиеся позиции компании на рынке. Специалисты компании провели внутреннее исследование большого количества моделей автомобилей, чтобы изучить преимущества каждой и выявить модели, которые предпочитали потребители.</a:t>
            </a:r>
          </a:p>
          <a:p>
            <a:endParaRPr lang="ru-RU" dirty="0" smtClean="0"/>
          </a:p>
          <a:p>
            <a:r>
              <a:rPr lang="ru-RU" dirty="0" smtClean="0"/>
              <a:t>По каждому критерию был выявлен лучший автомобиль в своем классе, на основании этого разрабатывалась стратегия, позволяющая превзойти самые высокие показатели.</a:t>
            </a:r>
          </a:p>
          <a:p>
            <a:endParaRPr lang="ru-RU" dirty="0" smtClean="0"/>
          </a:p>
          <a:p>
            <a:r>
              <a:rPr lang="ru-RU" dirty="0" smtClean="0"/>
              <a:t>Результатом проведенного анализа стал автомобиль, который получил звание «Автомобиль года». Постепенно достигнутые вершины вновь были утрачены.</a:t>
            </a:r>
          </a:p>
          <a:p>
            <a:endParaRPr lang="ru-RU" dirty="0" smtClean="0"/>
          </a:p>
          <a:p>
            <a:r>
              <a:rPr lang="ru-RU" dirty="0" smtClean="0"/>
              <a:t>Руководство компании же, в конечном итоге, пришло к пониманию того, что бенчмаркинг – это непрерывный процесс, считать его одноразовым нельзя.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38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Бенчмаркинг в нормировании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 применением бенчмаркинга разрабатываются </a:t>
            </a:r>
            <a:r>
              <a:rPr lang="ru-RU" dirty="0" smtClean="0">
                <a:solidFill>
                  <a:srgbClr val="FF0000"/>
                </a:solidFill>
              </a:rPr>
              <a:t>эталонные нормы времени.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создания эталона нужно сравнить затраты рабочего времени (ЗРВ) на один и тот же процесс разных исполнителей на аналогичных рабочих местах и выбрать наиболее рациональные (Внутренний БЧ)</a:t>
            </a:r>
          </a:p>
          <a:p>
            <a:r>
              <a:rPr lang="ru-RU" dirty="0" smtClean="0"/>
              <a:t>Можно сравнить ЗРВ в разных компаниях в подобных процессах (внешний БЧ)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" y="3755979"/>
            <a:ext cx="5817870" cy="228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7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57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СРАВНЕНИЕ МЕТОДОВ НОРМИРОВАНИЯ ТРУДА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303" y="1825625"/>
            <a:ext cx="11199223" cy="47145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Бенчмаркинг, применительно к нормированию численности, – это метод сравнения трудозатрат компании или подразделения с другими компаниями на рынке или типовыми подразделениями в компании. </a:t>
            </a:r>
          </a:p>
          <a:p>
            <a:r>
              <a:rPr lang="ru-RU" dirty="0" smtClean="0"/>
              <a:t>Здесь важны </a:t>
            </a:r>
            <a:r>
              <a:rPr lang="ru-RU" dirty="0" err="1" smtClean="0"/>
              <a:t>бенчмарки</a:t>
            </a:r>
            <a:r>
              <a:rPr lang="ru-RU" dirty="0" smtClean="0"/>
              <a:t> – индикаторы, характеризующие состояние или устройство рынка или отдельных компаний на нем, а также основные результаты их деятельности. </a:t>
            </a:r>
          </a:p>
          <a:p>
            <a:r>
              <a:rPr lang="ru-RU" dirty="0" smtClean="0"/>
              <a:t>Они используются для сопоставления деятельности компании с "лучшими практиками" в отрасли (компании-лидеры или наиболее успешные подразделения</a:t>
            </a:r>
          </a:p>
          <a:p>
            <a:r>
              <a:rPr lang="ru-RU" dirty="0" smtClean="0"/>
              <a:t>внутри одной компании – объекты сравнения). </a:t>
            </a:r>
          </a:p>
          <a:p>
            <a:r>
              <a:rPr lang="ru-RU" dirty="0" smtClean="0"/>
              <a:t>Для нормирования определяются основные </a:t>
            </a:r>
            <a:r>
              <a:rPr lang="ru-RU" dirty="0" err="1" smtClean="0"/>
              <a:t>бенчмарки</a:t>
            </a:r>
            <a:r>
              <a:rPr lang="ru-RU" dirty="0" smtClean="0"/>
              <a:t>, затем вычисляется удельная численность персонала на единицу индикатора.</a:t>
            </a:r>
          </a:p>
          <a:p>
            <a:r>
              <a:rPr lang="ru-RU" dirty="0" smtClean="0"/>
              <a:t>Численность нормируется согласно лучшему или среднему показателю среди объектов сравнения. Используется метод простого математического сравнения.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313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926" y="1690293"/>
            <a:ext cx="11486605" cy="326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67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28575"/>
            <a:ext cx="98679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27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-9525"/>
            <a:ext cx="9972675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5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365125"/>
            <a:ext cx="98964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69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04787"/>
            <a:ext cx="99155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48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228600"/>
            <a:ext cx="973455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29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7" y="647700"/>
            <a:ext cx="919162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824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1103</Words>
  <Application>Microsoft Office PowerPoint</Application>
  <PresentationFormat>Широкоэкранный</PresentationFormat>
  <Paragraphs>91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Тема Office</vt:lpstr>
      <vt:lpstr>Презентация PowerPoint</vt:lpstr>
      <vt:lpstr>Бенчмаркинг</vt:lpstr>
      <vt:lpstr>Использование бенчмаркинга на современном этапе</vt:lpstr>
      <vt:lpstr>Цель и задачи бенчмаркинга</vt:lpstr>
      <vt:lpstr>Бенчмаркинг – это…………………..</vt:lpstr>
      <vt:lpstr>Презентация PowerPoint</vt:lpstr>
      <vt:lpstr>Виды бенчмаркинга</vt:lpstr>
      <vt:lpstr>Чтобы провести Бенчмаркинг </vt:lpstr>
      <vt:lpstr>Методика</vt:lpstr>
      <vt:lpstr>Презентация PowerPoint</vt:lpstr>
      <vt:lpstr>Методы и этапы бенчмаркинга</vt:lpstr>
      <vt:lpstr>Презентация PowerPoint</vt:lpstr>
      <vt:lpstr>Какие показатели сравниваются в процессе бенчмаркинга</vt:lpstr>
      <vt:lpstr>Бенчмаркинг – не промышленный шпионаж</vt:lpstr>
      <vt:lpstr>Презентация PowerPoint</vt:lpstr>
      <vt:lpstr>Презентация PowerPoint</vt:lpstr>
      <vt:lpstr>В нашей стране часто объединяются несколько компаний, для того, чтобы противостоять конкурентам, с использованием бенчмаркинга.  Примерами может служить опыт нескольких фармацевтических компаний, которые наладили обмен информацией между собой, при этом закрыв доступ к ней иностранным конкурентам.  Или такое же сотрудничество в банковской сфере: чтобы решить проблему больших очередей крупный банк перенимает опыт другого банка (увеличение количества банкоматов, снижение платы за пользование онлайн-банкингом, развитие автоматизации многих процессов).</vt:lpstr>
      <vt:lpstr>Недостатки бенчмаркинга</vt:lpstr>
      <vt:lpstr>Презентация PowerPoint</vt:lpstr>
      <vt:lpstr>пример автомобильной компании Ford. </vt:lpstr>
      <vt:lpstr>Бенчмаркинг в нормировании труда</vt:lpstr>
      <vt:lpstr> СРАВНЕНИЕ МЕТОДОВ НОРМИРОВАНИЯ ТРУДА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Виктория</dc:creator>
  <cp:lastModifiedBy>Николаева Виктория</cp:lastModifiedBy>
  <cp:revision>43</cp:revision>
  <dcterms:created xsi:type="dcterms:W3CDTF">2017-04-21T01:52:48Z</dcterms:created>
  <dcterms:modified xsi:type="dcterms:W3CDTF">2017-04-21T06:27:10Z</dcterms:modified>
</cp:coreProperties>
</file>