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70" r:id="rId2"/>
  </p:sldMasterIdLst>
  <p:sldIdLst>
    <p:sldId id="265" r:id="rId3"/>
    <p:sldId id="266" r:id="rId4"/>
    <p:sldId id="297" r:id="rId5"/>
    <p:sldId id="290" r:id="rId6"/>
    <p:sldId id="292" r:id="rId7"/>
    <p:sldId id="293" r:id="rId8"/>
    <p:sldId id="294" r:id="rId9"/>
    <p:sldId id="298" r:id="rId10"/>
    <p:sldId id="296" r:id="rId11"/>
    <p:sldId id="299" r:id="rId12"/>
    <p:sldId id="300" r:id="rId13"/>
    <p:sldId id="301" r:id="rId14"/>
    <p:sldId id="303" r:id="rId15"/>
    <p:sldId id="304" r:id="rId16"/>
    <p:sldId id="305" r:id="rId17"/>
    <p:sldId id="30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CC"/>
    <a:srgbClr val="FFCC99"/>
    <a:srgbClr val="66FF99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660" autoAdjust="0"/>
  </p:normalViewPr>
  <p:slideViewPr>
    <p:cSldViewPr>
      <p:cViewPr varScale="1">
        <p:scale>
          <a:sx n="67" d="100"/>
          <a:sy n="67" d="100"/>
        </p:scale>
        <p:origin x="-4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1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1161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1162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2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162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162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2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16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6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6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16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16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1163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B2A6D76-4D2C-4386-8090-616124EE65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6AF42-6F77-4C67-91AD-9C052575E2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FF1A2-1CE7-400C-AB44-74BD57A89D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29995C-9DF0-4944-BB1C-91A8E6489A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90BC45A-5DBB-4B86-B846-F5CD82E37C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E9C5F-45E0-4250-9FD6-725E40CE32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99DF8-2D33-4BA5-8F1C-5599117B95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1E5B3-4CE1-414E-9E50-0DBB663D4C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C31B1-AE43-431D-90F8-B77069AF56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FF567-9675-415E-BBFD-56210B5688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C1372-539D-410A-973D-DD7A1E87DF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4361E-A3A6-4C01-BDAF-3070304D14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0DF05-B5C5-40DC-9D4C-3ABCFBD1CB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CB8E3-AE28-47BF-87A9-A1E8F44EC6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FE58A-4F7F-4E5F-93A5-1FD49A8F8B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E1D63-7AEA-4DAE-B07C-2F1F123C1A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4C5697-7A46-4488-B0E5-93FE36AFD5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42102-97EF-4012-8D94-06034FC4E8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DE84D-B3EE-4E27-B9B6-27BDC54788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3AAD5-9EFA-4F01-B0BD-F6D2D17D35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1C8C4-9DAC-4DD4-841B-EC6554FD14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D70D4-3FBB-4A62-8582-57F96C2273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5ACC2-EE55-4679-8761-F6E79DEB22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5C22D-8927-49A4-AA31-2F7FA78D03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1106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06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06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106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106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E196580-9D3A-4C1F-86C1-24C483E0377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92" r:id="rId12"/>
    <p:sldLayoutId id="2147483693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fld id="{F07912F0-D89B-4D7C-8ED1-B015B4A30E5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  <a:cs typeface="Times New Roman" pitchFamily="18" charset="0"/>
              </a:rPr>
              <a:t>Метод главных компонент</a:t>
            </a:r>
            <a:r>
              <a:rPr lang="ru-RU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chemeClr val="bg2"/>
                </a:solidFill>
                <a:cs typeface="Times New Roman" pitchFamily="18" charset="0"/>
              </a:rPr>
            </a:br>
            <a:endParaRPr lang="ru-RU">
              <a:solidFill>
                <a:schemeClr val="bg2"/>
              </a:solidFill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4754562"/>
          </a:xfrm>
        </p:spPr>
        <p:txBody>
          <a:bodyPr/>
          <a:lstStyle/>
          <a:p>
            <a:r>
              <a:rPr lang="ru-RU">
                <a:cs typeface="Times New Roman" pitchFamily="18" charset="0"/>
              </a:rPr>
              <a:t>Метод главных компонент применяется для исключения или уменьшения мультиколлинеарности объясняющих переменных регрессии. </a:t>
            </a:r>
          </a:p>
          <a:p>
            <a:endParaRPr lang="ru-RU">
              <a:cs typeface="Times New Roman" pitchFamily="18" charset="0"/>
            </a:endParaRPr>
          </a:p>
          <a:p>
            <a:r>
              <a:rPr lang="ru-RU">
                <a:cs typeface="Times New Roman" pitchFamily="18" charset="0"/>
              </a:rPr>
              <a:t>Основная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идея </a:t>
            </a:r>
            <a:r>
              <a:rPr lang="ru-RU">
                <a:cs typeface="Times New Roman" pitchFamily="18" charset="0"/>
              </a:rPr>
              <a:t>заключается в сокращении числа объясняющих переменных до наиболее существенно влияющих факторов.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r>
              <a:rPr lang="ru-RU">
                <a:solidFill>
                  <a:schemeClr val="bg2"/>
                </a:solidFill>
              </a:rPr>
              <a:t>С помощью главных компонент оцениваются параметры регрессии</a:t>
            </a:r>
          </a:p>
          <a:p>
            <a:endParaRPr lang="ru-RU">
              <a:solidFill>
                <a:schemeClr val="bg2"/>
              </a:solidFill>
            </a:endParaRPr>
          </a:p>
          <a:p>
            <a:endParaRPr lang="ru-RU">
              <a:solidFill>
                <a:schemeClr val="bg2"/>
              </a:solidFill>
            </a:endParaRPr>
          </a:p>
          <a:p>
            <a:r>
              <a:rPr lang="ru-RU">
                <a:solidFill>
                  <a:schemeClr val="bg2"/>
                </a:solidFill>
              </a:rPr>
              <a:t>и вычисляются значения регрессии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971550" y="2565400"/>
          <a:ext cx="3816350" cy="717550"/>
        </p:xfrm>
        <a:graphic>
          <a:graphicData uri="http://schemas.openxmlformats.org/presentationml/2006/ole">
            <p:oleObj spid="_x0000_s78852" name="Формула" r:id="rId3" imgW="1219200" imgH="228600" progId="Equation.3">
              <p:embed/>
            </p:oleObj>
          </a:graphicData>
        </a:graphic>
      </p:graphicFrame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1116013" y="4292600"/>
          <a:ext cx="2160587" cy="698500"/>
        </p:xfrm>
        <a:graphic>
          <a:graphicData uri="http://schemas.openxmlformats.org/presentationml/2006/ole">
            <p:oleObj spid="_x0000_s78854" name="Формула" r:id="rId4" imgW="7491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65175"/>
            <a:ext cx="8569325" cy="5330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chemeClr val="bg2"/>
                </a:solidFill>
              </a:rPr>
              <a:t>Недостатки метода главных компонент:</a:t>
            </a:r>
          </a:p>
          <a:p>
            <a:pPr>
              <a:lnSpc>
                <a:spcPct val="90000"/>
              </a:lnSpc>
            </a:pPr>
            <a:endParaRPr lang="ru-RU" b="1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bg2"/>
                </a:solidFill>
              </a:rPr>
              <a:t>главным компонентам, как правило, трудно подобрать экономические аналоги. </a:t>
            </a:r>
          </a:p>
          <a:p>
            <a:pPr>
              <a:lnSpc>
                <a:spcPct val="90000"/>
              </a:lnSpc>
            </a:pPr>
            <a:endParaRPr lang="ru-RU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bg2"/>
                </a:solidFill>
              </a:rPr>
              <a:t>оценки параметров регрессии получают не по исходным объясняющим переменным, а по главным компонентам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642350" cy="4114800"/>
          </a:xfrm>
        </p:spPr>
        <p:txBody>
          <a:bodyPr/>
          <a:lstStyle/>
          <a:p>
            <a:r>
              <a:rPr lang="ru-RU">
                <a:solidFill>
                  <a:schemeClr val="bg2"/>
                </a:solidFill>
              </a:rPr>
              <a:t>Метод главных компонент применяется в основном для оценки значений регрессии и для определения прогнозных значений зависимой переменной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484313"/>
            <a:ext cx="8229600" cy="1143000"/>
          </a:xfrm>
        </p:spPr>
        <p:txBody>
          <a:bodyPr/>
          <a:lstStyle/>
          <a:p>
            <a:r>
              <a:rPr lang="ru-RU" sz="4000">
                <a:solidFill>
                  <a:schemeClr val="tx1"/>
                </a:solidFill>
              </a:rPr>
              <a:t>Модели стационарных и нестационарных временных рядов и их идентификация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7772400" cy="4114800"/>
          </a:xfrm>
        </p:spPr>
        <p:txBody>
          <a:bodyPr/>
          <a:lstStyle/>
          <a:p>
            <a:r>
              <a:rPr lang="ru-RU"/>
              <a:t>Под </a:t>
            </a:r>
            <a:r>
              <a:rPr lang="ru-RU" b="1"/>
              <a:t>идентификацией</a:t>
            </a:r>
            <a:r>
              <a:rPr lang="ru-RU"/>
              <a:t> временных рядов понимают выявление их структуры и оценивание параметров.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04137" cy="4968875"/>
          </a:xfrm>
        </p:spPr>
        <p:txBody>
          <a:bodyPr/>
          <a:lstStyle/>
          <a:p>
            <a:r>
              <a:rPr lang="ru-RU" b="1" i="1"/>
              <a:t>стационарные</a:t>
            </a:r>
            <a:r>
              <a:rPr lang="ru-RU" b="1"/>
              <a:t> </a:t>
            </a:r>
            <a:r>
              <a:rPr lang="ru-RU"/>
              <a:t>временные ряды – это ряды в которых функции распределения   для любого числа моментов времени </a:t>
            </a:r>
            <a:r>
              <a:rPr lang="ru-RU" i="1">
                <a:latin typeface="Times New Roman" pitchFamily="18" charset="0"/>
              </a:rPr>
              <a:t>k</a:t>
            </a:r>
            <a:r>
              <a:rPr lang="ru-RU"/>
              <a:t> </a:t>
            </a:r>
            <a:r>
              <a:rPr lang="ru-RU" i="1"/>
              <a:t>не меняются со временем</a:t>
            </a:r>
            <a:r>
              <a:rPr lang="ru-RU"/>
              <a:t>. </a:t>
            </a:r>
          </a:p>
          <a:p>
            <a:endParaRPr lang="ru-RU"/>
          </a:p>
          <a:p>
            <a:r>
              <a:rPr lang="ru-RU"/>
              <a:t>временные ряды, не являющиеся стационарными, называются </a:t>
            </a:r>
            <a:r>
              <a:rPr lang="ru-RU" b="1" i="1"/>
              <a:t>нестационарными</a:t>
            </a:r>
            <a:r>
              <a:rPr lang="ru-RU" i="1"/>
              <a:t>.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Для с т а ц и о н а р н о г о временного ряда с увеличением лага </a:t>
            </a:r>
            <a:r>
              <a:rPr lang="en-US" i="1">
                <a:latin typeface="Times New Roman" pitchFamily="18" charset="0"/>
              </a:rPr>
              <a:t>l</a:t>
            </a:r>
            <a:r>
              <a:rPr lang="ru-RU">
                <a:latin typeface="Times New Roman" pitchFamily="18" charset="0"/>
              </a:rPr>
              <a:t> взаимосвязь членов временного ряда </a:t>
            </a:r>
            <a:r>
              <a:rPr lang="ru-RU" i="1">
                <a:latin typeface="Times New Roman" pitchFamily="18" charset="0"/>
              </a:rPr>
              <a:t>y</a:t>
            </a:r>
            <a:r>
              <a:rPr lang="ru-RU" i="1" baseline="-25000">
                <a:latin typeface="Times New Roman" pitchFamily="18" charset="0"/>
              </a:rPr>
              <a:t>t </a:t>
            </a:r>
            <a:r>
              <a:rPr lang="ru-RU">
                <a:latin typeface="Times New Roman" pitchFamily="18" charset="0"/>
              </a:rPr>
              <a:t>и </a:t>
            </a:r>
            <a:r>
              <a:rPr lang="ru-RU" i="1">
                <a:latin typeface="Times New Roman" pitchFamily="18" charset="0"/>
              </a:rPr>
              <a:t>y</a:t>
            </a:r>
            <a:r>
              <a:rPr lang="en-US" i="1">
                <a:latin typeface="Times New Roman" pitchFamily="18" charset="0"/>
              </a:rPr>
              <a:t> </a:t>
            </a:r>
            <a:r>
              <a:rPr lang="ru-RU" i="1" baseline="-25000">
                <a:latin typeface="Times New Roman" pitchFamily="18" charset="0"/>
              </a:rPr>
              <a:t>t+</a:t>
            </a:r>
            <a:r>
              <a:rPr lang="en-US" i="1" baseline="-25000">
                <a:latin typeface="Times New Roman" pitchFamily="18" charset="0"/>
              </a:rPr>
              <a:t>l</a:t>
            </a:r>
            <a:r>
              <a:rPr lang="ru-RU" i="1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ослабевает и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автокорреляционная функция должна убывать (по абсолютной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величине).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7850"/>
            <a:ext cx="8229600" cy="4278313"/>
          </a:xfrm>
        </p:spPr>
        <p:txBody>
          <a:bodyPr/>
          <a:lstStyle/>
          <a:p>
            <a:r>
              <a:rPr lang="ru-RU">
                <a:cs typeface="Times New Roman" pitchFamily="18" charset="0"/>
              </a:rPr>
              <a:t>Это достигается путем линейного преобразования всех объясняющих переменных</a:t>
            </a:r>
            <a:r>
              <a:rPr lang="ru-RU"/>
              <a:t> </a:t>
            </a:r>
            <a:r>
              <a:rPr lang="ru-RU">
                <a:cs typeface="Times New Roman" pitchFamily="18" charset="0"/>
              </a:rPr>
              <a:t>в новые переменные, так называемые, главные компоненты. </a:t>
            </a:r>
            <a:br>
              <a:rPr lang="ru-RU">
                <a:cs typeface="Times New Roman" pitchFamily="18" charset="0"/>
              </a:rPr>
            </a:br>
            <a:endParaRPr lang="ru-RU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8893175" cy="5043487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>
                <a:solidFill>
                  <a:schemeClr val="bg2"/>
                </a:solidFill>
              </a:rPr>
              <a:t>При этом требуется: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bg2"/>
                </a:solidFill>
              </a:rPr>
              <a:t>Чтобы выделению первой главной компоненты соответствовал максимум общей дисперсии всех объясняющих переменных </a:t>
            </a:r>
          </a:p>
          <a:p>
            <a:pPr>
              <a:lnSpc>
                <a:spcPct val="90000"/>
              </a:lnSpc>
            </a:pPr>
            <a:endParaRPr lang="ru-RU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bg2"/>
                </a:solidFill>
              </a:rPr>
              <a:t>Второй компоненте — максимум оставшейся дисперсии, после того как влияние первой главной компоненты исключается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836613"/>
            <a:ext cx="8620125" cy="1054100"/>
          </a:xfrm>
        </p:spPr>
        <p:txBody>
          <a:bodyPr/>
          <a:lstStyle/>
          <a:p>
            <a:pPr algn="ctr"/>
            <a:r>
              <a:rPr lang="ru-RU" sz="4000"/>
              <a:t> </a:t>
            </a:r>
            <a:r>
              <a:rPr lang="ru-RU" sz="4000">
                <a:solidFill>
                  <a:schemeClr val="bg2"/>
                </a:solidFill>
              </a:rPr>
              <a:t>Процедура вычислений по методу главных компонент: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8748713" cy="3746500"/>
          </a:xfrm>
        </p:spPr>
        <p:txBody>
          <a:bodyPr/>
          <a:lstStyle/>
          <a:p>
            <a:r>
              <a:rPr lang="ru-RU">
                <a:solidFill>
                  <a:schemeClr val="bg2"/>
                </a:solidFill>
              </a:rPr>
              <a:t>1. Строится матрица, элементами которой являются отклонения результатов наблюдений над </a:t>
            </a:r>
            <a:r>
              <a:rPr lang="ru-RU" i="1">
                <a:solidFill>
                  <a:schemeClr val="bg2"/>
                </a:solidFill>
              </a:rPr>
              <a:t>n </a:t>
            </a:r>
            <a:r>
              <a:rPr lang="ru-RU">
                <a:solidFill>
                  <a:schemeClr val="bg2"/>
                </a:solidFill>
              </a:rPr>
              <a:t>переменными от соответствующих средних 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323850" y="4581525"/>
          <a:ext cx="7886700" cy="928688"/>
        </p:xfrm>
        <a:graphic>
          <a:graphicData uri="http://schemas.openxmlformats.org/presentationml/2006/ole">
            <p:oleObj spid="_x0000_s66564" name="Формула" r:id="rId3" imgW="2552400" imgH="304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4754562"/>
          </a:xfrm>
        </p:spPr>
        <p:txBody>
          <a:bodyPr/>
          <a:lstStyle/>
          <a:p>
            <a:r>
              <a:rPr lang="ru-RU">
                <a:solidFill>
                  <a:schemeClr val="bg2"/>
                </a:solidFill>
              </a:rPr>
              <a:t>2. Определяется матрица дисперсий и ковариаций объясняющих переменных: </a:t>
            </a:r>
          </a:p>
          <a:p>
            <a:endParaRPr lang="ru-RU">
              <a:solidFill>
                <a:schemeClr val="bg2"/>
              </a:solidFill>
            </a:endParaRPr>
          </a:p>
          <a:p>
            <a:endParaRPr lang="ru-RU">
              <a:solidFill>
                <a:schemeClr val="bg2"/>
              </a:solidFill>
            </a:endParaRPr>
          </a:p>
          <a:p>
            <a:endParaRPr lang="ru-RU">
              <a:solidFill>
                <a:schemeClr val="bg2"/>
              </a:solidFill>
            </a:endParaRPr>
          </a:p>
          <a:p>
            <a:endParaRPr lang="ru-RU">
              <a:solidFill>
                <a:schemeClr val="bg2"/>
              </a:solidFill>
            </a:endParaRPr>
          </a:p>
          <a:p>
            <a:r>
              <a:rPr lang="ru-RU">
                <a:solidFill>
                  <a:schemeClr val="bg2"/>
                </a:solidFill>
              </a:rPr>
              <a:t>Матрица         имеет размерность 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339975" y="2636838"/>
          <a:ext cx="3856038" cy="1538287"/>
        </p:xfrm>
        <a:graphic>
          <a:graphicData uri="http://schemas.openxmlformats.org/presentationml/2006/ole">
            <p:oleObj spid="_x0000_s68612" name="Формула" r:id="rId3" imgW="1282680" imgH="507960" progId="Equation.3">
              <p:embed/>
            </p:oleObj>
          </a:graphicData>
        </a:graphic>
      </p:graphicFrame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2916238" y="5084763"/>
          <a:ext cx="771525" cy="771525"/>
        </p:xfrm>
        <a:graphic>
          <a:graphicData uri="http://schemas.openxmlformats.org/presentationml/2006/ole">
            <p:oleObj spid="_x0000_s68614" name="Формула" r:id="rId4" imgW="228600" imgH="228600" progId="Equation.3">
              <p:embed/>
            </p:oleObj>
          </a:graphicData>
        </a:graphic>
      </p:graphicFrame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7667625" y="5373688"/>
          <a:ext cx="990600" cy="412750"/>
        </p:xfrm>
        <a:graphic>
          <a:graphicData uri="http://schemas.openxmlformats.org/presentationml/2006/ole">
            <p:oleObj spid="_x0000_s68616" name="Формула" r:id="rId5" imgW="342751" imgH="13963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7772400" cy="4114800"/>
          </a:xfrm>
        </p:spPr>
        <p:txBody>
          <a:bodyPr/>
          <a:lstStyle/>
          <a:p>
            <a:r>
              <a:rPr lang="ru-RU">
                <a:solidFill>
                  <a:schemeClr val="bg2"/>
                </a:solidFill>
              </a:rPr>
              <a:t>3. Выделение главных компонент: </a:t>
            </a:r>
          </a:p>
          <a:p>
            <a:endParaRPr lang="ru-RU">
              <a:solidFill>
                <a:schemeClr val="bg2"/>
              </a:solidFill>
            </a:endParaRPr>
          </a:p>
          <a:p>
            <a:endParaRPr lang="ru-RU">
              <a:solidFill>
                <a:schemeClr val="bg2"/>
              </a:solidFill>
            </a:endParaRPr>
          </a:p>
          <a:p>
            <a:endParaRPr lang="ru-RU">
              <a:solidFill>
                <a:schemeClr val="bg2"/>
              </a:solidFill>
            </a:endParaRPr>
          </a:p>
          <a:p>
            <a:r>
              <a:rPr lang="ru-RU">
                <a:solidFill>
                  <a:schemeClr val="bg2"/>
                </a:solidFill>
              </a:rPr>
              <a:t>                    - главные компоненты </a:t>
            </a:r>
          </a:p>
          <a:p>
            <a:r>
              <a:rPr lang="ru-RU">
                <a:solidFill>
                  <a:schemeClr val="bg2"/>
                </a:solidFill>
              </a:rPr>
              <a:t>                   - объясняющие переменные  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908175" y="1557338"/>
          <a:ext cx="4333875" cy="1301750"/>
        </p:xfrm>
        <a:graphic>
          <a:graphicData uri="http://schemas.openxmlformats.org/presentationml/2006/ole">
            <p:oleObj spid="_x0000_s69636" name="Формула" r:id="rId3" imgW="1460160" imgH="444240" progId="Equation.3">
              <p:embed/>
            </p:oleObj>
          </a:graphicData>
        </a:graphic>
      </p:graphicFrame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971550" y="3213100"/>
          <a:ext cx="2016125" cy="520700"/>
        </p:xfrm>
        <a:graphic>
          <a:graphicData uri="http://schemas.openxmlformats.org/presentationml/2006/ole">
            <p:oleObj spid="_x0000_s69638" name="Формула" r:id="rId4" imgW="927100" imgH="241300" progId="Equation.3">
              <p:embed/>
            </p:oleObj>
          </a:graphicData>
        </a:graphic>
      </p:graphicFrame>
      <p:graphicFrame>
        <p:nvGraphicFramePr>
          <p:cNvPr id="69640" name="Object 8"/>
          <p:cNvGraphicFramePr>
            <a:graphicFrameLocks noChangeAspect="1"/>
          </p:cNvGraphicFramePr>
          <p:nvPr/>
        </p:nvGraphicFramePr>
        <p:xfrm>
          <a:off x="900113" y="3860800"/>
          <a:ext cx="1960562" cy="530225"/>
        </p:xfrm>
        <a:graphic>
          <a:graphicData uri="http://schemas.openxmlformats.org/presentationml/2006/ole">
            <p:oleObj spid="_x0000_s69640" name="Формула" r:id="rId5" imgW="952087" imgH="25389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0350"/>
            <a:ext cx="8642350" cy="57991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>
              <a:solidFill>
                <a:schemeClr val="bg2"/>
              </a:solidFill>
            </a:endParaRPr>
          </a:p>
          <a:p>
            <a:r>
              <a:rPr lang="ru-RU" sz="2400">
                <a:solidFill>
                  <a:schemeClr val="bg2"/>
                </a:solidFill>
                <a:latin typeface="Times New Roman" pitchFamily="18" charset="0"/>
              </a:rPr>
              <a:t>На неизвестные векторы коэфф.          накладываются ограничения: дисперсия главной компоненты                                                                        должна принимать наибольшее значение при соблюдении условий (*), (**). </a:t>
            </a:r>
          </a:p>
          <a:p>
            <a:endParaRPr lang="ru-RU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2195513" y="4005263"/>
          <a:ext cx="3579812" cy="774700"/>
        </p:xfrm>
        <a:graphic>
          <a:graphicData uri="http://schemas.openxmlformats.org/presentationml/2006/ole">
            <p:oleObj spid="_x0000_s70660" name="Формула" r:id="rId3" imgW="1587240" imgH="342720" progId="Equation.3">
              <p:embed/>
            </p:oleObj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1116013" y="5084763"/>
          <a:ext cx="6143625" cy="831850"/>
        </p:xfrm>
        <a:graphic>
          <a:graphicData uri="http://schemas.openxmlformats.org/presentationml/2006/ole">
            <p:oleObj spid="_x0000_s70662" name="Формула" r:id="rId4" imgW="2717640" imgH="368280" progId="Equation.3">
              <p:embed/>
            </p:oleObj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5364163" y="692150"/>
          <a:ext cx="528637" cy="647700"/>
        </p:xfrm>
        <a:graphic>
          <a:graphicData uri="http://schemas.openxmlformats.org/presentationml/2006/ole">
            <p:oleObj spid="_x0000_s70664" name="Формула" r:id="rId5" imgW="177646" imgH="241091" progId="Equation.3">
              <p:embed/>
            </p:oleObj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763713" y="2636838"/>
          <a:ext cx="4175125" cy="935037"/>
        </p:xfrm>
        <a:graphic>
          <a:graphicData uri="http://schemas.openxmlformats.org/presentationml/2006/ole">
            <p:oleObj spid="_x0000_s70666" name="Формула" r:id="rId6" imgW="20952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981200"/>
            <a:ext cx="8713788" cy="4114800"/>
          </a:xfrm>
        </p:spPr>
        <p:txBody>
          <a:bodyPr/>
          <a:lstStyle/>
          <a:p>
            <a:pPr>
              <a:lnSpc>
                <a:spcPct val="135000"/>
              </a:lnSpc>
            </a:pPr>
            <a:r>
              <a:rPr lang="ru-RU" sz="2800">
                <a:solidFill>
                  <a:schemeClr val="bg2"/>
                </a:solidFill>
              </a:rPr>
              <a:t>4. Определяются собственные значения матрицы       и соответствующие  собственные вектора 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195513" y="2636838"/>
          <a:ext cx="657225" cy="668337"/>
        </p:xfrm>
        <a:graphic>
          <a:graphicData uri="http://schemas.openxmlformats.org/presentationml/2006/ole">
            <p:oleObj spid="_x0000_s75780" name="Формула" r:id="rId3" imgW="228600" imgH="228600" progId="Equation.3">
              <p:embed/>
            </p:oleObj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2051050" y="3213100"/>
          <a:ext cx="684213" cy="719138"/>
        </p:xfrm>
        <a:graphic>
          <a:graphicData uri="http://schemas.openxmlformats.org/presentationml/2006/ole">
            <p:oleObj spid="_x0000_s75783" name="Формула" r:id="rId4" imgW="2286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713788" cy="5187950"/>
          </a:xfrm>
        </p:spPr>
        <p:txBody>
          <a:bodyPr/>
          <a:lstStyle/>
          <a:p>
            <a:r>
              <a:rPr lang="ru-RU">
                <a:solidFill>
                  <a:schemeClr val="bg2"/>
                </a:solidFill>
              </a:rPr>
              <a:t>По мере выделения главных компонент доля общей дисперсии становится все меньше и меньше. 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chemeClr val="bg2"/>
              </a:solidFill>
            </a:endParaRPr>
          </a:p>
          <a:p>
            <a:r>
              <a:rPr lang="ru-RU">
                <a:solidFill>
                  <a:schemeClr val="bg2"/>
                </a:solidFill>
              </a:rPr>
              <a:t>Процедуру вычисления главных компонент прекращают в тот момент, когда собственные значения, соответствующие каждый раз наибольшим дисперсиям, становятся пренебрежимо малыми. 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327</Words>
  <Application>Microsoft PowerPoint</Application>
  <PresentationFormat>Экран (4:3)</PresentationFormat>
  <Paragraphs>45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Times New Roman</vt:lpstr>
      <vt:lpstr>Tahoma</vt:lpstr>
      <vt:lpstr>Arial</vt:lpstr>
      <vt:lpstr>Wingdings</vt:lpstr>
      <vt:lpstr>Палитра</vt:lpstr>
      <vt:lpstr>Оформление по умолчанию</vt:lpstr>
      <vt:lpstr>Microsoft Equation 3.0</vt:lpstr>
      <vt:lpstr>Метод главных компонент </vt:lpstr>
      <vt:lpstr>Слайд 2</vt:lpstr>
      <vt:lpstr>Слайд 3</vt:lpstr>
      <vt:lpstr> Процедура вычислений по методу главных компонент: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Модели стационарных и нестационарных временных рядов и их идентификация</vt:lpstr>
      <vt:lpstr>Слайд 14</vt:lpstr>
      <vt:lpstr>Слайд 15</vt:lpstr>
      <vt:lpstr>Слайд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№14 МОДЕЛИРОВАНИЕ СЕЗОННЫХ И ЦИКЛИЧЕСКИХ КОЛЕБАНИЙ</dc:title>
  <dc:creator>Kiselevskie</dc:creator>
  <cp:lastModifiedBy>DIS</cp:lastModifiedBy>
  <cp:revision>68</cp:revision>
  <dcterms:created xsi:type="dcterms:W3CDTF">2003-12-16T04:07:58Z</dcterms:created>
  <dcterms:modified xsi:type="dcterms:W3CDTF">2013-04-23T09:51:15Z</dcterms:modified>
</cp:coreProperties>
</file>