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9" r:id="rId2"/>
    <p:sldId id="311" r:id="rId3"/>
    <p:sldId id="293" r:id="rId4"/>
    <p:sldId id="295" r:id="rId5"/>
    <p:sldId id="294" r:id="rId6"/>
    <p:sldId id="276" r:id="rId7"/>
    <p:sldId id="289" r:id="rId8"/>
    <p:sldId id="310" r:id="rId9"/>
    <p:sldId id="290" r:id="rId10"/>
    <p:sldId id="296" r:id="rId11"/>
    <p:sldId id="297" r:id="rId12"/>
    <p:sldId id="312" r:id="rId13"/>
    <p:sldId id="298" r:id="rId14"/>
    <p:sldId id="300" r:id="rId15"/>
    <p:sldId id="301" r:id="rId16"/>
    <p:sldId id="303" r:id="rId17"/>
    <p:sldId id="305" r:id="rId18"/>
    <p:sldId id="306" r:id="rId19"/>
    <p:sldId id="307" r:id="rId20"/>
    <p:sldId id="308" r:id="rId21"/>
    <p:sldId id="264" r:id="rId22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00"/>
    <a:srgbClr val="FF9966"/>
    <a:srgbClr val="333366"/>
    <a:srgbClr val="5990D6"/>
    <a:srgbClr val="EFF4F9"/>
    <a:srgbClr val="C6D9F1"/>
    <a:srgbClr val="4F81BD"/>
    <a:srgbClr val="00CC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694" autoAdjust="0"/>
  </p:normalViewPr>
  <p:slideViewPr>
    <p:cSldViewPr snapToGrid="0">
      <p:cViewPr varScale="1">
        <p:scale>
          <a:sx n="50" d="100"/>
          <a:sy n="50" d="100"/>
        </p:scale>
        <p:origin x="11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60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C8AFD-2520-414F-BA1B-45FEE0271A5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ru-RU" sz="1400" b="1">
                <a:cs typeface="Times New Roman" pitchFamily="18" charset="0"/>
              </a:rPr>
              <a:t>Финансовая стратегия предприятия является одним из видов его функциональных стратегий</a:t>
            </a:r>
            <a:r>
              <a:rPr lang="ru-RU" sz="1400">
                <a:cs typeface="Times New Roman" pitchFamily="18" charset="0"/>
              </a:rPr>
              <a:t>,  к которым относятся также ценовая, маркетинговая, производственная, инновационная и другие виды стратегий, разрабатываемых на предприятии менеджерами основных структурных подразделений. Функциональные стратегии направлены на детализацию общей корпоративной стратегии развития предприятия</a:t>
            </a:r>
            <a:r>
              <a:rPr lang="ru-RU" sz="140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874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90636-0B84-48B3-92AB-7C5A3DBD039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7924"/>
            <a:ext cx="1905000" cy="457200"/>
          </a:xfrm>
          <a:prstGeom prst="rect">
            <a:avLst/>
          </a:prstGeom>
          <a:ln/>
        </p:spPr>
        <p:txBody>
          <a:bodyPr lIns="80010" tIns="40005" rIns="80010" bIns="40005"/>
          <a:lstStyle>
            <a:lvl1pPr>
              <a:defRPr/>
            </a:lvl1pPr>
          </a:lstStyle>
          <a:p>
            <a:pPr>
              <a:defRPr/>
            </a:pPr>
            <a:fld id="{00C6C78F-86CB-44DD-B01A-0D946A8B3F15}" type="datetime1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7924"/>
            <a:ext cx="1905000" cy="457200"/>
          </a:xfrm>
          <a:prstGeom prst="rect">
            <a:avLst/>
          </a:prstGeom>
          <a:ln/>
        </p:spPr>
        <p:txBody>
          <a:bodyPr lIns="80010" tIns="40005" rIns="80010" bIns="40005"/>
          <a:lstStyle>
            <a:lvl1pPr>
              <a:defRPr/>
            </a:lvl1pPr>
          </a:lstStyle>
          <a:p>
            <a:pPr>
              <a:defRPr/>
            </a:pPr>
            <a:fld id="{0E9F63AC-FFC7-4A10-AA82-48E7F7150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2755392"/>
            <a:ext cx="8900160" cy="1987296"/>
          </a:xfrm>
        </p:spPr>
        <p:txBody>
          <a:bodyPr/>
          <a:lstStyle/>
          <a:p>
            <a:pPr marL="0" indent="0" algn="l"/>
            <a:r>
              <a:rPr lang="ru-RU" dirty="0">
                <a:solidFill>
                  <a:srgbClr val="FF0000"/>
                </a:solidFill>
              </a:rPr>
              <a:t>Тема 2. Стратегические аспекты управления корпоративными финансами</a:t>
            </a:r>
          </a:p>
          <a:p>
            <a:pPr marL="0" indent="0" algn="l"/>
            <a:r>
              <a:rPr lang="ru-RU" sz="2400" dirty="0">
                <a:solidFill>
                  <a:schemeClr val="bg1"/>
                </a:solidFill>
              </a:rPr>
              <a:t>2.1 Разработка финансовой стратегии корпорации</a:t>
            </a:r>
          </a:p>
          <a:p>
            <a:pPr marL="0" indent="0" algn="l"/>
            <a:r>
              <a:rPr lang="ru-RU" sz="2400" dirty="0">
                <a:solidFill>
                  <a:schemeClr val="bg1"/>
                </a:solidFill>
              </a:rPr>
              <a:t>2.2 Источники и формы долгосрочного финансирования</a:t>
            </a:r>
          </a:p>
          <a:p>
            <a:pPr marL="0" indent="0" algn="l"/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2023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7000"/>
                </a:solidFill>
              </a:rPr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pPr algn="ctr"/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Дисциплина «Название дисциплины»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23670" y="2543540"/>
            <a:ext cx="8525690" cy="3731260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/>
              <a:t>.</a:t>
            </a:r>
            <a:r>
              <a:rPr lang="ru-RU" sz="2200" b="1" dirty="0" smtClean="0"/>
              <a:t>Актуальность </a:t>
            </a:r>
            <a:r>
              <a:rPr lang="ru-RU" sz="2200" b="1" dirty="0"/>
              <a:t>разработки финансовой стратегии определяется:</a:t>
            </a:r>
            <a:endParaRPr lang="ru-RU" sz="2200" dirty="0"/>
          </a:p>
          <a:p>
            <a:pPr>
              <a:spcBef>
                <a:spcPct val="50000"/>
              </a:spcBef>
            </a:pPr>
            <a:r>
              <a:rPr lang="ru-RU" sz="2200" dirty="0"/>
              <a:t> 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интенсивность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изменений факторов внешней финансовой </a:t>
            </a:r>
            <a:r>
              <a:rPr lang="ru-RU" sz="2200" dirty="0"/>
              <a:t>  </a:t>
            </a:r>
            <a:r>
              <a:rPr lang="ru-RU" sz="2200" dirty="0">
                <a:cs typeface="Times New Roman" pitchFamily="18" charset="0"/>
              </a:rPr>
              <a:t>среды и экономической конъюнктуры</a:t>
            </a:r>
            <a:r>
              <a:rPr lang="ru-RU" sz="2200" dirty="0"/>
              <a:t>;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/>
              <a:t> </a:t>
            </a:r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>
                <a:cs typeface="Times New Roman" pitchFamily="18" charset="0"/>
              </a:rPr>
              <a:t>неизбежность</a:t>
            </a:r>
            <a:r>
              <a:rPr lang="ru-RU" sz="2200" dirty="0"/>
              <a:t>ю</a:t>
            </a:r>
            <a:r>
              <a:rPr lang="ru-RU" sz="2200" dirty="0">
                <a:cs typeface="Times New Roman" pitchFamily="18" charset="0"/>
              </a:rPr>
              <a:t> </a:t>
            </a:r>
            <a:r>
              <a:rPr lang="ru-RU" sz="2200" dirty="0"/>
              <a:t>периодической реструктуризации бизнеса; </a:t>
            </a:r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r>
              <a:rPr lang="ru-RU" sz="2200" dirty="0">
                <a:latin typeface="Palatino Linotype"/>
              </a:rPr>
              <a:t>▪ </a:t>
            </a:r>
            <a:r>
              <a:rPr lang="ru-RU" sz="2200" dirty="0"/>
              <a:t>переходом от</a:t>
            </a:r>
            <a:r>
              <a:rPr lang="ru-RU" sz="2200" dirty="0">
                <a:cs typeface="Times New Roman" pitchFamily="18" charset="0"/>
              </a:rPr>
              <a:t> одной стадии жизненного цикла </a:t>
            </a:r>
            <a:r>
              <a:rPr lang="ru-RU" sz="2200" dirty="0"/>
              <a:t>к </a:t>
            </a:r>
            <a:r>
              <a:rPr lang="ru-RU" sz="2200" dirty="0">
                <a:cs typeface="Times New Roman" pitchFamily="18" charset="0"/>
              </a:rPr>
              <a:t>другой</a:t>
            </a:r>
            <a:r>
              <a:rPr lang="ru-RU" sz="2200" dirty="0"/>
              <a:t>;</a:t>
            </a:r>
            <a:r>
              <a:rPr lang="ru-RU" sz="2200" dirty="0">
                <a:cs typeface="Times New Roman" pitchFamily="18" charset="0"/>
              </a:rPr>
              <a:t> </a:t>
            </a:r>
            <a:endParaRPr lang="ru-RU" sz="2200" dirty="0"/>
          </a:p>
          <a:p>
            <a:pPr>
              <a:spcBef>
                <a:spcPct val="50000"/>
              </a:spcBef>
            </a:pPr>
            <a:r>
              <a:rPr lang="ru-RU" sz="2200" dirty="0"/>
              <a:t> </a:t>
            </a: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284480"/>
            <a:ext cx="857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2.1. Разработка финансовой стратегии корпорации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" y="925691"/>
            <a:ext cx="8575040" cy="120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Финансовая стратегия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это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долговременный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план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целенаправленного управления финансами для достижения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стратегических целей развития корпорации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0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9399" y="0"/>
            <a:ext cx="8079921" cy="1028700"/>
          </a:xfrm>
        </p:spPr>
        <p:txBody>
          <a:bodyPr/>
          <a:lstStyle/>
          <a:p>
            <a:pPr eaLnBrk="1" hangingPunct="1"/>
            <a:r>
              <a:rPr lang="ru-RU" sz="2500" dirty="0">
                <a:cs typeface="Times New Roman" pitchFamily="18" charset="0"/>
              </a:rPr>
              <a:t>Место финансовой стратегии в системе реализации корпоративной стратегии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939143" y="1645920"/>
            <a:ext cx="3109233" cy="9144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400" dirty="0"/>
              <a:t>Миссия предприятия</a:t>
            </a:r>
          </a:p>
          <a:p>
            <a:pPr algn="ctr" defTabSz="915393"/>
            <a:r>
              <a:rPr lang="ru-RU" sz="2400" dirty="0"/>
              <a:t>(бизнеса)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590801" y="2971800"/>
            <a:ext cx="3921760" cy="838677"/>
          </a:xfrm>
          <a:prstGeom prst="rect">
            <a:avLst/>
          </a:prstGeom>
          <a:noFill/>
          <a:ln w="19050" cmpd="dbl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400" b="1" dirty="0">
                <a:solidFill>
                  <a:srgbClr val="C00000"/>
                </a:solidFill>
              </a:rPr>
              <a:t>Базовая (корпоративная)</a:t>
            </a:r>
          </a:p>
          <a:p>
            <a:pPr algn="ctr" defTabSz="915393"/>
            <a:r>
              <a:rPr lang="ru-RU" sz="2400" b="1" dirty="0">
                <a:solidFill>
                  <a:srgbClr val="C00000"/>
                </a:solidFill>
              </a:rPr>
              <a:t>стратегия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986769" y="4286250"/>
            <a:ext cx="3170464" cy="83867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 anchor="ctr"/>
          <a:lstStyle/>
          <a:p>
            <a:pPr algn="ctr" defTabSz="915393"/>
            <a:r>
              <a:rPr lang="ru-RU" sz="2200" b="1" dirty="0">
                <a:solidFill>
                  <a:srgbClr val="7030A0"/>
                </a:solidFill>
              </a:rPr>
              <a:t>Функциональные </a:t>
            </a:r>
          </a:p>
          <a:p>
            <a:pPr algn="ctr" defTabSz="915393"/>
            <a:r>
              <a:rPr lang="ru-RU" sz="2200" b="1" dirty="0">
                <a:solidFill>
                  <a:srgbClr val="7030A0"/>
                </a:solidFill>
              </a:rPr>
              <a:t>стратегии</a:t>
            </a:r>
          </a:p>
        </p:txBody>
      </p:sp>
      <p:sp>
        <p:nvSpPr>
          <p:cNvPr id="5126" name="Text Box 16"/>
          <p:cNvSpPr txBox="1">
            <a:spLocks noChangeArrowheads="1"/>
          </p:cNvSpPr>
          <p:nvPr/>
        </p:nvSpPr>
        <p:spPr bwMode="auto">
          <a:xfrm>
            <a:off x="3657600" y="6172200"/>
            <a:ext cx="184710" cy="47704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430" tIns="45714" rIns="91430" bIns="45714">
            <a:spAutoFit/>
          </a:bodyPr>
          <a:lstStyle/>
          <a:p>
            <a:pPr defTabSz="915393"/>
            <a:endParaRPr lang="ru-RU" sz="2500" dirty="0"/>
          </a:p>
        </p:txBody>
      </p:sp>
      <p:sp>
        <p:nvSpPr>
          <p:cNvPr id="35860" name="AutoShape 20"/>
          <p:cNvSpPr>
            <a:spLocks/>
          </p:cNvSpPr>
          <p:nvPr/>
        </p:nvSpPr>
        <p:spPr bwMode="auto">
          <a:xfrm>
            <a:off x="7091680" y="4566285"/>
            <a:ext cx="1879600" cy="851535"/>
          </a:xfrm>
          <a:prstGeom prst="borderCallout2">
            <a:avLst>
              <a:gd name="adj1" fmla="val 12079"/>
              <a:gd name="adj2" fmla="val -4056"/>
              <a:gd name="adj3" fmla="val 12079"/>
              <a:gd name="adj4" fmla="val -4056"/>
              <a:gd name="adj5" fmla="val 12079"/>
              <a:gd name="adj6" fmla="val -5101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sz="2000" b="1" i="1" dirty="0" err="1"/>
              <a:t>Производст-венная</a:t>
            </a:r>
            <a:endParaRPr lang="ru-RU" sz="2000" b="1" i="1" dirty="0"/>
          </a:p>
        </p:txBody>
      </p:sp>
      <p:sp>
        <p:nvSpPr>
          <p:cNvPr id="35862" name="AutoShape 22"/>
          <p:cNvSpPr>
            <a:spLocks/>
          </p:cNvSpPr>
          <p:nvPr/>
        </p:nvSpPr>
        <p:spPr bwMode="auto">
          <a:xfrm>
            <a:off x="366033" y="5726430"/>
            <a:ext cx="1949903" cy="674370"/>
          </a:xfrm>
          <a:prstGeom prst="borderCallout2">
            <a:avLst>
              <a:gd name="adj1" fmla="val 12722"/>
              <a:gd name="adj2" fmla="val 103125"/>
              <a:gd name="adj3" fmla="val 12722"/>
              <a:gd name="adj4" fmla="val 103125"/>
              <a:gd name="adj5" fmla="val -85690"/>
              <a:gd name="adj6" fmla="val 134245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b="1" i="1" dirty="0" err="1"/>
              <a:t>Маркетинго-вая</a:t>
            </a:r>
            <a:endParaRPr lang="ru-RU" b="1" i="1" dirty="0"/>
          </a:p>
        </p:txBody>
      </p:sp>
      <p:sp>
        <p:nvSpPr>
          <p:cNvPr id="35864" name="AutoShape 24"/>
          <p:cNvSpPr>
            <a:spLocks/>
          </p:cNvSpPr>
          <p:nvPr/>
        </p:nvSpPr>
        <p:spPr bwMode="auto">
          <a:xfrm>
            <a:off x="6644369" y="5715000"/>
            <a:ext cx="1951264" cy="628650"/>
          </a:xfrm>
          <a:prstGeom prst="borderCallout2">
            <a:avLst>
              <a:gd name="adj1" fmla="val 13634"/>
              <a:gd name="adj2" fmla="val -3125"/>
              <a:gd name="adj3" fmla="val 13634"/>
              <a:gd name="adj4" fmla="val -3125"/>
              <a:gd name="adj5" fmla="val -88259"/>
              <a:gd name="adj6" fmla="val -2571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71113" tIns="35557" rIns="71113" bIns="35557"/>
          <a:lstStyle/>
          <a:p>
            <a:pPr algn="ctr" defTabSz="711200"/>
            <a:r>
              <a:rPr lang="ru-RU" sz="2000" b="1" i="1" dirty="0" err="1"/>
              <a:t>Инновацион-ная</a:t>
            </a:r>
            <a:endParaRPr lang="ru-RU" sz="2000" b="1" i="1" dirty="0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>
            <a:off x="4637314" y="5143500"/>
            <a:ext cx="0" cy="5143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67" name="Rectangle 27"/>
          <p:cNvSpPr>
            <a:spLocks noChangeArrowheads="1"/>
          </p:cNvSpPr>
          <p:nvPr/>
        </p:nvSpPr>
        <p:spPr bwMode="auto">
          <a:xfrm>
            <a:off x="3657600" y="5692140"/>
            <a:ext cx="2011136" cy="685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71113" tIns="35557" rIns="71113" bIns="35557" anchor="ctr"/>
          <a:lstStyle/>
          <a:p>
            <a:pPr algn="ctr" defTabSz="711200"/>
            <a:r>
              <a:rPr lang="ru-RU" sz="2000" b="1" i="1" dirty="0">
                <a:solidFill>
                  <a:srgbClr val="C00000"/>
                </a:solidFill>
              </a:rPr>
              <a:t>Финансовая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121920" y="4514850"/>
            <a:ext cx="1837509" cy="6286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71113" tIns="35557" rIns="71113" bIns="35557" anchor="ctr"/>
          <a:lstStyle/>
          <a:p>
            <a:pPr algn="ctr" defTabSz="711200"/>
            <a:r>
              <a:rPr lang="ru-RU" b="1" i="1" dirty="0" err="1"/>
              <a:t>Инвестицион</a:t>
            </a:r>
            <a:r>
              <a:rPr lang="ru-RU" b="1" i="1" dirty="0"/>
              <a:t>-</a:t>
            </a:r>
          </a:p>
          <a:p>
            <a:pPr algn="ctr" defTabSz="711200"/>
            <a:r>
              <a:rPr lang="ru-RU" b="1" i="1" dirty="0" err="1"/>
              <a:t>ная</a:t>
            </a:r>
            <a:endParaRPr lang="ru-RU" b="1" i="1" dirty="0"/>
          </a:p>
        </p:txBody>
      </p:sp>
      <p:sp>
        <p:nvSpPr>
          <p:cNvPr id="5133" name="Line 34"/>
          <p:cNvSpPr>
            <a:spLocks noChangeShapeType="1"/>
          </p:cNvSpPr>
          <p:nvPr/>
        </p:nvSpPr>
        <p:spPr bwMode="auto">
          <a:xfrm>
            <a:off x="2024743" y="480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1959429" y="4663440"/>
            <a:ext cx="979714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/>
          <a:lstStyle/>
          <a:p>
            <a:endParaRPr lang="ru-RU"/>
          </a:p>
        </p:txBody>
      </p:sp>
      <p:sp>
        <p:nvSpPr>
          <p:cNvPr id="35876" name="AutoShape 36"/>
          <p:cNvSpPr>
            <a:spLocks noChangeArrowheads="1"/>
          </p:cNvSpPr>
          <p:nvPr/>
        </p:nvSpPr>
        <p:spPr bwMode="auto">
          <a:xfrm>
            <a:off x="4506686" y="2606040"/>
            <a:ext cx="261257" cy="3429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 anchor="ctr"/>
          <a:lstStyle/>
          <a:p>
            <a:endParaRPr lang="ru-RU"/>
          </a:p>
        </p:txBody>
      </p:sp>
      <p:sp>
        <p:nvSpPr>
          <p:cNvPr id="35877" name="AutoShape 37"/>
          <p:cNvSpPr>
            <a:spLocks noChangeArrowheads="1"/>
          </p:cNvSpPr>
          <p:nvPr/>
        </p:nvSpPr>
        <p:spPr bwMode="auto">
          <a:xfrm>
            <a:off x="4506686" y="3909060"/>
            <a:ext cx="261257" cy="3429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0010" tIns="40005" rIns="80010" bIns="40005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Виды корпоративных стратегий роста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Ускоренный рост </a:t>
            </a:r>
            <a:r>
              <a:rPr lang="ru-RU" sz="2400" dirty="0"/>
              <a:t>(ранняя стадия жизненного цикла компании)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Ограниченный рост </a:t>
            </a:r>
            <a:r>
              <a:rPr lang="ru-RU" sz="2400" dirty="0"/>
              <a:t>(зрелая стадия жизненного цикла)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Сокращение или сжатие</a:t>
            </a:r>
            <a:r>
              <a:rPr lang="ru-RU" sz="2800" dirty="0"/>
              <a:t> </a:t>
            </a:r>
            <a:r>
              <a:rPr lang="ru-RU" sz="2400" dirty="0"/>
              <a:t>(последняя стадия жизненного цикла, кризисные условия)</a:t>
            </a:r>
          </a:p>
          <a:p>
            <a:pPr>
              <a:lnSpc>
                <a:spcPct val="120000"/>
              </a:lnSpc>
            </a:pPr>
            <a:r>
              <a:rPr lang="ru-RU" sz="2800" dirty="0">
                <a:latin typeface="Palatino Linotype"/>
              </a:rPr>
              <a:t>▪ </a:t>
            </a:r>
            <a:r>
              <a:rPr lang="ru-RU" sz="2400" b="1" dirty="0">
                <a:solidFill>
                  <a:srgbClr val="7030A0"/>
                </a:solidFill>
              </a:rPr>
              <a:t>Комбинация фаз роста и стадий </a:t>
            </a:r>
            <a:r>
              <a:rPr lang="ru-RU" sz="2400" dirty="0"/>
              <a:t>(для холдингов и широко</a:t>
            </a:r>
            <a:r>
              <a:rPr lang="en-US" sz="2400" dirty="0"/>
              <a:t> </a:t>
            </a:r>
            <a:r>
              <a:rPr lang="ru-RU" sz="2400" dirty="0"/>
              <a:t>диверсифицированных компаний)  </a:t>
            </a:r>
          </a:p>
          <a:p>
            <a:pPr eaLnBrk="1" hangingPunct="1">
              <a:buFontTx/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64160" y="172720"/>
            <a:ext cx="8625840" cy="5847079"/>
          </a:xfrm>
        </p:spPr>
        <p:txBody>
          <a:bodyPr>
            <a:normAutofit/>
          </a:bodyPr>
          <a:lstStyle/>
          <a:p>
            <a:pPr indent="355600" algn="ctr"/>
            <a:r>
              <a:rPr lang="ru-RU" sz="2200" b="1" dirty="0">
                <a:solidFill>
                  <a:srgbClr val="C00000"/>
                </a:solidFill>
              </a:rPr>
              <a:t>Финансовая стратегия – важнейшая среди 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>функциональных стратегий</a:t>
            </a:r>
            <a:r>
              <a:rPr lang="ru-RU" sz="2200" dirty="0"/>
              <a:t> </a:t>
            </a:r>
          </a:p>
          <a:p>
            <a:endParaRPr lang="ru-RU" dirty="0"/>
          </a:p>
          <a:p>
            <a:pPr indent="355600">
              <a:spcAft>
                <a:spcPts val="1200"/>
              </a:spcAft>
            </a:pPr>
            <a:r>
              <a:rPr lang="ru-RU" b="1" dirty="0">
                <a:solidFill>
                  <a:srgbClr val="C00000"/>
                </a:solidFill>
              </a:rPr>
              <a:t>Финансовая стратегия:</a:t>
            </a:r>
          </a:p>
          <a:p>
            <a:pPr>
              <a:spcAft>
                <a:spcPts val="1200"/>
              </a:spcAft>
            </a:pPr>
            <a:r>
              <a:rPr lang="ru-RU" dirty="0"/>
              <a:t>1) позволяет реально оценить финансовые возможности предприятия, обеспечить максимальное использование его внутреннего потенциала и возможность активного маневрирования финансовыми ресурсами.</a:t>
            </a:r>
          </a:p>
          <a:p>
            <a:pPr>
              <a:spcAft>
                <a:spcPts val="1200"/>
              </a:spcAft>
            </a:pPr>
            <a:r>
              <a:rPr lang="ru-RU" dirty="0"/>
              <a:t>2) учитывает заранее возможные варианты развития неконтролируемых предприятием факторов внешней среды  и позволяет свести к минимуму их негативные последствия.</a:t>
            </a:r>
          </a:p>
          <a:p>
            <a:pPr>
              <a:spcAft>
                <a:spcPts val="1200"/>
              </a:spcAft>
            </a:pPr>
            <a:r>
              <a:rPr lang="ru-RU" dirty="0"/>
              <a:t>3) отражает и развивает сравнительные преимущества предприятия в финансовой деятельности в сопоставлении с конкурентами.</a:t>
            </a:r>
          </a:p>
          <a:p>
            <a:r>
              <a:rPr lang="ru-RU" dirty="0"/>
              <a:t>4) обеспечивает четкую взаимосвязь стратегического и текущего управления финансовой деятельностью предприятия.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007360"/>
            <a:ext cx="86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6400" y="264160"/>
            <a:ext cx="84836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spcAft>
                <a:spcPts val="1200"/>
              </a:spcAft>
            </a:pPr>
            <a:r>
              <a:rPr lang="ru-RU" sz="2200" b="1" dirty="0">
                <a:solidFill>
                  <a:srgbClr val="C00000"/>
                </a:solidFill>
              </a:rPr>
              <a:t>При разработке финансовой стратегии целесообразно выделять ключевые сферы (направления) финансовой деятельности компании: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1. Формирование финансовых ресурсов в объемах, обеспечивающих реализацию корпоративной стратегии предприятия.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2. Распределение финансовых ресурсов, в котором финансовое обеспечение отдельных функциональных стратегий и стратегий хозяйственных единиц (подразделений) увязывается с инвестиционной деятельностью предприятия в долгосрочной перспективе.</a:t>
            </a:r>
          </a:p>
          <a:p>
            <a:pPr>
              <a:spcAft>
                <a:spcPts val="1200"/>
              </a:spcAft>
            </a:pPr>
            <a:r>
              <a:rPr lang="ru-RU" sz="2200" dirty="0"/>
              <a:t>3. Обеспечение финансовой безопасности (устойчивости и независимости) предприятия</a:t>
            </a:r>
          </a:p>
          <a:p>
            <a:r>
              <a:rPr lang="ru-RU" sz="2200" dirty="0"/>
              <a:t>4. Повышение качества управления финансами на предприятии.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>
          <a:xfrm>
            <a:off x="314960" y="0"/>
            <a:ext cx="8707119" cy="78232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Этапы разработки и реализации финансовой стратегии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589280"/>
            <a:ext cx="862099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b="1" u="sng" dirty="0"/>
              <a:t>I. </a:t>
            </a:r>
            <a:r>
              <a:rPr lang="ru-RU" sz="2200" b="1" u="sng" dirty="0"/>
              <a:t>Стратегический финансовый анализ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 Исследование факторов внешней финансовой среды</a:t>
            </a:r>
          </a:p>
          <a:p>
            <a:pPr>
              <a:lnSpc>
                <a:spcPct val="110000"/>
              </a:lnSpc>
            </a:pPr>
            <a:r>
              <a:rPr lang="ru-RU" sz="2000" dirty="0">
                <a:cs typeface="Times New Roman" pitchFamily="18" charset="0"/>
              </a:rPr>
              <a:t>• 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Оценка сильных и слабых сторон финансовой деятельности предприятия</a:t>
            </a:r>
            <a:r>
              <a:rPr lang="ru-RU" sz="2000" dirty="0"/>
              <a:t> </a:t>
            </a:r>
          </a:p>
          <a:p>
            <a:r>
              <a:rPr lang="ru-RU" sz="2000" dirty="0">
                <a:cs typeface="Times New Roman" pitchFamily="18" charset="0"/>
              </a:rPr>
              <a:t>• 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Комплексная оценка стратегической финансовой позиции предприятия</a:t>
            </a:r>
            <a:r>
              <a:rPr lang="ru-RU" sz="2000" dirty="0"/>
              <a:t> 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28600" y="2540000"/>
            <a:ext cx="8686800" cy="267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5000"/>
              </a:lnSpc>
            </a:pPr>
            <a:r>
              <a:rPr lang="en-US" sz="2200" b="1" u="sng" dirty="0"/>
              <a:t>II</a:t>
            </a:r>
            <a:r>
              <a:rPr lang="ru-RU" sz="2200" b="1" u="sng" dirty="0"/>
              <a:t>. Стратегическое финансовое проектирование</a:t>
            </a:r>
          </a:p>
          <a:p>
            <a:pPr>
              <a:lnSpc>
                <a:spcPct val="125000"/>
              </a:lnSpc>
            </a:pPr>
            <a:r>
              <a:rPr lang="ru-RU" sz="2000" dirty="0">
                <a:cs typeface="Times New Roman" pitchFamily="18" charset="0"/>
              </a:rPr>
              <a:t>• Определение общего периода формирования финансовой стратегии</a:t>
            </a:r>
            <a:endParaRPr lang="ru-RU" sz="2000" dirty="0"/>
          </a:p>
          <a:p>
            <a:pPr>
              <a:lnSpc>
                <a:spcPct val="135000"/>
              </a:lnSpc>
            </a:pPr>
            <a:r>
              <a:rPr lang="ru-RU" sz="2000" dirty="0">
                <a:cs typeface="Times New Roman" pitchFamily="18" charset="0"/>
              </a:rPr>
              <a:t>• Формирование стратегических целей финансовой деятельности</a:t>
            </a:r>
            <a:r>
              <a:rPr lang="ru-RU" sz="2000" dirty="0"/>
              <a:t> </a:t>
            </a:r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Разработка целевых стратегических параметров финансовой деятельности</a:t>
            </a:r>
            <a:endParaRPr lang="ru-RU" sz="2000" dirty="0"/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Принятие основных стратегических финансовых решений</a:t>
            </a:r>
            <a:r>
              <a:rPr lang="ru-RU" sz="2000" dirty="0"/>
              <a:t> </a:t>
            </a:r>
          </a:p>
          <a:p>
            <a:pPr>
              <a:lnSpc>
                <a:spcPct val="105000"/>
              </a:lnSpc>
            </a:pPr>
            <a:r>
              <a:rPr lang="ru-RU" sz="2000" dirty="0">
                <a:cs typeface="Times New Roman" pitchFamily="18" charset="0"/>
              </a:rPr>
              <a:t>•</a:t>
            </a:r>
            <a:r>
              <a:rPr lang="ru-RU" sz="2000" dirty="0"/>
              <a:t> </a:t>
            </a:r>
            <a:r>
              <a:rPr lang="ru-RU" sz="2000" dirty="0">
                <a:cs typeface="Times New Roman" pitchFamily="18" charset="0"/>
              </a:rPr>
              <a:t>Оценка разработанной финансовой стратегии</a:t>
            </a:r>
            <a:r>
              <a:rPr lang="ru-RU" sz="2000" dirty="0"/>
              <a:t>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41300" y="4823668"/>
            <a:ext cx="8915400" cy="153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90000"/>
              </a:lnSpc>
            </a:pPr>
            <a:r>
              <a:rPr lang="en-US" sz="2200" b="1" u="sng" dirty="0" smtClean="0"/>
              <a:t>III</a:t>
            </a:r>
            <a:r>
              <a:rPr lang="ru-RU" sz="2200" b="1" u="sng" dirty="0" smtClean="0"/>
              <a:t>. Финансовый </a:t>
            </a:r>
            <a:r>
              <a:rPr lang="ru-RU" sz="2200" b="1" u="sng" dirty="0" err="1" smtClean="0"/>
              <a:t>контроллинг</a:t>
            </a:r>
            <a:endParaRPr lang="ru-RU" sz="2200" b="1" u="sng" dirty="0" smtClean="0"/>
          </a:p>
          <a:p>
            <a:r>
              <a:rPr lang="ru-RU" sz="2000" dirty="0" smtClean="0">
                <a:cs typeface="Times New Roman" pitchFamily="18" charset="0"/>
              </a:rPr>
              <a:t>•</a:t>
            </a:r>
            <a:r>
              <a:rPr lang="ru-RU" sz="2000" dirty="0" smtClean="0"/>
              <a:t> </a:t>
            </a:r>
            <a:r>
              <a:rPr lang="ru-RU" sz="2000" dirty="0" smtClean="0">
                <a:cs typeface="Times New Roman" pitchFamily="18" charset="0"/>
              </a:rPr>
              <a:t>Организация </a:t>
            </a:r>
            <a:r>
              <a:rPr lang="ru-RU" sz="2000" dirty="0">
                <a:cs typeface="Times New Roman" pitchFamily="18" charset="0"/>
              </a:rPr>
              <a:t>контроля </a:t>
            </a:r>
            <a:r>
              <a:rPr lang="ru-RU" sz="2000" dirty="0"/>
              <a:t>за </a:t>
            </a:r>
            <a:r>
              <a:rPr lang="ru-RU" sz="2000" dirty="0">
                <a:cs typeface="Times New Roman" pitchFamily="18" charset="0"/>
              </a:rPr>
              <a:t>реализаци</a:t>
            </a:r>
            <a:r>
              <a:rPr lang="ru-RU" sz="2000" dirty="0"/>
              <a:t>ей</a:t>
            </a:r>
            <a:r>
              <a:rPr lang="ru-RU" sz="2000" dirty="0">
                <a:cs typeface="Times New Roman" pitchFamily="18" charset="0"/>
              </a:rPr>
              <a:t> финансовой стратегии</a:t>
            </a:r>
            <a:r>
              <a:rPr lang="ru-RU" sz="2000" dirty="0"/>
              <a:t>  </a:t>
            </a:r>
          </a:p>
          <a:p>
            <a:r>
              <a:rPr lang="ru-RU" sz="3200" dirty="0" smtClean="0"/>
              <a:t>∙</a:t>
            </a:r>
            <a:r>
              <a:rPr lang="ru-RU" sz="2000" dirty="0" smtClean="0"/>
              <a:t> Выявление отклонений от целевых параметров и внесение корректив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49275" y="107951"/>
            <a:ext cx="8321770" cy="2646136"/>
          </a:xfrm>
        </p:spPr>
        <p:txBody>
          <a:bodyPr>
            <a:normAutofit fontScale="55000" lnSpcReduction="20000"/>
          </a:bodyPr>
          <a:lstStyle/>
          <a:p>
            <a:endParaRPr lang="ru-RU" sz="1800" dirty="0">
              <a:solidFill>
                <a:schemeClr val="tx1"/>
              </a:solidFill>
              <a:latin typeface="News Gothic MT"/>
              <a:cs typeface="Times New Roman" pitchFamily="18" charset="0"/>
            </a:endParaRP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+mn-lt"/>
              </a:rPr>
              <a:t>Ведущий метод стратегического анализа - </a:t>
            </a: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+mn-lt"/>
              </a:rPr>
              <a:t>SWOT-анализ:</a:t>
            </a:r>
          </a:p>
          <a:p>
            <a:pPr marL="0" indent="2730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i="1" dirty="0">
                <a:solidFill>
                  <a:srgbClr val="002060"/>
                </a:solidFill>
                <a:latin typeface="+mn-lt"/>
              </a:rPr>
              <a:t>исследование сильных и слабых сторон корпорации     и определение возможностей ее успешного функционирования в сложившихся и прогнозируемых условиях рынка</a:t>
            </a:r>
            <a:endParaRPr lang="ru-RU" sz="44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675" y="2590800"/>
            <a:ext cx="7889875" cy="1561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200" dirty="0" err="1">
                <a:solidFill>
                  <a:srgbClr val="C00000"/>
                </a:solidFill>
              </a:rPr>
              <a:t>Strengths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сильные стороны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</a:rPr>
              <a:t>   </a:t>
            </a:r>
            <a:r>
              <a:rPr lang="ru-RU" sz="2200" dirty="0" err="1">
                <a:solidFill>
                  <a:srgbClr val="C00000"/>
                </a:solidFill>
              </a:rPr>
              <a:t>Weaknesses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слабые стороны 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C00000"/>
                </a:solidFill>
              </a:rPr>
              <a:t>       </a:t>
            </a:r>
            <a:r>
              <a:rPr lang="ru-RU" sz="2200" dirty="0" err="1">
                <a:solidFill>
                  <a:srgbClr val="C00000"/>
                </a:solidFill>
              </a:rPr>
              <a:t>Opportunities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– возможности (внешней среды)</a:t>
            </a:r>
          </a:p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FF0000"/>
                </a:solidFill>
              </a:rPr>
              <a:t>           </a:t>
            </a:r>
            <a:r>
              <a:rPr lang="ru-RU" sz="2200" dirty="0" err="1">
                <a:solidFill>
                  <a:srgbClr val="FF0000"/>
                </a:solidFill>
              </a:rPr>
              <a:t>Threats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/>
              <a:t>– угрозы (внешней среды)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486" y="4539343"/>
            <a:ext cx="86315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Конечный  результат применения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/>
              <a:t>SWOT-анализа –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определение стратегической позиции корпорации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                в современных условиях</a:t>
            </a:r>
          </a:p>
          <a:p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000" y="0"/>
            <a:ext cx="856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33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Примерная форма анализа возможностей и угроз,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формируемых факторами внешней финансовой среды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302524"/>
              </p:ext>
            </p:extLst>
          </p:nvPr>
        </p:nvGraphicFramePr>
        <p:xfrm>
          <a:off x="640080" y="843280"/>
          <a:ext cx="8310880" cy="5462951"/>
        </p:xfrm>
        <a:graphic>
          <a:graphicData uri="http://schemas.openxmlformats.org/drawingml/2006/table">
            <a:tbl>
              <a:tblPr/>
              <a:tblGrid>
                <a:gridCol w="247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4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8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Благоприятные 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возможности развития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развитию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8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Наименование фактора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 влияния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фактора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 влияния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4496">
                <a:tc>
                  <a:txBody>
                    <a:bodyPr/>
                    <a:lstStyle/>
                    <a:p>
                      <a:pPr marL="9525"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Создание на Дальнем Востоке территорий с льготным режимом функционирования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2. Снижение процентных ставок по банковским кредитам </a:t>
                      </a: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т.д</a:t>
                      </a: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Сохранение санкций развитых стран мира в отношении ряда секторов российской экономики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Отключение российских банков от </a:t>
                      </a:r>
                      <a:r>
                        <a:rPr lang="en-US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SWIFT</a:t>
                      </a:r>
                      <a:endParaRPr lang="ru-RU" sz="20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т.д.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-4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916">
                <a:tc>
                  <a:txBody>
                    <a:bodyPr/>
                    <a:lstStyle/>
                    <a:p>
                      <a:pPr marL="9525"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+1,5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371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угрозы развитию преобладают над благоприятными возможностями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2400" y="1"/>
            <a:ext cx="8363005" cy="80264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Примерная форма анализа сильных и слабых сторон 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</a:rPr>
              <a:t>финансовой деятельности предприятия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82943"/>
              </p:ext>
            </p:extLst>
          </p:nvPr>
        </p:nvGraphicFramePr>
        <p:xfrm>
          <a:off x="335280" y="1097278"/>
          <a:ext cx="8656319" cy="4922984"/>
        </p:xfrm>
        <a:graphic>
          <a:graphicData uri="http://schemas.openxmlformats.org/drawingml/2006/table">
            <a:tbl>
              <a:tblPr/>
              <a:tblGrid>
                <a:gridCol w="3117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7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33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Сильная позиция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Слабая позиция</a:t>
                      </a:r>
                      <a:endParaRPr lang="ru-RU" sz="20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Прибыльная деятельность в последние 3 года</a:t>
                      </a:r>
                    </a:p>
                    <a:p>
                      <a:pPr indent="-29845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 2. Инвестирование прибыли в основные фонды, постоянное обновление оборудования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20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т.д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2000" b="0" dirty="0" err="1">
                          <a:latin typeface="Times New Roman"/>
                          <a:ea typeface="Times New Roman"/>
                          <a:cs typeface="Times New Roman"/>
                        </a:rPr>
                        <a:t>Неотрегулированная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налоговая политика, частые штрафные санкции ФНС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  2. Высокая долговая нагрузка, зависимость от внешнего финансирования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b="0" dirty="0">
                          <a:latin typeface="Times New Roman"/>
                          <a:ea typeface="Times New Roman"/>
                          <a:cs typeface="Times New Roman"/>
                        </a:rPr>
                        <a:t>т.д.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+2,5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-1,5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39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сильные стороны внутренней финансовой среды доминируют над слабыми</a:t>
                      </a: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"/>
            <a:ext cx="7886808" cy="54864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Матрица стратегических финансовых позиций</a:t>
            </a:r>
          </a:p>
        </p:txBody>
      </p:sp>
      <p:graphicFrame>
        <p:nvGraphicFramePr>
          <p:cNvPr id="5" name="Group 1140"/>
          <p:cNvGraphicFramePr>
            <a:graphicFrameLocks/>
          </p:cNvGraphicFramePr>
          <p:nvPr/>
        </p:nvGraphicFramePr>
        <p:xfrm>
          <a:off x="228600" y="640080"/>
          <a:ext cx="8766810" cy="5246804"/>
        </p:xfrm>
        <a:graphic>
          <a:graphicData uri="http://schemas.openxmlformats.org/drawingml/2006/table">
            <a:tbl>
              <a:tblPr/>
              <a:tblGrid>
                <a:gridCol w="630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48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84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Позиция внутренней финансовой среды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Сильная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Нейтральная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Слабая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3120">
                <a:tc rowSpan="2"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Влияние внешней среды</a:t>
                      </a:r>
                    </a:p>
                  </a:txBody>
                  <a:tcPr vert="eaVert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Благоприятные возможности</a:t>
                      </a:r>
                    </a:p>
                  </a:txBody>
                  <a:tcPr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Ф-1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«Сила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Ф-2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«Стабильность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Ф-3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и возможности»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49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</a:rPr>
                        <a:t>Угрозы</a:t>
                      </a:r>
                    </a:p>
                  </a:txBody>
                  <a:tcPr vert="eaVert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Ф-4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«Сила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Ф-5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«Стабильность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Ф-6</a:t>
                      </a:r>
                    </a:p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«Слабость и угрозы»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426720" y="121921"/>
            <a:ext cx="8341360" cy="8128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Возможности реализации корпоративной стратегии  с учетом стартовой финансовой позиции компании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43841" y="1310640"/>
          <a:ext cx="8727439" cy="3190240"/>
        </p:xfrm>
        <a:graphic>
          <a:graphicData uri="http://schemas.openxmlformats.org/drawingml/2006/table">
            <a:tbl>
              <a:tblPr/>
              <a:tblGrid>
                <a:gridCol w="2181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1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6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корпоративной стратегии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Наилучшие возможности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Ограниченные возможности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Отсутствие возможностей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Ускоренный рост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Ф-1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Ф-2,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Ф-4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Ф-3, Ф-5, 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41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Ограниченный рост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Ф-1, Ф-2,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Ф-4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Ф-3, Ф-5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сокращения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Ф-2, Ф-3, Ф-5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Ф-6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6819" marR="66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20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Этап 2. Стратегическое  финансовое проектирование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213360" y="629920"/>
            <a:ext cx="8302045" cy="5389879"/>
          </a:xfrm>
        </p:spPr>
        <p:txBody>
          <a:bodyPr>
            <a:normAutofit/>
          </a:bodyPr>
          <a:lstStyle/>
          <a:p>
            <a:pPr lvl="1" eaLnBrk="1" hangingPunct="1">
              <a:buNone/>
            </a:pPr>
            <a:r>
              <a:rPr lang="ru-RU" sz="2400" dirty="0"/>
              <a:t>Формирование стратегических финансовых целей</a:t>
            </a:r>
          </a:p>
          <a:p>
            <a:pPr lvl="1" eaLnBrk="1" hangingPunct="1">
              <a:buNone/>
            </a:pPr>
            <a:endParaRPr lang="ru-RU" sz="2400" dirty="0"/>
          </a:p>
          <a:p>
            <a:pPr indent="263525">
              <a:spcAft>
                <a:spcPts val="1200"/>
              </a:spcAft>
            </a:pPr>
            <a:r>
              <a:rPr lang="ru-RU" dirty="0"/>
              <a:t>К формированию стратегических финансовых целей предприятия предъявляются следующие требования: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подчиненность главной цели функционирования;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ориентация на высокий финансовый результат;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реальность (достижимость);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измеримость (через конкретные показатели);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однозначность трактовки;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научная обоснованность;</a:t>
            </a:r>
            <a:endParaRPr lang="ru-RU" sz="1200" dirty="0"/>
          </a:p>
          <a:p>
            <a:pPr>
              <a:lnSpc>
                <a:spcPct val="150000"/>
              </a:lnSpc>
            </a:pPr>
            <a:r>
              <a:rPr lang="ru-RU" dirty="0"/>
              <a:t>• гибкость (возможность корректировки).</a:t>
            </a:r>
            <a:endParaRPr lang="ru-RU" sz="1200" dirty="0"/>
          </a:p>
          <a:p>
            <a:pPr lvl="1" eaLnBrk="1" hangingPunct="1"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1"/>
            <a:ext cx="7886808" cy="44704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Классификация стратегических финансовых целей</a:t>
            </a:r>
          </a:p>
        </p:txBody>
      </p:sp>
      <p:graphicFrame>
        <p:nvGraphicFramePr>
          <p:cNvPr id="5" name="Group 30"/>
          <p:cNvGraphicFramePr>
            <a:graphicFrameLocks noGrp="1"/>
          </p:cNvGraphicFramePr>
          <p:nvPr/>
        </p:nvGraphicFramePr>
        <p:xfrm>
          <a:off x="254000" y="647163"/>
          <a:ext cx="8890000" cy="5669147"/>
        </p:xfrm>
        <a:graphic>
          <a:graphicData uri="http://schemas.openxmlformats.org/drawingml/2006/table">
            <a:tbl>
              <a:tblPr/>
              <a:tblGrid>
                <a:gridCol w="227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7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847">
                <a:tc>
                  <a:txBody>
                    <a:bodyPr/>
                    <a:lstStyle/>
                    <a:p>
                      <a:pPr marL="0" marR="0" lvl="0" indent="0" algn="ctr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Признак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66"/>
                          </a:solidFill>
                          <a:effectLst/>
                          <a:latin typeface="Times New Roman" pitchFamily="18" charset="0"/>
                        </a:rPr>
                        <a:t>Стратегические цели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87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приоритетности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Главная        Основные      Вспомогательные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6870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сферам 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развития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Рост финансового потенциала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эффективности использования финансовых ресурсов 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уровня финансовой безопасности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качества финансового управления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2953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направленности действия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Поддержание сложившейся тенденции развития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Противодействие внешним угрозам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Преодоление внутренних слабостей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4180"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 объектам управления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Общие корпоративные финансовые цели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Финансовые цели функциональных направлений</a:t>
                      </a:r>
                    </a:p>
                    <a:p>
                      <a:pPr marL="0" marR="0" lvl="0" indent="0" algn="l" defTabSz="10461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Финансовые цели отдельных хозяйственных единиц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251461"/>
            <a:ext cx="7886808" cy="134874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ru-RU" sz="3100" b="1" i="1" dirty="0"/>
              <a:t>Главная стратегическая финансовая цель: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3400" b="1" dirty="0">
                <a:solidFill>
                  <a:srgbClr val="C00000"/>
                </a:solidFill>
              </a:rPr>
              <a:t>устойчивый рост рыночной стоимости компании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8630" y="0"/>
            <a:ext cx="8401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/>
              <a:t>Пример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748790"/>
            <a:ext cx="8618220" cy="264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04850" indent="-704850" algn="ctr">
              <a:lnSpc>
                <a:spcPct val="150000"/>
              </a:lnSpc>
            </a:pPr>
            <a:r>
              <a:rPr lang="ru-RU" sz="2200" b="1" i="1" dirty="0"/>
              <a:t>Основные финансовые цели по ключевым направлениям:</a:t>
            </a:r>
          </a:p>
          <a:p>
            <a:pPr marL="704850" indent="-704850" algn="ctr">
              <a:lnSpc>
                <a:spcPct val="80000"/>
              </a:lnSpc>
            </a:pPr>
            <a:endParaRPr lang="ru-RU" sz="2200" dirty="0"/>
          </a:p>
          <a:p>
            <a:pPr marL="704850" indent="-704850" algn="ctr">
              <a:lnSpc>
                <a:spcPct val="80000"/>
              </a:lnSpc>
              <a:buFont typeface="Wingdings" pitchFamily="2" charset="2"/>
              <a:buAutoNum type="arabicParenR"/>
            </a:pPr>
            <a:endParaRPr lang="ru-RU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  <a:buAutoNum type="arabicParenR"/>
            </a:pPr>
            <a:r>
              <a:rPr lang="ru-RU" sz="2400" dirty="0">
                <a:solidFill>
                  <a:srgbClr val="C00000"/>
                </a:solidFill>
              </a:rPr>
              <a:t>максимизация чистого денежного потока</a:t>
            </a:r>
          </a:p>
          <a:p>
            <a:pPr marL="704850" indent="-704850" algn="ctr">
              <a:lnSpc>
                <a:spcPct val="50000"/>
              </a:lnSpc>
            </a:pPr>
            <a:endParaRPr lang="ru-RU" sz="2400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</a:pPr>
            <a:endParaRPr lang="ru-RU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70000"/>
              </a:lnSpc>
            </a:pPr>
            <a:r>
              <a:rPr lang="ru-RU" sz="2400" dirty="0">
                <a:solidFill>
                  <a:srgbClr val="C00000"/>
                </a:solidFill>
              </a:rPr>
              <a:t>2) повышение рентабельности собственного капитала</a:t>
            </a:r>
          </a:p>
          <a:p>
            <a:pPr marL="704850" indent="-704850" algn="ctr">
              <a:lnSpc>
                <a:spcPct val="50000"/>
              </a:lnSpc>
            </a:pPr>
            <a:endParaRPr lang="ru-RU" dirty="0"/>
          </a:p>
          <a:p>
            <a:pPr marL="704850" indent="-704850" algn="ctr">
              <a:lnSpc>
                <a:spcPct val="50000"/>
              </a:lnSpc>
            </a:pPr>
            <a:endParaRPr lang="ru-RU" sz="2400" dirty="0">
              <a:solidFill>
                <a:srgbClr val="C00000"/>
              </a:solidFill>
            </a:endParaRPr>
          </a:p>
          <a:p>
            <a:pPr marL="704850" indent="-704850" algn="ctr">
              <a:lnSpc>
                <a:spcPct val="50000"/>
              </a:lnSpc>
            </a:pPr>
            <a:r>
              <a:rPr lang="ru-RU" sz="2400" dirty="0">
                <a:solidFill>
                  <a:srgbClr val="C00000"/>
                </a:solidFill>
              </a:rPr>
              <a:t>3) оптимизация структуры капитала и активов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Этап 3.  Финансовый </a:t>
            </a:r>
            <a:r>
              <a:rPr lang="ru-RU" dirty="0" err="1">
                <a:solidFill>
                  <a:srgbClr val="C00000"/>
                </a:solidFill>
              </a:rPr>
              <a:t>контроллинг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5" name="Group 45"/>
          <p:cNvGraphicFramePr>
            <a:graphicFrameLocks noGrp="1"/>
          </p:cNvGraphicFramePr>
          <p:nvPr/>
        </p:nvGraphicFramePr>
        <p:xfrm>
          <a:off x="0" y="1024891"/>
          <a:ext cx="8991600" cy="4324349"/>
        </p:xfrm>
        <a:graphic>
          <a:graphicData uri="http://schemas.openxmlformats.org/drawingml/2006/table">
            <a:tbl>
              <a:tblPr/>
              <a:tblGrid>
                <a:gridCol w="299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349"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Виды финансового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контроллинга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Основная сфера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Основной период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3060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Стратегический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финансовой стратегии и ее целевых нормативов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Квартал,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399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Текущий </a:t>
                      </a:r>
                    </a:p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текущих финансовых планов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Месяц, квартал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828"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 Оперативный </a:t>
                      </a:r>
                      <a:r>
                        <a:rPr kumimoji="0" lang="ru-RU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контроллинг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Контроль бюджетов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45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День, неделя, месяц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Транслирование стратегических параметров в систему </a:t>
            </a:r>
            <a:r>
              <a:rPr lang="ru-RU" dirty="0" err="1">
                <a:solidFill>
                  <a:srgbClr val="C00000"/>
                </a:solidFill>
              </a:rPr>
              <a:t>бюджетирования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•</a:t>
            </a:r>
            <a:r>
              <a:rPr lang="ru-RU" sz="2800" dirty="0"/>
              <a:t> </a:t>
            </a:r>
            <a:r>
              <a:rPr lang="ru-RU" sz="2200" dirty="0"/>
              <a:t>Построение бюджетов стратегических инициатив и распределение затрат во времени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Транслирование целевых показателей в прогнозные бюджеты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Транслирование обеспечивающих затрат в бюджеты коммерческих и управленческих расходов </a:t>
            </a:r>
          </a:p>
          <a:p>
            <a:pPr eaLnBrk="1" hangingPunct="1">
              <a:lnSpc>
                <a:spcPct val="90000"/>
              </a:lnSpc>
            </a:pPr>
            <a:endParaRPr lang="ru-RU" sz="2200" dirty="0"/>
          </a:p>
          <a:p>
            <a:pPr>
              <a:lnSpc>
                <a:spcPct val="90000"/>
              </a:lnSpc>
            </a:pPr>
            <a:r>
              <a:rPr lang="ru-RU" sz="2200" dirty="0"/>
              <a:t>• Балансировка активов и пассивов в прогнозных балансах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8343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sz="2600" dirty="0">
                <a:solidFill>
                  <a:srgbClr val="C00000"/>
                </a:solidFill>
              </a:rPr>
              <a:t>Формы реорганизации компаний</a:t>
            </a:r>
            <a:r>
              <a:rPr lang="ru-RU" sz="1800" dirty="0">
                <a:solidFill>
                  <a:srgbClr val="C00000"/>
                </a:solidFill>
              </a:rPr>
              <a:t/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2200" dirty="0">
                <a:solidFill>
                  <a:srgbClr val="C00000"/>
                </a:solidFill>
              </a:rPr>
              <a:t>(по Гражданскому Кодексу РФ)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8285" y="962343"/>
            <a:ext cx="8735695" cy="287813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Слияние              </a:t>
            </a:r>
          </a:p>
          <a:p>
            <a:pPr eaLnBrk="1" hangingPunct="1">
              <a:buFontTx/>
              <a:buNone/>
            </a:pPr>
            <a:r>
              <a:rPr lang="en-US" sz="2200" b="1" dirty="0">
                <a:solidFill>
                  <a:srgbClr val="CC3300"/>
                </a:solidFill>
              </a:rPr>
              <a:t>                                            </a:t>
            </a:r>
            <a:r>
              <a:rPr lang="en-US" sz="2200" b="1" dirty="0">
                <a:solidFill>
                  <a:schemeClr val="tx2"/>
                </a:solidFill>
              </a:rPr>
              <a:t>Merger &amp; Acquisition</a:t>
            </a:r>
            <a:r>
              <a:rPr lang="ru-RU" sz="2200" b="1" dirty="0">
                <a:solidFill>
                  <a:schemeClr val="tx2"/>
                </a:solidFill>
              </a:rPr>
              <a:t> </a:t>
            </a:r>
            <a:r>
              <a:rPr lang="en-US" sz="2200" b="1" dirty="0">
                <a:solidFill>
                  <a:schemeClr val="tx2"/>
                </a:solidFill>
              </a:rPr>
              <a:t>(M&amp;A)</a:t>
            </a:r>
            <a:r>
              <a:rPr lang="en-US" sz="2200" dirty="0">
                <a:solidFill>
                  <a:schemeClr val="tx2"/>
                </a:solidFill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  <a:cs typeface="Times New Roman" pitchFamily="18" charset="0"/>
              </a:rPr>
              <a:t> При</a:t>
            </a:r>
            <a:r>
              <a:rPr lang="ru-RU" sz="2200" b="1" dirty="0">
                <a:solidFill>
                  <a:srgbClr val="7030A0"/>
                </a:solidFill>
              </a:rPr>
              <a:t>соединение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endParaRPr lang="ru-RU" sz="2200" b="1" dirty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r>
              <a:rPr lang="ar-SA" sz="2200" dirty="0">
                <a:solidFill>
                  <a:schemeClr val="tx2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Разделение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Выделение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Преобразование</a:t>
            </a:r>
          </a:p>
          <a:p>
            <a:pPr eaLnBrk="1" hangingPunct="1">
              <a:buFontTx/>
              <a:buNone/>
            </a:pPr>
            <a:r>
              <a:rPr lang="ar-SA" sz="2200" b="1" dirty="0">
                <a:solidFill>
                  <a:srgbClr val="7030A0"/>
                </a:solidFill>
                <a:cs typeface="Times New Roman" pitchFamily="18" charset="0"/>
              </a:rPr>
              <a:t>٭</a:t>
            </a:r>
            <a:r>
              <a:rPr lang="ru-RU" sz="2200" b="1" dirty="0">
                <a:solidFill>
                  <a:srgbClr val="7030A0"/>
                </a:solidFill>
              </a:rPr>
              <a:t> Ликвидация</a:t>
            </a: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3074670" y="956945"/>
            <a:ext cx="413068" cy="1134745"/>
          </a:xfrm>
          <a:prstGeom prst="rightBrace">
            <a:avLst>
              <a:gd name="adj1" fmla="val 18525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1450" y="4011930"/>
            <a:ext cx="8972550" cy="230886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Слияние: </a:t>
            </a:r>
            <a:r>
              <a:rPr lang="en-US" sz="2200" b="1" dirty="0">
                <a:solidFill>
                  <a:srgbClr val="C00000"/>
                </a:solidFill>
              </a:rPr>
              <a:t>A + B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en-US" sz="2200" b="1" dirty="0">
                <a:solidFill>
                  <a:srgbClr val="C00000"/>
                </a:solidFill>
              </a:rPr>
              <a:t> C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Присоединение: А0 + В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ru-RU" sz="2200" b="1" dirty="0">
                <a:solidFill>
                  <a:srgbClr val="C00000"/>
                </a:solidFill>
              </a:rPr>
              <a:t> А1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Разделение: А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 В + С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Выделение: А0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</a:t>
            </a:r>
            <a:r>
              <a:rPr lang="ru-RU" sz="2200" b="1" dirty="0">
                <a:solidFill>
                  <a:srgbClr val="C00000"/>
                </a:solidFill>
              </a:rPr>
              <a:t> А1 + В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</a:rPr>
              <a:t>Преобразование: А0 </a:t>
            </a: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→ А1</a:t>
            </a:r>
          </a:p>
          <a:p>
            <a:pPr eaLnBrk="1" hangingPunct="1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  <a:cs typeface="Times New Roman" pitchFamily="18" charset="0"/>
              </a:rPr>
              <a:t>Ликвидация: А → 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Слияние (поглощение) – как стратегия реорганизации бизнеса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" y="641268"/>
            <a:ext cx="4263242" cy="5474524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3200" dirty="0"/>
              <a:t>       </a:t>
            </a:r>
            <a:r>
              <a:rPr lang="ru-RU" sz="2200" b="1" i="1" u="sng" dirty="0">
                <a:solidFill>
                  <a:srgbClr val="7030A0"/>
                </a:solidFill>
              </a:rPr>
              <a:t>Преимущества: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приобретение активов:</a:t>
            </a:r>
          </a:p>
          <a:p>
            <a:pPr marL="0" indent="0" eaLnBrk="1" hangingPunct="1">
              <a:buFontTx/>
              <a:buNone/>
            </a:pPr>
            <a:r>
              <a:rPr lang="ru-RU" sz="2400" dirty="0"/>
              <a:t>   а) стратегически важных;</a:t>
            </a:r>
          </a:p>
          <a:p>
            <a:pPr marL="0" indent="0" eaLnBrk="1" hangingPunct="1">
              <a:buFontTx/>
              <a:buNone/>
            </a:pPr>
            <a:r>
              <a:rPr lang="ru-RU" sz="2400" dirty="0"/>
              <a:t>   б) недооцененных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ослабление конкуренции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выход на новые географические рынки</a:t>
            </a:r>
          </a:p>
          <a:p>
            <a:pPr marL="0" indent="0" eaLnBrk="1" hangingPunct="1"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приобретение отлаженной сбытовой инфраструктуры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>
                <a:cs typeface="Times New Roman" pitchFamily="18" charset="0"/>
              </a:rPr>
              <a:t>• получение </a:t>
            </a:r>
            <a:r>
              <a:rPr lang="ru-RU" sz="2400" dirty="0" err="1">
                <a:cs typeface="Times New Roman" pitchFamily="18" charset="0"/>
              </a:rPr>
              <a:t>синергического</a:t>
            </a:r>
            <a:r>
              <a:rPr lang="ru-RU" sz="2400" dirty="0">
                <a:cs typeface="Times New Roman" pitchFamily="18" charset="0"/>
              </a:rPr>
              <a:t> эффекта</a:t>
            </a:r>
            <a:endParaRPr lang="ru-RU" sz="2400" dirty="0"/>
          </a:p>
          <a:p>
            <a:pPr marL="0" indent="0" eaLnBrk="1" hangingPunct="1">
              <a:buNone/>
            </a:pP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31377" y="748145"/>
            <a:ext cx="4512623" cy="5379523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3200" b="1" i="1" dirty="0">
                <a:solidFill>
                  <a:srgbClr val="7030A0"/>
                </a:solidFill>
              </a:rPr>
              <a:t>         </a:t>
            </a:r>
            <a:r>
              <a:rPr lang="ru-RU" sz="2200" b="1" i="1" u="sng" dirty="0">
                <a:solidFill>
                  <a:srgbClr val="7030A0"/>
                </a:solidFill>
              </a:rPr>
              <a:t>Недостатки: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значительные финансовые затраты (премии акционерам, бонусы персоналу)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высокий риск неверной оценки выгод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сложность интеграции компаний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проблемы с персоналом купленной компании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400" dirty="0">
                <a:cs typeface="Times New Roman" pitchFamily="18" charset="0"/>
              </a:rPr>
              <a:t>•</a:t>
            </a:r>
            <a:r>
              <a:rPr lang="ru-RU" sz="2400" dirty="0"/>
              <a:t>  вероятность несовместимости корпоративных культур (при трансграничных сделках)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94310" y="1"/>
            <a:ext cx="8321095" cy="4754880"/>
          </a:xfrm>
        </p:spPr>
        <p:txBody>
          <a:bodyPr>
            <a:normAutofit/>
          </a:bodyPr>
          <a:lstStyle/>
          <a:p>
            <a:pPr indent="354013"/>
            <a:r>
              <a:rPr lang="ru-RU" sz="2200" b="1" dirty="0" err="1"/>
              <a:t>Синергический</a:t>
            </a:r>
            <a:r>
              <a:rPr lang="ru-RU" sz="2200" b="1" dirty="0"/>
              <a:t> эффект</a:t>
            </a:r>
            <a:r>
              <a:rPr lang="ru-RU" sz="2200" dirty="0"/>
              <a:t> состоит в том, что стоимость новой компании после слияния (присоединения) становится больше суммы стоимостей двух компаний, взятых по отдельности. </a:t>
            </a:r>
          </a:p>
          <a:p>
            <a:pPr indent="354013"/>
            <a:endParaRPr lang="ru-RU" sz="2200" dirty="0"/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NV</a:t>
            </a:r>
            <a:r>
              <a:rPr lang="ru-RU" sz="2400" b="1" dirty="0">
                <a:solidFill>
                  <a:srgbClr val="C00000"/>
                </a:solidFill>
              </a:rPr>
              <a:t>  = [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АБ</a:t>
            </a:r>
            <a:r>
              <a:rPr lang="ru-RU" sz="2400" b="1" dirty="0">
                <a:solidFill>
                  <a:srgbClr val="C00000"/>
                </a:solidFill>
              </a:rPr>
              <a:t> – (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А</a:t>
            </a:r>
            <a:r>
              <a:rPr lang="ru-RU" sz="2400" b="1" dirty="0">
                <a:solidFill>
                  <a:srgbClr val="C00000"/>
                </a:solidFill>
              </a:rPr>
              <a:t> + </a:t>
            </a:r>
            <a:r>
              <a:rPr lang="en-US" sz="2400" b="1" dirty="0">
                <a:solidFill>
                  <a:srgbClr val="C00000"/>
                </a:solidFill>
              </a:rPr>
              <a:t>PV</a:t>
            </a:r>
            <a:r>
              <a:rPr lang="ru-RU" sz="2400" b="1" baseline="-25000" dirty="0">
                <a:solidFill>
                  <a:srgbClr val="C00000"/>
                </a:solidFill>
              </a:rPr>
              <a:t>Б</a:t>
            </a:r>
            <a:r>
              <a:rPr lang="ru-RU" sz="2400" b="1" dirty="0">
                <a:solidFill>
                  <a:srgbClr val="C00000"/>
                </a:solidFill>
              </a:rPr>
              <a:t>)] – </a:t>
            </a:r>
            <a:r>
              <a:rPr lang="en-US" sz="2400" b="1" dirty="0">
                <a:solidFill>
                  <a:srgbClr val="C00000"/>
                </a:solidFill>
              </a:rPr>
              <a:t>P</a:t>
            </a:r>
            <a:r>
              <a:rPr lang="ru-RU" sz="2400" dirty="0"/>
              <a:t>, </a:t>
            </a:r>
          </a:p>
          <a:p>
            <a:r>
              <a:rPr lang="ru-RU" sz="2200" dirty="0"/>
              <a:t>где </a:t>
            </a:r>
          </a:p>
          <a:p>
            <a:r>
              <a:rPr lang="en-US" sz="2200" b="1" dirty="0"/>
              <a:t>NV</a:t>
            </a:r>
            <a:r>
              <a:rPr lang="ru-RU" sz="2200" dirty="0"/>
              <a:t> – чистая выгода компании А;</a:t>
            </a:r>
          </a:p>
          <a:p>
            <a:r>
              <a:rPr lang="en-US" sz="2200" b="1" dirty="0"/>
              <a:t>PV</a:t>
            </a:r>
            <a:r>
              <a:rPr lang="ru-RU" sz="2200" b="1" baseline="-25000" dirty="0"/>
              <a:t>АБ</a:t>
            </a:r>
            <a:r>
              <a:rPr lang="ru-RU" sz="2200" b="1" dirty="0"/>
              <a:t> </a:t>
            </a:r>
            <a:r>
              <a:rPr lang="ru-RU" sz="2200" dirty="0"/>
              <a:t>– совокупная стоимость объединенной компании;</a:t>
            </a:r>
          </a:p>
          <a:p>
            <a:r>
              <a:rPr lang="en-US" sz="2200" b="1" dirty="0"/>
              <a:t>PV</a:t>
            </a:r>
            <a:r>
              <a:rPr lang="ru-RU" sz="2200" b="1" baseline="-25000" dirty="0"/>
              <a:t>А</a:t>
            </a:r>
            <a:r>
              <a:rPr lang="ru-RU" sz="2200" b="1" dirty="0"/>
              <a:t>, </a:t>
            </a:r>
            <a:r>
              <a:rPr lang="en-US" sz="2200" b="1" dirty="0"/>
              <a:t>PV</a:t>
            </a:r>
            <a:r>
              <a:rPr lang="ru-RU" sz="2200" b="1" baseline="-25000" dirty="0"/>
              <a:t>Б</a:t>
            </a:r>
            <a:r>
              <a:rPr lang="ru-RU" sz="2200" b="1" dirty="0"/>
              <a:t> </a:t>
            </a:r>
            <a:r>
              <a:rPr lang="ru-RU" sz="2200" dirty="0"/>
              <a:t>– рыночные стоимости компаний А и Б до объединения;</a:t>
            </a:r>
          </a:p>
          <a:p>
            <a:r>
              <a:rPr lang="en-US" sz="2200" b="1" dirty="0"/>
              <a:t>P</a:t>
            </a:r>
            <a:r>
              <a:rPr lang="ru-RU" sz="2200" dirty="0"/>
              <a:t> – расходы по реорганизации (размер уплаченной премии, организационные издержки и прочие).</a:t>
            </a:r>
          </a:p>
          <a:p>
            <a:pPr indent="354013"/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en-US" sz="2000" b="1" smtClean="0"/>
              <a:t>E</a:t>
            </a:r>
            <a:r>
              <a:rPr lang="ru-RU" sz="2000" b="1" dirty="0"/>
              <a:t>-</a:t>
            </a:r>
            <a:r>
              <a:rPr lang="en-US" sz="2000" b="1" dirty="0"/>
              <a:t>mail: viktor.savaley@vvsu.ru</a:t>
            </a:r>
            <a:endParaRPr lang="ru-RU" sz="2000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5392</TotalTime>
  <Words>1385</Words>
  <Application>Microsoft Office PowerPoint</Application>
  <PresentationFormat>Экран (4:3)</PresentationFormat>
  <Paragraphs>320</Paragraphs>
  <Slides>21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News Gothic MT</vt:lpstr>
      <vt:lpstr>Palatino Linotype</vt:lpstr>
      <vt:lpstr>Tahoma</vt:lpstr>
      <vt:lpstr>Times New Roman</vt:lpstr>
      <vt:lpstr>Wingdings</vt:lpstr>
      <vt:lpstr>ДО</vt:lpstr>
      <vt:lpstr>Презентация PowerPoint</vt:lpstr>
      <vt:lpstr>Презентация PowerPoint</vt:lpstr>
      <vt:lpstr>Место финансовой стратегии в системе реализации корпоративной стратегии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224</cp:revision>
  <cp:lastPrinted>2021-09-20T05:06:53Z</cp:lastPrinted>
  <dcterms:created xsi:type="dcterms:W3CDTF">2013-03-28T05:50:20Z</dcterms:created>
  <dcterms:modified xsi:type="dcterms:W3CDTF">2023-09-20T01:29:09Z</dcterms:modified>
</cp:coreProperties>
</file>