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0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5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91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1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14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9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44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0254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1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8270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410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9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99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194B-48A3-4AA2-A30D-1D36918A8E0D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9475092-5ADC-4872-A067-7C1F0789E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21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Управление ресурсами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5</a:t>
            </a:r>
          </a:p>
        </p:txBody>
      </p:sp>
    </p:spTree>
    <p:extLst>
      <p:ext uri="{BB962C8B-B14F-4D97-AF65-F5344CB8AC3E}">
        <p14:creationId xmlns:p14="http://schemas.microsoft.com/office/powerpoint/2010/main" val="372492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dirty="0"/>
              <a:t>Структура материально-технического обеспечения</a:t>
            </a:r>
          </a:p>
          <a:p>
            <a:r>
              <a:rPr lang="ru-RU" sz="2400" dirty="0"/>
              <a:t>Управление запасами</a:t>
            </a:r>
          </a:p>
          <a:p>
            <a:r>
              <a:rPr lang="ru-RU" sz="2400" dirty="0"/>
              <a:t>Оптимизация размера заказа</a:t>
            </a:r>
          </a:p>
        </p:txBody>
      </p:sp>
    </p:spTree>
    <p:extLst>
      <p:ext uri="{BB962C8B-B14F-4D97-AF65-F5344CB8AC3E}">
        <p14:creationId xmlns:p14="http://schemas.microsoft.com/office/powerpoint/2010/main" val="409637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552"/>
          </a:xfrm>
        </p:spPr>
        <p:txBody>
          <a:bodyPr/>
          <a:lstStyle/>
          <a:p>
            <a:r>
              <a:rPr lang="ru-RU" dirty="0"/>
              <a:t>Управление ресурсами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65662"/>
            <a:ext cx="8915400" cy="4545560"/>
          </a:xfrm>
        </p:spPr>
        <p:txBody>
          <a:bodyPr>
            <a:normAutofit/>
          </a:bodyPr>
          <a:lstStyle/>
          <a:p>
            <a:r>
              <a:rPr lang="ru-RU" sz="2400" dirty="0"/>
              <a:t>Включает процессы планирования, закупок, поставок, распределения, учета и контроля ресурсов, обычно трудовых и материально-технических.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Основная задача управления этими ресурсами — обеспечить их оптимальное использование для достижения конечной цели УП — формирования результата с запланированными показателями.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88655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Структура материально-технического обеспечения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905000"/>
            <a:ext cx="7976114" cy="477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8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Структурная модель управления ресурсами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905000"/>
            <a:ext cx="7121091" cy="48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2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17517"/>
            <a:ext cx="8915400" cy="5712031"/>
          </a:xfrm>
        </p:spPr>
        <p:txBody>
          <a:bodyPr>
            <a:normAutofit/>
          </a:bodyPr>
          <a:lstStyle/>
          <a:p>
            <a:r>
              <a:rPr lang="ru-RU" sz="2000" dirty="0"/>
              <a:t>Под </a:t>
            </a:r>
            <a:r>
              <a:rPr lang="ru-RU" sz="2000" u="sng" dirty="0"/>
              <a:t>закупками</a:t>
            </a:r>
            <a:r>
              <a:rPr lang="ru-RU" sz="2000" dirty="0"/>
              <a:t> понимают мероприятия, направленные на обеспечение проектов ресурсами, т.е. имуществом (товарами), выполнением работ (услуг), передачей результатов интеллектуального творчества в связи с конкретным проектом.</a:t>
            </a:r>
          </a:p>
          <a:p>
            <a:r>
              <a:rPr lang="ru-RU" sz="2000" u="sng" dirty="0"/>
              <a:t>Управление закупками</a:t>
            </a:r>
            <a:r>
              <a:rPr lang="ru-RU" sz="2000" dirty="0"/>
              <a:t>, материально-техническим обеспечением проекта — подсистема УП, включающая процессы приобретения товаров, продукции и услуг от внешних организаций — поставщиков.</a:t>
            </a:r>
          </a:p>
          <a:p>
            <a:r>
              <a:rPr lang="ru-RU" sz="2000" u="sng" dirty="0"/>
              <a:t>Управление поставками </a:t>
            </a:r>
            <a:r>
              <a:rPr lang="ru-RU" sz="2000" dirty="0"/>
              <a:t>выделяется в качестве самостоятельной подсистемы наряду с управлением закупками. Включает:</a:t>
            </a:r>
          </a:p>
          <a:p>
            <a:pPr lvl="2"/>
            <a:r>
              <a:rPr lang="ru-RU" sz="1800" dirty="0"/>
              <a:t>планирование поставок;</a:t>
            </a:r>
          </a:p>
          <a:p>
            <a:pPr lvl="2"/>
            <a:r>
              <a:rPr lang="ru-RU" sz="1800" dirty="0"/>
              <a:t>организацию бухгалтерского учета;</a:t>
            </a:r>
          </a:p>
          <a:p>
            <a:pPr lvl="2"/>
            <a:r>
              <a:rPr lang="ru-RU" sz="1800" dirty="0"/>
              <a:t>доставку, приемку и хранение товара;</a:t>
            </a:r>
          </a:p>
          <a:p>
            <a:pPr lvl="2"/>
            <a:r>
              <a:rPr lang="ru-RU" sz="1800" dirty="0"/>
              <a:t>учет и контроль доставки.</a:t>
            </a:r>
          </a:p>
        </p:txBody>
      </p:sp>
    </p:spTree>
    <p:extLst>
      <p:ext uri="{BB962C8B-B14F-4D97-AF65-F5344CB8AC3E}">
        <p14:creationId xmlns:p14="http://schemas.microsoft.com/office/powerpoint/2010/main" val="410426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Два основных метода планирования ресурсов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u="sng" dirty="0"/>
              <a:t>ресурсное планирование при ограничении по времени </a:t>
            </a:r>
            <a:r>
              <a:rPr lang="ru-RU" sz="2200" dirty="0"/>
              <a:t>предполагает фиксированную дату окончания проекта и назначение дополнительных ресурсов на периоды перегрузок;</a:t>
            </a:r>
          </a:p>
          <a:p>
            <a:r>
              <a:rPr lang="ru-RU" sz="2200" u="sng" dirty="0"/>
              <a:t>планирование при ограниченных ресурсах </a:t>
            </a:r>
            <a:r>
              <a:rPr lang="ru-RU" sz="2200" dirty="0"/>
              <a:t>предполагает, что первоначально заданное количество доступных ресурсов не может быть изменено и является основным ограничением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81032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Укрупненные этапы проектно-закупочного цикла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905000"/>
            <a:ext cx="8558005" cy="431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6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/>
          <a:lstStyle/>
          <a:p>
            <a:r>
              <a:rPr lang="ru-RU" dirty="0"/>
              <a:t>Управление запасами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8161"/>
            <a:ext cx="8915400" cy="5094514"/>
          </a:xfrm>
        </p:spPr>
        <p:txBody>
          <a:bodyPr>
            <a:normAutofit/>
          </a:bodyPr>
          <a:lstStyle/>
          <a:p>
            <a:r>
              <a:rPr lang="ru-RU" sz="2200" dirty="0"/>
              <a:t>Понятие </a:t>
            </a:r>
            <a:r>
              <a:rPr lang="ru-RU" sz="2200" u="sng" dirty="0"/>
              <a:t>«запасы»</a:t>
            </a:r>
            <a:r>
              <a:rPr lang="ru-RU" sz="2200" dirty="0"/>
              <a:t> относится не ко все видам ресурсов. В самом общем виде запасы определяются как ресурсы, хранящиеся на складах, и включают:</a:t>
            </a:r>
          </a:p>
          <a:p>
            <a:pPr lvl="2"/>
            <a:r>
              <a:rPr lang="ru-RU" sz="1800" dirty="0"/>
              <a:t>товарно-материальные запасы (сырье и материалы);</a:t>
            </a:r>
          </a:p>
          <a:p>
            <a:pPr lvl="2"/>
            <a:r>
              <a:rPr lang="ru-RU" sz="1800" dirty="0"/>
              <a:t>незавершенное производство;</a:t>
            </a:r>
          </a:p>
          <a:p>
            <a:pPr lvl="2"/>
            <a:r>
              <a:rPr lang="ru-RU" sz="1800" dirty="0"/>
              <a:t>готовую продукцию на складе.</a:t>
            </a:r>
          </a:p>
          <a:p>
            <a:endParaRPr lang="ru-RU" sz="2200" dirty="0"/>
          </a:p>
          <a:p>
            <a:r>
              <a:rPr lang="ru-RU" sz="2200" dirty="0"/>
              <a:t>Под </a:t>
            </a:r>
            <a:r>
              <a:rPr lang="ru-RU" sz="2200" u="sng" dirty="0"/>
              <a:t>управлением запасами</a:t>
            </a:r>
            <a:r>
              <a:rPr lang="ru-RU" sz="2200" dirty="0"/>
              <a:t> понимается контроль за их состоянием и принятие решений, нацеленных на экономию времени и средств за счет минимизации затрат по содержанию запасов, необходимых для эффективной реализации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370296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24395"/>
            <a:ext cx="8915400" cy="5186827"/>
          </a:xfrm>
        </p:spPr>
        <p:txBody>
          <a:bodyPr>
            <a:normAutofit/>
          </a:bodyPr>
          <a:lstStyle/>
          <a:p>
            <a:r>
              <a:rPr lang="ru-RU" sz="2400" u="sng" dirty="0"/>
              <a:t>Точка заказа</a:t>
            </a:r>
            <a:r>
              <a:rPr lang="ru-RU" sz="2400" dirty="0"/>
              <a:t>, или </a:t>
            </a:r>
            <a:r>
              <a:rPr lang="ru-RU" sz="2400" u="sng" dirty="0"/>
              <a:t>пороговый запас</a:t>
            </a:r>
            <a:r>
              <a:rPr lang="ru-RU" sz="2400" dirty="0"/>
              <a:t>, — минимальная величина запаса ресурса, при которой необходим новый заказ для его пополнения, или момент времени, когда должен быть произведен заказ.</a:t>
            </a:r>
          </a:p>
          <a:p>
            <a:endParaRPr lang="ru-RU" sz="2400" dirty="0"/>
          </a:p>
          <a:p>
            <a:r>
              <a:rPr lang="ru-RU" sz="2400" u="sng" dirty="0"/>
              <a:t>Страховой (резервный) запас </a:t>
            </a:r>
            <a:r>
              <a:rPr lang="ru-RU" sz="2400" dirty="0"/>
              <a:t>— минимальный целесообразный запас ресурсов, предназначенный для бесперебойного снабжения производства в случае нарушения хода поставок по сравнению с запланированным.</a:t>
            </a:r>
          </a:p>
        </p:txBody>
      </p:sp>
    </p:spTree>
    <p:extLst>
      <p:ext uri="{BB962C8B-B14F-4D97-AF65-F5344CB8AC3E}">
        <p14:creationId xmlns:p14="http://schemas.microsoft.com/office/powerpoint/2010/main" val="3176659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6550"/>
          </a:xfrm>
        </p:spPr>
        <p:txBody>
          <a:bodyPr/>
          <a:lstStyle/>
          <a:p>
            <a:r>
              <a:rPr lang="ru-RU" dirty="0"/>
              <a:t>Виды запасов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38794"/>
            <a:ext cx="8915400" cy="4272427"/>
          </a:xfrm>
        </p:spPr>
        <p:txBody>
          <a:bodyPr>
            <a:normAutofit/>
          </a:bodyPr>
          <a:lstStyle/>
          <a:p>
            <a:r>
              <a:rPr lang="ru-RU" sz="2400" dirty="0"/>
              <a:t>транзитные;</a:t>
            </a:r>
          </a:p>
          <a:p>
            <a:r>
              <a:rPr lang="ru-RU" sz="2400" dirty="0"/>
              <a:t>линейные;</a:t>
            </a:r>
          </a:p>
          <a:p>
            <a:r>
              <a:rPr lang="ru-RU" sz="2400" dirty="0"/>
              <a:t>резервирование ресурсов в виде запаса;</a:t>
            </a:r>
          </a:p>
          <a:p>
            <a:r>
              <a:rPr lang="ru-RU" sz="2400" dirty="0"/>
              <a:t>создаваемые в связи с ожиданием определенных событий;</a:t>
            </a:r>
          </a:p>
          <a:p>
            <a:r>
              <a:rPr lang="ru-RU" sz="2400" dirty="0"/>
              <a:t>серийные;</a:t>
            </a:r>
          </a:p>
          <a:p>
            <a:r>
              <a:rPr lang="ru-RU" sz="2400" dirty="0"/>
              <a:t>циклические;</a:t>
            </a:r>
          </a:p>
          <a:p>
            <a:r>
              <a:rPr lang="ru-RU" sz="2400" dirty="0"/>
              <a:t>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384637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управления запасами решает следующие основные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контроль и учет уровня запасов;</a:t>
            </a:r>
          </a:p>
          <a:p>
            <a:r>
              <a:rPr lang="ru-RU" sz="2400" dirty="0"/>
              <a:t>определение размера резервного запаса для каждого ресурса, необходимого для непрерывного обеспечения работ проекта;</a:t>
            </a:r>
          </a:p>
          <a:p>
            <a:r>
              <a:rPr lang="ru-RU" sz="2400" dirty="0"/>
              <a:t>расчет оптимального размера заказа ресурса;</a:t>
            </a:r>
          </a:p>
          <a:p>
            <a:r>
              <a:rPr lang="ru-RU" sz="2400" dirty="0"/>
              <a:t>определение интервала времени между заказами.</a:t>
            </a:r>
          </a:p>
        </p:txBody>
      </p:sp>
    </p:spTree>
    <p:extLst>
      <p:ext uri="{BB962C8B-B14F-4D97-AF65-F5344CB8AC3E}">
        <p14:creationId xmlns:p14="http://schemas.microsoft.com/office/powerpoint/2010/main" val="1510667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/>
          <a:lstStyle/>
          <a:p>
            <a:r>
              <a:rPr lang="ru-RU" dirty="0"/>
              <a:t>Оптимизация размера заказа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67543"/>
            <a:ext cx="8915400" cy="4343679"/>
          </a:xfrm>
        </p:spPr>
        <p:txBody>
          <a:bodyPr>
            <a:normAutofit/>
          </a:bodyPr>
          <a:lstStyle/>
          <a:p>
            <a:r>
              <a:rPr lang="ru-RU" sz="2200" dirty="0"/>
              <a:t>Задача управления запасами сведена к определению объема заказа (Q) и частоты выполнения заказов (T) за планируемый промежуток времени, что в свою очередь рассчитывается посредством балансирования между затратами, связанными с выполнением одного заказа (O), и затратами на хранение единицы запасов (C). </a:t>
            </a:r>
          </a:p>
          <a:p>
            <a:r>
              <a:rPr lang="ru-RU" sz="2200" dirty="0"/>
              <a:t>Размер заказа следует увеличивать до тех пор, пока снижение затрат на заказ перевешивает увеличение затрат на хранение.</a:t>
            </a:r>
          </a:p>
        </p:txBody>
      </p:sp>
    </p:spTree>
    <p:extLst>
      <p:ext uri="{BB962C8B-B14F-4D97-AF65-F5344CB8AC3E}">
        <p14:creationId xmlns:p14="http://schemas.microsoft.com/office/powerpoint/2010/main" val="2845370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46265"/>
            <a:ext cx="8915400" cy="5364957"/>
          </a:xfrm>
        </p:spPr>
        <p:txBody>
          <a:bodyPr>
            <a:normAutofit/>
          </a:bodyPr>
          <a:lstStyle/>
          <a:p>
            <a:r>
              <a:rPr lang="ru-RU" sz="2000" u="sng" dirty="0"/>
              <a:t>Издержки хранения запасов </a:t>
            </a:r>
            <a:r>
              <a:rPr lang="ru-RU" sz="2000" dirty="0"/>
              <a:t>за период между двумя поставками равны произведению затрат хранения единицы материала на средний объем запасов:</a:t>
            </a:r>
          </a:p>
          <a:p>
            <a:pPr marL="0" indent="0" algn="ctr">
              <a:buNone/>
            </a:pPr>
            <a:r>
              <a:rPr lang="ru-RU" sz="2000" b="1" dirty="0"/>
              <a:t>Z1 = C × Q : 2</a:t>
            </a:r>
          </a:p>
          <a:p>
            <a:r>
              <a:rPr lang="ru-RU" sz="2000" dirty="0"/>
              <a:t>Для расчета </a:t>
            </a:r>
            <a:r>
              <a:rPr lang="ru-RU" sz="2000" u="sng" dirty="0"/>
              <a:t>затрат на выполнение заказа </a:t>
            </a:r>
            <a:r>
              <a:rPr lang="ru-RU" sz="2000" dirty="0"/>
              <a:t>к условию неизменной величины заказа прибавляется предположение о его постоянной стоимости, поэтому затраты по заказу определяются как произведение затрат на один заказ O и количество заказов за отчетный период (S : Q)</a:t>
            </a:r>
          </a:p>
          <a:p>
            <a:pPr marL="0" indent="0" algn="ctr">
              <a:buNone/>
            </a:pPr>
            <a:r>
              <a:rPr lang="ru-RU" sz="2000" b="1" dirty="0"/>
              <a:t>Z2 = S × O : Q,</a:t>
            </a:r>
          </a:p>
          <a:p>
            <a:pPr marL="0" indent="0">
              <a:buNone/>
            </a:pPr>
            <a:r>
              <a:rPr lang="ru-RU" sz="2000" dirty="0"/>
              <a:t>где S — потребность в материалах или готовой продукции за отчетный период;</a:t>
            </a:r>
          </a:p>
          <a:p>
            <a:pPr marL="0" indent="0">
              <a:buNone/>
            </a:pPr>
            <a:r>
              <a:rPr lang="ru-RU" sz="2000" dirty="0"/>
              <a:t>      Q — объем заказа;</a:t>
            </a:r>
          </a:p>
          <a:p>
            <a:pPr marL="0" indent="0">
              <a:buNone/>
            </a:pPr>
            <a:r>
              <a:rPr lang="ru-RU" sz="2000" dirty="0"/>
              <a:t>      O — затраты, связанные с выполнением одного заказа.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12519"/>
            <a:ext cx="8915400" cy="5198703"/>
          </a:xfrm>
        </p:spPr>
        <p:txBody>
          <a:bodyPr>
            <a:normAutofit/>
          </a:bodyPr>
          <a:lstStyle/>
          <a:p>
            <a:r>
              <a:rPr lang="ru-RU" sz="2600" u="sng" dirty="0"/>
              <a:t>Оптимальный размер заказа </a:t>
            </a:r>
            <a:r>
              <a:rPr lang="ru-RU" sz="2600" dirty="0"/>
              <a:t>получается при минимальных суммарных издержках по управлению запасами.</a:t>
            </a:r>
          </a:p>
          <a:p>
            <a:pPr marL="0" indent="0" algn="ctr">
              <a:buNone/>
            </a:pPr>
            <a:r>
              <a:rPr lang="ru-RU" sz="2600" b="1" dirty="0"/>
              <a:t>Z = Z1 + Z2 ⇒ </a:t>
            </a:r>
            <a:r>
              <a:rPr lang="ru-RU" sz="2600" b="1" dirty="0" err="1"/>
              <a:t>Min</a:t>
            </a:r>
            <a:r>
              <a:rPr lang="ru-RU" sz="2600" b="1" dirty="0"/>
              <a:t>,</a:t>
            </a:r>
          </a:p>
          <a:p>
            <a:pPr marL="0" indent="0">
              <a:buNone/>
            </a:pPr>
            <a:r>
              <a:rPr lang="ru-RU" sz="2600" dirty="0"/>
              <a:t>т.е.:</a:t>
            </a:r>
          </a:p>
          <a:p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984" y="3478418"/>
            <a:ext cx="7982321" cy="85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0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Расчет параметров системы управления запасами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89" y="1905000"/>
            <a:ext cx="6182940" cy="48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9382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615</Words>
  <Application>Microsoft Office PowerPoint</Application>
  <PresentationFormat>Широкоэкранный</PresentationFormat>
  <Paragraphs>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Легкий дым</vt:lpstr>
      <vt:lpstr>Управление ресурсами проекта</vt:lpstr>
      <vt:lpstr>План</vt:lpstr>
      <vt:lpstr>Управление ресурсами</vt:lpstr>
      <vt:lpstr>Структура материально-технического обеспечения</vt:lpstr>
      <vt:lpstr>Структурная модель управления ресурсами проекта</vt:lpstr>
      <vt:lpstr>Презентация PowerPoint</vt:lpstr>
      <vt:lpstr>Два основных метода планирования ресурсов проекта</vt:lpstr>
      <vt:lpstr>Укрупненные этапы проектно-закупочного цикла</vt:lpstr>
      <vt:lpstr>Управление запасами</vt:lpstr>
      <vt:lpstr>Презентация PowerPoint</vt:lpstr>
      <vt:lpstr>Виды запасов</vt:lpstr>
      <vt:lpstr>Система управления запасами решает следующие основные задачи:</vt:lpstr>
      <vt:lpstr>Оптимизация размера заказа</vt:lpstr>
      <vt:lpstr>Презентация PowerPoint</vt:lpstr>
      <vt:lpstr>Презентация PowerPoint</vt:lpstr>
      <vt:lpstr>Расчет параметров системы управления запасами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ресурсами проекта</dc:title>
  <dc:creator>И.В.</dc:creator>
  <cp:lastModifiedBy>Инна</cp:lastModifiedBy>
  <cp:revision>7</cp:revision>
  <dcterms:created xsi:type="dcterms:W3CDTF">2015-03-28T00:11:33Z</dcterms:created>
  <dcterms:modified xsi:type="dcterms:W3CDTF">2020-10-16T11:48:45Z</dcterms:modified>
</cp:coreProperties>
</file>