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81" r:id="rId1"/>
    <p:sldMasterId id="2147483693" r:id="rId2"/>
  </p:sldMasterIdLst>
  <p:notesMasterIdLst>
    <p:notesMasterId r:id="rId61"/>
  </p:notesMasterIdLst>
  <p:sldIdLst>
    <p:sldId id="256" r:id="rId3"/>
    <p:sldId id="487" r:id="rId4"/>
    <p:sldId id="480" r:id="rId5"/>
    <p:sldId id="489" r:id="rId6"/>
    <p:sldId id="492" r:id="rId7"/>
    <p:sldId id="481" r:id="rId8"/>
    <p:sldId id="495" r:id="rId9"/>
    <p:sldId id="261" r:id="rId10"/>
    <p:sldId id="287" r:id="rId11"/>
    <p:sldId id="263" r:id="rId12"/>
    <p:sldId id="451" r:id="rId13"/>
    <p:sldId id="271" r:id="rId14"/>
    <p:sldId id="452" r:id="rId15"/>
    <p:sldId id="453" r:id="rId16"/>
    <p:sldId id="454" r:id="rId17"/>
    <p:sldId id="490" r:id="rId18"/>
    <p:sldId id="477" r:id="rId19"/>
    <p:sldId id="455" r:id="rId20"/>
    <p:sldId id="457" r:id="rId21"/>
    <p:sldId id="458" r:id="rId22"/>
    <p:sldId id="459" r:id="rId23"/>
    <p:sldId id="460" r:id="rId24"/>
    <p:sldId id="466" r:id="rId25"/>
    <p:sldId id="467" r:id="rId26"/>
    <p:sldId id="468" r:id="rId27"/>
    <p:sldId id="470" r:id="rId28"/>
    <p:sldId id="471" r:id="rId29"/>
    <p:sldId id="469" r:id="rId30"/>
    <p:sldId id="474" r:id="rId31"/>
    <p:sldId id="491" r:id="rId32"/>
    <p:sldId id="496" r:id="rId33"/>
    <p:sldId id="497" r:id="rId34"/>
    <p:sldId id="498" r:id="rId35"/>
    <p:sldId id="499" r:id="rId36"/>
    <p:sldId id="500" r:id="rId37"/>
    <p:sldId id="501" r:id="rId38"/>
    <p:sldId id="502" r:id="rId39"/>
    <p:sldId id="503" r:id="rId40"/>
    <p:sldId id="504" r:id="rId41"/>
    <p:sldId id="505" r:id="rId42"/>
    <p:sldId id="506" r:id="rId43"/>
    <p:sldId id="507" r:id="rId44"/>
    <p:sldId id="508" r:id="rId45"/>
    <p:sldId id="509" r:id="rId46"/>
    <p:sldId id="510" r:id="rId47"/>
    <p:sldId id="511" r:id="rId48"/>
    <p:sldId id="512" r:id="rId49"/>
    <p:sldId id="513" r:id="rId50"/>
    <p:sldId id="514" r:id="rId51"/>
    <p:sldId id="515" r:id="rId52"/>
    <p:sldId id="516" r:id="rId53"/>
    <p:sldId id="517" r:id="rId54"/>
    <p:sldId id="518" r:id="rId55"/>
    <p:sldId id="519" r:id="rId56"/>
    <p:sldId id="520" r:id="rId57"/>
    <p:sldId id="521" r:id="rId58"/>
    <p:sldId id="478" r:id="rId59"/>
    <p:sldId id="525" r:id="rId60"/>
  </p:sldIdLst>
  <p:sldSz cx="12192000" cy="6858000"/>
  <p:notesSz cx="6858000" cy="9144000"/>
  <p:custDataLst>
    <p:tags r:id="rId6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" y="8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D5EF0-EDA4-4FC2-8D24-180F1C12C6C7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8802F-A6C2-4CDB-BA05-E67842B89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84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142FB0-51EB-4429-9231-36F0C646D45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39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362AB6-2EFD-424C-BB93-3A0E858E7F8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194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CA9AF8-3AE5-4A92-9741-E2CC3B9FBA7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074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863730-9CDB-4C24-BC99-B7E6883732F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775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79A7F1-81BC-45D2-A5FB-351AF4603D4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51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14E11D-2658-4991-9CF6-01EA529ABCB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070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B02F0F-9FA0-4ABC-A8E9-F1A069328D9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961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57ACDC-BB8B-43BF-9682-9C8CF7A12847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535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66712-D062-4576-88A7-9F266EC9C62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30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11988800" y="3175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207434" y="241935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7290DD9-DDB1-4316-B49A-5B1A54802F89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86B1324-1FD2-4E24-98D5-A037FB5C0DB4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495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D497B89-2238-43DE-AA34-8CCBACD024A4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16600" y="1027114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DE2211C-6AD1-4361-8642-07547FC29089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282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203200" y="2286000"/>
            <a:ext cx="11777133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auto">
          <a:xfrm>
            <a:off x="207434" y="142875"/>
            <a:ext cx="11777133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203200" y="2438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5365495-7B7E-4BC5-90F6-F2D11ABAC6ED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CBAA381-49D2-49E0-853D-A4C5BECFAFF9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523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6083301" y="1576388"/>
            <a:ext cx="12700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7721601" y="6410326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87161F7-9744-4615-814A-B0F315916C76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8DE77AE-80EB-4501-9BB8-5D6B397133B2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24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6096000" y="2200276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3200" y="1371600"/>
            <a:ext cx="11777133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4734" y="6391275"/>
            <a:ext cx="11777133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203200" y="1279525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D46E4DF-6A52-4C72-B82B-C7E9BD5D7593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6400" y="6410326"/>
            <a:ext cx="4775200" cy="365125"/>
          </a:xfr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791200" y="104298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C44E0A3-5ED9-4B9C-ACD0-57E7A1A26F1C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16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9E312BC-51DE-4ADD-9E4B-476497846B16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791200" y="103663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A1943EC-0A9D-4DE0-9EED-FA7FCBD3BEEE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335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03200" y="15875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7462446-695C-455F-B747-A9B9321713AF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689600" y="6324601"/>
            <a:ext cx="8128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60798C3-9D1F-4820-8DE2-CA2FC98EAF67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81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03200" y="152400"/>
            <a:ext cx="11777133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1"/>
            <a:ext cx="12192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FD34528-0CBB-4E0D-9E86-8E3AB21073C4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2C370A2-A82C-42AE-A62C-59879D0C9FD1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510617" cy="366713"/>
          </a:xfr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3200" y="152401"/>
            <a:ext cx="11777133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BC90842-C80F-44A2-936C-6AA3C6DADFFA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7717367" y="6405564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EBC3C2E-6DB5-436A-B92F-20F4722BD65D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779433" cy="366713"/>
          </a:xfr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6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759A647-4CAA-456A-B416-7420A8FCFABF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41CFCD6-31BF-43F7-8AE7-8EB12ED15E0F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578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6402388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9118600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245600" y="3021013"/>
            <a:ext cx="560917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9220200" y="3009901"/>
            <a:ext cx="609600" cy="441325"/>
          </a:xfrm>
        </p:spPr>
        <p:txBody>
          <a:bodyPr/>
          <a:lstStyle>
            <a:lvl1pPr>
              <a:defRPr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42D41A7-C7FA-4FE1-A080-870E76971E8F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E8F2300-7095-4597-9CA4-9FDAC7FC5FD0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7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12192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600F786-E966-4993-9BD3-D4C96DE804D2}" type="datetimeFigureOut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9/13/2023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06400" y="6410326"/>
            <a:ext cx="47752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203200" y="1276350"/>
            <a:ext cx="1177713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791200" y="1039814"/>
            <a:ext cx="6096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7B9899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C11BD3F-16AB-441F-9024-B03B0B4393E7}" type="slidenum">
              <a:rPr lang="en-US" altLang="ru-RU" smtClean="0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>
              <a:latin typeface="Arial" panose="020B0604020202020204" pitchFamily="34" charset="0"/>
            </a:endParaRPr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402167" y="228601"/>
            <a:ext cx="113792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402167" y="1524000"/>
            <a:ext cx="113792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pic>
        <p:nvPicPr>
          <p:cNvPr id="1040" name="Picture 1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4" y="6381751"/>
            <a:ext cx="32173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85" y="6489701"/>
            <a:ext cx="958849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6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ecfor.ru/wp-content/uploads/2018/03/klopper-almon_mob_1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" y="3352800"/>
            <a:ext cx="10998926" cy="2298551"/>
          </a:xfrm>
        </p:spPr>
        <p:txBody>
          <a:bodyPr>
            <a:noAutofit/>
          </a:bodyPr>
          <a:lstStyle/>
          <a:p>
            <a:pPr algn="ctr"/>
            <a:endParaRPr lang="ru-RU" sz="3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974" y="992776"/>
            <a:ext cx="10919012" cy="1513441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tx1"/>
                </a:solidFill>
              </a:rPr>
              <a:t>ФИНАНСЫ</a:t>
            </a:r>
            <a:endParaRPr lang="ru-RU" sz="7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Организационные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Лекция каждую неделю</a:t>
            </a:r>
          </a:p>
          <a:p>
            <a:r>
              <a:rPr lang="ru-RU" dirty="0" smtClean="0"/>
              <a:t>Практика через неделю </a:t>
            </a:r>
          </a:p>
          <a:p>
            <a:r>
              <a:rPr lang="ru-RU" dirty="0" smtClean="0"/>
              <a:t>Экзамен </a:t>
            </a:r>
          </a:p>
          <a:p>
            <a:r>
              <a:rPr lang="ru-RU" dirty="0" smtClean="0"/>
              <a:t>Все баллы в течение семестра (</a:t>
            </a:r>
            <a:r>
              <a:rPr lang="ru-RU" dirty="0" smtClean="0">
                <a:solidFill>
                  <a:srgbClr val="FF0000"/>
                </a:solidFill>
              </a:rPr>
              <a:t>отдельного экзамена нет</a:t>
            </a:r>
            <a:r>
              <a:rPr lang="ru-RU" dirty="0" smtClean="0"/>
              <a:t>)</a:t>
            </a:r>
          </a:p>
          <a:p>
            <a:r>
              <a:rPr lang="ru-RU" dirty="0" smtClean="0"/>
              <a:t>Есть </a:t>
            </a:r>
            <a:r>
              <a:rPr lang="en-US" dirty="0" smtClean="0"/>
              <a:t>Moodle</a:t>
            </a:r>
            <a:r>
              <a:rPr lang="ru-RU" dirty="0" smtClean="0"/>
              <a:t> (задания на практики, презентации, вопросы для самопроверки, дополнительные </a:t>
            </a:r>
            <a:r>
              <a:rPr lang="ru-RU" dirty="0" smtClean="0"/>
              <a:t>задания</a:t>
            </a:r>
            <a:r>
              <a:rPr lang="en-US" dirty="0" smtClean="0"/>
              <a:t>) </a:t>
            </a:r>
            <a:r>
              <a:rPr lang="ru-RU" dirty="0" smtClean="0"/>
              <a:t>будет открыт через неделю </a:t>
            </a:r>
            <a:endParaRPr lang="ru-RU" dirty="0" smtClean="0"/>
          </a:p>
          <a:p>
            <a:r>
              <a:rPr lang="ru-RU" dirty="0" smtClean="0"/>
              <a:t>Литература по дисциплине</a:t>
            </a:r>
          </a:p>
          <a:p>
            <a:r>
              <a:rPr lang="ru-RU" dirty="0" smtClean="0"/>
              <a:t>Рабочая программа дисциплины</a:t>
            </a:r>
          </a:p>
          <a:p>
            <a:r>
              <a:rPr lang="ru-RU" dirty="0" smtClean="0"/>
              <a:t>Электронная почта (портфолио)</a:t>
            </a:r>
          </a:p>
          <a:p>
            <a:r>
              <a:rPr lang="ru-RU" dirty="0" smtClean="0"/>
              <a:t>Консультации: </a:t>
            </a:r>
            <a:r>
              <a:rPr lang="ru-RU" dirty="0" smtClean="0"/>
              <a:t>среда с 12 до 13, ауд. 1527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2372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Календарный план </a:t>
            </a:r>
            <a:r>
              <a:rPr lang="ru-RU" dirty="0" smtClean="0"/>
              <a:t>дисциплины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16299930"/>
              </p:ext>
            </p:extLst>
          </p:nvPr>
        </p:nvGraphicFramePr>
        <p:xfrm>
          <a:off x="458086" y="987552"/>
          <a:ext cx="11267700" cy="5915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0493">
                  <a:extLst>
                    <a:ext uri="{9D8B030D-6E8A-4147-A177-3AD203B41FA5}">
                      <a16:colId xmlns:a16="http://schemas.microsoft.com/office/drawing/2014/main" val="191926130"/>
                    </a:ext>
                  </a:extLst>
                </a:gridCol>
                <a:gridCol w="1169895">
                  <a:extLst>
                    <a:ext uri="{9D8B030D-6E8A-4147-A177-3AD203B41FA5}">
                      <a16:colId xmlns:a16="http://schemas.microsoft.com/office/drawing/2014/main" val="3437510325"/>
                    </a:ext>
                  </a:extLst>
                </a:gridCol>
                <a:gridCol w="8917312">
                  <a:extLst>
                    <a:ext uri="{9D8B030D-6E8A-4147-A177-3AD203B41FA5}">
                      <a16:colId xmlns:a16="http://schemas.microsoft.com/office/drawing/2014/main" val="2273425195"/>
                    </a:ext>
                  </a:extLst>
                </a:gridCol>
              </a:tblGrid>
              <a:tr h="2612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Группа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Тема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1112585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Бгу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3691024"/>
                  </a:ext>
                </a:extLst>
              </a:tr>
              <a:tr h="267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Хд2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81315"/>
                  </a:ext>
                </a:extLst>
              </a:tr>
              <a:tr h="5224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Лекция 1 по теме «Сущность и функции финансов Статистика финансовых потоков»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3703145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Бэу22-4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Практическое занятие №1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Работа со статьями о сущности финансов 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Пояснение задания «Анализ ВВП»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524376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Хд1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7583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ЭБ22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052045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2531"/>
                  </a:ext>
                </a:extLst>
              </a:tr>
              <a:tr h="509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Лекция 2 по теме «Финансовая </a:t>
                      </a:r>
                      <a:r>
                        <a:rPr lang="ru-RU" sz="1800" dirty="0" smtClean="0">
                          <a:effectLst/>
                        </a:rPr>
                        <a:t>система. Управление финансами. </a:t>
                      </a:r>
                      <a:r>
                        <a:rPr lang="ru-RU" sz="1800" dirty="0">
                          <a:effectLst/>
                        </a:rPr>
                        <a:t>Финансовая политика»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9953918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Бгу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Практическое занятие №1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4967776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Хд2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14916"/>
                  </a:ext>
                </a:extLst>
              </a:tr>
              <a:tr h="5224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27/09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Лекция 2 по теме «Финансовая система управление финансами Финансовая политика»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4550891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02/10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Бэу22-4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Практическое занятие №2 «Финансовая система </a:t>
                      </a:r>
                      <a:r>
                        <a:rPr lang="ru-RU" sz="1800" dirty="0" smtClean="0">
                          <a:effectLst/>
                        </a:rPr>
                        <a:t>РФ»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Составление структуры финансовой системы РФ.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9547091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02/10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Хд1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41382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02/10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ЭБ22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12637"/>
                  </a:ext>
                </a:extLst>
              </a:tr>
              <a:tr h="261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04/10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68093"/>
                  </a:ext>
                </a:extLst>
              </a:tr>
              <a:tr h="5224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04/10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Лекция 3 по теме «Основы функционирования ГМФ. Бюджет. Бюджетное устройство. Бюджетный федерализм Межбюджетные отношения»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0626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18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Рейтинг-план дисциплины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13626470"/>
              </p:ext>
            </p:extLst>
          </p:nvPr>
        </p:nvGraphicFramePr>
        <p:xfrm>
          <a:off x="1303867" y="1507063"/>
          <a:ext cx="9584265" cy="4842936"/>
        </p:xfrm>
        <a:graphic>
          <a:graphicData uri="http://schemas.openxmlformats.org/drawingml/2006/table">
            <a:tbl>
              <a:tblPr firstRow="1" firstCol="1" bandRow="1"/>
              <a:tblGrid>
                <a:gridCol w="6870155">
                  <a:extLst>
                    <a:ext uri="{9D8B030D-6E8A-4147-A177-3AD203B41FA5}">
                      <a16:colId xmlns:a16="http://schemas.microsoft.com/office/drawing/2014/main" val="1909811650"/>
                    </a:ext>
                  </a:extLst>
                </a:gridCol>
                <a:gridCol w="1001371">
                  <a:extLst>
                    <a:ext uri="{9D8B030D-6E8A-4147-A177-3AD203B41FA5}">
                      <a16:colId xmlns:a16="http://schemas.microsoft.com/office/drawing/2014/main" val="3971694121"/>
                    </a:ext>
                  </a:extLst>
                </a:gridCol>
                <a:gridCol w="1712739">
                  <a:extLst>
                    <a:ext uri="{9D8B030D-6E8A-4147-A177-3AD203B41FA5}">
                      <a16:colId xmlns:a16="http://schemas.microsoft.com/office/drawing/2014/main" val="2010918993"/>
                    </a:ext>
                  </a:extLst>
                </a:gridCol>
              </a:tblGrid>
              <a:tr h="605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и вид работ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148904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Практические занятия (3*5+1*10)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935358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Динамика ВВП РФ (РАР)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53269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первая аттестация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25003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Практические занятия (4*10)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8370981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Реферат 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461945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вторая аттестация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162486"/>
                  </a:ext>
                </a:extLst>
              </a:tr>
              <a:tr h="6053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за семестр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946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Полнотекстовая база данных </a:t>
            </a:r>
            <a:r>
              <a:rPr lang="ru-RU" dirty="0" err="1" smtClean="0"/>
              <a:t>Юрайт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Финансы: учебник и практикум для вузов / Н.И. </a:t>
            </a:r>
            <a:r>
              <a:rPr lang="ru-RU" dirty="0" err="1" smtClean="0"/>
              <a:t>Берзон</a:t>
            </a:r>
            <a:r>
              <a:rPr lang="ru-RU" dirty="0" smtClean="0"/>
              <a:t> и др.</a:t>
            </a:r>
          </a:p>
          <a:p>
            <a:pPr marL="0" indent="0">
              <a:buNone/>
            </a:pPr>
            <a:r>
              <a:rPr lang="ru-RU" dirty="0"/>
              <a:t>Финансы: учебник и практикум для вузов / </a:t>
            </a:r>
            <a:r>
              <a:rPr lang="ru-RU" dirty="0" smtClean="0"/>
              <a:t>Л.А. </a:t>
            </a:r>
            <a:r>
              <a:rPr lang="ru-RU" dirty="0" err="1" smtClean="0"/>
              <a:t>Чалдаева</a:t>
            </a:r>
            <a:r>
              <a:rPr lang="ru-RU" dirty="0" smtClean="0"/>
              <a:t> </a:t>
            </a:r>
            <a:r>
              <a:rPr lang="ru-RU" dirty="0"/>
              <a:t>и др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Финансы: учебник </a:t>
            </a:r>
            <a:r>
              <a:rPr lang="ru-RU" dirty="0" smtClean="0"/>
              <a:t>для </a:t>
            </a:r>
            <a:r>
              <a:rPr lang="ru-RU" dirty="0"/>
              <a:t>вузов / </a:t>
            </a:r>
            <a:r>
              <a:rPr lang="ru-RU" dirty="0" smtClean="0"/>
              <a:t>Н.Г. Иванова и </a:t>
            </a:r>
            <a:r>
              <a:rPr lang="ru-RU" dirty="0"/>
              <a:t>др.</a:t>
            </a:r>
          </a:p>
          <a:p>
            <a:pPr marL="0" indent="0">
              <a:buNone/>
            </a:pPr>
            <a:r>
              <a:rPr lang="ru-RU" dirty="0"/>
              <a:t>Финансы: учебник </a:t>
            </a:r>
            <a:r>
              <a:rPr lang="ru-RU" dirty="0" smtClean="0"/>
              <a:t>для </a:t>
            </a:r>
            <a:r>
              <a:rPr lang="ru-RU" dirty="0"/>
              <a:t>вузов / </a:t>
            </a:r>
            <a:r>
              <a:rPr lang="ru-RU" dirty="0" smtClean="0"/>
              <a:t>М.В. Романовский и </a:t>
            </a:r>
            <a:r>
              <a:rPr lang="ru-RU" dirty="0"/>
              <a:t>др.</a:t>
            </a:r>
          </a:p>
          <a:p>
            <a:r>
              <a:rPr lang="ru-RU" dirty="0" smtClean="0"/>
              <a:t>Статьи в журналах, сайты в интернете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24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курса (разделы)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Финансы в системе экономических отношений  и управление финансами</a:t>
            </a:r>
          </a:p>
          <a:p>
            <a:r>
              <a:rPr lang="ru-RU" dirty="0" smtClean="0"/>
              <a:t>Государственные и муниципальные финансы</a:t>
            </a:r>
          </a:p>
          <a:p>
            <a:r>
              <a:rPr lang="ru-RU" dirty="0" smtClean="0"/>
              <a:t>Финансы организаций</a:t>
            </a:r>
          </a:p>
          <a:p>
            <a:r>
              <a:rPr lang="ru-RU" dirty="0" smtClean="0"/>
              <a:t>Личные финансы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2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Личные финансы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Одно из заданий этого раздела – составление перспективного (долгосрочного) личного финансового плана. </a:t>
            </a:r>
          </a:p>
          <a:p>
            <a:r>
              <a:rPr lang="ru-RU" dirty="0" smtClean="0"/>
              <a:t>Планирование расходной части плана и доходов. </a:t>
            </a:r>
          </a:p>
          <a:p>
            <a:endParaRPr lang="ru-RU" dirty="0"/>
          </a:p>
          <a:p>
            <a:r>
              <a:rPr lang="ru-RU" i="1" dirty="0" smtClean="0"/>
              <a:t>Рекомендация</a:t>
            </a:r>
            <a:r>
              <a:rPr lang="ru-RU" dirty="0" smtClean="0"/>
              <a:t>: в течение 2-3 месяцев вести учет расходов, чтобы при выполнении задания проще было формировать категории расходов.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136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Сущность и функции финансов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71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Этимология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Термин ФИНАНСЫ берет свое начало от латинских слов </a:t>
            </a:r>
            <a:r>
              <a:rPr lang="en-US" i="1" dirty="0" smtClean="0"/>
              <a:t>finis</a:t>
            </a:r>
            <a:r>
              <a:rPr lang="en-US" dirty="0" smtClean="0"/>
              <a:t> (</a:t>
            </a:r>
            <a:r>
              <a:rPr lang="ru-RU" dirty="0" smtClean="0"/>
              <a:t>конец) и </a:t>
            </a:r>
            <a:r>
              <a:rPr lang="en-US" i="1" dirty="0" err="1" smtClean="0"/>
              <a:t>financia</a:t>
            </a:r>
            <a:r>
              <a:rPr lang="ru-RU" dirty="0" smtClean="0"/>
              <a:t> (наличность, доход, любой денежный доход).</a:t>
            </a:r>
          </a:p>
          <a:p>
            <a:pPr algn="just"/>
            <a:r>
              <a:rPr lang="ru-RU" dirty="0" smtClean="0"/>
              <a:t>В средневековой латыни их употребляли для обозначения срока платежа и документов, доказывающих погашение долга по окончании сделки. Позже по словом финансы стали понимать всю совокупность денежного хозяйства государства. С усложнением денежных расчетов и развитием международной торговли категория финансы стала приобретать новой значение.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21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как историческая категория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появились одновременно с возникновением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расслоении общества на классы.</a:t>
            </a:r>
          </a:p>
          <a:p>
            <a:pPr indent="0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Имеют стадии возникновения и развития.</a:t>
            </a:r>
          </a:p>
          <a:p>
            <a:pPr indent="0">
              <a:spcAft>
                <a:spcPts val="0"/>
              </a:spcAft>
              <a:buNone/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spcAft>
                <a:spcPts val="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систематические труды о финансах появились в 15 веке усилиями ученых меркантилистов, далее ее развивали физиократы, классики.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как историческая категория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 капитализма, когда товарно-денежные отношения приобрели всеохватывающий характер, финансы стали выражать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экономические отношения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связи с образованием, распределением и использованием фондов денежных средств в процессе распределения и перераспределения национального дохода. Основные средства капиталистических государств стали концентрироваться в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государственном бюджете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9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как экономическая категория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02336" y="1527047"/>
            <a:ext cx="11338560" cy="483988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Денежные отношения» – более широкое понятие, тогда как финансы – лишь часть денежных отношений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Государство перераспределяет созданный продукт через налоги. В каждом конкретном случае, для каждого налогоплательщика, установить прямую связь между тем, сколько он отдал и сколько получил взамен от государства в виде общественных благ, было невозможно. В таком случае возникают неэквивалентные денежные отношения. Со временем выделяется особая группа денежных отношений, для которой характерным является преимущественно неэквивалентное движение денег.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этих отношений формировались централизованные денежные фонды государства. Эти фонды тратятся на содержание армии, госаппарата, осуществление экономической и социальной политики.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перераспределения формировались не только централизованные фонды государства, но и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децентрализованные денежные фонды хозяйствующих субъектов и граждан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(домашних хозяйств).</a:t>
            </a:r>
          </a:p>
        </p:txBody>
      </p:sp>
    </p:spTree>
    <p:extLst>
      <p:ext uri="{BB962C8B-B14F-4D97-AF65-F5344CB8AC3E}">
        <p14:creationId xmlns:p14="http://schemas.microsoft.com/office/powerpoint/2010/main" val="285164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Характерные черты (признаки) финансов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Денежная форма функционирования</a:t>
            </a:r>
          </a:p>
          <a:p>
            <a:r>
              <a:rPr lang="ru-RU" dirty="0" smtClean="0"/>
              <a:t>Доминирующее участие в перераспределении общественного продукта</a:t>
            </a:r>
          </a:p>
          <a:p>
            <a:r>
              <a:rPr lang="ru-RU" dirty="0" smtClean="0"/>
              <a:t>Обусловленность существованием государства</a:t>
            </a:r>
          </a:p>
          <a:p>
            <a:r>
              <a:rPr lang="ru-RU" dirty="0" smtClean="0"/>
              <a:t>Основой формирования финансовых отношений является сфера материального производства</a:t>
            </a:r>
          </a:p>
          <a:p>
            <a:r>
              <a:rPr lang="ru-RU" dirty="0" smtClean="0"/>
              <a:t>Непосредственное влияние на функционирование национальной экономики с помощью финансового механизма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999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формированием, распределением и использованием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централизованных и децентрализованных фондов денежных средств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выполнения собственных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и задач государства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местного самоуправления, а также делегированных полномочий государства и обеспечения условий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расширенного воспроизводства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процессе которых осуществляются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и перераспределение валового внутреннего продукта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удовлетворением потребностей сообщества.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007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–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Организованные государством денежные отношения, возникающие на стадии распределения и перераспределения созданного общественного продукта и опосредующие преимущественно неэквивалентные связи. (трактовка с позиции государства – в узком смысле)</a:t>
            </a:r>
          </a:p>
          <a:p>
            <a:pPr algn="just"/>
            <a:r>
              <a:rPr lang="ru-RU" dirty="0" smtClean="0"/>
              <a:t>Система отношений в обществе по поводу образования и использования денежных фондов не только в сфере государственных (публичных) финансов, но и в кредитной системе, на финансовых рынках, в отраслях материального производства и т.д. (трактовка в широком смысле)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530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–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Наука о том, как формируются и расходуются фонды денежных средств в течение определенного периода времени (</a:t>
            </a:r>
            <a:r>
              <a:rPr lang="ru-RU" dirty="0" err="1" smtClean="0"/>
              <a:t>Берзон</a:t>
            </a:r>
            <a:r>
              <a:rPr lang="ru-RU" dirty="0" smtClean="0"/>
              <a:t> Н.И.) наука о финансах охватывает все сферы деятельности.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887" y="3018895"/>
            <a:ext cx="545782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41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Трактовка категории финансы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Зависит от:</a:t>
            </a:r>
          </a:p>
          <a:p>
            <a:r>
              <a:rPr lang="ru-RU" dirty="0" smtClean="0"/>
              <a:t>Стадии развития финансовых отношений</a:t>
            </a:r>
          </a:p>
          <a:p>
            <a:r>
              <a:rPr lang="ru-RU" dirty="0" smtClean="0"/>
              <a:t>Принадлежности автора к той или иной научной школе</a:t>
            </a:r>
          </a:p>
          <a:p>
            <a:r>
              <a:rPr lang="ru-RU" dirty="0" smtClean="0"/>
              <a:t>Позиции рассмотрения (в узком и широком смыслах)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143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Финансы и финансовые 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Финансовые ресурсы – источник развития экономики и бизнеса, удовлетворения общегосударственных и социальных нужд, материального стимулирования.</a:t>
            </a:r>
          </a:p>
          <a:p>
            <a:pPr algn="just"/>
            <a:r>
              <a:rPr lang="ru-RU" dirty="0" smtClean="0"/>
              <a:t>Главным источником финансовых ресурсов выступает валовой национальный продукт, однако они могут формироваться и на базе части национального богатства, или внешних поступлений.</a:t>
            </a:r>
          </a:p>
          <a:p>
            <a:pPr algn="just"/>
            <a:r>
              <a:rPr lang="ru-RU" dirty="0" smtClean="0"/>
              <a:t>Объем национального дохода определяет возможности удовлетворения общегосударственных потребностей и расширения общественного производства.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70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Финансы и финансовые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своему материальному содержанию финансы – это целевые фонды денежных средств в совокупности представляющие финансовые ресурсы страны.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ресурсы используются для финансирования расходов, осуществляемых из бюджета, внебюджетных фондов и собственных средств предприятий.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1970421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Финансы и финансовые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 условие роста финансовых ресурсов – увеличение национального дохода.</a:t>
            </a:r>
          </a:p>
          <a:p>
            <a:pPr indent="0" algn="ctr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Финансы и финансовые ресурсы – не тождественные понятия.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ресурсы сами по себе не определяют сущности финансов, не раскрывают их внутреннего содержания и общественного назначения. 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наука изучает не ресурсы как таковые, а общественные отношения, возникающие на основе образования, распределения и использования ресурсов; она исследует закономерности развития финансовых отношений.</a:t>
            </a:r>
          </a:p>
        </p:txBody>
      </p:sp>
    </p:spTree>
    <p:extLst>
      <p:ext uri="{BB962C8B-B14F-4D97-AF65-F5344CB8AC3E}">
        <p14:creationId xmlns:p14="http://schemas.microsoft.com/office/powerpoint/2010/main" val="969218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формирования и распределения финансовых ресурсов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этап.	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финансовых ресурсов юридическими и физическими лицами.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этап.	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Первичное распределение финансовых ресурсов между их создателями и государством. Объект распределения – прибыль, инструмент распределения – налоговая система.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этап.	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Перераспределение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финансовых ресурсов на государственном уровне через систему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региональных (уровень субъектов РФ) и местных финансов.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0811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Денежные фонды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Фонды аккумулируемых денежных средств в процессе их образования и движения являются носителями финансовых отношений.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Субъектами </a:t>
            </a:r>
            <a:r>
              <a:rPr lang="ru-RU" dirty="0" smtClean="0"/>
              <a:t>этих отношений установлены юридические и физические лица, а также органы государственного и муниципального управления. Экономические операции осуществляются с использованием денег, а так как денежный оборот – основа финансов, то финансы и полной мере отражают денежные отношения, складывающиеся в процессе распределительных и </a:t>
            </a:r>
            <a:r>
              <a:rPr lang="ru-RU" dirty="0" err="1" smtClean="0"/>
              <a:t>перераспределительных</a:t>
            </a:r>
            <a:r>
              <a:rPr lang="ru-RU" dirty="0" smtClean="0"/>
              <a:t> процессов, осуществляемых участниками экономической 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949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409714" y="1065008"/>
            <a:ext cx="7272170" cy="8175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prstClr val="white"/>
                </a:solidFill>
              </a:rPr>
              <a:t>ФУНКЦИИ ФИНАНСОВ</a:t>
            </a:r>
            <a:endParaRPr lang="ru-RU" sz="4000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68188" y="2947597"/>
            <a:ext cx="3496241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rgbClr val="D16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РАСПРЕДЕЛИТЕЛЬНАЯ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01093" y="2947597"/>
            <a:ext cx="3162748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rgbClr val="D16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РЕГУЛИРУЮЩАЯ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00510" y="2947597"/>
            <a:ext cx="3162748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rgbClr val="D1634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КОНТРОЛЬНАЯ</a:t>
            </a:r>
          </a:p>
        </p:txBody>
      </p:sp>
      <p:cxnSp>
        <p:nvCxnSpPr>
          <p:cNvPr id="8" name="Соединительная линия уступом 7"/>
          <p:cNvCxnSpPr>
            <a:stCxn id="3" idx="2"/>
            <a:endCxn id="4" idx="0"/>
          </p:cNvCxnSpPr>
          <p:nvPr/>
        </p:nvCxnSpPr>
        <p:spPr>
          <a:xfrm rot="5400000">
            <a:off x="3848550" y="750348"/>
            <a:ext cx="1065008" cy="3329490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3" idx="2"/>
            <a:endCxn id="5" idx="0"/>
          </p:cNvCxnSpPr>
          <p:nvPr/>
        </p:nvCxnSpPr>
        <p:spPr>
          <a:xfrm rot="16200000" flipH="1">
            <a:off x="5631629" y="2296759"/>
            <a:ext cx="1065008" cy="236668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3" idx="2"/>
            <a:endCxn id="6" idx="0"/>
          </p:cNvCxnSpPr>
          <p:nvPr/>
        </p:nvCxnSpPr>
        <p:spPr>
          <a:xfrm rot="16200000" flipH="1">
            <a:off x="7331337" y="597050"/>
            <a:ext cx="1065008" cy="3636085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60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финансов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Распределительная</a:t>
            </a:r>
          </a:p>
          <a:p>
            <a:pPr marL="0" indent="0" algn="just">
              <a:buNone/>
            </a:pPr>
            <a:r>
              <a:rPr lang="ru-RU" dirty="0" smtClean="0"/>
              <a:t>В процессе функционирования финансового механизма осуществляются распределение и перераспределение произведенного общественного продукта – преимущественно через систему публичных денежных фондов</a:t>
            </a:r>
          </a:p>
          <a:p>
            <a:pPr algn="just"/>
            <a:r>
              <a:rPr lang="ru-RU" dirty="0" smtClean="0"/>
              <a:t>Контрольная</a:t>
            </a:r>
          </a:p>
          <a:p>
            <a:pPr marL="0" indent="0" algn="just">
              <a:buNone/>
            </a:pPr>
            <a:r>
              <a:rPr lang="ru-RU" dirty="0" smtClean="0"/>
              <a:t>Осуществляется контроль и мониторинг распределения и эффективности использования денежных фондов и финансовых ресурсов</a:t>
            </a:r>
          </a:p>
          <a:p>
            <a:pPr algn="just"/>
            <a:r>
              <a:rPr lang="ru-RU" dirty="0" smtClean="0"/>
              <a:t>Регулирующая</a:t>
            </a:r>
          </a:p>
          <a:p>
            <a:pPr marL="0" indent="0" algn="just">
              <a:buNone/>
            </a:pPr>
            <a:r>
              <a:rPr lang="ru-RU" dirty="0" smtClean="0"/>
              <a:t>Состоит в воздействии финансов на эффективность национальной экономики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016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Распределительная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 участвуя в распределении и перераспределении национального дохода, финансы способствуют трансформации пропорций, возникших при первичном распределении национального дохода, в пропорции его конечного использования.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Доходы, создаваемые в ходе такого перераспределения, должны обеспечить соответствие между материальными и финансовыми ресурсами и, прежде всего между размером денежных фондов и их структурой, с одной стороны, и объемом и структурой средств производства и предметов потребления - с другой.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960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Распределительная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Распределение национального дохода заключается в создании так называемых основных, или первичных доходов. Их сумма равна национальному доходу. Основные доходы формируются при распределении национального дохода среди участников материального производства.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первичные доходы еще не образуют общественных денежных средств, достаточных для развития приоритетных отраслей народного хозяйства, обеспечения обороноспособности страны, удовлетворения материальных и культурных потребностей населения. Необходимо дальнейшее распределение или перераспределение национального дохода.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322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Распределительная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Перераспределение национального дохода связано с межотраслевым и территориальным перераспределением средств в интересах наиболее эффективного и рационального использования доходов и накоплений предприятий и организаций; с наличием непроизводственной сферы, в которой национальный доход не создается; с перераспределением доходов между различными социальными группами населения.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перераспределения образуются вторичные, или производные доходы. Это доходы, полученные в отраслях непроизводственной сферы, налоги (подоходный налог с физических лиц и другие). Вторичные доходы служат для формирования конечных пропорций использования национального дохода.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830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Будучи инструментом формирования и использования денежных доходов и фондов, они объективно отражают ход распределительного процесса.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Контрольная функция проявляется в контроле за распределением валового внутреннего продукта по соответствующим фондам и расходованием их по целевому назначению.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Контрольная функция финансов проявляется также через многогранную деятельность финансовых органов. Работники финансовой системы и налоговой службы осуществляют финансовый контроль в процессе финансового планирования, при исполнении доходной и расходной частей бюджетной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082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Регулирующая функция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indent="0" algn="just">
              <a:buNone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проявляется через воздействие государства на экономическое развитие (поведение хозяйствующих субъектов, развитие отдельных территорий и отраслей) посредством финансовых рычагов.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Инструменты: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31520" indent="-457200" algn="just"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налоги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могут, как сокращать, так и стимулировать предпринимательскую деятельность и частное потребление;</a:t>
            </a:r>
          </a:p>
          <a:p>
            <a:pPr marL="731520" indent="-457200" algn="just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побуждают фирмы или работников производить те или иные товары и услуги, а также социальные выплаты, обеспечивающий определенный уровень доходов некоторым слоям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населения;</a:t>
            </a:r>
          </a:p>
          <a:p>
            <a:pPr marL="731520" indent="-457200" algn="just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или контроль, посредством принятия соответствующих законов, определенных видов экономической деятельности, вплоть до запрещения некоторых из них;</a:t>
            </a:r>
          </a:p>
          <a:p>
            <a:pPr marL="731520" indent="-457200" algn="just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предельных цен на некоторые товары и услуги (главным образом в отраслях естественных монополий).</a:t>
            </a:r>
          </a:p>
          <a:p>
            <a:pPr indent="252095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363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финансовые концепции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Концепция временной стоимости денег</a:t>
            </a:r>
          </a:p>
          <a:p>
            <a:r>
              <a:rPr lang="ru-RU" dirty="0" smtClean="0"/>
              <a:t>Концепция риска и доходности</a:t>
            </a:r>
          </a:p>
          <a:p>
            <a:r>
              <a:rPr lang="ru-RU" dirty="0" smtClean="0"/>
              <a:t>Концепция структуры капитала</a:t>
            </a:r>
          </a:p>
          <a:p>
            <a:r>
              <a:rPr lang="ru-RU" dirty="0" smtClean="0"/>
              <a:t>Концепция агентских отношений</a:t>
            </a:r>
          </a:p>
          <a:p>
            <a:r>
              <a:rPr lang="ru-RU" dirty="0" smtClean="0"/>
              <a:t>Концепция эффективности финансовых рынков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86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3"/>
          <p:cNvSpPr txBox="1">
            <a:spLocks noChangeArrowheads="1"/>
          </p:cNvSpPr>
          <p:nvPr/>
        </p:nvSpPr>
        <p:spPr bwMode="auto">
          <a:xfrm>
            <a:off x="1847850" y="4221163"/>
            <a:ext cx="849630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prstClr val="black"/>
              </a:solidFill>
            </a:endParaRPr>
          </a:p>
        </p:txBody>
      </p:sp>
      <p:sp>
        <p:nvSpPr>
          <p:cNvPr id="17411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Статистика финансовых потоков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Лекция 2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3940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Финансовый поток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457200" indent="-457200" eaLnBrk="1" hangingPunct="1"/>
            <a:r>
              <a:rPr lang="ru-RU" altLang="ru-RU" sz="2800"/>
              <a:t>Движение денежных средств, а именно создание, преобразование, обмен, передача стоимости.</a:t>
            </a:r>
          </a:p>
          <a:p>
            <a:pPr marL="457200" indent="-457200" eaLnBrk="1" hangingPunct="1"/>
            <a:r>
              <a:rPr lang="ru-RU" altLang="ru-RU" sz="2800"/>
              <a:t>Для принятия управленческих решений, необходимо знать объемы и направления движения финансовых потоков</a:t>
            </a:r>
          </a:p>
          <a:p>
            <a:pPr marL="457200" indent="-457200" eaLnBrk="1" hangingPunct="1"/>
            <a:r>
              <a:rPr lang="ru-RU" altLang="ru-RU" sz="2800"/>
              <a:t>Финансовые потоки в государстве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835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Финансовый поток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sz="quarter" idx="1"/>
          </p:nvPr>
        </p:nvSpPr>
        <p:spPr>
          <a:xfrm>
            <a:off x="1811339" y="1304925"/>
            <a:ext cx="8504237" cy="4572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u="sng" dirty="0"/>
              <a:t>По назначению </a:t>
            </a:r>
            <a:r>
              <a:rPr lang="ru-RU" sz="2800" dirty="0"/>
              <a:t>финансовые потоки делятся на:</a:t>
            </a:r>
          </a:p>
          <a:p>
            <a:pPr marL="0" indent="0" eaLnBrk="1" hangingPunct="1">
              <a:buNone/>
              <a:defRPr/>
            </a:pPr>
            <a:r>
              <a:rPr lang="ru-RU" sz="2800" dirty="0"/>
              <a:t> </a:t>
            </a:r>
            <a:r>
              <a:rPr lang="ru-RU" sz="2600" dirty="0"/>
              <a:t>1) обусловленные процессом закупки товаров;</a:t>
            </a:r>
          </a:p>
          <a:p>
            <a:pPr marL="0" indent="0" eaLnBrk="1" hangingPunct="1">
              <a:buNone/>
              <a:defRPr/>
            </a:pPr>
            <a:r>
              <a:rPr lang="ru-RU" sz="2600" dirty="0"/>
              <a:t>2) инвестиционные; </a:t>
            </a:r>
          </a:p>
          <a:p>
            <a:pPr marL="0" indent="0" eaLnBrk="1" hangingPunct="1">
              <a:buNone/>
              <a:defRPr/>
            </a:pPr>
            <a:r>
              <a:rPr lang="ru-RU" sz="2600" dirty="0"/>
              <a:t>3) по воспроизводству рабочей силы; </a:t>
            </a:r>
          </a:p>
          <a:p>
            <a:pPr marL="0" indent="0" eaLnBrk="1" hangingPunct="1">
              <a:buNone/>
              <a:defRPr/>
            </a:pPr>
            <a:r>
              <a:rPr lang="ru-RU" sz="2600" dirty="0"/>
              <a:t>4) связанные с формированием материальных затрат в процессе производственной деятельности предприятий; </a:t>
            </a:r>
          </a:p>
          <a:p>
            <a:pPr marL="0" indent="0" eaLnBrk="1" hangingPunct="1">
              <a:buNone/>
              <a:defRPr/>
            </a:pPr>
            <a:r>
              <a:rPr lang="ru-RU" sz="2600" dirty="0"/>
              <a:t>5) возникающие в процессе продажи товаров</a:t>
            </a:r>
            <a:r>
              <a:rPr lang="ru-RU" sz="2800" dirty="0"/>
              <a:t>.</a:t>
            </a:r>
          </a:p>
          <a:p>
            <a:pPr eaLnBrk="1" hangingPunct="1">
              <a:defRPr/>
            </a:pPr>
            <a:r>
              <a:rPr lang="ru-RU" sz="2800" u="sng" dirty="0"/>
              <a:t>По видам хозяйственных связей </a:t>
            </a:r>
            <a:r>
              <a:rPr lang="ru-RU" sz="2800" dirty="0"/>
              <a:t>выделяют </a:t>
            </a:r>
            <a:r>
              <a:rPr lang="ru-RU" sz="2600" dirty="0"/>
              <a:t>горизонтальные и вертикальные финансовые потоки.</a:t>
            </a:r>
            <a:r>
              <a:rPr lang="ru-RU" sz="2800" dirty="0"/>
              <a:t> 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5190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3"/>
          <p:cNvSpPr>
            <a:spLocks noChangeShapeType="1"/>
          </p:cNvSpPr>
          <p:nvPr/>
        </p:nvSpPr>
        <p:spPr bwMode="auto">
          <a:xfrm>
            <a:off x="1847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533525" y="312738"/>
            <a:ext cx="8496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srgbClr val="1120AA"/>
                </a:solidFill>
              </a:rPr>
              <a:t>Кругооборот средств</a:t>
            </a:r>
            <a:endParaRPr lang="ru-RU" altLang="ru-RU" sz="4000">
              <a:solidFill>
                <a:srgbClr val="1120AA"/>
              </a:solidFill>
            </a:endParaRPr>
          </a:p>
        </p:txBody>
      </p:sp>
      <p:sp>
        <p:nvSpPr>
          <p:cNvPr id="21508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FACF6E1-A7EE-4577-B2B9-429EAA55D62B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1847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>
                <a:solidFill>
                  <a:prstClr val="black"/>
                </a:solidFill>
              </a:rPr>
              <a:t> </a:t>
            </a:r>
            <a:endParaRPr lang="ru-RU" altLang="ru-RU" sz="2400">
              <a:solidFill>
                <a:prstClr val="black"/>
              </a:solidFill>
            </a:endParaRPr>
          </a:p>
        </p:txBody>
      </p:sp>
      <p:pic>
        <p:nvPicPr>
          <p:cNvPr id="2151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6" y="1138239"/>
            <a:ext cx="8969375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71114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A6D532-1760-4F2D-9FC6-9FFCCFF29666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3555" name="Text Box 11"/>
          <p:cNvSpPr txBox="1">
            <a:spLocks noChangeArrowheads="1"/>
          </p:cNvSpPr>
          <p:nvPr/>
        </p:nvSpPr>
        <p:spPr bwMode="auto">
          <a:xfrm>
            <a:off x="1847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>
                <a:solidFill>
                  <a:prstClr val="black"/>
                </a:solidFill>
              </a:rPr>
              <a:t> </a:t>
            </a:r>
            <a:endParaRPr lang="ru-RU" altLang="ru-RU" sz="2400">
              <a:solidFill>
                <a:prstClr val="black"/>
              </a:solidFill>
            </a:endParaRPr>
          </a:p>
        </p:txBody>
      </p:sp>
      <p:pic>
        <p:nvPicPr>
          <p:cNvPr id="23556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441325"/>
            <a:ext cx="83693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12340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Система национальных счетов (СНС)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457200" indent="-457200" eaLnBrk="1" hangingPunct="1"/>
            <a:r>
              <a:rPr lang="ru-RU" altLang="ru-RU" sz="2800"/>
              <a:t>согласованный на международном уровне стандартный набор рекомендаций по исчислению показателей экономической деятельности в соответствии с чёткими правилами ведения счетов и учёта на макроуровне, основанными на принципах экономической теории.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2476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Система национальных счетов (СНС)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457200" indent="-457200" algn="just" eaLnBrk="1" fontAlgn="auto" hangingPunct="1">
              <a:spcAft>
                <a:spcPts val="0"/>
              </a:spcAft>
              <a:buNone/>
              <a:defRPr/>
            </a:pPr>
            <a:r>
              <a:rPr lang="ru-RU" altLang="ru-RU" sz="2800" dirty="0"/>
              <a:t>Суть системы национальных счетов сводится к формированию обобщающих показателей развития экономики на различных стадиях процесса воспроизводства и взаимной увязке этих показателей между собой. Каждой стадии воспроизводства соответствует счет или группа счетов. </a:t>
            </a:r>
          </a:p>
          <a:p>
            <a:pPr marL="457200" indent="-457200" algn="just" eaLnBrk="1" fontAlgn="auto" hangingPunct="1">
              <a:spcAft>
                <a:spcPts val="0"/>
              </a:spcAft>
              <a:buNone/>
              <a:defRPr/>
            </a:pPr>
            <a:r>
              <a:rPr lang="ru-RU" altLang="ru-RU" sz="2800" dirty="0"/>
              <a:t>Таким образом имеется возможность проследить движение стоимости произведенных товаров и услуг а также добавленной стоимости от производства до использования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52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Система национальных счетов (СНС)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457200" indent="-457200" algn="just" eaLnBrk="1" hangingPunct="1">
              <a:buNone/>
            </a:pPr>
            <a:r>
              <a:rPr lang="ru-RU" altLang="ru-RU" sz="2800" dirty="0"/>
              <a:t>специальные балансы, в которых отражены, с одной стороны, наличие ресурсов, а с другой — их использование (принцип двойной записи). </a:t>
            </a:r>
          </a:p>
          <a:p>
            <a:pPr marL="457200" indent="-457200" algn="just" eaLnBrk="1" hangingPunct="1">
              <a:buNone/>
            </a:pPr>
            <a:r>
              <a:rPr lang="ru-RU" altLang="ru-RU" sz="2800" dirty="0"/>
              <a:t>Система национальных счетов — это своеобразные таблицы для выражения равновесных состояний совокупности операций обмена между участниками экономических отношений. </a:t>
            </a:r>
          </a:p>
          <a:p>
            <a:pPr marL="457200" indent="-457200" algn="just" eaLnBrk="1" hangingPunct="1">
              <a:buNone/>
            </a:pPr>
            <a:r>
              <a:rPr lang="ru-RU" altLang="ru-RU" sz="2800" dirty="0"/>
              <a:t>Счета ведут агенты — участники экономических отношений.</a:t>
            </a:r>
          </a:p>
        </p:txBody>
      </p:sp>
    </p:spTree>
    <p:extLst>
      <p:ext uri="{BB962C8B-B14F-4D97-AF65-F5344CB8AC3E}">
        <p14:creationId xmlns:p14="http://schemas.microsoft.com/office/powerpoint/2010/main" val="44504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Система национальных счетов (СНС)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2730500"/>
          </a:xfrm>
        </p:spPr>
        <p:txBody>
          <a:bodyPr/>
          <a:lstStyle/>
          <a:p>
            <a:pPr marL="457200" indent="-457200" algn="just" eaLnBrk="1" hangingPunct="1">
              <a:buNone/>
            </a:pPr>
            <a:r>
              <a:rPr lang="ru-RU" altLang="ru-RU" sz="2800"/>
              <a:t>Система национальных счетов дает описание финансовых потоков, характеризующих деятельность всех экономических агентов — резидентов от момента производства до момента конечного потребления или создания разных видов накопления.</a:t>
            </a:r>
          </a:p>
        </p:txBody>
      </p:sp>
    </p:spTree>
    <p:extLst>
      <p:ext uri="{BB962C8B-B14F-4D97-AF65-F5344CB8AC3E}">
        <p14:creationId xmlns:p14="http://schemas.microsoft.com/office/powerpoint/2010/main" val="363120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Функции системы национальных счетов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514350" indent="-514350" eaLnBrk="1" hangingPunct="1">
              <a:buFont typeface="Georgia" panose="02040502050405020303" pitchFamily="18" charset="0"/>
              <a:buAutoNum type="arabicPeriod"/>
            </a:pPr>
            <a:r>
              <a:rPr lang="ru-RU" altLang="ru-RU" sz="2800" dirty="0"/>
              <a:t>измерение объемов производства за определенный промежуток времени</a:t>
            </a:r>
          </a:p>
          <a:p>
            <a:pPr marL="514350" indent="-514350" eaLnBrk="1" hangingPunct="1">
              <a:buFont typeface="Georgia" panose="02040502050405020303" pitchFamily="18" charset="0"/>
              <a:buAutoNum type="arabicPeriod"/>
            </a:pPr>
            <a:r>
              <a:rPr lang="ru-RU" altLang="ru-RU" sz="2800" dirty="0"/>
              <a:t>выявление существующих тенденций в экономике</a:t>
            </a:r>
          </a:p>
          <a:p>
            <a:pPr marL="514350" indent="-514350" eaLnBrk="1" hangingPunct="1">
              <a:buFont typeface="Georgia" panose="02040502050405020303" pitchFamily="18" charset="0"/>
              <a:buAutoNum type="arabicPeriod"/>
            </a:pPr>
            <a:r>
              <a:rPr lang="ru-RU" altLang="ru-RU" sz="2800" dirty="0"/>
              <a:t>организация экономической политики 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217258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Задачи системы национальных счетов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800" dirty="0">
                <a:latin typeface="Arial" panose="020B0604020202020204" pitchFamily="34" charset="0"/>
              </a:rPr>
              <a:t>исчисление обобщающих статистических показателей, характеризующих результаты экономической деятельности;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800" dirty="0">
                <a:latin typeface="Arial" panose="020B0604020202020204" pitchFamily="34" charset="0"/>
              </a:rPr>
              <a:t>исследование динамики макроэкономических показателей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800" dirty="0">
                <a:latin typeface="Arial" panose="020B0604020202020204" pitchFamily="34" charset="0"/>
              </a:rPr>
              <a:t>анализ макроэкономических пропорций.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altLang="ru-RU" sz="2800" dirty="0">
              <a:latin typeface="Arial" panose="020B0604020202020204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r>
              <a:rPr lang="ru-RU" altLang="ru-RU" sz="2800" dirty="0">
                <a:latin typeface="Arial" panose="020B0604020202020204" pitchFamily="34" charset="0"/>
              </a:rPr>
              <a:t>Взаимосвязь показателей СНС составляет основу моделирования макроэкономических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21990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История системы национальных счетов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Макроэкономические счета У.Петти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Экономическая таблица Ф.Кене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Баланс народного хозяйства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Таблицы «затраты-выпуск» В.Леонтьева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«Белая книга»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«Синяя книга»</a:t>
            </a:r>
          </a:p>
          <a:p>
            <a:pPr marL="514350" indent="-514350"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 sz="2800"/>
              <a:t>«Зеленая книга»</a:t>
            </a:r>
          </a:p>
        </p:txBody>
      </p:sp>
    </p:spTree>
    <p:extLst>
      <p:ext uri="{BB962C8B-B14F-4D97-AF65-F5344CB8AC3E}">
        <p14:creationId xmlns:p14="http://schemas.microsoft.com/office/powerpoint/2010/main" val="37786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3"/>
          <p:cNvSpPr>
            <a:spLocks noChangeShapeType="1"/>
          </p:cNvSpPr>
          <p:nvPr/>
        </p:nvSpPr>
        <p:spPr bwMode="auto">
          <a:xfrm>
            <a:off x="1860550" y="1055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1860550" y="0"/>
            <a:ext cx="84963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</a:rPr>
              <a:t>Консолидированные счета доходов и богатства для Англии и Уэльса по Петти</a:t>
            </a:r>
          </a:p>
        </p:txBody>
      </p:sp>
      <p:sp>
        <p:nvSpPr>
          <p:cNvPr id="32772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7E8EB53-5B7B-4432-9B7B-29D9D0F74ED9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2773" name="Text Box 11"/>
          <p:cNvSpPr txBox="1">
            <a:spLocks noChangeArrowheads="1"/>
          </p:cNvSpPr>
          <p:nvPr/>
        </p:nvSpPr>
        <p:spPr bwMode="auto">
          <a:xfrm>
            <a:off x="1860550" y="1201738"/>
            <a:ext cx="84963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</a:pPr>
            <a:endParaRPr lang="ru-RU" altLang="ru-RU" sz="3200">
              <a:solidFill>
                <a:prstClr val="black"/>
              </a:solidFill>
            </a:endParaRPr>
          </a:p>
        </p:txBody>
      </p:sp>
      <p:graphicFrame>
        <p:nvGraphicFramePr>
          <p:cNvPr id="32774" name="Объект 2"/>
          <p:cNvGraphicFramePr>
            <a:graphicFrameLocks noChangeAspect="1"/>
          </p:cNvGraphicFramePr>
          <p:nvPr/>
        </p:nvGraphicFramePr>
        <p:xfrm>
          <a:off x="2387600" y="1201738"/>
          <a:ext cx="7080250" cy="490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Документ" r:id="rId5" imgW="5959643" imgH="5080975" progId="Word.Document.12">
                  <p:embed/>
                </p:oleObj>
              </mc:Choice>
              <mc:Fallback>
                <p:oleObj name="Документ" r:id="rId5" imgW="5959643" imgH="5080975" progId="Word.Document.12">
                  <p:embed/>
                  <p:pic>
                    <p:nvPicPr>
                      <p:cNvPr id="32774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1201738"/>
                        <a:ext cx="7080250" cy="490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1163009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1825625" y="228601"/>
            <a:ext cx="8534400" cy="758825"/>
          </a:xfrm>
        </p:spPr>
        <p:txBody>
          <a:bodyPr/>
          <a:lstStyle/>
          <a:p>
            <a:r>
              <a:rPr lang="ru-RU" altLang="ru-RU" smtClean="0"/>
              <a:t>Уильям Петти</a:t>
            </a:r>
          </a:p>
        </p:txBody>
      </p:sp>
      <p:sp>
        <p:nvSpPr>
          <p:cNvPr id="34819" name="Объект 2"/>
          <p:cNvSpPr>
            <a:spLocks noGrp="1"/>
          </p:cNvSpPr>
          <p:nvPr>
            <p:ph sz="half" idx="1"/>
          </p:nvPr>
        </p:nvSpPr>
        <p:spPr>
          <a:xfrm>
            <a:off x="1825625" y="1371600"/>
            <a:ext cx="4038600" cy="4681538"/>
          </a:xfrm>
        </p:spPr>
        <p:txBody>
          <a:bodyPr/>
          <a:lstStyle/>
          <a:p>
            <a:r>
              <a:rPr lang="ru-RU" altLang="ru-RU" smtClean="0"/>
              <a:t>английский статистик и экономист, один из основоположников классической политической экономии в Англии</a:t>
            </a:r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8975" y="1954214"/>
            <a:ext cx="2609850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8164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3"/>
          <p:cNvSpPr>
            <a:spLocks noChangeShapeType="1"/>
          </p:cNvSpPr>
          <p:nvPr/>
        </p:nvSpPr>
        <p:spPr bwMode="auto">
          <a:xfrm>
            <a:off x="1860550" y="1055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2182813" y="404814"/>
            <a:ext cx="84963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</a:pPr>
            <a:r>
              <a:rPr lang="ru-RU" altLang="ru-RU" sz="4000">
                <a:solidFill>
                  <a:prstClr val="black"/>
                </a:solidFill>
              </a:rPr>
              <a:t>Экономическая таблица Ф.Кене</a:t>
            </a:r>
          </a:p>
        </p:txBody>
      </p:sp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4C1C15B-112D-41DB-990E-847BF7DA25DF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45" name="Text Box 11"/>
          <p:cNvSpPr txBox="1">
            <a:spLocks noChangeArrowheads="1"/>
          </p:cNvSpPr>
          <p:nvPr/>
        </p:nvSpPr>
        <p:spPr bwMode="auto">
          <a:xfrm>
            <a:off x="1860550" y="1201738"/>
            <a:ext cx="84963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</p:txBody>
      </p:sp>
      <p:pic>
        <p:nvPicPr>
          <p:cNvPr id="35846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1706563"/>
            <a:ext cx="8174038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10132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3"/>
          <p:cNvSpPr>
            <a:spLocks noGrp="1"/>
          </p:cNvSpPr>
          <p:nvPr>
            <p:ph type="title"/>
          </p:nvPr>
        </p:nvSpPr>
        <p:spPr>
          <a:xfrm>
            <a:off x="1825625" y="228601"/>
            <a:ext cx="8534400" cy="758825"/>
          </a:xfrm>
        </p:spPr>
        <p:txBody>
          <a:bodyPr/>
          <a:lstStyle/>
          <a:p>
            <a:r>
              <a:rPr lang="ru-RU" altLang="ru-RU" smtClean="0"/>
              <a:t>Франсуа Кене </a:t>
            </a:r>
          </a:p>
        </p:txBody>
      </p:sp>
      <p:sp>
        <p:nvSpPr>
          <p:cNvPr id="37891" name="Объект 4"/>
          <p:cNvSpPr>
            <a:spLocks noGrp="1"/>
          </p:cNvSpPr>
          <p:nvPr>
            <p:ph sz="half" idx="1"/>
          </p:nvPr>
        </p:nvSpPr>
        <p:spPr>
          <a:xfrm>
            <a:off x="1825625" y="1371600"/>
            <a:ext cx="4038600" cy="4681538"/>
          </a:xfrm>
        </p:spPr>
        <p:txBody>
          <a:bodyPr/>
          <a:lstStyle/>
          <a:p>
            <a:r>
              <a:rPr lang="ru-RU" altLang="ru-RU" smtClean="0"/>
              <a:t>французский экономист, основоположник школы физиократов.</a:t>
            </a:r>
          </a:p>
          <a:p>
            <a:r>
              <a:rPr lang="ru-RU" altLang="ru-RU" sz="1800"/>
              <a:t>К экономическим исследованиям Кенэ приступил уже на склоне лет. Первые его статьи по этому предмету, посвященные вопросам цен на хлеб и налогам, были напечатаны в «Энциклопедии» Дидро, в 1756 году.</a:t>
            </a:r>
          </a:p>
          <a:p>
            <a:r>
              <a:rPr lang="ru-RU" altLang="ru-RU" sz="1800"/>
              <a:t>В 1758 году он напечатал «Экономическую таблицу» с объяснениями</a:t>
            </a:r>
          </a:p>
        </p:txBody>
      </p:sp>
      <p:pic>
        <p:nvPicPr>
          <p:cNvPr id="3789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0826" y="1493839"/>
            <a:ext cx="3444875" cy="4383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682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3"/>
          <p:cNvSpPr>
            <a:spLocks noChangeShapeType="1"/>
          </p:cNvSpPr>
          <p:nvPr/>
        </p:nvSpPr>
        <p:spPr bwMode="auto">
          <a:xfrm>
            <a:off x="1860550" y="1055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1847850" y="342900"/>
            <a:ext cx="84963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>
                <a:solidFill>
                  <a:srgbClr val="333399"/>
                </a:solidFill>
              </a:rPr>
              <a:t>Баланс народного хозяйства (МОБ)</a:t>
            </a:r>
          </a:p>
        </p:txBody>
      </p:sp>
      <p:sp>
        <p:nvSpPr>
          <p:cNvPr id="38916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2998BAD-A50E-4DE1-92A6-D193AFAE72F3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1860550" y="1201738"/>
            <a:ext cx="8496300" cy="514826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defTabSz="914400" fontAlgn="base">
              <a:spcBef>
                <a:spcPct val="10000"/>
              </a:spcBef>
              <a:spcAft>
                <a:spcPct val="0"/>
              </a:spcAft>
              <a:defRPr/>
            </a:pPr>
            <a:endParaRPr lang="ru-RU" altLang="ru-RU" sz="3200" dirty="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altLang="ru-RU" sz="3200" dirty="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altLang="ru-RU" sz="3200" dirty="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altLang="ru-RU" sz="3200" dirty="0">
              <a:solidFill>
                <a:prstClr val="black"/>
              </a:solidFill>
            </a:endParaRPr>
          </a:p>
        </p:txBody>
      </p:sp>
      <p:pic>
        <p:nvPicPr>
          <p:cNvPr id="38918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138238"/>
            <a:ext cx="78486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32337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3"/>
          <p:cNvSpPr>
            <a:spLocks noChangeShapeType="1"/>
          </p:cNvSpPr>
          <p:nvPr/>
        </p:nvSpPr>
        <p:spPr bwMode="auto">
          <a:xfrm>
            <a:off x="1860550" y="1055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1787525" y="325439"/>
            <a:ext cx="8496300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>
                <a:solidFill>
                  <a:srgbClr val="333399"/>
                </a:solidFill>
              </a:rPr>
              <a:t>Затраты-выпуск</a:t>
            </a:r>
          </a:p>
        </p:txBody>
      </p:sp>
      <p:sp>
        <p:nvSpPr>
          <p:cNvPr id="40964" name="Text Box 11"/>
          <p:cNvSpPr txBox="1">
            <a:spLocks noChangeArrowheads="1"/>
          </p:cNvSpPr>
          <p:nvPr/>
        </p:nvSpPr>
        <p:spPr bwMode="auto">
          <a:xfrm>
            <a:off x="1860550" y="1201738"/>
            <a:ext cx="84963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</p:txBody>
      </p:sp>
      <p:pic>
        <p:nvPicPr>
          <p:cNvPr id="40965" name="Picture 6" descr="C:\Users\Tanya\Desktop\htmlconvd-4JhjfT_html_263c56b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0"/>
          <a:stretch>
            <a:fillRect/>
          </a:stretch>
        </p:blipFill>
        <p:spPr bwMode="auto">
          <a:xfrm>
            <a:off x="1573214" y="1201738"/>
            <a:ext cx="9094787" cy="471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17644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0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C613670-DA1B-4B58-9F46-1C25BFA5B086}" type="slidenum">
              <a:rPr lang="ru-RU" altLang="ru-RU">
                <a:solidFill>
                  <a:prstClr val="black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3011" name="Text Box 11"/>
          <p:cNvSpPr txBox="1">
            <a:spLocks noChangeArrowheads="1"/>
          </p:cNvSpPr>
          <p:nvPr/>
        </p:nvSpPr>
        <p:spPr bwMode="auto">
          <a:xfrm>
            <a:off x="1524000" y="361951"/>
            <a:ext cx="883285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  <a:p>
            <a:pPr defTabSz="914400" fontAlgn="base"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endParaRPr lang="ru-RU" altLang="ru-RU" sz="3200">
              <a:solidFill>
                <a:prstClr val="black"/>
              </a:solidFill>
            </a:endParaRPr>
          </a:p>
        </p:txBody>
      </p:sp>
      <p:pic>
        <p:nvPicPr>
          <p:cNvPr id="43012" name="Picture 2" descr="C:\Users\Tanya\Desktop\m660cf66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690564"/>
            <a:ext cx="7713662" cy="536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85220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Василий Леонтьев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>
              <a:defRPr/>
            </a:pPr>
            <a:r>
              <a:rPr lang="ru-RU" dirty="0"/>
              <a:t>американский экономист российского происхождения, создатель теории межотраслевого анализа,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лауреат</a:t>
            </a:r>
            <a:r>
              <a:rPr lang="ru-RU" dirty="0"/>
              <a:t> премии по экономике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памяти </a:t>
            </a:r>
            <a:r>
              <a:rPr lang="ru-RU" dirty="0"/>
              <a:t>Альфреда Нобеля за 1973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год</a:t>
            </a:r>
            <a:r>
              <a:rPr lang="ru-RU" dirty="0"/>
              <a:t> «за развитие метода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„</a:t>
            </a:r>
            <a:r>
              <a:rPr lang="ru-RU" dirty="0"/>
              <a:t>затраты — выпуск“ и за его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применение </a:t>
            </a:r>
            <a:r>
              <a:rPr lang="ru-RU" dirty="0"/>
              <a:t>к важным </a:t>
            </a:r>
            <a:endParaRPr lang="ru-RU" dirty="0" smtClean="0"/>
          </a:p>
          <a:p>
            <a:pPr marL="0" indent="0">
              <a:buNone/>
              <a:defRPr/>
            </a:pPr>
            <a:r>
              <a:rPr lang="ru-RU" dirty="0" smtClean="0"/>
              <a:t>экономическим </a:t>
            </a:r>
            <a:r>
              <a:rPr lang="ru-RU" dirty="0"/>
              <a:t>проблемам»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4" y="2373313"/>
            <a:ext cx="2376487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97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1338" y="333376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ru-RU" dirty="0"/>
              <a:t>Институт Народнохозяйственного </a:t>
            </a:r>
            <a:r>
              <a:rPr lang="ru-RU" dirty="0" smtClean="0"/>
              <a:t>Прогнозирования РАН</a:t>
            </a:r>
            <a:endParaRPr lang="ru-RU" dirty="0"/>
          </a:p>
        </p:txBody>
      </p:sp>
      <p:sp>
        <p:nvSpPr>
          <p:cNvPr id="46083" name="Объект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mtClean="0"/>
              <a:t>Клоппер Алмон </a:t>
            </a:r>
          </a:p>
          <a:p>
            <a:pPr marL="0" indent="0">
              <a:buNone/>
            </a:pPr>
            <a:r>
              <a:rPr lang="ru-RU" altLang="ru-RU" sz="2400"/>
              <a:t>Почетный Профессор Университета </a:t>
            </a:r>
          </a:p>
          <a:p>
            <a:pPr marL="0" indent="0">
              <a:buNone/>
            </a:pPr>
            <a:r>
              <a:rPr lang="ru-RU" altLang="ru-RU" sz="2400"/>
              <a:t>штата Мэриленд  Февраль 2018 года </a:t>
            </a:r>
          </a:p>
          <a:p>
            <a:pPr marL="0" indent="0">
              <a:buNone/>
            </a:pPr>
            <a:r>
              <a:rPr lang="ru-RU" altLang="ru-RU" smtClean="0"/>
              <a:t>В чем важность таблиц «Затраты-Выпуск»?</a:t>
            </a:r>
          </a:p>
          <a:p>
            <a:pPr marL="0" indent="0">
              <a:buNone/>
            </a:pPr>
            <a:r>
              <a:rPr lang="en-US" altLang="ru-RU" smtClean="0">
                <a:hlinkClick r:id="rId2"/>
              </a:rPr>
              <a:t>https://ecfor.ru/wp-content/uploads/2018/03/klopper-almon_mob_1.pdf</a:t>
            </a:r>
            <a:endParaRPr lang="ru-RU" altLang="ru-RU" smtClean="0"/>
          </a:p>
          <a:p>
            <a:pPr marL="0" indent="0">
              <a:buNone/>
            </a:pPr>
            <a:endParaRPr lang="ru-RU" altLang="ru-RU" smtClean="0"/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238" y="45085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1412875"/>
            <a:ext cx="15240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60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7B9899"/>
                </a:solidFill>
              </a:rPr>
              <a:t>Применение СНС в России</a:t>
            </a:r>
          </a:p>
        </p:txBody>
      </p:sp>
      <p:sp>
        <p:nvSpPr>
          <p:cNvPr id="47107" name="Содержимое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ru-RU" altLang="ru-RU" sz="2800"/>
              <a:t>Россия перешла на стандарт СНС в 1991 году и стала использовать второй стандарт (1968 года).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21 августа 2013 г. глава Росстата А.Суринов анонсировал внедрение СНС-2008 в России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В 2014 году был введен ОКВЭД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9158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1825" y="620713"/>
            <a:ext cx="8407400" cy="5308600"/>
          </a:xfrm>
          <a:noFill/>
        </p:spPr>
      </p:pic>
    </p:spTree>
    <p:extLst>
      <p:ext uri="{BB962C8B-B14F-4D97-AF65-F5344CB8AC3E}">
        <p14:creationId xmlns:p14="http://schemas.microsoft.com/office/powerpoint/2010/main" val="208745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9" y="549276"/>
            <a:ext cx="8389937" cy="5616575"/>
          </a:xfrm>
          <a:noFill/>
        </p:spPr>
      </p:pic>
    </p:spTree>
    <p:extLst>
      <p:ext uri="{BB962C8B-B14F-4D97-AF65-F5344CB8AC3E}">
        <p14:creationId xmlns:p14="http://schemas.microsoft.com/office/powerpoint/2010/main" val="400553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8326" y="188913"/>
            <a:ext cx="6264275" cy="6443662"/>
          </a:xfrm>
          <a:noFill/>
        </p:spPr>
      </p:pic>
    </p:spTree>
    <p:extLst>
      <p:ext uri="{BB962C8B-B14F-4D97-AF65-F5344CB8AC3E}">
        <p14:creationId xmlns:p14="http://schemas.microsoft.com/office/powerpoint/2010/main" val="329999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0" y="441325"/>
            <a:ext cx="5848350" cy="5829300"/>
          </a:xfrm>
          <a:noFill/>
        </p:spPr>
      </p:pic>
    </p:spTree>
    <p:extLst>
      <p:ext uri="{BB962C8B-B14F-4D97-AF65-F5344CB8AC3E}">
        <p14:creationId xmlns:p14="http://schemas.microsoft.com/office/powerpoint/2010/main" val="191107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Практическое занятие №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«Сущность </a:t>
            </a:r>
            <a:r>
              <a:rPr lang="ru-RU" dirty="0" smtClean="0"/>
              <a:t>и </a:t>
            </a:r>
            <a:r>
              <a:rPr lang="ru-RU" dirty="0" smtClean="0"/>
              <a:t>функции </a:t>
            </a:r>
            <a:r>
              <a:rPr lang="ru-RU" dirty="0" smtClean="0"/>
              <a:t>финансов»</a:t>
            </a:r>
          </a:p>
          <a:p>
            <a:pPr marL="0" indent="0">
              <a:buNone/>
            </a:pPr>
            <a:r>
              <a:rPr lang="ru-RU" u="sng" dirty="0" smtClean="0"/>
              <a:t>Задание 1</a:t>
            </a:r>
            <a:r>
              <a:rPr lang="ru-RU" u="sng" dirty="0"/>
              <a:t>: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 smtClean="0"/>
              <a:t>чем вы видите дискуссионность сущности и функций финансов</a:t>
            </a:r>
            <a:r>
              <a:rPr lang="ru-RU" dirty="0" smtClean="0"/>
              <a:t>?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«Статистика финансовых потоков»</a:t>
            </a:r>
          </a:p>
          <a:p>
            <a:pPr marL="0" indent="0">
              <a:buNone/>
            </a:pPr>
            <a:r>
              <a:rPr lang="ru-RU" u="sng" dirty="0" smtClean="0"/>
              <a:t>Задание 2:</a:t>
            </a:r>
            <a:r>
              <a:rPr lang="ru-RU" dirty="0" smtClean="0"/>
              <a:t> </a:t>
            </a:r>
            <a:r>
              <a:rPr lang="ru-RU" dirty="0" smtClean="0"/>
              <a:t>РАР </a:t>
            </a:r>
            <a:r>
              <a:rPr lang="ru-RU" smtClean="0"/>
              <a:t>Анализ динамики ВВП РФ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299039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6323" name="Объект 2"/>
          <p:cNvSpPr>
            <a:spLocks noGrp="1"/>
          </p:cNvSpPr>
          <p:nvPr>
            <p:ph sz="quarter" idx="1"/>
          </p:nvPr>
        </p:nvSpPr>
        <p:spPr>
          <a:xfrm>
            <a:off x="1825625" y="1527175"/>
            <a:ext cx="8504238" cy="4572000"/>
          </a:xfrm>
        </p:spPr>
        <p:txBody>
          <a:bodyPr/>
          <a:lstStyle/>
          <a:p>
            <a:pPr marL="0" indent="0" algn="ctr">
              <a:buNone/>
            </a:pPr>
            <a:endParaRPr lang="ru-RU" altLang="ru-RU" smtClean="0"/>
          </a:p>
          <a:p>
            <a:pPr marL="0" indent="0" algn="ctr">
              <a:buNone/>
            </a:pPr>
            <a:endParaRPr lang="ru-RU" altLang="ru-RU" smtClean="0"/>
          </a:p>
          <a:p>
            <a:pPr marL="0" indent="0" algn="ctr">
              <a:buNone/>
            </a:pPr>
            <a:r>
              <a:rPr lang="ru-RU" altLang="ru-RU" smtClean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542226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bdf2977c8b741298ebe4713f50ceb64adb55b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название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опрос 1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опрос 1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тировка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тировка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тировка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тировка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тировка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1410</TotalTime>
  <Words>2149</Words>
  <Application>Microsoft Office PowerPoint</Application>
  <PresentationFormat>Широкоэкранный</PresentationFormat>
  <Paragraphs>288</Paragraphs>
  <Slides>58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7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1_Официальная</vt:lpstr>
      <vt:lpstr>Документ Microsoft Word</vt:lpstr>
      <vt:lpstr>ФИНАНСЫ</vt:lpstr>
      <vt:lpstr>Организационные вопросы</vt:lpstr>
      <vt:lpstr>Календарный план дисциплины</vt:lpstr>
      <vt:lpstr>Рейтинг-план дисциплины</vt:lpstr>
      <vt:lpstr>Литература </vt:lpstr>
      <vt:lpstr>Структура курса (разделы)</vt:lpstr>
      <vt:lpstr>Личные финансы</vt:lpstr>
      <vt:lpstr>Сущность и функции финансов</vt:lpstr>
      <vt:lpstr>Этимология</vt:lpstr>
      <vt:lpstr>Финансы как историческая категория</vt:lpstr>
      <vt:lpstr>Финансы как историческая категория</vt:lpstr>
      <vt:lpstr>Финансы как экономическая категория</vt:lpstr>
      <vt:lpstr>Характерные черты (признаки) финансов</vt:lpstr>
      <vt:lpstr>Финансы - это</vt:lpstr>
      <vt:lpstr>Финансы – это</vt:lpstr>
      <vt:lpstr>Финансы – это</vt:lpstr>
      <vt:lpstr>Трактовка категории финансы</vt:lpstr>
      <vt:lpstr>Финансы и финансовые ресурсы</vt:lpstr>
      <vt:lpstr>Финансы и финансовые ресурсы</vt:lpstr>
      <vt:lpstr>Финансы и финансовые ресурсы</vt:lpstr>
      <vt:lpstr>Этапы формирования и распределения финансовых ресурсов</vt:lpstr>
      <vt:lpstr>Денежные фонды</vt:lpstr>
      <vt:lpstr>Презентация PowerPoint</vt:lpstr>
      <vt:lpstr>Функции финансов</vt:lpstr>
      <vt:lpstr>Распределительная функция</vt:lpstr>
      <vt:lpstr>Распределительная функция</vt:lpstr>
      <vt:lpstr>Распределительная функция</vt:lpstr>
      <vt:lpstr>Контрольная функция</vt:lpstr>
      <vt:lpstr>Регулирующая функция</vt:lpstr>
      <vt:lpstr>Основные финансовые концепции</vt:lpstr>
      <vt:lpstr>Статистика финансовых потоков</vt:lpstr>
      <vt:lpstr>Финансовый поток</vt:lpstr>
      <vt:lpstr>Финансовый поток</vt:lpstr>
      <vt:lpstr>Презентация PowerPoint</vt:lpstr>
      <vt:lpstr>Презентация PowerPoint</vt:lpstr>
      <vt:lpstr>Система национальных счетов (СНС)</vt:lpstr>
      <vt:lpstr>Система национальных счетов (СНС)</vt:lpstr>
      <vt:lpstr>Система национальных счетов (СНС)</vt:lpstr>
      <vt:lpstr>Система национальных счетов (СНС)</vt:lpstr>
      <vt:lpstr>Функции системы национальных счетов</vt:lpstr>
      <vt:lpstr>Задачи системы национальных счетов</vt:lpstr>
      <vt:lpstr>История системы национальных счетов</vt:lpstr>
      <vt:lpstr>Презентация PowerPoint</vt:lpstr>
      <vt:lpstr>Уильям Петти</vt:lpstr>
      <vt:lpstr>Презентация PowerPoint</vt:lpstr>
      <vt:lpstr>Франсуа Кене </vt:lpstr>
      <vt:lpstr>Презентация PowerPoint</vt:lpstr>
      <vt:lpstr>Презентация PowerPoint</vt:lpstr>
      <vt:lpstr>Презентация PowerPoint</vt:lpstr>
      <vt:lpstr>Василий Леонтьев</vt:lpstr>
      <vt:lpstr>Институт Народнохозяйственного Прогнозирования РАН</vt:lpstr>
      <vt:lpstr>Применение СНС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Практическое занятие №1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и муниципальные финансы</dc:title>
  <dc:creator>Илья</dc:creator>
  <cp:lastModifiedBy>Tatyana</cp:lastModifiedBy>
  <cp:revision>205</cp:revision>
  <dcterms:created xsi:type="dcterms:W3CDTF">2014-01-06T06:23:34Z</dcterms:created>
  <dcterms:modified xsi:type="dcterms:W3CDTF">2023-09-13T00:00:28Z</dcterms:modified>
</cp:coreProperties>
</file>