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2"/>
  </p:notesMasterIdLst>
  <p:handoutMasterIdLst>
    <p:handoutMasterId r:id="rId53"/>
  </p:handout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9" r:id="rId20"/>
    <p:sldId id="280" r:id="rId21"/>
    <p:sldId id="281" r:id="rId22"/>
    <p:sldId id="282" r:id="rId23"/>
    <p:sldId id="283" r:id="rId24"/>
    <p:sldId id="284" r:id="rId25"/>
    <p:sldId id="285" r:id="rId26"/>
    <p:sldId id="286" r:id="rId27"/>
    <p:sldId id="287" r:id="rId28"/>
    <p:sldId id="288" r:id="rId29"/>
    <p:sldId id="289" r:id="rId30"/>
    <p:sldId id="290" r:id="rId31"/>
    <p:sldId id="291" r:id="rId32"/>
    <p:sldId id="292" r:id="rId33"/>
    <p:sldId id="293" r:id="rId34"/>
    <p:sldId id="294" r:id="rId35"/>
    <p:sldId id="295" r:id="rId36"/>
    <p:sldId id="296" r:id="rId37"/>
    <p:sldId id="297" r:id="rId38"/>
    <p:sldId id="298" r:id="rId39"/>
    <p:sldId id="299" r:id="rId40"/>
    <p:sldId id="300" r:id="rId41"/>
    <p:sldId id="301" r:id="rId42"/>
    <p:sldId id="302" r:id="rId43"/>
    <p:sldId id="303" r:id="rId44"/>
    <p:sldId id="304" r:id="rId45"/>
    <p:sldId id="305" r:id="rId46"/>
    <p:sldId id="306" r:id="rId47"/>
    <p:sldId id="307" r:id="rId48"/>
    <p:sldId id="308" r:id="rId49"/>
    <p:sldId id="309" r:id="rId50"/>
    <p:sldId id="275" r:id="rId51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904" y="-10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C00D81-6035-416C-B975-921262192A25}" type="datetimeFigureOut">
              <a:rPr lang="ru-RU" smtClean="0"/>
              <a:pPr/>
              <a:t>08.12.2015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CE85A3-9AB0-4598-8CD7-AA5B55EF6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37408C-48D3-4FFD-993A-08E849CE4852}" type="datetimeFigureOut">
              <a:rPr lang="ru-RU" smtClean="0"/>
              <a:pPr/>
              <a:t>08.12.2015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B7DAE9-1841-4253-B35A-969C5DDE05B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12/8/2015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12/8/2015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12/8/2015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12/8/2015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12/8/2015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12/8/2015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12/8/2015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12/8/2015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12/8/2015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12/8/2015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12/8/2015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12/8/2015</a:t>
            </a:fld>
            <a:endParaRPr lang="en-US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219201"/>
            <a:ext cx="7772400" cy="274320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Бюджетное планирование и прогнозирование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191000" y="5638800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Уксуменко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Алёна Анатольевна</a:t>
            </a:r>
          </a:p>
          <a:p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канд. </a:t>
            </a:r>
            <a:r>
              <a:rPr lang="ru-RU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экон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наук, доцент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259080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Тема: Прогнозирование и планирование расходов бюджета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96112"/>
          </a:xfrm>
        </p:spPr>
        <p:txBody>
          <a:bodyPr>
            <a:normAutofit/>
          </a:bodyPr>
          <a:lstStyle/>
          <a:p>
            <a:r>
              <a:rPr lang="ru-RU" b="1" i="1" dirty="0" smtClean="0">
                <a:solidFill>
                  <a:schemeClr val="tx1"/>
                </a:solidFill>
              </a:rPr>
              <a:t>ВОПРОСЫ:</a:t>
            </a:r>
            <a:endParaRPr lang="ru-RU" b="1" i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spcAft>
                <a:spcPts val="600"/>
              </a:spcAft>
              <a:buClrTx/>
              <a:buAutoNum type="arabicPeriod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Сущность расходов бюджета и их классификация</a:t>
            </a:r>
          </a:p>
          <a:p>
            <a:pPr marL="514350" indent="-514350">
              <a:spcAft>
                <a:spcPts val="600"/>
              </a:spcAft>
              <a:buClrTx/>
              <a:buAutoNum type="arabicPeriod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Бюджетное финансирование расходов бюджета</a:t>
            </a:r>
          </a:p>
          <a:p>
            <a:pPr marL="514350" indent="-514350">
              <a:spcAft>
                <a:spcPts val="600"/>
              </a:spcAft>
              <a:buClrTx/>
              <a:buAutoNum type="arabicPeriod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Прогнозирование и планирование бюджетных ассигнований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381000"/>
          </a:xfrm>
        </p:spPr>
        <p:txBody>
          <a:bodyPr>
            <a:normAutofit fontScale="90000"/>
          </a:bodyPr>
          <a:lstStyle/>
          <a:p>
            <a:pPr marL="514350" indent="-514350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Сущность расходов бюджета и их классификация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562600"/>
          </a:xfrm>
        </p:spPr>
        <p:txBody>
          <a:bodyPr>
            <a:normAutofit/>
          </a:bodyPr>
          <a:lstStyle/>
          <a:p>
            <a:pPr marL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800" b="1" i="1" dirty="0" smtClean="0"/>
              <a:t>     </a:t>
            </a:r>
            <a:r>
              <a:rPr lang="ru-RU" sz="3600" b="1" i="1" dirty="0" smtClean="0"/>
              <a:t>Расходы бюджета</a:t>
            </a:r>
            <a:r>
              <a:rPr lang="ru-RU" sz="3600" dirty="0" smtClean="0"/>
              <a:t>, являясь важной составной частью государственных расходов в целом, выражают экономические отношения, возникающие в связи с использованием средств общегосударственного денежного фонда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Сущность расходов бюджета и их классификация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143000"/>
            <a:ext cx="8610600" cy="5486400"/>
          </a:xfrm>
        </p:spPr>
        <p:txBody>
          <a:bodyPr>
            <a:normAutofit lnSpcReduction="10000"/>
          </a:bodyPr>
          <a:lstStyle/>
          <a:p>
            <a:pPr marL="0">
              <a:lnSpc>
                <a:spcPct val="110000"/>
              </a:lnSpc>
              <a:buNone/>
            </a:pPr>
            <a:r>
              <a:rPr lang="ru-RU" sz="3600" dirty="0" smtClean="0"/>
              <a:t>По своему материально-вещественному воплощению бюджетные расходы представляют собой денежные средства, направляемые на финансовое обеспечение задач и функций государства и местного самоуправления. Они находят свое отражение в функциональной классификации бюджетных расходов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304800"/>
          </a:xfrm>
        </p:spPr>
        <p:txBody>
          <a:bodyPr>
            <a:normAutofit/>
          </a:bodyPr>
          <a:lstStyle/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Сущность расходов бюджета и их классификация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562600"/>
          </a:xfrm>
        </p:spPr>
        <p:txBody>
          <a:bodyPr>
            <a:normAutofit fontScale="77500" lnSpcReduction="20000"/>
          </a:bodyPr>
          <a:lstStyle/>
          <a:p>
            <a:pPr marL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800" dirty="0" smtClean="0"/>
              <a:t>     </a:t>
            </a:r>
            <a:r>
              <a:rPr lang="ru-RU" sz="3200" dirty="0" smtClean="0"/>
              <a:t>Посредством такой формы функционирования бюджета, как бюджетные расходы, образуются доходы нетрудоспособных граждан, и оказывается поддержка другим социально незащищенным слоям населения. Само же воздействие на величину указанных выплат регулирует меру потребления данных групп населения в соответствии с экономическими возможностями общества. Бюджетные расходы способны оказывать активное влияние на формирование экономического роста, приоритетное финансирование научных исследований, развитие прогрессивных отраслей, оптимизацию структуры материального производства, сглаживание региональных диспропорций. В этом проявляется регулирующая роль расходов бюджета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Сущность расходов бюджета и их классификация</a:t>
            </a:r>
            <a:endParaRPr lang="ru-RU" sz="1600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1054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3200" dirty="0" smtClean="0"/>
              <a:t>     Основным приоритетом бюджетных расходов, как в краткосрочной, так и в долгосрочной перспективе, остаются расходы на социальную сферу, систему социальной защиты и инвестиций в человеческий капитал. Формирование «социального бюджета» основано на принципах социальной политики</a:t>
            </a:r>
            <a:endParaRPr lang="ru-RU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304800"/>
          </a:xfrm>
        </p:spPr>
        <p:txBody>
          <a:bodyPr>
            <a:normAutofit/>
          </a:bodyPr>
          <a:lstStyle/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Сущность расходов бюджета и их классификация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1000" y="1066800"/>
            <a:ext cx="8534400" cy="5486400"/>
          </a:xfrm>
        </p:spPr>
        <p:txBody>
          <a:bodyPr>
            <a:normAutofit/>
          </a:bodyPr>
          <a:lstStyle/>
          <a:p>
            <a:pPr marL="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3200" dirty="0" smtClean="0"/>
              <a:t>     Экономическая сущность расходов бюджетов проявляется во многих видах расходов, каждый из которых обладает качественной и количественной характеристикой. При этом качественная характеристика, отражая экономическую природу явления, позволяет установить назначение бюджетных расходов, количественная - их величину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Сущность расходов бюджета и их классификация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762000"/>
            <a:ext cx="8991600" cy="58674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2800" dirty="0" smtClean="0"/>
              <a:t>     Многообразие конкретных видов бюджетных расходов обусловлено целым рядом факторов: </a:t>
            </a:r>
          </a:p>
          <a:p>
            <a:pPr marL="0">
              <a:spcBef>
                <a:spcPts val="0"/>
              </a:spcBef>
              <a:buClrTx/>
              <a:buFont typeface="Wingdings" pitchFamily="2" charset="2"/>
              <a:buChar char="Ø"/>
            </a:pPr>
            <a:r>
              <a:rPr lang="ru-RU" sz="2800" dirty="0" smtClean="0"/>
              <a:t>природой и функциями государства;  </a:t>
            </a:r>
          </a:p>
          <a:p>
            <a:pPr marL="0">
              <a:spcBef>
                <a:spcPts val="0"/>
              </a:spcBef>
              <a:buClrTx/>
              <a:buFont typeface="Wingdings" pitchFamily="2" charset="2"/>
              <a:buChar char="Ø"/>
            </a:pPr>
            <a:r>
              <a:rPr lang="ru-RU" sz="2800" dirty="0" smtClean="0"/>
              <a:t>уровнем социально-экономического развития страны;  </a:t>
            </a:r>
          </a:p>
          <a:p>
            <a:pPr marL="0">
              <a:spcBef>
                <a:spcPts val="0"/>
              </a:spcBef>
              <a:buClrTx/>
              <a:buFont typeface="Wingdings" pitchFamily="2" charset="2"/>
              <a:buChar char="Ø"/>
            </a:pPr>
            <a:r>
              <a:rPr lang="ru-RU" sz="2800" dirty="0" smtClean="0"/>
              <a:t>разветвленностью связей бюджета с национальной экономикой; </a:t>
            </a:r>
          </a:p>
          <a:p>
            <a:pPr marL="0">
              <a:spcBef>
                <a:spcPts val="0"/>
              </a:spcBef>
              <a:buClrTx/>
              <a:buFont typeface="Wingdings" pitchFamily="2" charset="2"/>
              <a:buChar char="Ø"/>
            </a:pPr>
            <a:r>
              <a:rPr lang="ru-RU" sz="2800" dirty="0" smtClean="0"/>
              <a:t>административно-территориальным устройством государства;  </a:t>
            </a:r>
          </a:p>
          <a:p>
            <a:pPr marL="0">
              <a:spcBef>
                <a:spcPts val="0"/>
              </a:spcBef>
              <a:buClrTx/>
              <a:buFont typeface="Wingdings" pitchFamily="2" charset="2"/>
              <a:buChar char="Ø"/>
            </a:pPr>
            <a:r>
              <a:rPr lang="ru-RU" sz="2800" dirty="0" smtClean="0"/>
              <a:t>формами предоставления бюджетных средств и т. п.</a:t>
            </a:r>
          </a:p>
          <a:p>
            <a:pPr marL="0">
              <a:spcBef>
                <a:spcPts val="0"/>
              </a:spcBef>
              <a:buNone/>
            </a:pPr>
            <a:r>
              <a:rPr lang="ru-RU" sz="2800" dirty="0" smtClean="0"/>
              <a:t>    Сочетание этих факторов порождает ту или иную систему расходов бюджета любого государства на каждом этапе социально-экономического развития</a:t>
            </a:r>
            <a:endParaRPr lang="ru-RU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Сущность расходов бюджета и их классификация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219200"/>
            <a:ext cx="8610600" cy="5181600"/>
          </a:xfrm>
        </p:spPr>
        <p:txBody>
          <a:bodyPr>
            <a:noAutofit/>
          </a:bodyPr>
          <a:lstStyle/>
          <a:p>
            <a:pPr marL="0">
              <a:spcAft>
                <a:spcPts val="1200"/>
              </a:spcAft>
              <a:buNone/>
            </a:pPr>
            <a:r>
              <a:rPr lang="ru-RU" sz="3600" dirty="0" smtClean="0"/>
              <a:t>     Для выяснения роли и значения бюджетных расходов в экономической жизни общества их классифицируют по определенным </a:t>
            </a:r>
            <a:r>
              <a:rPr lang="ru-RU" sz="3600" b="1" i="1" dirty="0" smtClean="0"/>
              <a:t>признакам</a:t>
            </a:r>
            <a:endParaRPr lang="ru-RU" sz="36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Сущность расходов бюджета и их классификация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1000" y="1143000"/>
            <a:ext cx="8458200" cy="51816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      1</a:t>
            </a:r>
            <a:r>
              <a:rPr lang="ru-RU" sz="3200" b="1" i="1" dirty="0" smtClean="0"/>
              <a:t>) По роли в общественном воспроизводстве </a:t>
            </a:r>
            <a:r>
              <a:rPr lang="ru-RU" sz="3200" dirty="0" smtClean="0"/>
              <a:t>расходы</a:t>
            </a:r>
            <a:r>
              <a:rPr lang="ru-RU" sz="3200" b="1" i="1" dirty="0" smtClean="0"/>
              <a:t> </a:t>
            </a:r>
            <a:r>
              <a:rPr lang="ru-RU" sz="3200" dirty="0" smtClean="0"/>
              <a:t>государственного бюджета подразделяются на две части: одна связана с развитием материального производства, совершенствованием его отраслевой структуры, другая используется на содержание и дальнейшее развитие непроизводственной сферы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Сущность расходов бюджета и их классификация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pPr marL="0">
              <a:spcAft>
                <a:spcPts val="1200"/>
              </a:spcAft>
              <a:buNone/>
            </a:pPr>
            <a:r>
              <a:rPr lang="ru-RU" sz="3200" b="1" i="1" dirty="0" smtClean="0"/>
              <a:t>     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200" b="1" i="1" dirty="0" smtClean="0"/>
              <a:t>) По экономическому содержанию </a:t>
            </a:r>
            <a:r>
              <a:rPr lang="ru-RU" sz="3200" dirty="0" smtClean="0"/>
              <a:t>до принятия изменений в БК РФ в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2007</a:t>
            </a:r>
            <a:r>
              <a:rPr lang="ru-RU" sz="3200" dirty="0" smtClean="0"/>
              <a:t> году выделялись текущие и капитальные бюджетные расходы</a:t>
            </a: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Сущность расходов бюджета и их классификация</a:t>
            </a:r>
            <a:endParaRPr lang="ru-RU" sz="1600" dirty="0"/>
          </a:p>
        </p:txBody>
      </p:sp>
      <p:sp>
        <p:nvSpPr>
          <p:cNvPr id="14" name="Содержимое 13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562600"/>
          </a:xfrm>
        </p:spPr>
        <p:txBody>
          <a:bodyPr>
            <a:normAutofit fontScale="92500"/>
          </a:bodyPr>
          <a:lstStyle/>
          <a:p>
            <a:pPr marL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b="1" i="1" dirty="0" smtClean="0"/>
              <a:t>    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Капитальные расходы бюджетов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обеспечивали инновационную и инвестиционную деятельность, включали статьи расходов, предназначенные для инвестиций в действующие или вновь создаваемые юридические лица в соответствии с утвержденной инвестиционной программой, средства, предоставляемые в качестве бюджетных кредитов на инвестиционные цели юридическим лицам, расходы на проведение капитального (восстановительного) ремонта и иные расходы, связанные с расширенным воспроизводством, расходы, при осуществлении которых создается или увеличивается имущество, находящееся в собственности соответственно РФ, субъектов РФ, муниципальных образований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Сущность расходов бюджета и их классификация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3340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2800" dirty="0" smtClean="0"/>
              <a:t>     </a:t>
            </a:r>
            <a:r>
              <a:rPr lang="ru-RU" sz="2800" b="1" i="1" dirty="0" smtClean="0"/>
              <a:t>Текущие расходы бюджетов </a:t>
            </a:r>
            <a:r>
              <a:rPr lang="ru-RU" sz="2800" dirty="0" smtClean="0"/>
              <a:t>обеспечивали текущее функционирование органов государственной власти, органов местного самоуправления, бюджетных учреждений, оказание государственной поддержки другим бюджетам и отдельным отраслям экономики в форме дотаций, субсидий и субвенций на текущее функционирование</a:t>
            </a:r>
            <a:endParaRPr lang="ru-RU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Сущность расходов бюджета и их классификация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8768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3600" dirty="0" smtClean="0"/>
              <a:t>    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3)</a:t>
            </a:r>
            <a:r>
              <a:rPr lang="ru-RU" sz="3600" dirty="0" smtClean="0"/>
              <a:t> Группировка бюджетных расходов по их </a:t>
            </a:r>
            <a:r>
              <a:rPr lang="ru-RU" sz="3600" b="1" i="1" dirty="0" smtClean="0"/>
              <a:t>общественному назначению </a:t>
            </a:r>
            <a:r>
              <a:rPr lang="ru-RU" sz="3600" dirty="0" smtClean="0"/>
              <a:t>отражает выполняемые государством функции -экономическую, социальную, оборонную и др.</a:t>
            </a:r>
            <a:endParaRPr lang="ru-RU" sz="3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Сущность расходов бюджета и их классификация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3000"/>
            <a:ext cx="8458200" cy="49530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2400" dirty="0" smtClean="0"/>
              <a:t>     </a:t>
            </a:r>
            <a:r>
              <a:rPr lang="ru-RU" sz="3200" dirty="0" smtClean="0"/>
              <a:t>В соответствии с общественным назначением все расходы бюджета могут быть подразделены на несколько крупных групп. Как правило, выделяются следующие </a:t>
            </a:r>
            <a:r>
              <a:rPr lang="ru-RU" sz="3200" b="1" i="1" dirty="0" smtClean="0"/>
              <a:t>группы расходов:</a:t>
            </a:r>
            <a:endParaRPr lang="ru-RU" sz="32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Сущность расходов бюджета и их классификация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791200"/>
          </a:xfrm>
        </p:spPr>
        <p:txBody>
          <a:bodyPr>
            <a:normAutofit fontScale="85000" lnSpcReduction="20000"/>
          </a:bodyPr>
          <a:lstStyle/>
          <a:p>
            <a:pPr marL="0">
              <a:lnSpc>
                <a:spcPct val="110000"/>
              </a:lnSpc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sz="3200" dirty="0" smtClean="0"/>
              <a:t> финансирование промышленного производства;  </a:t>
            </a:r>
          </a:p>
          <a:p>
            <a:pPr marL="0">
              <a:lnSpc>
                <a:spcPct val="110000"/>
              </a:lnSpc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sz="3200" dirty="0" smtClean="0"/>
              <a:t> финансирование социально-культурных мероприятий;  </a:t>
            </a:r>
          </a:p>
          <a:p>
            <a:pPr marL="0">
              <a:lnSpc>
                <a:spcPct val="110000"/>
              </a:lnSpc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sz="3200" dirty="0" smtClean="0"/>
              <a:t> финансирование науки; </a:t>
            </a:r>
          </a:p>
          <a:p>
            <a:pPr marL="0">
              <a:lnSpc>
                <a:spcPct val="110000"/>
              </a:lnSpc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sz="3200" dirty="0" smtClean="0"/>
              <a:t> финансирование обороны;  </a:t>
            </a:r>
          </a:p>
          <a:p>
            <a:pPr marL="0">
              <a:lnSpc>
                <a:spcPct val="110000"/>
              </a:lnSpc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sz="3200" dirty="0" smtClean="0"/>
              <a:t> содержание правоохранительных органов и органов государственной власти и управления;  расходы по внешнеэкономической деятельности;  </a:t>
            </a:r>
          </a:p>
          <a:p>
            <a:pPr marL="0">
              <a:lnSpc>
                <a:spcPct val="110000"/>
              </a:lnSpc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sz="3200" dirty="0" smtClean="0"/>
              <a:t> создание резервных фондов;  </a:t>
            </a:r>
          </a:p>
          <a:p>
            <a:pPr marL="0">
              <a:lnSpc>
                <a:spcPct val="110000"/>
              </a:lnSpc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sz="3200" dirty="0" smtClean="0"/>
              <a:t> расходы по обслуживанию государственного долга; </a:t>
            </a:r>
          </a:p>
          <a:p>
            <a:pPr marL="0">
              <a:lnSpc>
                <a:spcPct val="110000"/>
              </a:lnSpc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sz="3200" dirty="0" smtClean="0"/>
              <a:t> прочие расходы и выплаты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Сущность расходов бюджета и их классификация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562600"/>
          </a:xfrm>
        </p:spPr>
        <p:txBody>
          <a:bodyPr>
            <a:normAutofit fontScale="70000" lnSpcReduction="20000"/>
          </a:bodyPr>
          <a:lstStyle/>
          <a:p>
            <a:pPr marL="0">
              <a:lnSpc>
                <a:spcPct val="120000"/>
              </a:lnSpc>
              <a:spcBef>
                <a:spcPts val="0"/>
              </a:spcBef>
              <a:buClrTx/>
              <a:buNone/>
            </a:pPr>
            <a:r>
              <a:rPr lang="ru-RU" sz="3200" dirty="0" smtClean="0"/>
              <a:t>     Здесь хорошо видна роль государства в разных областях общественной жизни. Дополнительно в указанных группах расходов могут выделяться затраты на выполнение приоритетных общегосударственных программ. В РФ в расходах федерального бюджета самостоятельно отражаются расходы на целевые региональные программы по развитию промышленного сектора экономики, расходы на государственную программу развития экономики и культуры малочисленных народов Севера, расходы на программу развития гражданской авиации, расходы на Российскую государственную космическую программу и др. Выделение средств по отдельным видам целевых программ обеспечивает приоритет в концентрации средств бюджета и в их использовании по главным направлениям, предусмотренным органами государственной власти. Каждая из названных групп расходов делится в свою очередь по ведомственному и целевому признакам</a:t>
            </a:r>
            <a:endParaRPr lang="ru-RU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Сущность расходов бюджета и их классификация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066800"/>
            <a:ext cx="8610600" cy="55626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     4)</a:t>
            </a:r>
            <a:r>
              <a:rPr lang="ru-RU" sz="3200" b="1" i="1" dirty="0" smtClean="0"/>
              <a:t> Ведомственный признак </a:t>
            </a:r>
            <a:r>
              <a:rPr lang="ru-RU" sz="3200" dirty="0" smtClean="0"/>
              <a:t>позволяет выделить в каждой группе расходов соответствующее министерство, другое государственное учреждение или юридическое лицо, получающее бюджетные ассигнования. Этот признак классификации расходов бюджета отражает наиболее мобильные изменения в структуре расходов, связанные с изменением системы управления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Сущность расходов бюджета и их классификация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295400"/>
            <a:ext cx="8610600" cy="54102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3200" dirty="0" smtClean="0"/>
              <a:t>     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5) </a:t>
            </a:r>
            <a:r>
              <a:rPr lang="ru-RU" sz="3200" b="1" i="1" dirty="0" smtClean="0"/>
              <a:t>Целевой признак </a:t>
            </a:r>
            <a:r>
              <a:rPr lang="ru-RU" sz="3200" dirty="0" smtClean="0"/>
              <a:t>позволяет рассмотреть расходы, подразделяющиеся на конкретные виды затрат. Классификация расходов по целевому назначению создает предпосылки для рационального использования бюджетных средств, является необходимой базой для осуществления эффективного и действенного контроля за использованием бюджетных ассигнований</a:t>
            </a:r>
            <a:endParaRPr lang="ru-RU" sz="3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Сущность расходов бюджета и их классификация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90600"/>
            <a:ext cx="8610600" cy="5867400"/>
          </a:xfrm>
        </p:spPr>
        <p:txBody>
          <a:bodyPr>
            <a:noAutofit/>
          </a:bodyPr>
          <a:lstStyle/>
          <a:p>
            <a:pPr marL="0" lvl="0" indent="-252000">
              <a:buClrTx/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6)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/>
              <a:t>Последним признаком классификации расходов является </a:t>
            </a:r>
            <a:r>
              <a:rPr lang="ru-RU" sz="3200" b="1" i="1" dirty="0" smtClean="0"/>
              <a:t>территориальный признак</a:t>
            </a:r>
            <a:r>
              <a:rPr lang="ru-RU" sz="3200" dirty="0" smtClean="0"/>
              <a:t>. В соответствии с уровнем государственного управления в РФ расходы бюджета подразделяются на расходы федерального бюджета, расходы бюджетов субъектов федерации и расходы местных бюджетов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 fontScale="90000"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Бюджетное финансирование расходов бюджета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562600"/>
          </a:xfrm>
        </p:spPr>
        <p:txBody>
          <a:bodyPr>
            <a:normAutofit/>
          </a:bodyPr>
          <a:lstStyle/>
          <a:p>
            <a:pPr marL="0">
              <a:lnSpc>
                <a:spcPct val="110000"/>
              </a:lnSpc>
              <a:spcBef>
                <a:spcPts val="0"/>
              </a:spcBef>
              <a:buClrTx/>
              <a:buNone/>
            </a:pPr>
            <a:r>
              <a:rPr lang="ru-RU" sz="3200" dirty="0" smtClean="0"/>
              <a:t>     Осуществление расходов бюджета достигается при помощи </a:t>
            </a:r>
            <a:r>
              <a:rPr lang="ru-RU" sz="3200" b="1" i="1" dirty="0" smtClean="0"/>
              <a:t>бюджетного финансирования</a:t>
            </a:r>
            <a:r>
              <a:rPr lang="ru-RU" sz="3200" dirty="0" smtClean="0"/>
              <a:t>. Под ним понимается система предоставления денежных средств организациям, предприятиям и учреждениям на проведение мероприятий, предусмотренных бюджетом</a:t>
            </a:r>
            <a:endParaRPr lang="ru-RU" sz="3200" b="1" i="1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Бюджетное финансирование расходов бюджета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90600"/>
            <a:ext cx="8610600" cy="58674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2800" dirty="0" smtClean="0"/>
              <a:t>     </a:t>
            </a:r>
            <a:r>
              <a:rPr lang="ru-RU" sz="3000" dirty="0" smtClean="0"/>
              <a:t>Формирование расходов бюджетов бюджетной системы России осуществляется в соответствии с расходными обязательствами, установленными законодательством РФ на основе разграничения полномочий федеральных органов государственной власти, органов государственной власти субъектов РФ и органов местного самоуправления. Исполнение расходных обязательств должно происходить в очередном финансовом году за счет средств соответствующих бюджетов</a:t>
            </a:r>
            <a:endParaRPr lang="ru-RU" sz="3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Бюджетное финансирование расходов бюджета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371600"/>
            <a:ext cx="8610600" cy="5181600"/>
          </a:xfrm>
        </p:spPr>
        <p:txBody>
          <a:bodyPr>
            <a:noAutofit/>
          </a:bodyPr>
          <a:lstStyle/>
          <a:p>
            <a:pPr marL="0" algn="ctr">
              <a:spcBef>
                <a:spcPts val="0"/>
              </a:spcBef>
              <a:buClrTx/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3600" b="1" i="1" dirty="0" smtClean="0"/>
              <a:t>Расходные обязательства РФ возникают в результате: </a:t>
            </a:r>
            <a:endParaRPr lang="ru-RU" sz="36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381000"/>
          </a:xfrm>
        </p:spPr>
        <p:txBody>
          <a:bodyPr>
            <a:normAutofit/>
          </a:bodyPr>
          <a:lstStyle/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Бюджетное финансирование расходов бюджета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4102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buClrTx/>
              <a:buFont typeface="Wingdings" pitchFamily="2" charset="2"/>
              <a:buChar char="v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200" dirty="0" smtClean="0"/>
              <a:t>принятия федеральных законов и нормативных актов Президента РФ и Правительства РФ при осуществлении федеральными органами государственной власти полномочий по предметам ведения РФ и полномочий по предметам совместного ведения;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Бюджетное финансирование расходов бюджета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371600"/>
            <a:ext cx="8763000" cy="54864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spcAft>
                <a:spcPts val="1200"/>
              </a:spcAft>
              <a:buClrTx/>
              <a:buFont typeface="Wingdings" pitchFamily="2" charset="2"/>
              <a:buChar char="v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200" dirty="0" smtClean="0"/>
              <a:t>заключения РФ или от имени РФ договоров при осуществлении федеральными органами государственной власти полномочий по предметам ведения РФ и полномочий по предметам совместного ведения;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228600"/>
            <a:ext cx="8839200" cy="66294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ClrTx/>
              <a:buFont typeface="Wingdings" pitchFamily="2" charset="2"/>
              <a:buChar char="v"/>
            </a:pPr>
            <a:r>
              <a:rPr lang="ru-RU" sz="2400" dirty="0" smtClean="0"/>
              <a:t> </a:t>
            </a:r>
            <a:r>
              <a:rPr lang="ru-RU" sz="2800" dirty="0" smtClean="0"/>
              <a:t>принятия федеральных законов и нормативных правовых актов Президента РФ и Правительства РФ, предусматривающих предоставление из федерального бюджета межбюджетных трансфертов в том числе:</a:t>
            </a:r>
          </a:p>
          <a:p>
            <a:pPr marL="0">
              <a:spcBef>
                <a:spcPts val="0"/>
              </a:spcBef>
              <a:buClrTx/>
              <a:buFont typeface="Wingdings" pitchFamily="2" charset="2"/>
              <a:buChar char="q"/>
            </a:pPr>
            <a:r>
              <a:rPr lang="ru-RU" sz="2800" dirty="0" smtClean="0"/>
              <a:t> субвенций бюджетам субъектов РФ на исполнение расходных обязательств в связи с осуществлением ими полномочий, подлежащих финансовому обеспечению за счет субвенций из федерального бюджета; </a:t>
            </a:r>
          </a:p>
          <a:p>
            <a:pPr marL="0">
              <a:spcBef>
                <a:spcPts val="0"/>
              </a:spcBef>
              <a:buClrTx/>
              <a:buFont typeface="Wingdings" pitchFamily="2" charset="2"/>
              <a:buChar char="q"/>
            </a:pPr>
            <a:r>
              <a:rPr lang="ru-RU" sz="2800" dirty="0" smtClean="0"/>
              <a:t> субвенций местным бюджетам на исполнение расходных обязательств муниципальных образований в связи с наделением органов местного самоуправления отдельными государственными полномочиями РФ</a:t>
            </a:r>
            <a:endParaRPr lang="ru-RU" sz="28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Бюджетное финансирование расходов бюджета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54864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spcAft>
                <a:spcPts val="1200"/>
              </a:spcAft>
              <a:buClrTx/>
              <a:buNone/>
            </a:pPr>
            <a:r>
              <a:rPr lang="ru-RU" sz="3200" dirty="0" smtClean="0"/>
              <a:t>     Субвенции предоставляются бюджетам субъектов РФ и местным бюджетам из Федерального фонда компенсаций.  </a:t>
            </a:r>
          </a:p>
          <a:p>
            <a:pPr marL="0">
              <a:spcBef>
                <a:spcPts val="0"/>
              </a:spcBef>
              <a:spcAft>
                <a:spcPts val="1200"/>
              </a:spcAft>
              <a:buClrTx/>
              <a:buNone/>
            </a:pPr>
            <a:r>
              <a:rPr lang="ru-RU" sz="3200" dirty="0" smtClean="0"/>
              <a:t>     Расходные обязательства РФ исполняются за счет собственных доходов и источников покрытия дефицита федерального бюджета, в некоторых случаях за счет средств государственных внебюджетных фондов</a:t>
            </a:r>
            <a:endParaRPr lang="ru-RU" sz="32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304800"/>
            <a:ext cx="8839200" cy="6553200"/>
          </a:xfrm>
        </p:spPr>
        <p:txBody>
          <a:bodyPr>
            <a:noAutofit/>
          </a:bodyPr>
          <a:lstStyle/>
          <a:p>
            <a:pPr marL="0" lvl="0" algn="ctr">
              <a:spcBef>
                <a:spcPts val="600"/>
              </a:spcBef>
              <a:spcAft>
                <a:spcPts val="600"/>
              </a:spcAft>
              <a:buClrTx/>
              <a:buNone/>
            </a:pPr>
            <a:r>
              <a:rPr lang="ru-RU" sz="2800" b="1" i="1" dirty="0" smtClean="0"/>
              <a:t>Предоставление бюджетных средств осуществляется в следующих формах: </a:t>
            </a:r>
          </a:p>
          <a:p>
            <a:pPr marL="0" lvl="0">
              <a:spcBef>
                <a:spcPts val="0"/>
              </a:spcBef>
              <a:spcAft>
                <a:spcPts val="600"/>
              </a:spcAft>
              <a:buClrTx/>
              <a:buFont typeface="Wingdings" pitchFamily="2" charset="2"/>
              <a:buChar char="Ø"/>
            </a:pPr>
            <a:r>
              <a:rPr lang="ru-RU" sz="2800" dirty="0" smtClean="0"/>
              <a:t>ассигнований на содержание бюджетных учреждений;  </a:t>
            </a:r>
          </a:p>
          <a:p>
            <a:pPr marL="0" lvl="0">
              <a:spcBef>
                <a:spcPts val="0"/>
              </a:spcBef>
              <a:spcAft>
                <a:spcPts val="600"/>
              </a:spcAft>
              <a:buClrTx/>
              <a:buFont typeface="Wingdings" pitchFamily="2" charset="2"/>
              <a:buChar char="Ø"/>
            </a:pPr>
            <a:r>
              <a:rPr lang="ru-RU" sz="2800" dirty="0" smtClean="0"/>
              <a:t>средств на оплату товаров, работ и услуг, выполняемых физическими и юридическими лицами по государственным или муниципальным контрактам;  </a:t>
            </a:r>
          </a:p>
          <a:p>
            <a:pPr marL="0" lvl="0">
              <a:spcBef>
                <a:spcPts val="0"/>
              </a:spcBef>
              <a:spcAft>
                <a:spcPts val="600"/>
              </a:spcAft>
              <a:buClrTx/>
              <a:buFont typeface="Wingdings" pitchFamily="2" charset="2"/>
              <a:buChar char="Ø"/>
            </a:pPr>
            <a:r>
              <a:rPr lang="ru-RU" sz="2800" dirty="0" smtClean="0"/>
              <a:t>трансфертов населению; </a:t>
            </a:r>
          </a:p>
          <a:p>
            <a:pPr marL="0" lvl="0">
              <a:spcBef>
                <a:spcPts val="0"/>
              </a:spcBef>
              <a:spcAft>
                <a:spcPts val="600"/>
              </a:spcAft>
              <a:buClrTx/>
              <a:buFont typeface="Wingdings" pitchFamily="2" charset="2"/>
              <a:buChar char="Ø"/>
            </a:pPr>
            <a:r>
              <a:rPr lang="ru-RU" sz="2800" dirty="0" smtClean="0"/>
              <a:t>ассигнований на реализацию органами местного самоуправления обязательных выплат населению; </a:t>
            </a:r>
          </a:p>
          <a:p>
            <a:pPr marL="0" lvl="0">
              <a:spcBef>
                <a:spcPts val="0"/>
              </a:spcBef>
              <a:spcAft>
                <a:spcPts val="600"/>
              </a:spcAft>
              <a:buClrTx/>
              <a:buFont typeface="Wingdings" pitchFamily="2" charset="2"/>
              <a:buChar char="Ø"/>
            </a:pPr>
            <a:r>
              <a:rPr lang="ru-RU" sz="2800" dirty="0" smtClean="0"/>
              <a:t>ассигнований на осуществление отдельных государственных полномочий, передаваемых на другие уровни власти;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304800"/>
            <a:ext cx="8534400" cy="6324600"/>
          </a:xfrm>
        </p:spPr>
        <p:txBody>
          <a:bodyPr>
            <a:noAutofit/>
          </a:bodyPr>
          <a:lstStyle/>
          <a:p>
            <a:pPr marL="0" lvl="0">
              <a:spcBef>
                <a:spcPts val="0"/>
              </a:spcBef>
              <a:buClrTx/>
              <a:buFont typeface="Wingdings" pitchFamily="2" charset="2"/>
              <a:buChar char="Ø"/>
            </a:pPr>
            <a:r>
              <a:rPr lang="ru-RU" sz="2400" dirty="0" smtClean="0"/>
              <a:t> ассигнований на компенсацию дополнительных расходов, возникших в результате решений, принятых органами государственной власти, приводящих к увеличению бюджетных расходов или уменьшению бюджетных доходов;  </a:t>
            </a:r>
          </a:p>
          <a:p>
            <a:pPr marL="0" lvl="0">
              <a:spcBef>
                <a:spcPts val="0"/>
              </a:spcBef>
              <a:buClrTx/>
              <a:buFont typeface="Wingdings" pitchFamily="2" charset="2"/>
              <a:buChar char="Ø"/>
            </a:pPr>
            <a:r>
              <a:rPr lang="ru-RU" sz="2400" dirty="0" smtClean="0"/>
              <a:t> бюджетных кредитов юридическим лицам (в том числе налоговых кредитов, отсрочек и рассрочек по уплате налогов и платежей и других обязательств); </a:t>
            </a:r>
          </a:p>
          <a:p>
            <a:pPr marL="0" lvl="0">
              <a:spcBef>
                <a:spcPts val="0"/>
              </a:spcBef>
              <a:buClrTx/>
              <a:buFont typeface="Wingdings" pitchFamily="2" charset="2"/>
              <a:buChar char="Ø"/>
            </a:pPr>
            <a:r>
              <a:rPr lang="ru-RU" sz="2400" dirty="0" smtClean="0"/>
              <a:t> межбюджетных трансфертов; </a:t>
            </a:r>
          </a:p>
          <a:p>
            <a:pPr marL="0" lvl="0">
              <a:spcBef>
                <a:spcPts val="0"/>
              </a:spcBef>
              <a:buClrTx/>
              <a:buFont typeface="Wingdings" pitchFamily="2" charset="2"/>
              <a:buChar char="Ø"/>
            </a:pPr>
            <a:r>
              <a:rPr lang="ru-RU" sz="2400" dirty="0" smtClean="0"/>
              <a:t> субвенций и субсидий физическим и юридическим лицам; </a:t>
            </a:r>
          </a:p>
          <a:p>
            <a:pPr marL="0" lvl="0">
              <a:spcBef>
                <a:spcPts val="0"/>
              </a:spcBef>
              <a:buClrTx/>
              <a:buFont typeface="Wingdings" pitchFamily="2" charset="2"/>
              <a:buChar char="Ø"/>
            </a:pPr>
            <a:r>
              <a:rPr lang="ru-RU" sz="2400" dirty="0" smtClean="0"/>
              <a:t> инвестиций в уставные капиталы действующих или вновь создаваемых юридических лиц;  </a:t>
            </a:r>
          </a:p>
          <a:p>
            <a:pPr marL="0" lvl="0">
              <a:spcBef>
                <a:spcPts val="0"/>
              </a:spcBef>
              <a:buClrTx/>
              <a:buFont typeface="Wingdings" pitchFamily="2" charset="2"/>
              <a:buChar char="Ø"/>
            </a:pPr>
            <a:r>
              <a:rPr lang="ru-RU" sz="2400" dirty="0" smtClean="0"/>
              <a:t> кредитов иностранным государствам; </a:t>
            </a:r>
          </a:p>
          <a:p>
            <a:pPr marL="0" lvl="0">
              <a:spcBef>
                <a:spcPts val="0"/>
              </a:spcBef>
              <a:buClrTx/>
              <a:buFont typeface="Wingdings" pitchFamily="2" charset="2"/>
              <a:buChar char="Ø"/>
            </a:pPr>
            <a:r>
              <a:rPr lang="ru-RU" sz="2400" dirty="0" smtClean="0"/>
              <a:t> средств на обслуживание и погашение долговых обязательств, в том числе государственных или муниципальных гарантий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304800"/>
            <a:ext cx="8686800" cy="65532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3000" dirty="0" smtClean="0"/>
              <a:t>К </a:t>
            </a:r>
            <a:r>
              <a:rPr lang="ru-RU" sz="3000" b="1" i="1" dirty="0" smtClean="0"/>
              <a:t>бюджетным ассигнованиям </a:t>
            </a:r>
            <a:r>
              <a:rPr lang="ru-RU" sz="3000" dirty="0" smtClean="0"/>
              <a:t>относятся ассигнования на:  </a:t>
            </a:r>
          </a:p>
          <a:p>
            <a:pPr marL="0">
              <a:spcBef>
                <a:spcPts val="0"/>
              </a:spcBef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sz="3000" dirty="0" smtClean="0"/>
              <a:t> оказание государственных (муниципальных) услуг, в т.ч. ассигнования на оплату государственных (муниципальных) контрактов на поставку товаров, выполнение работ, оказание услуг для государственных (муниципальных) нужд;  </a:t>
            </a:r>
          </a:p>
          <a:p>
            <a:pPr marL="0">
              <a:spcBef>
                <a:spcPts val="0"/>
              </a:spcBef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sz="3000" dirty="0" smtClean="0"/>
              <a:t> социальное обеспечение населения; </a:t>
            </a:r>
          </a:p>
          <a:p>
            <a:pPr marL="0">
              <a:spcBef>
                <a:spcPts val="0"/>
              </a:spcBef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sz="3000" dirty="0" smtClean="0"/>
              <a:t> предоставление бюджетных инвестиций юридическим лицам, не являющимся государственными (муниципальными) учреждениями;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381000"/>
            <a:ext cx="8686800" cy="63246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sz="2400" dirty="0" smtClean="0"/>
              <a:t> предоставление субсидий юридическим лицам (за исключением субсидий государственным (муниципальным) учреждениям), индивидуальным предпринимателям, физическим лицам - производителям товаров, работ, услуг;  </a:t>
            </a:r>
          </a:p>
          <a:p>
            <a:pPr marL="0">
              <a:spcBef>
                <a:spcPts val="0"/>
              </a:spcBef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sz="2400" dirty="0" smtClean="0"/>
              <a:t> предоставление межбюджетных трансфертов; </a:t>
            </a:r>
          </a:p>
          <a:p>
            <a:pPr marL="0">
              <a:spcBef>
                <a:spcPts val="0"/>
              </a:spcBef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sz="2400" dirty="0" smtClean="0"/>
              <a:t> предоставление платежей, взносов, безвозмездных перечислений субъектам международного права;  </a:t>
            </a:r>
          </a:p>
          <a:p>
            <a:pPr marL="0">
              <a:spcBef>
                <a:spcPts val="0"/>
              </a:spcBef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sz="2400" dirty="0" smtClean="0"/>
              <a:t> обслуживание государственного (муниципального) долга; </a:t>
            </a:r>
          </a:p>
          <a:p>
            <a:pPr marL="0">
              <a:spcBef>
                <a:spcPts val="0"/>
              </a:spcBef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sz="2400" dirty="0" smtClean="0"/>
              <a:t> исполнение судебных актов по искам к РФ, субъектам РФ, муниципальным образованиям о возмещении вреда, причиненного гражданину или юридическому лицу в результате незаконных действий (бездействия) органов государственной власти (государственных органов), </a:t>
            </a:r>
            <a:r>
              <a:rPr lang="ru-RU" sz="2400" dirty="0" err="1" smtClean="0"/>
              <a:t>органов</a:t>
            </a:r>
            <a:r>
              <a:rPr lang="ru-RU" sz="2400" dirty="0" smtClean="0"/>
              <a:t> местного самоуправления либо должностных лиц этих органов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 fontScale="90000"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Прогнозирование и планирование бюджетных ассигнований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14400"/>
            <a:ext cx="8534400" cy="5638800"/>
          </a:xfrm>
        </p:spPr>
        <p:txBody>
          <a:bodyPr>
            <a:normAutofit fontScale="92500" lnSpcReduction="10000"/>
          </a:bodyPr>
          <a:lstStyle/>
          <a:p>
            <a:pPr marL="0">
              <a:spcAft>
                <a:spcPts val="1200"/>
              </a:spcAft>
              <a:buNone/>
            </a:pPr>
            <a:r>
              <a:rPr lang="ru-RU" sz="3600" dirty="0" smtClean="0"/>
              <a:t>     Прогнозирование и планирование являются одними из основных рабочих инструментов формирования величин экономических показателей, позволяющих выявить наиболее эффективные макроэкономические методы регулирования социально-экономических процессов в обществе и одновременно выступают в качестве методологической основы при рассмотрении вопросов прогнозирования и планирования базовых отраслей экономики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304800"/>
            <a:ext cx="8686800" cy="6553200"/>
          </a:xfrm>
        </p:spPr>
        <p:txBody>
          <a:bodyPr>
            <a:normAutofit lnSpcReduction="10000"/>
          </a:bodyPr>
          <a:lstStyle/>
          <a:p>
            <a:pPr marL="0"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3000" dirty="0" smtClean="0"/>
              <a:t>Бюджетное планирование осуществляется в несколько этапов: </a:t>
            </a:r>
          </a:p>
          <a:p>
            <a:pPr marL="0" indent="-2520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+mj-lt"/>
              <a:buAutoNum type="arabicParenR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составление проектов бюджетов финансовыми органами разных уровней; </a:t>
            </a:r>
          </a:p>
          <a:p>
            <a:pPr marL="0" indent="-2520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+mj-lt"/>
              <a:buAutoNum type="arabicParenR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рассмотрение проектов бюджетов в исполнительных органах власти; </a:t>
            </a:r>
          </a:p>
          <a:p>
            <a:pPr marL="0" indent="-2520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+mj-lt"/>
              <a:buAutoNum type="arabicParenR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рассмотрение проектов бюджетов и утверждение бюджетов в законодательных и представительных органах государственной власти разных уровней и в органах местного самоуправления; </a:t>
            </a:r>
          </a:p>
          <a:p>
            <a:pPr marL="0" indent="-2520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+mj-lt"/>
              <a:buAutoNum type="arabicParenR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поквартальное распределение финансовыми органами государственных, региональных и муниципальных уровней доходов и расходов, а также составление сводных бюджетных росписей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28600" y="1219200"/>
            <a:ext cx="86868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/>
              <a:t>     Бюджетное прогнозирование </a:t>
            </a:r>
            <a:r>
              <a:rPr lang="ru-RU" sz="3200" dirty="0" smtClean="0"/>
              <a:t>(от англ. </a:t>
            </a:r>
            <a:r>
              <a:rPr lang="ru-RU" sz="3200" i="1" dirty="0" err="1" smtClean="0"/>
              <a:t>budgetary</a:t>
            </a:r>
            <a:r>
              <a:rPr lang="ru-RU" sz="3200" i="1" dirty="0" smtClean="0"/>
              <a:t> </a:t>
            </a:r>
            <a:r>
              <a:rPr lang="ru-RU" sz="3200" i="1" dirty="0" err="1" smtClean="0"/>
              <a:t>forecasting</a:t>
            </a:r>
            <a:r>
              <a:rPr lang="ru-RU" sz="3200" dirty="0" smtClean="0"/>
              <a:t>) - предположение о направлениях развития бюджета, возможных состояниях его доходов и расходов в будущем, путях и сроках достижения этих состояний. Это неотъемлемая часть бюджетного процесса, база бюджетного планирования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Прогнозирование и планирование бюджетных ассигнований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838200"/>
            <a:ext cx="8763000" cy="6019800"/>
          </a:xfrm>
        </p:spPr>
        <p:txBody>
          <a:bodyPr>
            <a:normAutofit/>
          </a:bodyPr>
          <a:lstStyle/>
          <a:p>
            <a:pPr marL="0">
              <a:spcAft>
                <a:spcPts val="600"/>
              </a:spcAft>
              <a:buNone/>
            </a:pPr>
            <a:r>
              <a:rPr lang="ru-RU" sz="3600" b="1" dirty="0" smtClean="0"/>
              <a:t>Прогноз строится на :</a:t>
            </a:r>
          </a:p>
          <a:p>
            <a:pPr marL="0"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sz="3200" dirty="0" smtClean="0"/>
              <a:t> тщательном изучении информации о состоянии бюджета на данный момент; </a:t>
            </a:r>
          </a:p>
          <a:p>
            <a:pPr marL="0"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sz="3200" dirty="0" smtClean="0"/>
              <a:t> определении в соответствии с выявленными закономерностями разных вариантов достижения предполагаемых бюджетных показателей; </a:t>
            </a:r>
          </a:p>
          <a:p>
            <a:pPr marL="0"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ru-RU" sz="3200" dirty="0" smtClean="0"/>
              <a:t> нахождении в результате анализа наилучшего варианта развития бюджетных отношений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304800" y="762000"/>
            <a:ext cx="8610600" cy="5867400"/>
          </a:xfrm>
        </p:spPr>
        <p:txBody>
          <a:bodyPr>
            <a:normAutofit/>
          </a:bodyPr>
          <a:lstStyle/>
          <a:p>
            <a:pPr marL="0">
              <a:spcAft>
                <a:spcPts val="600"/>
              </a:spcAft>
              <a:buNone/>
            </a:pPr>
            <a:r>
              <a:rPr lang="ru-RU" sz="3200" b="1" dirty="0" smtClean="0"/>
              <a:t>     </a:t>
            </a:r>
            <a:r>
              <a:rPr lang="ru-RU" sz="4000" b="1" dirty="0" smtClean="0"/>
              <a:t>Прогнозирование бюджета </a:t>
            </a:r>
            <a:r>
              <a:rPr lang="ru-RU" sz="3600" dirty="0" smtClean="0"/>
              <a:t>ориентирует на поиск оптимального решения задач, на выбор наилучшего из возможных вариантов 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533400"/>
            <a:ext cx="8686800" cy="63246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spcAft>
                <a:spcPts val="1800"/>
              </a:spcAft>
              <a:buNone/>
            </a:pPr>
            <a:r>
              <a:rPr lang="ru-RU" sz="2800" dirty="0" smtClean="0"/>
              <a:t>     </a:t>
            </a:r>
            <a:r>
              <a:rPr lang="ru-RU" sz="3000" dirty="0" smtClean="0"/>
              <a:t>В </a:t>
            </a:r>
            <a:r>
              <a:rPr lang="ru-RU" sz="3000" b="1" dirty="0" smtClean="0"/>
              <a:t>процессе бюджетного прогнозирования </a:t>
            </a:r>
            <a:r>
              <a:rPr lang="ru-RU" sz="3000" dirty="0" smtClean="0"/>
              <a:t>рассматриваются различные варианты бюджетной политики государства, разные концепции развития бюджета с учетом множества экономических и социальных задач, объективных и субъективных факторов, действующих на государственном, региональном и местном уровнях. При этом непрерывность прогнозирования бюджета обусловливает систематическое уточнение бюджетных показателей по мере формирования новых данных</a:t>
            </a:r>
            <a:endParaRPr lang="ru-RU" sz="30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457200"/>
            <a:ext cx="8610600" cy="6172200"/>
          </a:xfrm>
        </p:spPr>
        <p:txBody>
          <a:bodyPr>
            <a:normAutofit lnSpcReduction="10000"/>
          </a:bodyPr>
          <a:lstStyle/>
          <a:p>
            <a:pPr marL="0">
              <a:lnSpc>
                <a:spcPct val="110000"/>
              </a:lnSpc>
              <a:buNone/>
            </a:pPr>
            <a:r>
              <a:rPr lang="ru-RU" sz="2800" dirty="0" smtClean="0"/>
              <a:t>     К числу наиболее распространенных </a:t>
            </a:r>
            <a:r>
              <a:rPr lang="ru-RU" sz="2800" b="1" dirty="0" smtClean="0"/>
              <a:t>методов бюджетного планирования и прогнозирования </a:t>
            </a:r>
            <a:r>
              <a:rPr lang="ru-RU" sz="2800" dirty="0" smtClean="0"/>
              <a:t>относят: </a:t>
            </a:r>
          </a:p>
          <a:p>
            <a:pPr marL="0">
              <a:lnSpc>
                <a:spcPct val="110000"/>
              </a:lnSpc>
              <a:buNone/>
            </a:pPr>
            <a:r>
              <a:rPr lang="ru-RU" sz="2800" dirty="0" smtClean="0"/>
              <a:t>● индексный метод (от достигнутого); </a:t>
            </a:r>
          </a:p>
          <a:p>
            <a:pPr marL="0">
              <a:lnSpc>
                <a:spcPct val="110000"/>
              </a:lnSpc>
              <a:buNone/>
            </a:pPr>
            <a:r>
              <a:rPr lang="ru-RU" sz="2800" dirty="0" smtClean="0"/>
              <a:t>● нормативный метод; </a:t>
            </a:r>
          </a:p>
          <a:p>
            <a:pPr marL="0">
              <a:lnSpc>
                <a:spcPct val="110000"/>
              </a:lnSpc>
              <a:buNone/>
            </a:pPr>
            <a:r>
              <a:rPr lang="ru-RU" sz="2800" dirty="0" smtClean="0"/>
              <a:t>● балансовый метод; </a:t>
            </a:r>
          </a:p>
          <a:p>
            <a:pPr marL="0">
              <a:lnSpc>
                <a:spcPct val="110000"/>
              </a:lnSpc>
              <a:buNone/>
            </a:pPr>
            <a:r>
              <a:rPr lang="ru-RU" sz="2800" dirty="0" smtClean="0"/>
              <a:t>● </a:t>
            </a:r>
            <a:r>
              <a:rPr lang="ru-RU" sz="2800" dirty="0" err="1" smtClean="0"/>
              <a:t>бюджетирование</a:t>
            </a:r>
            <a:r>
              <a:rPr lang="ru-RU" sz="2800" dirty="0" smtClean="0"/>
              <a:t>, ориентированное на результат; </a:t>
            </a:r>
          </a:p>
          <a:p>
            <a:pPr marL="0">
              <a:lnSpc>
                <a:spcPct val="110000"/>
              </a:lnSpc>
              <a:buNone/>
            </a:pPr>
            <a:r>
              <a:rPr lang="ru-RU" sz="2800" dirty="0" smtClean="0"/>
              <a:t>● программно - целевой метод; </a:t>
            </a:r>
          </a:p>
          <a:p>
            <a:pPr marL="0">
              <a:lnSpc>
                <a:spcPct val="110000"/>
              </a:lnSpc>
              <a:buNone/>
            </a:pPr>
            <a:r>
              <a:rPr lang="ru-RU" sz="2800" dirty="0" smtClean="0"/>
              <a:t>● метод экспертного прогнозирования; </a:t>
            </a:r>
          </a:p>
          <a:p>
            <a:pPr marL="0">
              <a:lnSpc>
                <a:spcPct val="110000"/>
              </a:lnSpc>
              <a:buNone/>
            </a:pPr>
            <a:r>
              <a:rPr lang="ru-RU" sz="2800" dirty="0" smtClean="0"/>
              <a:t>● метод экстраполяции; </a:t>
            </a:r>
          </a:p>
          <a:p>
            <a:pPr marL="0">
              <a:lnSpc>
                <a:spcPct val="110000"/>
              </a:lnSpc>
              <a:buNone/>
            </a:pPr>
            <a:r>
              <a:rPr lang="ru-RU" sz="2800" dirty="0" smtClean="0"/>
              <a:t>● метод моделирования; </a:t>
            </a:r>
          </a:p>
          <a:p>
            <a:pPr marL="0">
              <a:lnSpc>
                <a:spcPct val="110000"/>
              </a:lnSpc>
              <a:buNone/>
            </a:pPr>
            <a:r>
              <a:rPr lang="ru-RU" sz="2800" dirty="0" smtClean="0"/>
              <a:t>● метод экономического анализа</a:t>
            </a:r>
            <a:endParaRPr lang="ru-RU" sz="32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52400"/>
            <a:ext cx="8686800" cy="6477000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ru-RU" sz="2400" dirty="0" smtClean="0"/>
              <a:t>     В зависимости от сроков проведения преобразований, связанных с внедрением программно-целевого планирования, страны можно условно разделить на две группы:</a:t>
            </a:r>
          </a:p>
          <a:p>
            <a:pPr marL="0">
              <a:buClrTx/>
              <a:buFont typeface="Wingdings" pitchFamily="2" charset="2"/>
              <a:buChar char="q"/>
            </a:pPr>
            <a:r>
              <a:rPr lang="ru-RU" sz="2400" dirty="0" smtClean="0"/>
              <a:t> Первая группа – страны с форсированной стратегией внедрения методов программно-целевого планирования. К их числу относятся Новая Зеландия, Великобритания и Австралия. </a:t>
            </a:r>
          </a:p>
          <a:p>
            <a:pPr marL="0">
              <a:buClrTx/>
              <a:buFont typeface="Wingdings" pitchFamily="2" charset="2"/>
              <a:buChar char="q"/>
            </a:pPr>
            <a:r>
              <a:rPr lang="ru-RU" sz="2400" dirty="0" smtClean="0"/>
              <a:t> Вторая группа – государства, использующие стратегию активной трансформации, подразумевающей осуществление широкомасштабной бюджетной реформы, однако с заметным отставанием по темпам ее реализации. В основе этой стратегии лежит шаговая и этапная трансформация, основанная главным образом на реформировании способа </a:t>
            </a:r>
            <a:r>
              <a:rPr lang="ru-RU" sz="2400" dirty="0" err="1" smtClean="0"/>
              <a:t>бюджетирования</a:t>
            </a:r>
            <a:r>
              <a:rPr lang="ru-RU" sz="2400" dirty="0" smtClean="0"/>
              <a:t>, бюджетного учета и государственного аудита, для внедрения </a:t>
            </a:r>
            <a:r>
              <a:rPr lang="ru-RU" sz="2400" dirty="0" err="1" smtClean="0"/>
              <a:t>пилотных</a:t>
            </a:r>
            <a:r>
              <a:rPr lang="ru-RU" sz="2400" dirty="0" smtClean="0"/>
              <a:t> проектов. К этой группе следует отнести США, Канаду, Данию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Содержимое 23"/>
          <p:cNvSpPr>
            <a:spLocks noGrp="1"/>
          </p:cNvSpPr>
          <p:nvPr>
            <p:ph idx="1"/>
          </p:nvPr>
        </p:nvSpPr>
        <p:spPr>
          <a:xfrm>
            <a:off x="228600" y="457200"/>
            <a:ext cx="8686800" cy="6172200"/>
          </a:xfrm>
        </p:spPr>
        <p:txBody>
          <a:bodyPr>
            <a:normAutofit fontScale="92500"/>
          </a:bodyPr>
          <a:lstStyle/>
          <a:p>
            <a:pPr marL="0">
              <a:buNone/>
            </a:pPr>
            <a:r>
              <a:rPr lang="ru-RU" sz="3000" dirty="0" smtClean="0"/>
              <a:t>     В самом общем виде интегрирование элементов программно-целевого планирования в бюджетный процесс в международной практике происходило в следующих условиях: </a:t>
            </a:r>
          </a:p>
          <a:p>
            <a:pPr>
              <a:buNone/>
            </a:pPr>
            <a:r>
              <a:rPr lang="ru-RU" dirty="0" smtClean="0"/>
              <a:t>● в составе глубинных реформ государственного сектора (Австралия, Великобритания, Новая Зеландия); </a:t>
            </a:r>
          </a:p>
          <a:p>
            <a:pPr>
              <a:buNone/>
            </a:pPr>
            <a:r>
              <a:rPr lang="ru-RU" dirty="0" smtClean="0"/>
              <a:t>● в рамках отдельных программ по «точечной» или частичной модернизации системы управления государственными финансами, не затрагивающих фундаментальных основ системы управления (Дания, Ирландия, Канада, США, Нидерланды, Франция); </a:t>
            </a:r>
          </a:p>
          <a:p>
            <a:pPr>
              <a:buNone/>
            </a:pPr>
            <a:r>
              <a:rPr lang="ru-RU" dirty="0" smtClean="0"/>
              <a:t>● в рамках ограниченных инициатив по совершенствованию системы управления государственными финансами (Германия, Норвегия, Швеция)</a:t>
            </a:r>
            <a:endParaRPr lang="ru-RU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838200"/>
            <a:ext cx="8610600" cy="6019800"/>
          </a:xfrm>
        </p:spPr>
        <p:txBody>
          <a:bodyPr>
            <a:normAutofit/>
          </a:bodyPr>
          <a:lstStyle/>
          <a:p>
            <a:pPr marL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3600" dirty="0" smtClean="0"/>
              <a:t>Выделяют две </a:t>
            </a:r>
            <a:r>
              <a:rPr lang="ru-RU" sz="3600" b="1" dirty="0" smtClean="0"/>
              <a:t>основные модели </a:t>
            </a:r>
            <a:r>
              <a:rPr lang="ru-RU" sz="3600" dirty="0" smtClean="0"/>
              <a:t>управления финансами с точки зрения традиции внедрения программно-целевого планирования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52400" y="228600"/>
            <a:ext cx="8991600" cy="66294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1.</a:t>
            </a:r>
            <a:r>
              <a:rPr lang="ru-RU" sz="2800" dirty="0" smtClean="0"/>
              <a:t> Одну из моделей можно условно назвать </a:t>
            </a:r>
            <a:r>
              <a:rPr lang="ru-RU" sz="2800" b="1" dirty="0" smtClean="0"/>
              <a:t>контрактной:</a:t>
            </a:r>
            <a:r>
              <a:rPr lang="ru-RU" sz="2800" dirty="0" smtClean="0"/>
              <a:t> система финансирования здесь построена на контрактных отношениях. Например, министерство финансирует подведомственные агентства на основе контракта о предоставлении услуг. В такой модели большая часть услуг предоставляется различными организациями, отобранными на конкурсной основе; государственные организации в таких условиях не имеют особого преимущества по сравнению с частным сектором и конкурируют с ним в процессе предоставления общественных услуг. </a:t>
            </a:r>
            <a:r>
              <a:rPr lang="ru-RU" sz="2200" dirty="0" smtClean="0"/>
              <a:t>К странам с контрактной моделью относятся Великобритания, Австралия, Новая Зеландия, Канада. В данной модели система формирования бюджета представляет собой формулировку целей развития, предполагаемых направлений расходов на их достижение, а также оценку расходов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066800"/>
            <a:ext cx="8610600" cy="55626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3200" dirty="0" smtClean="0"/>
              <a:t>     Вторая модель носит условное название </a:t>
            </a:r>
            <a:r>
              <a:rPr lang="ru-RU" sz="3200" b="1" dirty="0" smtClean="0"/>
              <a:t>административной</a:t>
            </a:r>
            <a:r>
              <a:rPr lang="ru-RU" sz="3200" dirty="0" smtClean="0"/>
              <a:t>: здесь вышестоящий уровень финансирует нижестоящий на основе специфических целевых показателей и бюджетных заданий (например, США, Франция)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Прогнозирование и планирование бюджетных ассигнований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143000"/>
            <a:ext cx="8763000" cy="55626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3200" dirty="0" smtClean="0"/>
              <a:t>     Внедрение программно-целевого планирования, неминуемо сопровождается повышением управленческой гибкости и автономии государственных организаций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304800"/>
            <a:ext cx="8991600" cy="64008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2700" dirty="0" smtClean="0"/>
              <a:t>     В ряде стран финансирование текущих расходов бюджетных организаций осуществляется посредством одного ассигнования на все статьи расходов. Выделение одного направления бюджетного ассигнования не означает, что министерства и ведомства получают полную свободу действий и освобождаются от внешнего контроля над использованием выделенных им финансовых ресурсов. Вместе с тем наличие нескольких направлений бюджетных ассигнований на текущие расходы не обязательно означает отсутствие серьезных ограничений управленческой гибкости у министерств и ведомств: дело в том, что бюджетное законодательство может предусматривать перемещение средств между отдельными направлениями ассигнований</a:t>
            </a:r>
            <a:endParaRPr lang="ru-RU" sz="27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14400"/>
            <a:ext cx="8686800" cy="59436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2800" dirty="0" smtClean="0"/>
              <a:t>     </a:t>
            </a:r>
            <a:r>
              <a:rPr lang="ru-RU" sz="3200" dirty="0" smtClean="0"/>
              <a:t>Кроме того, следует обратить внимание еще на один элемент повышения финансовой гибкости в органах власти, использующийся во многих странах – перенос бюджетных ассигнований с текущего финансового года на последующий, который, как правило, ограничивается определенным процентом от общей суммы ассигнований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Прогнозирование и планирование бюджетных ассигнований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105400"/>
          </a:xfrm>
        </p:spPr>
        <p:txBody>
          <a:bodyPr>
            <a:normAutofit/>
          </a:bodyPr>
          <a:lstStyle/>
          <a:p>
            <a:pPr marL="0">
              <a:spcAft>
                <a:spcPts val="1200"/>
              </a:spcAft>
              <a:buNone/>
            </a:pPr>
            <a:r>
              <a:rPr lang="ru-RU" sz="3200" dirty="0" smtClean="0"/>
              <a:t>     Франция начала переход к системе программно-целевого планирования в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2001</a:t>
            </a:r>
            <a:r>
              <a:rPr lang="ru-RU" sz="3200" dirty="0" smtClean="0"/>
              <a:t> г. после принятия закона о государственных финансах. В стране начался переход от традиционной бюджетной системы к системе, сфокусированной на результатах. Бюджетные расходы имеют вид трехуровневой структуры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533400"/>
            <a:ext cx="8915400" cy="6096000"/>
          </a:xfrm>
        </p:spPr>
        <p:txBody>
          <a:bodyPr>
            <a:normAutofit lnSpcReduction="10000"/>
          </a:bodyPr>
          <a:lstStyle/>
          <a:p>
            <a:pPr marL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На первом уровне в настоящее время представлены 34 миссии, отражающие основные направления государственной политики на средне - и долгосрочную перспективу. Парламент одобряет бюджет на уровне этих миссий. Миссии выдвигаются правительством, в то время как парламент может внести изменения в распределение расходов среди программ, служащих единой миссии. </a:t>
            </a:r>
          </a:p>
          <a:p>
            <a:pPr marL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Второй уровень представляет собой около 140 программ, каждая из которых охватывает связанный комплекс мероприятий по реализации определенной миссии и характеризуется стратегией и рядом целей, увязанных с определенными показателями. </a:t>
            </a:r>
          </a:p>
          <a:p>
            <a:pPr marL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Третий уровень – 500 подпрограмм и видов деятельности, уточняющих программные цели и использование бюджетных ресурсов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4000" b="1" dirty="0" smtClean="0"/>
              <a:t>СПАСИБО ЗА ВНИМАНИЕ!</a:t>
            </a:r>
            <a:endParaRPr lang="ru-RU" sz="4000" b="1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1000</TotalTime>
  <Words>2579</Words>
  <PresentationFormat>Экран (4:3)</PresentationFormat>
  <Paragraphs>141</Paragraphs>
  <Slides>50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50</vt:i4>
      </vt:variant>
    </vt:vector>
  </HeadingPairs>
  <TitlesOfParts>
    <vt:vector size="51" baseType="lpstr">
      <vt:lpstr>Поток</vt:lpstr>
      <vt:lpstr>Бюджетное планирование и прогнозирование</vt:lpstr>
      <vt:lpstr>Тема: Прогнозирование и планирование расходов бюджета</vt:lpstr>
      <vt:lpstr>ВОПРОСЫ:</vt:lpstr>
      <vt:lpstr>1. Сущность расходов бюджета и их классификация </vt:lpstr>
      <vt:lpstr>1. Сущность расходов бюджета и их классификация</vt:lpstr>
      <vt:lpstr>1. Сущность расходов бюджета и их классификация</vt:lpstr>
      <vt:lpstr>1. Сущность расходов бюджета и их классификация</vt:lpstr>
      <vt:lpstr>1. Сущность расходов бюджета и их классификация</vt:lpstr>
      <vt:lpstr>1. Сущность расходов бюджета и их классификация</vt:lpstr>
      <vt:lpstr>1. Сущность расходов бюджета и их классификация</vt:lpstr>
      <vt:lpstr>1. Сущность расходов бюджета и их классификация</vt:lpstr>
      <vt:lpstr>1. Сущность расходов бюджета и их классификация</vt:lpstr>
      <vt:lpstr>1. Сущность расходов бюджета и их классификация</vt:lpstr>
      <vt:lpstr>1. Сущность расходов бюджета и их классификация</vt:lpstr>
      <vt:lpstr>1. Сущность расходов бюджета и их классификация</vt:lpstr>
      <vt:lpstr>1. Сущность расходов бюджета и их классификация</vt:lpstr>
      <vt:lpstr>1. Сущность расходов бюджета и их классификация</vt:lpstr>
      <vt:lpstr>1. Сущность расходов бюджета и их классификация</vt:lpstr>
      <vt:lpstr>1. Сущность расходов бюджета и их классификация</vt:lpstr>
      <vt:lpstr>1. Сущность расходов бюджета и их классификация</vt:lpstr>
      <vt:lpstr>1. Сущность расходов бюджета и их классификация</vt:lpstr>
      <vt:lpstr>2. Бюджетное финансирование расходов бюджета </vt:lpstr>
      <vt:lpstr>2. Бюджетное финансирование расходов бюджета</vt:lpstr>
      <vt:lpstr>2. Бюджетное финансирование расходов бюджета</vt:lpstr>
      <vt:lpstr>2. Бюджетное финансирование расходов бюджета</vt:lpstr>
      <vt:lpstr>2. Бюджетное финансирование расходов бюджета</vt:lpstr>
      <vt:lpstr>Слайд 27</vt:lpstr>
      <vt:lpstr>2. Бюджетное финансирование расходов бюджета</vt:lpstr>
      <vt:lpstr>Слайд 29</vt:lpstr>
      <vt:lpstr>Слайд 30</vt:lpstr>
      <vt:lpstr>Слайд 31</vt:lpstr>
      <vt:lpstr>Слайд 32</vt:lpstr>
      <vt:lpstr>3. Прогнозирование и планирование бюджетных ассигнований </vt:lpstr>
      <vt:lpstr>Слайд 34</vt:lpstr>
      <vt:lpstr>Слайд 35</vt:lpstr>
      <vt:lpstr>3. Прогнозирование и планирование бюджетных ассигнований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3. Прогнозирование и планирование бюджетных ассигнований</vt:lpstr>
      <vt:lpstr>Слайд 46</vt:lpstr>
      <vt:lpstr>Слайд 47</vt:lpstr>
      <vt:lpstr>3. Прогнозирование и планирование бюджетных ассигнований</vt:lpstr>
      <vt:lpstr>Слайд 49</vt:lpstr>
      <vt:lpstr>Слайд 50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Теоретические основы финансового менеджмента</dc:title>
  <dc:creator>nout</dc:creator>
  <cp:lastModifiedBy>nout</cp:lastModifiedBy>
  <cp:revision>104</cp:revision>
  <dcterms:created xsi:type="dcterms:W3CDTF">2014-09-02T04:46:32Z</dcterms:created>
  <dcterms:modified xsi:type="dcterms:W3CDTF">2015-12-08T01:19:29Z</dcterms:modified>
</cp:coreProperties>
</file>