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F8D628ED-0EC1-483D-84F1-964A1DE9C9B7}" type="datetimeFigureOut">
              <a:rPr lang="ru-RU" smtClean="0"/>
              <a:pPr/>
              <a:t>19.12.2013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440FE838-7BF3-4BB4-AD32-34A8553A7FE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F8D628ED-0EC1-483D-84F1-964A1DE9C9B7}" type="datetimeFigureOut">
              <a:rPr lang="ru-RU" smtClean="0"/>
              <a:pPr/>
              <a:t>19.12.2013</a:t>
            </a:fld>
            <a:endParaRPr lang="ru-RU"/>
          </a:p>
        </p:txBody>
      </p:sp>
      <p:sp>
        <p:nvSpPr>
          <p:cNvPr id="9" name="Номер слайда 8"/>
          <p:cNvSpPr>
            <a:spLocks noGrp="1"/>
          </p:cNvSpPr>
          <p:nvPr>
            <p:ph type="sldNum" sz="quarter" idx="15"/>
          </p:nvPr>
        </p:nvSpPr>
        <p:spPr/>
        <p:txBody>
          <a:bodyPr rtlCol="0"/>
          <a:lstStyle/>
          <a:p>
            <a:fld id="{440FE838-7BF3-4BB4-AD32-34A8553A7FE5}"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F8D628ED-0EC1-483D-84F1-964A1DE9C9B7}" type="datetimeFigureOut">
              <a:rPr lang="ru-RU" smtClean="0"/>
              <a:pPr/>
              <a:t>19.12.2013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440FE838-7BF3-4BB4-AD32-34A8553A7FE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F8D628ED-0EC1-483D-84F1-964A1DE9C9B7}" type="datetimeFigureOut">
              <a:rPr lang="ru-RU" smtClean="0"/>
              <a:pPr/>
              <a:t>19.12.2013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0FE838-7BF3-4BB4-AD32-34A8553A7FE5}"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F8D628ED-0EC1-483D-84F1-964A1DE9C9B7}" type="datetimeFigureOut">
              <a:rPr lang="ru-RU" smtClean="0"/>
              <a:pPr/>
              <a:t>19.12.2013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0FE838-7BF3-4BB4-AD32-34A8553A7FE5}"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F8D628ED-0EC1-483D-84F1-964A1DE9C9B7}" type="datetimeFigureOut">
              <a:rPr lang="ru-RU" smtClean="0"/>
              <a:pPr/>
              <a:t>19.12.2013</a:t>
            </a:fld>
            <a:endParaRPr lang="ru-RU"/>
          </a:p>
        </p:txBody>
      </p:sp>
      <p:sp>
        <p:nvSpPr>
          <p:cNvPr id="7" name="Номер слайда 6"/>
          <p:cNvSpPr>
            <a:spLocks noGrp="1"/>
          </p:cNvSpPr>
          <p:nvPr>
            <p:ph type="sldNum" sz="quarter" idx="11"/>
          </p:nvPr>
        </p:nvSpPr>
        <p:spPr/>
        <p:txBody>
          <a:bodyPr rtlCol="0"/>
          <a:lstStyle/>
          <a:p>
            <a:fld id="{440FE838-7BF3-4BB4-AD32-34A8553A7FE5}"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D628ED-0EC1-483D-84F1-964A1DE9C9B7}" type="datetimeFigureOut">
              <a:rPr lang="ru-RU" smtClean="0"/>
              <a:pPr/>
              <a:t>19.12.2013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0FE838-7BF3-4BB4-AD32-34A8553A7FE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F8D628ED-0EC1-483D-84F1-964A1DE9C9B7}" type="datetimeFigureOut">
              <a:rPr lang="ru-RU" smtClean="0"/>
              <a:pPr/>
              <a:t>19.12.2013</a:t>
            </a:fld>
            <a:endParaRPr lang="ru-RU"/>
          </a:p>
        </p:txBody>
      </p:sp>
      <p:sp>
        <p:nvSpPr>
          <p:cNvPr id="22" name="Номер слайда 21"/>
          <p:cNvSpPr>
            <a:spLocks noGrp="1"/>
          </p:cNvSpPr>
          <p:nvPr>
            <p:ph type="sldNum" sz="quarter" idx="15"/>
          </p:nvPr>
        </p:nvSpPr>
        <p:spPr/>
        <p:txBody>
          <a:bodyPr rtlCol="0"/>
          <a:lstStyle/>
          <a:p>
            <a:fld id="{440FE838-7BF3-4BB4-AD32-34A8553A7FE5}"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F8D628ED-0EC1-483D-84F1-964A1DE9C9B7}" type="datetimeFigureOut">
              <a:rPr lang="ru-RU" smtClean="0"/>
              <a:pPr/>
              <a:t>19.12.2013</a:t>
            </a:fld>
            <a:endParaRPr lang="ru-RU"/>
          </a:p>
        </p:txBody>
      </p:sp>
      <p:sp>
        <p:nvSpPr>
          <p:cNvPr id="18" name="Номер слайда 17"/>
          <p:cNvSpPr>
            <a:spLocks noGrp="1"/>
          </p:cNvSpPr>
          <p:nvPr>
            <p:ph type="sldNum" sz="quarter" idx="11"/>
          </p:nvPr>
        </p:nvSpPr>
        <p:spPr/>
        <p:txBody>
          <a:bodyPr rtlCol="0"/>
          <a:lstStyle/>
          <a:p>
            <a:fld id="{440FE838-7BF3-4BB4-AD32-34A8553A7FE5}"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8D628ED-0EC1-483D-84F1-964A1DE9C9B7}"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FE838-7BF3-4BB4-AD32-34A8553A7FE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8D628ED-0EC1-483D-84F1-964A1DE9C9B7}"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FE838-7BF3-4BB4-AD32-34A8553A7FE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8D628ED-0EC1-483D-84F1-964A1DE9C9B7}" type="datetimeFigureOut">
              <a:rPr lang="ru-RU" smtClean="0"/>
              <a:pPr/>
              <a:t>19.12.2013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40FE838-7BF3-4BB4-AD32-34A8553A7FE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728" y="1357298"/>
            <a:ext cx="7406640" cy="1928826"/>
          </a:xfrm>
        </p:spPr>
        <p:txBody>
          <a:bodyPr>
            <a:normAutofit/>
          </a:bodyPr>
          <a:lstStyle/>
          <a:p>
            <a:pPr algn="ctr"/>
            <a:r>
              <a:rPr lang="ru-RU" sz="5400" dirty="0" smtClean="0"/>
              <a:t>Корпоративные споры</a:t>
            </a:r>
            <a:endParaRPr lang="ru-RU"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210412" y="1000108"/>
            <a:ext cx="7933588" cy="6572272"/>
          </a:xfrm>
        </p:spPr>
        <p:txBody>
          <a:bodyPr/>
          <a:lstStyle/>
          <a:p>
            <a:r>
              <a:rPr lang="ru-RU" sz="3600" i="1" dirty="0" smtClean="0"/>
              <a:t>Корпоративные споры </a:t>
            </a:r>
            <a:r>
              <a:rPr lang="ru-RU" dirty="0" smtClean="0"/>
              <a:t>– </a:t>
            </a:r>
          </a:p>
          <a:p>
            <a:pPr>
              <a:buNone/>
            </a:pPr>
            <a:r>
              <a:rPr lang="ru-RU" dirty="0" smtClean="0"/>
              <a:t>    это разногласия, возникающие между группами акционеров, между акционерами и трудовым коллективом или акционерами и руководством компании по вопросам управления обществом, ведению хозяйственной деятельности и т.д.</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1538" y="714332"/>
            <a:ext cx="7862150" cy="6143668"/>
          </a:xfrm>
        </p:spPr>
        <p:txBody>
          <a:bodyPr/>
          <a:lstStyle/>
          <a:p>
            <a:pPr>
              <a:buNone/>
            </a:pPr>
            <a:r>
              <a:rPr lang="ru-RU" sz="3600" dirty="0" smtClean="0"/>
              <a:t>Субъекты спора:   </a:t>
            </a:r>
          </a:p>
          <a:p>
            <a:r>
              <a:rPr lang="ru-RU" dirty="0" smtClean="0"/>
              <a:t>организация (юридическое лицо);</a:t>
            </a:r>
          </a:p>
          <a:p>
            <a:r>
              <a:rPr lang="ru-RU" dirty="0" smtClean="0"/>
              <a:t>орган управления юридического лица (генеральный директор, совет директоров); </a:t>
            </a:r>
          </a:p>
          <a:p>
            <a:r>
              <a:rPr lang="ru-RU" dirty="0" smtClean="0"/>
              <a:t>предпринимательские объединения юридических лиц;</a:t>
            </a:r>
          </a:p>
          <a:p>
            <a:r>
              <a:rPr lang="ru-RU" dirty="0" smtClean="0"/>
              <a:t>акционер, участник (учредитель).</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142976" y="500042"/>
            <a:ext cx="7790712" cy="5748358"/>
          </a:xfrm>
        </p:spPr>
        <p:txBody>
          <a:bodyPr/>
          <a:lstStyle/>
          <a:p>
            <a:pPr>
              <a:buNone/>
            </a:pPr>
            <a:r>
              <a:rPr lang="ru-RU" sz="3600" dirty="0" smtClean="0"/>
              <a:t>Виды корпоративных споров (по участникам):    </a:t>
            </a:r>
          </a:p>
          <a:p>
            <a:pPr>
              <a:buNone/>
            </a:pPr>
            <a:r>
              <a:rPr lang="ru-RU" sz="3600" dirty="0" smtClean="0"/>
              <a:t> </a:t>
            </a:r>
          </a:p>
          <a:p>
            <a:r>
              <a:rPr lang="ru-RU" dirty="0" smtClean="0"/>
              <a:t>акционер - акционер; </a:t>
            </a:r>
          </a:p>
          <a:p>
            <a:r>
              <a:rPr lang="ru-RU" dirty="0" smtClean="0"/>
              <a:t>акционер - общество; </a:t>
            </a:r>
          </a:p>
          <a:p>
            <a:r>
              <a:rPr lang="ru-RU" dirty="0" smtClean="0"/>
              <a:t>общество – государство.</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785786" y="285752"/>
            <a:ext cx="8147902" cy="6643710"/>
          </a:xfrm>
        </p:spPr>
        <p:txBody>
          <a:bodyPr>
            <a:normAutofit fontScale="92500" lnSpcReduction="20000"/>
          </a:bodyPr>
          <a:lstStyle/>
          <a:p>
            <a:pPr>
              <a:buNone/>
            </a:pPr>
            <a:r>
              <a:rPr lang="ru-RU" dirty="0" smtClean="0"/>
              <a:t>Предметом корпоративного спора могут выступать: </a:t>
            </a:r>
          </a:p>
          <a:p>
            <a:r>
              <a:rPr lang="ru-RU" sz="3000" dirty="0" smtClean="0"/>
              <a:t>защита прав миноритарных акционеров; </a:t>
            </a:r>
          </a:p>
          <a:p>
            <a:r>
              <a:rPr lang="ru-RU" sz="3000" dirty="0" smtClean="0"/>
              <a:t>внесение записей в реестр владельцев именных ценных бумаг; </a:t>
            </a:r>
          </a:p>
          <a:p>
            <a:r>
              <a:rPr lang="ru-RU" sz="3000" dirty="0" smtClean="0"/>
              <a:t>обжалование решений органов управления юридического лица; </a:t>
            </a:r>
          </a:p>
          <a:p>
            <a:r>
              <a:rPr lang="ru-RU" sz="3000" dirty="0" smtClean="0"/>
              <a:t>перевод на акционера и (или) акционерное общество прав и обязанностей покупателей акций в связи с преимущественными правами на приобретение отчуждаемых акций; </a:t>
            </a:r>
          </a:p>
          <a:p>
            <a:r>
              <a:rPr lang="ru-RU" sz="3000" dirty="0" smtClean="0"/>
              <a:t>признание сделок, совершаемых обществом, недействительными; </a:t>
            </a:r>
          </a:p>
          <a:p>
            <a:r>
              <a:rPr lang="ru-RU" sz="3000" dirty="0" smtClean="0"/>
              <a:t>признание записи, внесенной в ЕГРЮЛ, недействительной; </a:t>
            </a:r>
          </a:p>
          <a:p>
            <a:r>
              <a:rPr lang="ru-RU" sz="3000" dirty="0" smtClean="0"/>
              <a:t>иные категории корпоративных споров</a:t>
            </a:r>
            <a:r>
              <a:rPr lang="ru-RU" dirty="0" smtClean="0"/>
              <a:t>.</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1538" y="285752"/>
            <a:ext cx="7862150" cy="6215082"/>
          </a:xfrm>
        </p:spPr>
        <p:txBody>
          <a:bodyPr>
            <a:normAutofit fontScale="85000" lnSpcReduction="10000"/>
          </a:bodyPr>
          <a:lstStyle/>
          <a:p>
            <a:pPr>
              <a:buNone/>
            </a:pPr>
            <a:r>
              <a:rPr lang="ru-RU" sz="4000" kern="1600" dirty="0" smtClean="0"/>
              <a:t>корпоративные </a:t>
            </a:r>
            <a:r>
              <a:rPr lang="ru-RU" sz="4000" kern="1600" dirty="0" smtClean="0"/>
              <a:t>споры разрешает арбитражный суд, к компетенции которого </a:t>
            </a:r>
            <a:r>
              <a:rPr lang="ru-RU" sz="4000" kern="1600" dirty="0" smtClean="0"/>
              <a:t>отнесены </a:t>
            </a:r>
            <a:r>
              <a:rPr lang="ru-RU" sz="4000" kern="1600" dirty="0" smtClean="0"/>
              <a:t>:</a:t>
            </a:r>
            <a:endParaRPr lang="ru-RU" sz="4000" dirty="0" smtClean="0"/>
          </a:p>
          <a:p>
            <a:endParaRPr lang="ru-RU" dirty="0" smtClean="0"/>
          </a:p>
          <a:p>
            <a:r>
              <a:rPr lang="ru-RU" dirty="0" smtClean="0"/>
              <a:t>1) споры, связанные с созданием, реорганизацией и ликвидацией компании;</a:t>
            </a:r>
          </a:p>
          <a:p>
            <a:endParaRPr lang="ru-RU" dirty="0" smtClean="0"/>
          </a:p>
          <a:p>
            <a:r>
              <a:rPr lang="ru-RU" dirty="0" smtClean="0"/>
              <a:t>2) споры, связанные с правами на акции, доли в уставном капитале организаций, паи в кооперативах и т.д.;</a:t>
            </a:r>
          </a:p>
          <a:p>
            <a:endParaRPr lang="ru-RU" dirty="0" smtClean="0"/>
          </a:p>
          <a:p>
            <a:r>
              <a:rPr lang="ru-RU" dirty="0" smtClean="0"/>
              <a:t>3) споры по искам учредителей, участников юридического лица  о возмещении убытков, причиненных юридическому лицу, признании недействительными сделок юридического лица;</a:t>
            </a:r>
          </a:p>
          <a:p>
            <a:endParaRPr lang="ru-RU" dirty="0" smtClean="0"/>
          </a:p>
          <a:p>
            <a:r>
              <a:rPr lang="ru-RU" dirty="0" smtClean="0"/>
              <a:t>4) споры, связанные с назначением, прекращением, приостановлением полномочий и ответственностью руководящих органов юридических лиц;</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1538" y="500042"/>
            <a:ext cx="7862150" cy="6286544"/>
          </a:xfrm>
        </p:spPr>
        <p:txBody>
          <a:bodyPr>
            <a:normAutofit fontScale="92500"/>
          </a:bodyPr>
          <a:lstStyle/>
          <a:p>
            <a:r>
              <a:rPr lang="ru-RU" dirty="0" smtClean="0"/>
              <a:t>5) споры, связанные с эмиссией ценных бумаг, с оспариванием сделок, совершенных в процессе эмиссии;</a:t>
            </a:r>
          </a:p>
          <a:p>
            <a:endParaRPr lang="ru-RU" dirty="0" smtClean="0"/>
          </a:p>
          <a:p>
            <a:r>
              <a:rPr lang="ru-RU" dirty="0" smtClean="0"/>
              <a:t>6) споры, вытекающие из деятельности держателей реестра владельцев ценных бумаг;</a:t>
            </a:r>
          </a:p>
          <a:p>
            <a:endParaRPr lang="ru-RU" dirty="0" smtClean="0"/>
          </a:p>
          <a:p>
            <a:r>
              <a:rPr lang="ru-RU" dirty="0" smtClean="0"/>
              <a:t>7) споры о созыве общего собрания участников юридического лица;</a:t>
            </a:r>
          </a:p>
          <a:p>
            <a:endParaRPr lang="ru-RU" dirty="0" smtClean="0"/>
          </a:p>
          <a:p>
            <a:r>
              <a:rPr lang="ru-RU" dirty="0" smtClean="0"/>
              <a:t>8) споры об обжаловании решений органов управления юридического лица;</a:t>
            </a:r>
          </a:p>
          <a:p>
            <a:endParaRPr lang="ru-RU" dirty="0" smtClean="0"/>
          </a:p>
          <a:p>
            <a:r>
              <a:rPr lang="ru-RU" dirty="0" smtClean="0"/>
              <a:t>9) споры, вытекающие из деятельности нотариусов по удостоверению сделок с долями в уставном капитале обществ с ограниченной ответственностью.</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142976" y="1071546"/>
            <a:ext cx="7790712" cy="6429420"/>
          </a:xfrm>
        </p:spPr>
        <p:txBody>
          <a:bodyPr/>
          <a:lstStyle/>
          <a:p>
            <a:r>
              <a:rPr lang="ru-RU" dirty="0" smtClean="0"/>
              <a:t>Сторонами в корпоративных спорах могут быть инвесторы и собственники компании, органы власти, осуществляющие государственный контроль и надзор за деятельностью компаний и сами компании, компании и их акционеры.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1538" y="214290"/>
            <a:ext cx="7862150" cy="6143668"/>
          </a:xfrm>
        </p:spPr>
        <p:txBody>
          <a:bodyPr>
            <a:normAutofit/>
          </a:bodyPr>
          <a:lstStyle/>
          <a:p>
            <a:pPr>
              <a:buNone/>
            </a:pPr>
            <a:r>
              <a:rPr lang="ru-RU" dirty="0" smtClean="0"/>
              <a:t>По характеру отношений сторон корпоративные споры можно условно разделить на две категории:</a:t>
            </a:r>
          </a:p>
          <a:p>
            <a:endParaRPr lang="ru-RU" dirty="0" smtClean="0"/>
          </a:p>
          <a:p>
            <a:pPr>
              <a:buNone/>
            </a:pPr>
            <a:r>
              <a:rPr lang="ru-RU" sz="2800" dirty="0" smtClean="0"/>
              <a:t>1) корпоративные споры, вызванные конфликтом сторон по поводу учреждения контроля над хозяйствующим субъектом. Это, например, споры по поводу смены генерального директора компании, споры по поводу избрания членов совета директоров, борьба между акционерами;</a:t>
            </a:r>
            <a:endParaRPr lang="ru-RU"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142976" y="1857364"/>
            <a:ext cx="7790712" cy="3214710"/>
          </a:xfrm>
        </p:spPr>
        <p:txBody>
          <a:bodyPr/>
          <a:lstStyle/>
          <a:p>
            <a:pPr>
              <a:buNone/>
            </a:pPr>
            <a:r>
              <a:rPr lang="ru-RU" dirty="0" smtClean="0"/>
              <a:t>2)корпоративные споры, связанные с принуждением участников компании, к продаже принадлежащей им доли - так называемый корпоративный шантаж. </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071538" y="714356"/>
            <a:ext cx="7862150" cy="6215106"/>
          </a:xfrm>
        </p:spPr>
        <p:txBody>
          <a:bodyPr/>
          <a:lstStyle/>
          <a:p>
            <a:pPr>
              <a:buNone/>
            </a:pPr>
            <a:r>
              <a:rPr lang="ru-RU" dirty="0" smtClean="0"/>
              <a:t>    Передел собственности, рейдерские захваты, недобросовестное управление организацией – все это способствует  увеличению количества корпоративных споров. Арбитражные суды настолько захлестнула «волна корпоративных споров», что появилась необходимость выделения таковых в отдельную главу Арбитражного Процессуального Кодекса РФ.</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TotalTime>
  <Words>467</Words>
  <Application>Microsoft Office PowerPoint</Application>
  <PresentationFormat>Экран (4:3)</PresentationFormat>
  <Paragraphs>45</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Эркер</vt:lpstr>
      <vt:lpstr>Корпоративные споры</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Корпоративные споры</dc:title>
  <dc:creator>Данечка</dc:creator>
  <cp:lastModifiedBy>Алекс</cp:lastModifiedBy>
  <cp:revision>3</cp:revision>
  <dcterms:created xsi:type="dcterms:W3CDTF">2013-11-23T12:16:13Z</dcterms:created>
  <dcterms:modified xsi:type="dcterms:W3CDTF">2013-12-19T00:47:46Z</dcterms:modified>
</cp:coreProperties>
</file>